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1"/>
  </p:notesMasterIdLst>
  <p:handoutMasterIdLst>
    <p:handoutMasterId r:id="rId22"/>
  </p:handoutMasterIdLst>
  <p:sldIdLst>
    <p:sldId id="383" r:id="rId7"/>
    <p:sldId id="390" r:id="rId8"/>
    <p:sldId id="391" r:id="rId9"/>
    <p:sldId id="373" r:id="rId10"/>
    <p:sldId id="392" r:id="rId11"/>
    <p:sldId id="374" r:id="rId12"/>
    <p:sldId id="376" r:id="rId13"/>
    <p:sldId id="377" r:id="rId14"/>
    <p:sldId id="378" r:id="rId15"/>
    <p:sldId id="379" r:id="rId16"/>
    <p:sldId id="380" r:id="rId17"/>
    <p:sldId id="393" r:id="rId18"/>
    <p:sldId id="394" r:id="rId19"/>
    <p:sldId id="386" r:id="rId20"/>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00"/>
    <a:srgbClr val="FFFFCC"/>
    <a:srgbClr val="0000FF"/>
    <a:srgbClr val="0066FF"/>
    <a:srgbClr val="006600"/>
    <a:srgbClr val="006666"/>
    <a:srgbClr val="FF3300"/>
    <a:srgbClr val="00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746" autoAdjust="0"/>
  </p:normalViewPr>
  <p:slideViewPr>
    <p:cSldViewPr>
      <p:cViewPr varScale="1">
        <p:scale>
          <a:sx n="65" d="100"/>
          <a:sy n="65" d="100"/>
        </p:scale>
        <p:origin x="-1362" y="-9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806" y="-4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1/17/2012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1/17/2012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January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US"/>
              <a:t>Page </a:t>
            </a:r>
            <a:fld id="{F53FC24E-8886-4796-AF2C-E23DAA61706D}" type="slidenum">
              <a:rPr lang="en-US"/>
              <a:pPr/>
              <a:t>2</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6</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6</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7</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7</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8</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8</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11</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11</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14</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14</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January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January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January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January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January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January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January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January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January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January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January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January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January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January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15-12-0036-00-004m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January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January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Opening </a:t>
            </a:r>
            <a:r>
              <a:rPr lang="en-US" sz="1800" dirty="0"/>
              <a:t>Report </a:t>
            </a:r>
            <a:r>
              <a:rPr lang="en-US" sz="1800" dirty="0" smtClean="0"/>
              <a:t>for January 2012 </a:t>
            </a:r>
            <a:endParaRPr lang="en-US" sz="1800" dirty="0"/>
          </a:p>
          <a:p>
            <a:pPr marL="914400" indent="-914400" eaLnBrk="0" hangingPunct="0">
              <a:spcBef>
                <a:spcPts val="600"/>
              </a:spcBef>
              <a:defRPr/>
            </a:pPr>
            <a:r>
              <a:rPr lang="en-US" sz="1800" b="1" dirty="0"/>
              <a:t>Date Submitted: </a:t>
            </a:r>
            <a:r>
              <a:rPr lang="en-US" sz="1800" dirty="0" smtClean="0"/>
              <a:t>17 January.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January 2012 Interim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Jacksonville</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10</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8382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11</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a:t>
            </a:r>
            <a:r>
              <a:rPr lang="en-US" sz="2800" dirty="0" err="1" smtClean="0">
                <a:ea typeface="ＭＳ Ｐゴシック" pitchFamily="-65" charset="-128"/>
              </a:rPr>
              <a:t>Sangsung</a:t>
            </a:r>
            <a:r>
              <a:rPr lang="en-US" sz="2800" dirty="0" smtClean="0">
                <a:ea typeface="ＭＳ Ｐゴシック" pitchFamily="-65" charset="-128"/>
              </a:rPr>
              <a:t> </a:t>
            </a:r>
            <a:r>
              <a:rPr lang="en-US" sz="2800" dirty="0" err="1" smtClean="0">
                <a:ea typeface="ＭＳ Ｐゴシック" pitchFamily="-65" charset="-128"/>
              </a:rPr>
              <a:t>Choi</a:t>
            </a:r>
            <a:endParaRPr lang="en-US" sz="2800" dirty="0" smtClean="0">
              <a:ea typeface="ＭＳ Ｐゴシック" pitchFamily="-65" charset="-128"/>
            </a:endParaRP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13</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10"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Chair’s Role</a:t>
            </a:r>
          </a:p>
        </p:txBody>
      </p:sp>
      <p:sp>
        <p:nvSpPr>
          <p:cNvPr id="11" name="Rectangle 3"/>
          <p:cNvSpPr txBox="1">
            <a:spLocks noChangeArrowheads="1"/>
          </p:cNvSpPr>
          <p:nvPr/>
        </p:nvSpPr>
        <p:spPr bwMode="auto">
          <a:xfrm>
            <a:off x="609600" y="16002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hlinkClick r:id="rId2"/>
              </a:rPr>
              <a:t>http://ieee802.org/Mike_Spring_Article_on_Stds_Process.pdf</a:t>
            </a:r>
            <a:endPar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chairperson of the working group is key to what and how fast a standard is produced.</a:t>
            </a: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endParaRPr kumimoji="0" lang="en-US" altLang="ko-KR" sz="2400" b="0" i="0" u="none" strike="noStrike" kern="0" cap="none" spc="0" normalizeH="0" baseline="0" noProof="0" dirty="0" smtClean="0">
              <a:ln>
                <a:noFill/>
              </a:ln>
              <a:solidFill>
                <a:srgbClr val="000000"/>
              </a:solidFill>
              <a:effectLst/>
              <a:uLnTx/>
              <a:uFillTx/>
              <a:latin typeface="Arial"/>
              <a:ea typeface="MS PGothic" pitchFamily="34" charset="-128"/>
              <a:cs typeface="ＭＳ Ｐゴシック" pitchFamily="-65"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5334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28600" lvl="1" indent="-228600">
              <a:buFont typeface="Arial" pitchFamily="34" charset="0"/>
              <a:buChar char="•"/>
            </a:pPr>
            <a:r>
              <a:rPr lang="en-US" altLang="ko-KR" sz="2800" dirty="0" smtClean="0">
                <a:solidFill>
                  <a:srgbClr val="0070C0"/>
                </a:solidFill>
              </a:rPr>
              <a:t>Form a New Task Group </a:t>
            </a:r>
          </a:p>
          <a:p>
            <a:pPr marL="228600" lvl="1" indent="-228600"/>
            <a:r>
              <a:rPr lang="en-US" sz="2400" dirty="0" smtClean="0">
                <a:solidFill>
                  <a:srgbClr val="0070C0"/>
                </a:solidFill>
              </a:rPr>
              <a:t>   </a:t>
            </a:r>
            <a:r>
              <a:rPr lang="en-US" sz="2000" dirty="0" smtClean="0">
                <a:solidFill>
                  <a:srgbClr val="0070C0"/>
                </a:solidFill>
              </a:rPr>
              <a:t>- Affirm new officers for TG4m                                             September 2011</a:t>
            </a:r>
          </a:p>
          <a:p>
            <a:pPr marL="228600" lvl="1" indent="-228600"/>
            <a:r>
              <a:rPr lang="en-US" sz="2000" dirty="0" smtClean="0">
                <a:solidFill>
                  <a:srgbClr val="0070C0"/>
                </a:solidFill>
              </a:rPr>
              <a:t>    - Prepare the technical guidance document                            November 2011</a:t>
            </a:r>
          </a:p>
          <a:p>
            <a:pPr marL="228600" lvl="1" indent="-228600">
              <a:buFont typeface="Arial" pitchFamily="34" charset="0"/>
              <a:buChar char="•"/>
            </a:pPr>
            <a:r>
              <a:rPr lang="en-US" altLang="ko-KR" sz="2400" dirty="0" smtClean="0"/>
              <a:t> </a:t>
            </a:r>
            <a:r>
              <a:rPr lang="en-US" altLang="ko-KR" sz="2800" dirty="0" smtClean="0"/>
              <a:t>Proposal Effort</a:t>
            </a:r>
          </a:p>
          <a:p>
            <a:r>
              <a:rPr lang="en-US" altLang="ko-KR" sz="2000" dirty="0" smtClean="0">
                <a:solidFill>
                  <a:srgbClr val="FF0000"/>
                </a:solidFill>
              </a:rPr>
              <a:t>   -  Finalized the TGD &amp; Call for Proposals	                                January 2012</a:t>
            </a:r>
          </a:p>
          <a:p>
            <a:r>
              <a:rPr lang="en-US" altLang="ko-KR" sz="2000" dirty="0" smtClean="0"/>
              <a:t>   - Call for Intent &amp; Preliminary Proposals	                                March 2012 </a:t>
            </a:r>
          </a:p>
          <a:p>
            <a:r>
              <a:rPr lang="en-US" altLang="ko-KR" sz="2000" dirty="0" smtClean="0"/>
              <a:t>   - Final Proposals &amp; Presentations   		                  May 2012</a:t>
            </a:r>
          </a:p>
          <a:p>
            <a:r>
              <a:rPr lang="en-US" altLang="ko-KR" sz="2000" dirty="0" smtClean="0"/>
              <a:t>    - Adopt Baseline				                  July 2012</a:t>
            </a:r>
          </a:p>
          <a:p>
            <a:pPr>
              <a:buFont typeface="Arial" pitchFamily="34" charset="0"/>
              <a:buChar char="•"/>
            </a:pPr>
            <a:r>
              <a:rPr lang="en-US" altLang="ko-KR" sz="2400" dirty="0" smtClean="0"/>
              <a:t> D</a:t>
            </a:r>
            <a:r>
              <a:rPr lang="en-US" altLang="ko-KR" sz="2800" dirty="0" smtClean="0"/>
              <a:t>rafting</a:t>
            </a:r>
          </a:p>
          <a:p>
            <a:r>
              <a:rPr lang="en-US" altLang="ko-KR" sz="2000" dirty="0" smtClean="0"/>
              <a:t>   - Preliminary draft	    	                                          September 2012</a:t>
            </a:r>
          </a:p>
          <a:p>
            <a:r>
              <a:rPr lang="en-US" altLang="ko-KR" sz="2000" dirty="0" smtClean="0"/>
              <a:t>   - Final draft (ready for WG Letter Ballot)	                            November 2012</a:t>
            </a:r>
          </a:p>
          <a:p>
            <a:pPr>
              <a:buFont typeface="Arial" pitchFamily="34" charset="0"/>
              <a:buChar char="•"/>
            </a:pPr>
            <a:r>
              <a:rPr lang="en-US" altLang="ko-KR" sz="2400" dirty="0" smtClean="0"/>
              <a:t> </a:t>
            </a:r>
            <a:r>
              <a:rPr lang="en-US" altLang="ko-KR" sz="2800" dirty="0" smtClean="0"/>
              <a:t>Balloting</a:t>
            </a:r>
          </a:p>
          <a:p>
            <a:r>
              <a:rPr lang="en-US" altLang="ko-KR" sz="2000" dirty="0" smtClean="0"/>
              <a:t>   - Letter ballot				                                January 2013</a:t>
            </a:r>
          </a:p>
          <a:p>
            <a:r>
              <a:rPr lang="en-US" altLang="ko-KR" sz="2000" dirty="0" smtClean="0"/>
              <a:t>   - Recirculation                                            March/May, July, September 2013</a:t>
            </a:r>
          </a:p>
          <a:p>
            <a:r>
              <a:rPr lang="en-US" altLang="ko-KR" sz="2000" dirty="0" smtClean="0"/>
              <a:t>   - Sponsor ballot                                                                        November 2013</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14</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TG4m PAR Scope of Standard</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263525" indent="-255588" algn="di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0" indent="7938" algn="just">
              <a:tabLst>
                <a:tab pos="825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400" b="1" dirty="0" smtClean="0"/>
              <a:t> </a:t>
            </a:r>
            <a:br>
              <a:rPr lang="en-US" altLang="ko-KR" sz="2400" b="1" dirty="0" smtClean="0"/>
            </a:br>
            <a:r>
              <a:rPr lang="en-US" altLang="ko-KR" sz="2400" b="1" dirty="0" smtClean="0"/>
              <a:t> </a:t>
            </a:r>
            <a:br>
              <a:rPr lang="en-US" altLang="ko-KR" sz="2400" b="1" dirty="0" smtClean="0"/>
            </a:br>
            <a:r>
              <a:rPr lang="en-US" sz="2400" b="1" dirty="0" smtClean="0"/>
              <a:t>  </a:t>
            </a:r>
          </a:p>
        </p:txBody>
      </p:sp>
      <p:sp>
        <p:nvSpPr>
          <p:cNvPr id="6" name="날짜 개체 틀 5"/>
          <p:cNvSpPr>
            <a:spLocks noGrp="1"/>
          </p:cNvSpPr>
          <p:nvPr>
            <p:ph type="dt" sz="half" idx="12"/>
          </p:nvPr>
        </p:nvSpPr>
        <p:spPr/>
        <p:txBody>
          <a:bodyPr/>
          <a:lstStyle/>
          <a:p>
            <a:pPr>
              <a:defRPr/>
            </a:pPr>
            <a:r>
              <a:rPr lang="en-US" altLang="ko-KR" smtClean="0"/>
              <a:t>January 2012</a:t>
            </a:r>
            <a:endParaRPr lang="en-US" dirty="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2</a:t>
            </a:fld>
            <a:endParaRPr lang="en-US"/>
          </a:p>
        </p:txBody>
      </p:sp>
      <p:sp>
        <p:nvSpPr>
          <p:cNvPr id="8" name="바닥글 개체 틀 7"/>
          <p:cNvSpPr>
            <a:spLocks noGrp="1"/>
          </p:cNvSpPr>
          <p:nvPr>
            <p:ph type="ftr" sz="quarter" idx="10"/>
          </p:nvPr>
        </p:nvSpPr>
        <p:spPr/>
        <p:txBody>
          <a:bodyPr/>
          <a:lstStyle/>
          <a:p>
            <a:pPr>
              <a:defRPr/>
            </a:pPr>
            <a:r>
              <a:rPr lang="en-US" smtClean="0"/>
              <a:t>Sangsung Choi(ETRI)</a:t>
            </a:r>
            <a:endParaRPr lang="en-US"/>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Purpose of Standard</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Sangsung Choi(ETRI)</a:t>
            </a:r>
            <a:endParaRPr lang="en-US" dirty="0" smtClean="0"/>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3</a:t>
            </a:fld>
            <a:endParaRPr lang="en-US" smtClean="0"/>
          </a:p>
        </p:txBody>
      </p:sp>
      <p:sp>
        <p:nvSpPr>
          <p:cNvPr id="3078" name="Date Placeholder 5"/>
          <p:cNvSpPr>
            <a:spLocks noGrp="1"/>
          </p:cNvSpPr>
          <p:nvPr>
            <p:ph type="dt" sz="quarter" idx="12"/>
          </p:nvPr>
        </p:nvSpPr>
        <p:spPr>
          <a:noFill/>
        </p:spPr>
        <p:txBody>
          <a:bodyPr/>
          <a:lstStyle/>
          <a:p>
            <a:r>
              <a:rPr lang="en-US" altLang="ko-KR" smtClean="0"/>
              <a:t>January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Current Status</a:t>
            </a:r>
          </a:p>
        </p:txBody>
      </p:sp>
      <p:sp>
        <p:nvSpPr>
          <p:cNvPr id="3075" name="Content Placeholder 2"/>
          <p:cNvSpPr>
            <a:spLocks noGrp="1"/>
          </p:cNvSpPr>
          <p:nvPr>
            <p:ph idx="1"/>
          </p:nvPr>
        </p:nvSpPr>
        <p:spPr>
          <a:xfrm>
            <a:off x="304800" y="1676400"/>
            <a:ext cx="8686800" cy="4572000"/>
          </a:xfrm>
        </p:spPr>
        <p:txBody>
          <a:bodyPr/>
          <a:lstStyle/>
          <a:p>
            <a:pPr>
              <a:spcBef>
                <a:spcPts val="1200"/>
              </a:spcBef>
            </a:pPr>
            <a:r>
              <a:rPr lang="en-US" altLang="ko-KR" dirty="0" smtClean="0">
                <a:ea typeface="ＭＳ Ｐゴシック" pitchFamily="-65" charset="-128"/>
              </a:rPr>
              <a:t>The 1</a:t>
            </a:r>
            <a:r>
              <a:rPr lang="en-US" altLang="ko-KR" baseline="30000" dirty="0" smtClean="0">
                <a:ea typeface="ＭＳ Ｐゴシック" pitchFamily="-65" charset="-128"/>
              </a:rPr>
              <a:t>st</a:t>
            </a:r>
            <a:r>
              <a:rPr lang="en-US" altLang="ko-KR" dirty="0" smtClean="0">
                <a:ea typeface="ＭＳ Ｐゴシック" pitchFamily="-65" charset="-128"/>
              </a:rPr>
              <a:t> meeting for SG4TV was held at LA in January 2011, and  3 meetings were held for providing PAR &amp; 5C</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Okinawa</a:t>
            </a:r>
          </a:p>
          <a:p>
            <a:pPr>
              <a:spcBef>
                <a:spcPts val="1200"/>
              </a:spcBef>
            </a:pPr>
            <a:r>
              <a:rPr lang="en-US" altLang="ko-KR" dirty="0" smtClean="0">
                <a:ea typeface="ＭＳ Ｐゴシック" pitchFamily="-65" charset="-128"/>
              </a:rPr>
              <a:t>Last meeting in November 2011 at Atlanta, </a:t>
            </a:r>
          </a:p>
          <a:p>
            <a:pPr marL="530225" indent="-530225">
              <a:spcBef>
                <a:spcPts val="1200"/>
              </a:spcBef>
              <a:buNone/>
            </a:pPr>
            <a:r>
              <a:rPr lang="en-US" altLang="ko-KR" dirty="0" smtClean="0">
                <a:ea typeface="ＭＳ Ｐゴシック" pitchFamily="-65" charset="-128"/>
              </a:rPr>
              <a:t>   - Review and discuss Technical Guidance Document</a:t>
            </a:r>
            <a:r>
              <a:rPr lang="en-US" sz="2800" dirty="0" smtClean="0">
                <a:ea typeface="ＭＳ Ｐゴシック" pitchFamily="-65" charset="-128"/>
              </a:rPr>
              <a:t> (TGD)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Sangsung Choi(ETRI)</a:t>
            </a:r>
            <a:endParaRPr lang="en-US" dirty="0" smtClean="0"/>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altLang="ko-KR" smtClean="0"/>
              <a:t>January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609600" y="2133600"/>
            <a:ext cx="8153400" cy="4038600"/>
          </a:xfrm>
        </p:spPr>
        <p:txBody>
          <a:bodyPr/>
          <a:lstStyle/>
          <a:p>
            <a:r>
              <a:rPr lang="en-US" altLang="ko-KR" dirty="0" smtClean="0">
                <a:ea typeface="ＭＳ Ｐゴシック" pitchFamily="-65" charset="-128"/>
              </a:rPr>
              <a:t>Review and discuss Technical Guidance Document(TGD) and finalize it if possible</a:t>
            </a:r>
          </a:p>
          <a:p>
            <a:pPr>
              <a:spcBef>
                <a:spcPts val="1200"/>
              </a:spcBef>
            </a:pPr>
            <a:r>
              <a:rPr lang="en-US" dirty="0" smtClean="0">
                <a:ea typeface="ＭＳ Ｐゴシック" pitchFamily="-65" charset="-128"/>
              </a:rPr>
              <a:t>Hear presentations if any </a:t>
            </a:r>
          </a:p>
          <a:p>
            <a:pPr>
              <a:spcBef>
                <a:spcPts val="1200"/>
              </a:spcBef>
            </a:pPr>
            <a:r>
              <a:rPr lang="en-US" altLang="ko-KR" dirty="0" smtClean="0">
                <a:ea typeface="ＭＳ Ｐゴシック" pitchFamily="-65" charset="-128"/>
              </a:rPr>
              <a:t>Discuss future efforts and next steps</a:t>
            </a:r>
            <a:endParaRPr lang="en-US"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471989"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6</a:t>
            </a:fld>
            <a:endParaRPr lang="en-US" dirty="0"/>
          </a:p>
        </p:txBody>
      </p:sp>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nvPr>
        </p:nvGraphicFramePr>
        <p:xfrm>
          <a:off x="457201" y="1706880"/>
          <a:ext cx="8305800" cy="4160520"/>
        </p:xfrm>
        <a:graphic>
          <a:graphicData uri="http://schemas.openxmlformats.org/drawingml/2006/table">
            <a:tbl>
              <a:tblPr/>
              <a:tblGrid>
                <a:gridCol w="765838"/>
                <a:gridCol w="1596361"/>
                <a:gridCol w="2119322"/>
                <a:gridCol w="1690678"/>
                <a:gridCol w="2133601"/>
              </a:tblGrid>
              <a:tr h="82492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8731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Bef>
                          <a:spcPts val="1200"/>
                        </a:spcBef>
                        <a:buFont typeface="Arial" pitchFamily="34" charset="0"/>
                        <a:buChar char="•"/>
                      </a:pPr>
                      <a:r>
                        <a:rPr lang="en-US" dirty="0" smtClean="0"/>
                        <a:t> Opening Logistics</a:t>
                      </a:r>
                      <a:endParaRPr lang="en-US" baseline="0" dirty="0" smtClean="0"/>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Hear Presentations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Finalize  the TGD</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r>
              <a:tr h="82784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the TGD</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Hear Presentations</a:t>
                      </a:r>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800" b="0" i="0" u="none" strike="noStrike" kern="1200" cap="none" spc="0" normalizeH="0" baseline="0" noProof="0" dirty="0" smtClean="0">
                          <a:ln>
                            <a:noFill/>
                          </a:ln>
                          <a:solidFill>
                            <a:srgbClr val="000000"/>
                          </a:solidFill>
                          <a:effectLst/>
                          <a:uLnTx/>
                          <a:uFillTx/>
                          <a:latin typeface="+mn-lt"/>
                          <a:ea typeface="+mn-ea"/>
                          <a:cs typeface="+mn-cs"/>
                        </a:rPr>
                        <a:t>  Discuss Next Step</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r>
              <a:tr h="87186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7485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9" name="Footer Placeholder 3"/>
          <p:cNvSpPr>
            <a:spLocks noGrp="1"/>
          </p:cNvSpPr>
          <p:nvPr>
            <p:ph type="ftr" sz="quarter" idx="10"/>
          </p:nvPr>
        </p:nvSpPr>
        <p:spPr>
          <a:xfrm>
            <a:off x="6172201" y="6492875"/>
            <a:ext cx="2438400" cy="184666"/>
          </a:xfrm>
        </p:spPr>
        <p:txBody>
          <a:bodyPr/>
          <a:lstStyle/>
          <a:p>
            <a:r>
              <a:rPr lang="en-US" smtClean="0"/>
              <a:t>Sangsung Choi(ETRI)</a:t>
            </a:r>
            <a:endParaRPr lang="en-US" dirty="0" smtClean="0"/>
          </a:p>
        </p:txBody>
      </p:sp>
      <p:sp>
        <p:nvSpPr>
          <p:cNvPr id="7" name="슬라이드 번호 개체 틀 6"/>
          <p:cNvSpPr>
            <a:spLocks noGrp="1"/>
          </p:cNvSpPr>
          <p:nvPr>
            <p:ph type="sldNum" sz="quarter" idx="11"/>
          </p:nvPr>
        </p:nvSpPr>
        <p:spPr>
          <a:xfrm>
            <a:off x="4421189" y="6475413"/>
            <a:ext cx="530225" cy="182562"/>
          </a:xfrm>
        </p:spPr>
        <p:txBody>
          <a:bodyPr/>
          <a:lstStyle/>
          <a:p>
            <a:pPr>
              <a:defRPr/>
            </a:pPr>
            <a:r>
              <a:rPr lang="en-US" smtClean="0"/>
              <a:t>Slide </a:t>
            </a:r>
            <a:fld id="{CBB17340-4413-48FA-98F5-B0F34060CDC9}"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7</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8</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9</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January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17945</TotalTime>
  <Words>981</Words>
  <Application>Microsoft Office PowerPoint</Application>
  <PresentationFormat>화면 슬라이드 쇼(4:3)</PresentationFormat>
  <Paragraphs>218</Paragraphs>
  <Slides>14</Slides>
  <Notes>7</Notes>
  <HiddenSlides>0</HiddenSlides>
  <MMClips>0</MMClips>
  <ScaleCrop>false</ScaleCrop>
  <HeadingPairs>
    <vt:vector size="4" baseType="variant">
      <vt:variant>
        <vt:lpstr>테마</vt:lpstr>
      </vt:variant>
      <vt:variant>
        <vt:i4>6</vt:i4>
      </vt:variant>
      <vt:variant>
        <vt:lpstr>슬라이드 제목</vt:lpstr>
      </vt:variant>
      <vt:variant>
        <vt:i4>14</vt:i4>
      </vt:variant>
    </vt:vector>
  </HeadingPairs>
  <TitlesOfParts>
    <vt:vector size="20" baseType="lpstr">
      <vt:lpstr>Default Design</vt:lpstr>
      <vt:lpstr>4_Custom Design</vt:lpstr>
      <vt:lpstr>Custom Design</vt:lpstr>
      <vt:lpstr>1_Custom Design</vt:lpstr>
      <vt:lpstr>2_Custom Design</vt:lpstr>
      <vt:lpstr>3_Custom Design</vt:lpstr>
      <vt:lpstr>슬라이드 1</vt:lpstr>
      <vt:lpstr>슬라이드 2</vt:lpstr>
      <vt:lpstr>Purpose of Standard</vt:lpstr>
      <vt:lpstr>Current Status</vt:lpstr>
      <vt:lpstr>Meeting Goal This Week</vt:lpstr>
      <vt:lpstr>Meeting Slots</vt:lpstr>
      <vt:lpstr>Instructions for the WG Chair</vt:lpstr>
      <vt:lpstr>Participants, Patents, and Duty to Inform</vt:lpstr>
      <vt:lpstr>Patent Related Links</vt:lpstr>
      <vt:lpstr>Call for Potentially Essential Patents</vt:lpstr>
      <vt:lpstr>Other Guidelines for IEEE WG Meetings</vt:lpstr>
      <vt:lpstr>슬라이드 12</vt:lpstr>
      <vt:lpstr>슬라이드 13</vt:lpstr>
      <vt:lpstr>Future Plan/Timeline</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913</cp:revision>
  <cp:lastPrinted>2000-03-07T00:55:37Z</cp:lastPrinted>
  <dcterms:created xsi:type="dcterms:W3CDTF">2008-07-14T18:46:05Z</dcterms:created>
  <dcterms:modified xsi:type="dcterms:W3CDTF">2012-01-17T02:36:53Z</dcterms:modified>
</cp:coreProperties>
</file>