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60" r:id="rId3"/>
    <p:sldId id="334" r:id="rId4"/>
    <p:sldId id="335" r:id="rId5"/>
    <p:sldId id="326" r:id="rId6"/>
    <p:sldId id="327" r:id="rId7"/>
    <p:sldId id="318" r:id="rId8"/>
  </p:sldIdLst>
  <p:sldSz cx="9144000" cy="6858000" type="screen4x3"/>
  <p:notesSz cx="7016750" cy="93091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380" autoAdjust="0"/>
  </p:normalViewPr>
  <p:slideViewPr>
    <p:cSldViewPr>
      <p:cViewPr varScale="1">
        <p:scale>
          <a:sx n="75" d="100"/>
          <a:sy n="75" d="100"/>
        </p:scale>
        <p:origin x="-1014" y="-90"/>
      </p:cViewPr>
      <p:guideLst>
        <p:guide orient="horz" pos="4080"/>
        <p:guide pos="1344"/>
      </p:guideLst>
    </p:cSldViewPr>
  </p:slideViewPr>
  <p:outlineViewPr>
    <p:cViewPr>
      <p:scale>
        <a:sx n="33" d="100"/>
        <a:sy n="33" d="100"/>
      </p:scale>
      <p:origin x="0" y="8670"/>
    </p:cViewPr>
  </p:outlineViewPr>
  <p:notesTextViewPr>
    <p:cViewPr>
      <p:scale>
        <a:sx n="100" d="100"/>
        <a:sy n="100" d="100"/>
      </p:scale>
      <p:origin x="0" y="0"/>
    </p:cViewPr>
  </p:notesTextViewPr>
  <p:sorterViewPr>
    <p:cViewPr>
      <p:scale>
        <a:sx n="102" d="100"/>
        <a:sy n="102"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7090" y="167918"/>
            <a:ext cx="2726058" cy="22380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9693">
              <a:defRPr sz="1400" b="1"/>
            </a:lvl1pPr>
          </a:lstStyle>
          <a:p>
            <a:r>
              <a:rPr lang="en-US"/>
              <a:t>doc.: IEEE 802.15-&lt;doc#&gt;</a:t>
            </a:r>
          </a:p>
        </p:txBody>
      </p:sp>
      <p:sp>
        <p:nvSpPr>
          <p:cNvPr id="3075" name="Rectangle 3"/>
          <p:cNvSpPr>
            <a:spLocks noGrp="1" noChangeArrowheads="1"/>
          </p:cNvSpPr>
          <p:nvPr>
            <p:ph type="dt" sz="quarter" idx="1"/>
          </p:nvPr>
        </p:nvSpPr>
        <p:spPr bwMode="auto">
          <a:xfrm>
            <a:off x="703603" y="167918"/>
            <a:ext cx="2337311" cy="22380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9693">
              <a:defRPr sz="1400" b="1"/>
            </a:lvl1pPr>
          </a:lstStyle>
          <a:p>
            <a:r>
              <a:rPr lang="en-US"/>
              <a:t>&lt;month year&gt;</a:t>
            </a:r>
          </a:p>
        </p:txBody>
      </p:sp>
      <p:sp>
        <p:nvSpPr>
          <p:cNvPr id="3076" name="Rectangle 4"/>
          <p:cNvSpPr>
            <a:spLocks noGrp="1" noChangeArrowheads="1"/>
          </p:cNvSpPr>
          <p:nvPr>
            <p:ph type="ftr" sz="quarter" idx="2"/>
          </p:nvPr>
        </p:nvSpPr>
        <p:spPr bwMode="auto">
          <a:xfrm>
            <a:off x="4210373" y="9009731"/>
            <a:ext cx="2183095" cy="152869"/>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9693">
              <a:defRPr sz="1000"/>
            </a:lvl1pPr>
          </a:lstStyle>
          <a:p>
            <a:r>
              <a:rPr lang="en-US"/>
              <a:t>&lt;author&gt;, &lt;company&gt;</a:t>
            </a:r>
          </a:p>
        </p:txBody>
      </p:sp>
      <p:sp>
        <p:nvSpPr>
          <p:cNvPr id="3077" name="Rectangle 5"/>
          <p:cNvSpPr>
            <a:spLocks noGrp="1" noChangeArrowheads="1"/>
          </p:cNvSpPr>
          <p:nvPr>
            <p:ph type="sldNum" sz="quarter" idx="3"/>
          </p:nvPr>
        </p:nvSpPr>
        <p:spPr bwMode="auto">
          <a:xfrm>
            <a:off x="2729273" y="9009731"/>
            <a:ext cx="1402386" cy="152869"/>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9693">
              <a:defRPr sz="1000"/>
            </a:lvl1pPr>
          </a:lstStyle>
          <a:p>
            <a:r>
              <a:rPr lang="en-US"/>
              <a:t>Page </a:t>
            </a:r>
            <a:fld id="{94034FA6-4E20-4461-BF44-9A368224E2FC}" type="slidenum">
              <a:rPr lang="en-US"/>
              <a:pPr/>
              <a:t>‹#›</a:t>
            </a:fld>
            <a:endParaRPr lang="en-US"/>
          </a:p>
        </p:txBody>
      </p:sp>
      <p:sp>
        <p:nvSpPr>
          <p:cNvPr id="3078" name="Line 6"/>
          <p:cNvSpPr>
            <a:spLocks noChangeShapeType="1"/>
          </p:cNvSpPr>
          <p:nvPr/>
        </p:nvSpPr>
        <p:spPr bwMode="auto">
          <a:xfrm>
            <a:off x="701997" y="388542"/>
            <a:ext cx="5612757" cy="0"/>
          </a:xfrm>
          <a:prstGeom prst="line">
            <a:avLst/>
          </a:prstGeom>
          <a:noFill/>
          <a:ln w="12700">
            <a:solidFill>
              <a:schemeClr val="tx1"/>
            </a:solidFill>
            <a:round/>
            <a:headEnd type="none" w="sm" len="sm"/>
            <a:tailEnd type="none" w="sm" len="sm"/>
          </a:ln>
          <a:effectLst/>
        </p:spPr>
        <p:txBody>
          <a:bodyPr wrap="none" lIns="92051" tIns="46026" rIns="92051" bIns="46026" anchor="ctr"/>
          <a:lstStyle/>
          <a:p>
            <a:endParaRPr lang="en-US"/>
          </a:p>
        </p:txBody>
      </p:sp>
      <p:sp>
        <p:nvSpPr>
          <p:cNvPr id="3079" name="Rectangle 7"/>
          <p:cNvSpPr>
            <a:spLocks noChangeArrowheads="1"/>
          </p:cNvSpPr>
          <p:nvPr/>
        </p:nvSpPr>
        <p:spPr bwMode="auto">
          <a:xfrm>
            <a:off x="701997" y="9009732"/>
            <a:ext cx="719667" cy="183125"/>
          </a:xfrm>
          <a:prstGeom prst="rect">
            <a:avLst/>
          </a:prstGeom>
          <a:noFill/>
          <a:ln w="9525">
            <a:noFill/>
            <a:miter lim="800000"/>
            <a:headEnd/>
            <a:tailEnd/>
          </a:ln>
          <a:effectLst/>
        </p:spPr>
        <p:txBody>
          <a:bodyPr lIns="0" tIns="0" rIns="0" bIns="0">
            <a:spAutoFit/>
          </a:bodyPr>
          <a:lstStyle/>
          <a:p>
            <a:pPr defTabSz="939693"/>
            <a:r>
              <a:rPr lang="en-US" dirty="0"/>
              <a:t>Submission</a:t>
            </a:r>
          </a:p>
        </p:txBody>
      </p:sp>
      <p:sp>
        <p:nvSpPr>
          <p:cNvPr id="3080" name="Line 8"/>
          <p:cNvSpPr>
            <a:spLocks noChangeShapeType="1"/>
          </p:cNvSpPr>
          <p:nvPr/>
        </p:nvSpPr>
        <p:spPr bwMode="auto">
          <a:xfrm>
            <a:off x="701996" y="8998585"/>
            <a:ext cx="5768578" cy="0"/>
          </a:xfrm>
          <a:prstGeom prst="line">
            <a:avLst/>
          </a:prstGeom>
          <a:noFill/>
          <a:ln w="12700">
            <a:solidFill>
              <a:schemeClr val="tx1"/>
            </a:solidFill>
            <a:round/>
            <a:headEnd type="none" w="sm" len="sm"/>
            <a:tailEnd type="none" w="sm" len="sm"/>
          </a:ln>
          <a:effectLst/>
        </p:spPr>
        <p:txBody>
          <a:bodyPr wrap="none" lIns="92051" tIns="46026" rIns="92051" bIns="46026" anchor="ctr"/>
          <a:lstStyle/>
          <a:p>
            <a:endParaRPr lang="en-US"/>
          </a:p>
        </p:txBody>
      </p:sp>
    </p:spTree>
    <p:extLst>
      <p:ext uri="{BB962C8B-B14F-4D97-AF65-F5344CB8AC3E}">
        <p14:creationId xmlns:p14="http://schemas.microsoft.com/office/powerpoint/2010/main" val="5145595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8375" y="88300"/>
            <a:ext cx="2848145" cy="22380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9693">
              <a:defRPr sz="1400" b="1"/>
            </a:lvl1pPr>
          </a:lstStyle>
          <a:p>
            <a:r>
              <a:rPr lang="en-US"/>
              <a:t>doc.: IEEE 802.15-&lt;doc#&gt;</a:t>
            </a:r>
          </a:p>
        </p:txBody>
      </p:sp>
      <p:sp>
        <p:nvSpPr>
          <p:cNvPr id="2051" name="Rectangle 3"/>
          <p:cNvSpPr>
            <a:spLocks noGrp="1" noChangeArrowheads="1"/>
          </p:cNvSpPr>
          <p:nvPr>
            <p:ph type="dt" idx="1"/>
          </p:nvPr>
        </p:nvSpPr>
        <p:spPr bwMode="auto">
          <a:xfrm>
            <a:off x="661837" y="88300"/>
            <a:ext cx="2769431" cy="22380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9693">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89038" y="703263"/>
            <a:ext cx="4638675" cy="34798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34924" y="4422062"/>
            <a:ext cx="5146902" cy="4189572"/>
          </a:xfrm>
          <a:prstGeom prst="rect">
            <a:avLst/>
          </a:prstGeom>
          <a:noFill/>
          <a:ln w="9525">
            <a:noFill/>
            <a:miter lim="800000"/>
            <a:headEnd/>
            <a:tailEnd/>
          </a:ln>
          <a:effectLst/>
        </p:spPr>
        <p:txBody>
          <a:bodyPr vert="horz" wrap="square" lIns="94288" tIns="46346" rIns="94288" bIns="4634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16804" y="9012917"/>
            <a:ext cx="2539717" cy="18312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258" lvl="4" algn="r" defTabSz="939693">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68625" y="9012917"/>
            <a:ext cx="811232" cy="18312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9693">
              <a:defRPr/>
            </a:lvl1pPr>
          </a:lstStyle>
          <a:p>
            <a:r>
              <a:rPr lang="en-US"/>
              <a:t>Page </a:t>
            </a:r>
            <a:fld id="{F488EAA7-A598-4040-B6A0-1A74BC0A3172}" type="slidenum">
              <a:rPr lang="en-US"/>
              <a:pPr/>
              <a:t>‹#›</a:t>
            </a:fld>
            <a:endParaRPr lang="en-US"/>
          </a:p>
        </p:txBody>
      </p:sp>
      <p:sp>
        <p:nvSpPr>
          <p:cNvPr id="2056" name="Rectangle 8"/>
          <p:cNvSpPr>
            <a:spLocks noChangeArrowheads="1"/>
          </p:cNvSpPr>
          <p:nvPr/>
        </p:nvSpPr>
        <p:spPr bwMode="auto">
          <a:xfrm>
            <a:off x="732518" y="9012917"/>
            <a:ext cx="719667" cy="183125"/>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32518" y="9011324"/>
            <a:ext cx="5551715" cy="0"/>
          </a:xfrm>
          <a:prstGeom prst="line">
            <a:avLst/>
          </a:prstGeom>
          <a:noFill/>
          <a:ln w="12700">
            <a:solidFill>
              <a:schemeClr val="tx1"/>
            </a:solidFill>
            <a:round/>
            <a:headEnd type="none" w="sm" len="sm"/>
            <a:tailEnd type="none" w="sm" len="sm"/>
          </a:ln>
          <a:effectLst/>
        </p:spPr>
        <p:txBody>
          <a:bodyPr wrap="none" lIns="92051" tIns="46026" rIns="92051" bIns="46026" anchor="ctr"/>
          <a:lstStyle/>
          <a:p>
            <a:endParaRPr lang="en-US"/>
          </a:p>
        </p:txBody>
      </p:sp>
      <p:sp>
        <p:nvSpPr>
          <p:cNvPr id="2058" name="Line 10"/>
          <p:cNvSpPr>
            <a:spLocks noChangeShapeType="1"/>
          </p:cNvSpPr>
          <p:nvPr/>
        </p:nvSpPr>
        <p:spPr bwMode="auto">
          <a:xfrm>
            <a:off x="655411" y="297777"/>
            <a:ext cx="5705928" cy="0"/>
          </a:xfrm>
          <a:prstGeom prst="line">
            <a:avLst/>
          </a:prstGeom>
          <a:noFill/>
          <a:ln w="12700">
            <a:solidFill>
              <a:schemeClr val="tx1"/>
            </a:solidFill>
            <a:round/>
            <a:headEnd type="none" w="sm" len="sm"/>
            <a:tailEnd type="none" w="sm" len="sm"/>
          </a:ln>
          <a:effectLst/>
        </p:spPr>
        <p:txBody>
          <a:bodyPr wrap="none" lIns="92051" tIns="46026" rIns="92051" bIns="46026" anchor="ctr"/>
          <a:lstStyle/>
          <a:p>
            <a:endParaRPr lang="en-US"/>
          </a:p>
        </p:txBody>
      </p:sp>
    </p:spTree>
    <p:extLst>
      <p:ext uri="{BB962C8B-B14F-4D97-AF65-F5344CB8AC3E}">
        <p14:creationId xmlns:p14="http://schemas.microsoft.com/office/powerpoint/2010/main" val="18838958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smtClean="0"/>
              <a:t>&lt;January 2012&gt;</a:t>
            </a:r>
            <a:endParaRPr lang="en-US" dirty="0"/>
          </a:p>
        </p:txBody>
      </p:sp>
      <p:sp>
        <p:nvSpPr>
          <p:cNvPr id="5" name="Footer Placeholder 4"/>
          <p:cNvSpPr>
            <a:spLocks noGrp="1"/>
          </p:cNvSpPr>
          <p:nvPr>
            <p:ph type="ftr" sz="quarter" idx="11"/>
          </p:nvPr>
        </p:nvSpPr>
        <p:spPr/>
        <p:txBody>
          <a:bodyPr/>
          <a:lstStyle>
            <a:lvl1pPr>
              <a:defRPr/>
            </a:lvl1pPr>
          </a:lstStyle>
          <a:p>
            <a:r>
              <a:rPr lang="en-US" smtClean="0"/>
              <a:t>&lt;Matt Johnson&gt;, &lt;Itron&gt;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F79FF58-D16F-4B0B-81C4-2D6693AA6A19}"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&lt;January 2012&gt;</a:t>
            </a:r>
            <a:endParaRPr lang="en-US" dirty="0"/>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dirty="0" smtClean="0"/>
              <a:t>&lt;Matt Johnson&gt;, &lt;Itron&gt;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0F21F31F-A551-403B-BF4B-8D32285DBE6A}"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US" smtClean="0"/>
              <a:t>&lt;January 2012&gt;</a:t>
            </a:r>
            <a:endParaRPr lang="en-US" dirty="0"/>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dirty="0" smtClean="0"/>
              <a:t>&lt;Matt Johnson&gt;, &lt;Itron&gt;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168F0D77-CAFA-428A-95A4-91C9102B6400}"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&lt;January 2012&gt;</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&lt;Matt Johnson&gt;, &lt;Itron&gt;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00B6101-87B1-4036-A06E-F63238E4847C}"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&lt;January 2012&gt;</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&lt;Matt Johnson&gt;, &lt;Itron&gt;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E93EC525-E15C-4E1F-B916-45B9F3B2812E}"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&lt;January 2012&gt;</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&lt;Matt Johnson&gt;, &lt;Itron&gt;</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D992B178-74AD-47FE-B721-3AEF6527CE08}"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&lt;January 2012&gt;</a:t>
            </a:r>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&lt;Matt Johnson&gt;, &lt;Itron&gt;</a:t>
            </a:r>
            <a:endParaRPr lang="en-US" dirty="0"/>
          </a:p>
        </p:txBody>
      </p:sp>
      <p:sp>
        <p:nvSpPr>
          <p:cNvPr id="9" name="Slide Number Placeholder 8"/>
          <p:cNvSpPr>
            <a:spLocks noGrp="1"/>
          </p:cNvSpPr>
          <p:nvPr>
            <p:ph type="sldNum" sz="quarter" idx="12"/>
          </p:nvPr>
        </p:nvSpPr>
        <p:spPr/>
        <p:txBody>
          <a:bodyPr/>
          <a:lstStyle>
            <a:lvl1pPr>
              <a:defRPr/>
            </a:lvl1pPr>
          </a:lstStyle>
          <a:p>
            <a:r>
              <a:rPr lang="en-US"/>
              <a:t>Slide </a:t>
            </a:r>
            <a:fld id="{FA05943E-98BB-4E20-B26D-9C744E1CC019}"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&lt;January 2012&gt;</a:t>
            </a:r>
            <a:endParaRPr lang="en-US" dirty="0"/>
          </a:p>
        </p:txBody>
      </p:sp>
      <p:sp>
        <p:nvSpPr>
          <p:cNvPr id="4" name="Footer Placeholder 3"/>
          <p:cNvSpPr>
            <a:spLocks noGrp="1"/>
          </p:cNvSpPr>
          <p:nvPr>
            <p:ph type="ftr" sz="quarter" idx="11"/>
          </p:nvPr>
        </p:nvSpPr>
        <p:spPr/>
        <p:txBody>
          <a:bodyPr/>
          <a:lstStyle>
            <a:lvl1pPr>
              <a:defRPr/>
            </a:lvl1pPr>
          </a:lstStyle>
          <a:p>
            <a:r>
              <a:rPr lang="en-US" dirty="0" smtClean="0"/>
              <a:t>&lt;Matt Johnson&gt;, &lt;Itron&gt;</a:t>
            </a:r>
            <a:endParaRPr lang="en-US" dirty="0"/>
          </a:p>
        </p:txBody>
      </p:sp>
      <p:sp>
        <p:nvSpPr>
          <p:cNvPr id="5" name="Slide Number Placeholder 4"/>
          <p:cNvSpPr>
            <a:spLocks noGrp="1"/>
          </p:cNvSpPr>
          <p:nvPr>
            <p:ph type="sldNum" sz="quarter" idx="12"/>
          </p:nvPr>
        </p:nvSpPr>
        <p:spPr/>
        <p:txBody>
          <a:bodyPr/>
          <a:lstStyle>
            <a:lvl1pPr>
              <a:defRPr/>
            </a:lvl1pPr>
          </a:lstStyle>
          <a:p>
            <a:r>
              <a:rPr lang="en-US"/>
              <a:t>Slide </a:t>
            </a:r>
            <a:fld id="{47E31E08-1FF1-43E9-8AF2-E8BD93EA9DF1}"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smtClean="0"/>
              <a:t>&lt;January 2012&gt;</a:t>
            </a:r>
            <a:endParaRPr lang="en-US" dirty="0"/>
          </a:p>
        </p:txBody>
      </p:sp>
      <p:sp>
        <p:nvSpPr>
          <p:cNvPr id="6" name="Slide Number Placeholder 5"/>
          <p:cNvSpPr>
            <a:spLocks noGrp="1"/>
          </p:cNvSpPr>
          <p:nvPr>
            <p:ph type="sldNum" sz="quarter" idx="11"/>
          </p:nvPr>
        </p:nvSpPr>
        <p:spPr/>
        <p:txBody>
          <a:bodyPr/>
          <a:lstStyle/>
          <a:p>
            <a:r>
              <a:rPr lang="en-US" smtClean="0"/>
              <a:t>Slide </a:t>
            </a:r>
            <a:fld id="{AEA5ECA3-1303-4CFA-B92F-A2FDE32DE167}" type="slidenum">
              <a:rPr lang="en-US" smtClean="0"/>
              <a:pPr/>
              <a:t>‹#›</a:t>
            </a:fld>
            <a:endParaRPr lang="en-US"/>
          </a:p>
        </p:txBody>
      </p:sp>
      <p:sp>
        <p:nvSpPr>
          <p:cNvPr id="7" name="Footer Placeholder 6"/>
          <p:cNvSpPr>
            <a:spLocks noGrp="1"/>
          </p:cNvSpPr>
          <p:nvPr>
            <p:ph type="ftr" sz="quarter" idx="12"/>
          </p:nvPr>
        </p:nvSpPr>
        <p:spPr/>
        <p:txBody>
          <a:bodyPr/>
          <a:lstStyle/>
          <a:p>
            <a:r>
              <a:rPr lang="en-US" smtClean="0"/>
              <a:t>&lt;Matt Johnson&gt;, &lt;Itron&gt;</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&lt;January 2012&gt;</a:t>
            </a:r>
            <a:endParaRPr lang="en-US" dirty="0"/>
          </a:p>
        </p:txBody>
      </p:sp>
      <p:sp>
        <p:nvSpPr>
          <p:cNvPr id="6" name="Footer Placeholder 5"/>
          <p:cNvSpPr>
            <a:spLocks noGrp="1"/>
          </p:cNvSpPr>
          <p:nvPr>
            <p:ph type="ftr" sz="quarter" idx="11"/>
          </p:nvPr>
        </p:nvSpPr>
        <p:spPr>
          <a:xfrm>
            <a:off x="5486400" y="6475413"/>
            <a:ext cx="3124200" cy="184666"/>
          </a:xfrm>
        </p:spPr>
        <p:txBody>
          <a:bodyPr/>
          <a:lstStyle>
            <a:lvl1pPr>
              <a:defRPr/>
            </a:lvl1pPr>
          </a:lstStyle>
          <a:p>
            <a:r>
              <a:rPr lang="en-US" dirty="0" smtClean="0"/>
              <a:t>&lt;Matt Johnson&gt;, &lt;Itron&gt;</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7D2264FD-D7D0-4A09-BA67-A6B308F85AE7}"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&lt;January 2012&gt;</a:t>
            </a:r>
            <a:endParaRPr lang="en-US" dirty="0"/>
          </a:p>
        </p:txBody>
      </p:sp>
      <p:sp>
        <p:nvSpPr>
          <p:cNvPr id="6" name="Footer Placeholder 5"/>
          <p:cNvSpPr>
            <a:spLocks noGrp="1"/>
          </p:cNvSpPr>
          <p:nvPr>
            <p:ph type="ftr" sz="quarter" idx="11"/>
          </p:nvPr>
        </p:nvSpPr>
        <p:spPr>
          <a:xfrm>
            <a:off x="5486400" y="6475413"/>
            <a:ext cx="3124200" cy="184666"/>
          </a:xfrm>
        </p:spPr>
        <p:txBody>
          <a:bodyPr/>
          <a:lstStyle>
            <a:lvl1pPr>
              <a:defRPr/>
            </a:lvl1pPr>
          </a:lstStyle>
          <a:p>
            <a:r>
              <a:rPr lang="en-US" dirty="0" smtClean="0"/>
              <a:t>&lt;Matt Johnson&gt;, &lt;Itron&gt;</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CF1E469C-E158-4114-852B-D2A8B8FF2301}"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&lt;January 2012&gt;</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&lt;Matt Johnson&gt;, &lt;Itron&gt;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AEA5ECA3-1303-4CFA-B92F-A2FDE32DE167}" type="slidenum">
              <a:rPr lang="en-US"/>
              <a:pPr/>
              <a:t>‹#›</a:t>
            </a:fld>
            <a:endParaRPr lang="en-US"/>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wrap="square" lIns="0" tIns="0" rIns="0" bIns="0" anchor="b">
            <a:spAutoFit/>
          </a:bodyPr>
          <a:lstStyle/>
          <a:p>
            <a:pPr lvl="4" algn="l"/>
            <a:r>
              <a:rPr lang="en-US" sz="1400" b="1" dirty="0" smtClean="0"/>
              <a:t> </a:t>
            </a:r>
            <a:r>
              <a:rPr lang="en-US" sz="1400" b="1" dirty="0" smtClean="0"/>
              <a:t>15-12-0015-00-004k </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smtClean="0"/>
              <a:t>&lt;January 2012&gt;</a:t>
            </a:r>
            <a:endParaRPr lang="en-US" dirty="0"/>
          </a:p>
        </p:txBody>
      </p:sp>
      <p:sp>
        <p:nvSpPr>
          <p:cNvPr id="5" name="Footer Placeholder 2"/>
          <p:cNvSpPr>
            <a:spLocks noGrp="1"/>
          </p:cNvSpPr>
          <p:nvPr>
            <p:ph type="ftr" sz="quarter" idx="12"/>
          </p:nvPr>
        </p:nvSpPr>
        <p:spPr>
          <a:xfrm>
            <a:off x="5486400" y="6475413"/>
            <a:ext cx="3124200" cy="184666"/>
          </a:xfrm>
        </p:spPr>
        <p:txBody>
          <a:bodyPr/>
          <a:lstStyle/>
          <a:p>
            <a:r>
              <a:rPr lang="en-US" dirty="0" smtClean="0"/>
              <a:t>&lt;Matt Johnson&gt;, &lt;Itron&gt;</a:t>
            </a:r>
            <a:endParaRPr lang="en-US" dirty="0"/>
          </a:p>
        </p:txBody>
      </p:sp>
      <p:sp>
        <p:nvSpPr>
          <p:cNvPr id="6" name="Slide Number Placeholder 3"/>
          <p:cNvSpPr>
            <a:spLocks noGrp="1"/>
          </p:cNvSpPr>
          <p:nvPr>
            <p:ph type="sldNum" sz="quarter" idx="11"/>
          </p:nvPr>
        </p:nvSpPr>
        <p:spPr>
          <a:xfrm>
            <a:off x="4344988" y="6475413"/>
            <a:ext cx="530225" cy="182562"/>
          </a:xfrm>
        </p:spPr>
        <p:txBody>
          <a:bodyPr/>
          <a:lstStyle/>
          <a:p>
            <a:r>
              <a:rPr lang="en-US"/>
              <a:t>Slide </a:t>
            </a:r>
            <a:fld id="{84490B31-8C92-4F96-8ED6-DB556B179E09}" type="slidenum">
              <a:rPr lang="en-US"/>
              <a:pPr/>
              <a:t>1</a:t>
            </a:fld>
            <a:endParaRPr lang="en-US"/>
          </a:p>
        </p:txBody>
      </p:sp>
      <p:sp>
        <p:nvSpPr>
          <p:cNvPr id="27651" name="Rectangle 3"/>
          <p:cNvSpPr>
            <a:spLocks noChangeArrowheads="1"/>
          </p:cNvSpPr>
          <p:nvPr/>
        </p:nvSpPr>
        <p:spPr bwMode="auto">
          <a:xfrm>
            <a:off x="152400" y="609600"/>
            <a:ext cx="8991600" cy="4955203"/>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t>Status Update for FSK PHY drafting</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chemeClr val="tx2"/>
                </a:solidFill>
              </a:rPr>
              <a:t>14 January </a:t>
            </a:r>
            <a:r>
              <a:rPr lang="en-US" sz="1600" dirty="0" smtClean="0">
                <a:solidFill>
                  <a:schemeClr val="tx2"/>
                </a:solidFill>
              </a:rPr>
              <a:t>2012]</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a:solidFill>
                  <a:schemeClr val="tx2"/>
                </a:solidFill>
              </a:rPr>
              <a:t>Matt Johnson</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a:solidFill>
                  <a:schemeClr val="tx2"/>
                </a:solidFill>
              </a:rPr>
              <a:t>Itron</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a:solidFill>
                  <a:schemeClr val="tx2"/>
                </a:solidFill>
              </a:rPr>
              <a:t>2111 N </a:t>
            </a:r>
            <a:r>
              <a:rPr lang="en-US" sz="1600" dirty="0" err="1">
                <a:solidFill>
                  <a:schemeClr val="tx2"/>
                </a:solidFill>
              </a:rPr>
              <a:t>Molter</a:t>
            </a:r>
            <a:r>
              <a:rPr lang="en-US" sz="1600" dirty="0">
                <a:solidFill>
                  <a:schemeClr val="tx2"/>
                </a:solidFill>
              </a:rPr>
              <a:t> RD, Liberty Lake, WA 99019, USA</a:t>
            </a:r>
            <a:r>
              <a:rPr lang="en-US" sz="1600" dirty="0" smtClean="0">
                <a:solidFill>
                  <a:schemeClr val="tx2"/>
                </a:solidFill>
              </a:rPr>
              <a:t>]</a:t>
            </a:r>
            <a:endParaRPr lang="en-US" sz="1600" dirty="0">
              <a:solidFill>
                <a:schemeClr val="tx2"/>
              </a:solidFill>
            </a:endParaRPr>
          </a:p>
          <a:p>
            <a:r>
              <a:rPr lang="en-US" sz="1600" dirty="0">
                <a:solidFill>
                  <a:schemeClr val="tx2"/>
                </a:solidFill>
              </a:rPr>
              <a:t>Voice:[+1 509-891-3364</a:t>
            </a:r>
            <a:r>
              <a:rPr lang="en-US" sz="1600" dirty="0" smtClean="0">
                <a:solidFill>
                  <a:schemeClr val="tx2"/>
                </a:solidFill>
              </a:rPr>
              <a:t>], </a:t>
            </a:r>
            <a:r>
              <a:rPr lang="en-US" sz="1600" dirty="0">
                <a:solidFill>
                  <a:schemeClr val="tx2"/>
                </a:solidFill>
              </a:rPr>
              <a:t>FAX: [+1 509-891-3896</a:t>
            </a:r>
            <a:r>
              <a:rPr lang="en-US" sz="1600" dirty="0" smtClean="0">
                <a:solidFill>
                  <a:schemeClr val="tx2"/>
                </a:solidFill>
              </a:rPr>
              <a:t>], </a:t>
            </a:r>
            <a:r>
              <a:rPr lang="en-US" sz="1600" dirty="0">
                <a:solidFill>
                  <a:schemeClr val="tx2"/>
                </a:solidFill>
              </a:rPr>
              <a:t>E-Mail</a:t>
            </a:r>
            <a:r>
              <a:rPr lang="en-US" sz="1600" dirty="0" smtClean="0">
                <a:solidFill>
                  <a:schemeClr val="tx2"/>
                </a:solidFill>
              </a:rPr>
              <a:t>:[</a:t>
            </a:r>
            <a:r>
              <a:rPr lang="en-US" sz="1600" dirty="0">
                <a:solidFill>
                  <a:schemeClr val="tx2"/>
                </a:solidFill>
              </a:rPr>
              <a:t>matt.johnson@itron.com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endParaRPr lang="en-US" sz="1600" dirty="0">
              <a:solidFill>
                <a:schemeClr val="tx2"/>
              </a:solidFill>
            </a:endParaRPr>
          </a:p>
          <a:p>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[This document </a:t>
            </a:r>
            <a:r>
              <a:rPr lang="en-US" sz="1600" dirty="0" smtClean="0">
                <a:solidFill>
                  <a:schemeClr val="tx2"/>
                </a:solidFill>
              </a:rPr>
              <a:t>provides an update to the 4k group on the progress of the FSK PHY drafting activities.]</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[Status update .]</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solidFill>
                  <a:schemeClr val="tx1"/>
                </a:solidFill>
              </a:rPr>
              <a:t>Agenda</a:t>
            </a:r>
            <a:endParaRPr lang="en-US" dirty="0">
              <a:solidFill>
                <a:schemeClr val="tx1"/>
              </a:solidFill>
            </a:endParaRPr>
          </a:p>
        </p:txBody>
      </p:sp>
      <p:sp>
        <p:nvSpPr>
          <p:cNvPr id="6" name="Content Placeholder 5"/>
          <p:cNvSpPr>
            <a:spLocks noGrp="1"/>
          </p:cNvSpPr>
          <p:nvPr>
            <p:ph idx="1"/>
          </p:nvPr>
        </p:nvSpPr>
        <p:spPr/>
        <p:txBody>
          <a:bodyPr/>
          <a:lstStyle/>
          <a:p>
            <a:r>
              <a:rPr lang="en-US" dirty="0" smtClean="0"/>
              <a:t>Status Update</a:t>
            </a:r>
            <a:endParaRPr lang="en-US" dirty="0" smtClean="0"/>
          </a:p>
          <a:p>
            <a:r>
              <a:rPr lang="en-US" dirty="0" smtClean="0"/>
              <a:t>Key Issues to Resolve during Jacksonville Interim</a:t>
            </a:r>
            <a:endParaRPr lang="en-US" dirty="0" smtClean="0"/>
          </a:p>
          <a:p>
            <a:pPr lvl="1"/>
            <a:endParaRPr lang="en-US" dirty="0" smtClean="0"/>
          </a:p>
          <a:p>
            <a:endParaRPr lang="en-US" dirty="0"/>
          </a:p>
        </p:txBody>
      </p:sp>
      <p:sp>
        <p:nvSpPr>
          <p:cNvPr id="2" name="Date Placeholder 1"/>
          <p:cNvSpPr>
            <a:spLocks noGrp="1"/>
          </p:cNvSpPr>
          <p:nvPr>
            <p:ph type="dt" sz="half" idx="10"/>
          </p:nvPr>
        </p:nvSpPr>
        <p:spPr/>
        <p:txBody>
          <a:bodyPr/>
          <a:lstStyle/>
          <a:p>
            <a:r>
              <a:rPr lang="en-US" smtClean="0"/>
              <a:t>&lt;January 2012&gt;</a:t>
            </a:r>
            <a:endParaRPr lang="en-US" dirty="0"/>
          </a:p>
        </p:txBody>
      </p:sp>
      <p:sp>
        <p:nvSpPr>
          <p:cNvPr id="3" name="Footer Placeholder 2"/>
          <p:cNvSpPr>
            <a:spLocks noGrp="1"/>
          </p:cNvSpPr>
          <p:nvPr>
            <p:ph type="ftr" sz="quarter" idx="11"/>
          </p:nvPr>
        </p:nvSpPr>
        <p:spPr/>
        <p:txBody>
          <a:bodyPr/>
          <a:lstStyle/>
          <a:p>
            <a:r>
              <a:rPr lang="en-US" smtClean="0"/>
              <a:t>&lt;Matt Johnson&gt;, &lt;Itron&gt;</a:t>
            </a:r>
            <a:endParaRPr lang="en-US" dirty="0"/>
          </a:p>
        </p:txBody>
      </p:sp>
      <p:sp>
        <p:nvSpPr>
          <p:cNvPr id="4" name="Slide Number Placeholder 3"/>
          <p:cNvSpPr>
            <a:spLocks noGrp="1"/>
          </p:cNvSpPr>
          <p:nvPr>
            <p:ph type="sldNum" sz="quarter" idx="12"/>
          </p:nvPr>
        </p:nvSpPr>
        <p:spPr/>
        <p:txBody>
          <a:bodyPr/>
          <a:lstStyle/>
          <a:p>
            <a:r>
              <a:rPr lang="en-US" smtClean="0"/>
              <a:t>Slide </a:t>
            </a:r>
            <a:fld id="{BC691E2D-A010-4F4A-B193-C8EBEFD723A7}" type="slidenum">
              <a:rPr lang="en-US" smtClean="0"/>
              <a:pPr/>
              <a:t>2</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a:t>
            </a:r>
            <a:endParaRPr lang="en-US" dirty="0"/>
          </a:p>
        </p:txBody>
      </p:sp>
      <p:sp>
        <p:nvSpPr>
          <p:cNvPr id="3" name="Content Placeholder 2"/>
          <p:cNvSpPr>
            <a:spLocks noGrp="1"/>
          </p:cNvSpPr>
          <p:nvPr>
            <p:ph idx="1"/>
          </p:nvPr>
        </p:nvSpPr>
        <p:spPr>
          <a:xfrm>
            <a:off x="609600" y="1600200"/>
            <a:ext cx="7772400" cy="4114800"/>
          </a:xfrm>
        </p:spPr>
        <p:txBody>
          <a:bodyPr/>
          <a:lstStyle/>
          <a:p>
            <a:r>
              <a:rPr lang="en-US" dirty="0" smtClean="0"/>
              <a:t>Merged Baseline Approved in Atlanta</a:t>
            </a:r>
          </a:p>
          <a:p>
            <a:r>
              <a:rPr lang="en-US" dirty="0" smtClean="0"/>
              <a:t>Sub-group has been drafting text for FSK PHY and holding (somewhat) regular calls</a:t>
            </a:r>
          </a:p>
          <a:p>
            <a:r>
              <a:rPr lang="en-US" dirty="0" smtClean="0"/>
              <a:t>Mostly complete first draft</a:t>
            </a:r>
          </a:p>
          <a:p>
            <a:pPr lvl="1"/>
            <a:r>
              <a:rPr lang="en-US" dirty="0" smtClean="0"/>
              <a:t>Sufficient for discussion of topics and identification of improvements</a:t>
            </a:r>
          </a:p>
          <a:p>
            <a:pPr lvl="1"/>
            <a:r>
              <a:rPr lang="en-US" dirty="0" smtClean="0"/>
              <a:t>Posted as 15-11-0864-03-004k</a:t>
            </a:r>
          </a:p>
          <a:p>
            <a:pPr lvl="1"/>
            <a:endParaRPr lang="en-US" dirty="0"/>
          </a:p>
        </p:txBody>
      </p:sp>
      <p:sp>
        <p:nvSpPr>
          <p:cNvPr id="4" name="Date Placeholder 3"/>
          <p:cNvSpPr>
            <a:spLocks noGrp="1"/>
          </p:cNvSpPr>
          <p:nvPr>
            <p:ph type="dt" sz="half" idx="10"/>
          </p:nvPr>
        </p:nvSpPr>
        <p:spPr/>
        <p:txBody>
          <a:bodyPr/>
          <a:lstStyle/>
          <a:p>
            <a:r>
              <a:rPr lang="en-US" smtClean="0"/>
              <a:t>&lt;January 2012&gt;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3</a:t>
            </a:fld>
            <a:endParaRPr lang="en-US"/>
          </a:p>
        </p:txBody>
      </p:sp>
    </p:spTree>
    <p:extLst>
      <p:ext uri="{BB962C8B-B14F-4D97-AF65-F5344CB8AC3E}">
        <p14:creationId xmlns:p14="http://schemas.microsoft.com/office/powerpoint/2010/main" val="3478744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Since Baseline</a:t>
            </a:r>
            <a:endParaRPr lang="en-US" dirty="0"/>
          </a:p>
        </p:txBody>
      </p:sp>
      <p:sp>
        <p:nvSpPr>
          <p:cNvPr id="3" name="Content Placeholder 2"/>
          <p:cNvSpPr>
            <a:spLocks noGrp="1"/>
          </p:cNvSpPr>
          <p:nvPr>
            <p:ph idx="1"/>
          </p:nvPr>
        </p:nvSpPr>
        <p:spPr/>
        <p:txBody>
          <a:bodyPr/>
          <a:lstStyle/>
          <a:p>
            <a:r>
              <a:rPr lang="en-US" dirty="0" smtClean="0"/>
              <a:t>Inclusion of the Chinese 470 and 780 MHz bands</a:t>
            </a:r>
            <a:endParaRPr lang="en-US" dirty="0"/>
          </a:p>
        </p:txBody>
      </p:sp>
      <p:sp>
        <p:nvSpPr>
          <p:cNvPr id="4" name="Date Placeholder 3"/>
          <p:cNvSpPr>
            <a:spLocks noGrp="1"/>
          </p:cNvSpPr>
          <p:nvPr>
            <p:ph type="dt" sz="half" idx="10"/>
          </p:nvPr>
        </p:nvSpPr>
        <p:spPr/>
        <p:txBody>
          <a:bodyPr/>
          <a:lstStyle/>
          <a:p>
            <a:r>
              <a:rPr lang="en-US" smtClean="0"/>
              <a:t>&lt;January 2012&gt;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4</a:t>
            </a:fld>
            <a:endParaRPr lang="en-US"/>
          </a:p>
        </p:txBody>
      </p:sp>
    </p:spTree>
    <p:extLst>
      <p:ext uri="{BB962C8B-B14F-4D97-AF65-F5344CB8AC3E}">
        <p14:creationId xmlns:p14="http://schemas.microsoft.com/office/powerpoint/2010/main" val="3604474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you are new to 4k…</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800" dirty="0" smtClean="0"/>
              <a:t>As 4g is wrapping up, we may have some new people in the room</a:t>
            </a:r>
          </a:p>
          <a:p>
            <a:r>
              <a:rPr lang="en-US" sz="2800" dirty="0" smtClean="0"/>
              <a:t>To get up to speed here are some background documents:</a:t>
            </a:r>
          </a:p>
          <a:p>
            <a:pPr lvl="1"/>
            <a:r>
              <a:rPr lang="en-US" altLang="ko-KR" sz="2400" dirty="0" smtClean="0">
                <a:ea typeface="+mn-ea"/>
                <a:cs typeface="+mn-cs"/>
              </a:rPr>
              <a:t>802.15-11-0774-01-004k The Merged Proposal</a:t>
            </a:r>
          </a:p>
          <a:p>
            <a:pPr lvl="2"/>
            <a:r>
              <a:rPr lang="en-US" altLang="ko-KR" sz="2000" dirty="0" smtClean="0">
                <a:ea typeface="+mn-ea"/>
                <a:cs typeface="+mn-cs"/>
              </a:rPr>
              <a:t>Has document numbers of all the constituent proposals from the Okinawa Interim</a:t>
            </a:r>
            <a:endParaRPr lang="en-US" altLang="ko-KR" sz="2000" dirty="0">
              <a:ea typeface="+mn-ea"/>
              <a:cs typeface="+mn-cs"/>
            </a:endParaRPr>
          </a:p>
          <a:p>
            <a:pPr lvl="1"/>
            <a:endParaRPr lang="en-US" sz="2400" dirty="0" smtClean="0"/>
          </a:p>
          <a:p>
            <a:pPr lvl="2"/>
            <a:endParaRPr lang="en-US" sz="2000" dirty="0"/>
          </a:p>
        </p:txBody>
      </p:sp>
      <p:sp>
        <p:nvSpPr>
          <p:cNvPr id="4" name="Date Placeholder 3"/>
          <p:cNvSpPr>
            <a:spLocks noGrp="1"/>
          </p:cNvSpPr>
          <p:nvPr>
            <p:ph type="dt" sz="half" idx="10"/>
          </p:nvPr>
        </p:nvSpPr>
        <p:spPr/>
        <p:txBody>
          <a:bodyPr/>
          <a:lstStyle/>
          <a:p>
            <a:r>
              <a:rPr lang="en-US" smtClean="0"/>
              <a:t>&lt;January 2012&gt;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5</a:t>
            </a:fld>
            <a:endParaRPr lang="en-US"/>
          </a:p>
        </p:txBody>
      </p:sp>
    </p:spTree>
    <p:extLst>
      <p:ext uri="{BB962C8B-B14F-4D97-AF65-F5344CB8AC3E}">
        <p14:creationId xmlns:p14="http://schemas.microsoft.com/office/powerpoint/2010/main" val="3834265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dirty="0" smtClean="0"/>
              <a:t>Key </a:t>
            </a:r>
            <a:r>
              <a:rPr lang="en-US" dirty="0" smtClean="0"/>
              <a:t>Issues to Resolve This Week</a:t>
            </a:r>
            <a:endParaRPr lang="en-US" dirty="0"/>
          </a:p>
        </p:txBody>
      </p:sp>
      <p:sp>
        <p:nvSpPr>
          <p:cNvPr id="3" name="Content Placeholder 2"/>
          <p:cNvSpPr>
            <a:spLocks noGrp="1"/>
          </p:cNvSpPr>
          <p:nvPr>
            <p:ph idx="1"/>
          </p:nvPr>
        </p:nvSpPr>
        <p:spPr>
          <a:xfrm>
            <a:off x="457200" y="1524000"/>
            <a:ext cx="8305800" cy="4114800"/>
          </a:xfrm>
        </p:spPr>
        <p:txBody>
          <a:bodyPr/>
          <a:lstStyle/>
          <a:p>
            <a:r>
              <a:rPr lang="en-US" sz="2400" dirty="0"/>
              <a:t>Preamble Length</a:t>
            </a:r>
          </a:p>
          <a:p>
            <a:pPr lvl="1"/>
            <a:r>
              <a:rPr lang="en-US" sz="2000" dirty="0"/>
              <a:t>Adjustments to 15.4 default values for more optimal battery life in end devices and more capable coordinator radios</a:t>
            </a:r>
          </a:p>
          <a:p>
            <a:r>
              <a:rPr lang="en-US" sz="2400" dirty="0" smtClean="0"/>
              <a:t>SFD Length and Value(s)</a:t>
            </a:r>
            <a:endParaRPr lang="en-US" sz="2000" dirty="0" smtClean="0"/>
          </a:p>
          <a:p>
            <a:pPr lvl="1"/>
            <a:r>
              <a:rPr lang="en-US" sz="2000" dirty="0" smtClean="0"/>
              <a:t>2 or 4 octets, or both as optional choices</a:t>
            </a:r>
            <a:endParaRPr lang="en-US" sz="2000" dirty="0" smtClean="0"/>
          </a:p>
          <a:p>
            <a:r>
              <a:rPr lang="en-US" sz="2400" dirty="0" smtClean="0"/>
              <a:t>Definition of PHR</a:t>
            </a:r>
          </a:p>
          <a:p>
            <a:r>
              <a:rPr lang="en-US" sz="2400" dirty="0" smtClean="0"/>
              <a:t>Come to closure on PHY RF requirements</a:t>
            </a:r>
          </a:p>
          <a:p>
            <a:pPr lvl="1"/>
            <a:r>
              <a:rPr lang="en-US" sz="2000" dirty="0" smtClean="0"/>
              <a:t>Inputs from semiconductor manufacturers</a:t>
            </a:r>
          </a:p>
          <a:p>
            <a:r>
              <a:rPr lang="en-US" sz="2400" dirty="0" smtClean="0"/>
              <a:t>Definition of LECIM channel page</a:t>
            </a:r>
          </a:p>
          <a:p>
            <a:pPr lvl="1"/>
            <a:r>
              <a:rPr lang="en-US" sz="2000" dirty="0" smtClean="0"/>
              <a:t>Perhaps something simpler than 4g?</a:t>
            </a:r>
          </a:p>
          <a:p>
            <a:r>
              <a:rPr lang="en-US" sz="2200" dirty="0" smtClean="0"/>
              <a:t>Goal: Draft ready to hand off to editors</a:t>
            </a:r>
            <a:endParaRPr lang="en-US" sz="2200" dirty="0" smtClean="0"/>
          </a:p>
        </p:txBody>
      </p:sp>
      <p:sp>
        <p:nvSpPr>
          <p:cNvPr id="4" name="Date Placeholder 3"/>
          <p:cNvSpPr>
            <a:spLocks noGrp="1"/>
          </p:cNvSpPr>
          <p:nvPr>
            <p:ph type="dt" sz="half" idx="10"/>
          </p:nvPr>
        </p:nvSpPr>
        <p:spPr/>
        <p:txBody>
          <a:bodyPr/>
          <a:lstStyle/>
          <a:p>
            <a:r>
              <a:rPr lang="en-US" smtClean="0"/>
              <a:t>&lt;January 2012&gt;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6</a:t>
            </a:fld>
            <a:endParaRPr lang="en-US"/>
          </a:p>
        </p:txBody>
      </p:sp>
    </p:spTree>
    <p:extLst>
      <p:ext uri="{BB962C8B-B14F-4D97-AF65-F5344CB8AC3E}">
        <p14:creationId xmlns:p14="http://schemas.microsoft.com/office/powerpoint/2010/main" val="106916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Thank You!</a:t>
            </a:r>
            <a:endParaRPr lang="en-US" dirty="0"/>
          </a:p>
        </p:txBody>
      </p:sp>
      <p:sp>
        <p:nvSpPr>
          <p:cNvPr id="8" name="Subtitle 7"/>
          <p:cNvSpPr>
            <a:spLocks noGrp="1"/>
          </p:cNvSpPr>
          <p:nvPr>
            <p:ph type="subTitle" idx="1"/>
          </p:nvPr>
        </p:nvSpPr>
        <p:spPr/>
        <p:txBody>
          <a:bodyPr/>
          <a:lstStyle/>
          <a:p>
            <a:endParaRPr lang="en-US" dirty="0"/>
          </a:p>
        </p:txBody>
      </p:sp>
      <p:sp>
        <p:nvSpPr>
          <p:cNvPr id="4" name="Date Placeholder 3"/>
          <p:cNvSpPr>
            <a:spLocks noGrp="1"/>
          </p:cNvSpPr>
          <p:nvPr>
            <p:ph type="dt" sz="half" idx="10"/>
          </p:nvPr>
        </p:nvSpPr>
        <p:spPr/>
        <p:txBody>
          <a:bodyPr/>
          <a:lstStyle/>
          <a:p>
            <a:r>
              <a:rPr lang="en-US" smtClean="0"/>
              <a:t>&lt;January 2012&gt;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7</a:t>
            </a:fld>
            <a:endParaRPr lang="en-US"/>
          </a:p>
        </p:txBody>
      </p:sp>
    </p:spTree>
    <p:extLst>
      <p:ext uri="{BB962C8B-B14F-4D97-AF65-F5344CB8AC3E}">
        <p14:creationId xmlns:p14="http://schemas.microsoft.com/office/powerpoint/2010/main" val="3543774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5153</TotalTime>
  <Words>302</Words>
  <Application>Microsoft Office PowerPoint</Application>
  <PresentationFormat>On-screen Show (4:3)</PresentationFormat>
  <Paragraphs>62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IEEE-P802_15</vt:lpstr>
      <vt:lpstr>PowerPoint Presentation</vt:lpstr>
      <vt:lpstr>Agenda</vt:lpstr>
      <vt:lpstr>Status</vt:lpstr>
      <vt:lpstr>Changes Since Baseline</vt:lpstr>
      <vt:lpstr>If you are new to 4k…</vt:lpstr>
      <vt:lpstr>Key Issues to Resolve This Week</vt:lpstr>
      <vt:lpstr>Thank You!</vt:lpstr>
    </vt:vector>
  </TitlesOfParts>
  <Company>Itron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mjohnson</dc:creator>
  <dc:description>&lt;doc#&gt;</dc:description>
  <cp:lastModifiedBy>mjohnson</cp:lastModifiedBy>
  <cp:revision>464</cp:revision>
  <cp:lastPrinted>2011-09-15T20:42:13Z</cp:lastPrinted>
  <dcterms:created xsi:type="dcterms:W3CDTF">2011-06-30T20:14:00Z</dcterms:created>
  <dcterms:modified xsi:type="dcterms:W3CDTF">2012-01-14T19:19:25Z</dcterms:modified>
</cp:coreProperties>
</file>