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4" r:id="rId2"/>
    <p:sldId id="258" r:id="rId3"/>
    <p:sldId id="273" r:id="rId4"/>
    <p:sldId id="272" r:id="rId5"/>
    <p:sldId id="271" r:id="rId6"/>
    <p:sldId id="260" r:id="rId7"/>
    <p:sldId id="276" r:id="rId8"/>
    <p:sldId id="277" r:id="rId9"/>
    <p:sldId id="262" r:id="rId10"/>
  </p:sldIdLst>
  <p:sldSz cx="9144000" cy="6858000" type="screen4x3"/>
  <p:notesSz cx="6797675" cy="99282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0098"/>
    <a:srgbClr val="FF0000"/>
    <a:srgbClr val="FF6600"/>
    <a:srgbClr val="D0E393"/>
    <a:srgbClr val="008080"/>
    <a:srgbClr val="EDC5EA"/>
    <a:srgbClr val="FED998"/>
    <a:srgbClr val="D9EEB4"/>
    <a:srgbClr val="ACE0E4"/>
    <a:srgbClr val="C1E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9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494"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1613"/>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GB"/>
              <a:t>doc.: IEEE 802.15-&lt;doc#&gt;</a:t>
            </a:r>
          </a:p>
        </p:txBody>
      </p:sp>
      <p:sp>
        <p:nvSpPr>
          <p:cNvPr id="3075" name="Rectangle 3"/>
          <p:cNvSpPr>
            <a:spLocks noGrp="1" noChangeArrowheads="1"/>
          </p:cNvSpPr>
          <p:nvPr>
            <p:ph type="dt" sz="quarter" idx="1"/>
          </p:nvPr>
        </p:nvSpPr>
        <p:spPr bwMode="auto">
          <a:xfrm>
            <a:off x="681038" y="201613"/>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GB"/>
              <a:t>&lt;month year&gt;</a:t>
            </a:r>
          </a:p>
        </p:txBody>
      </p:sp>
      <p:sp>
        <p:nvSpPr>
          <p:cNvPr id="3076" name="Rectangle 4"/>
          <p:cNvSpPr>
            <a:spLocks noGrp="1" noChangeArrowheads="1"/>
          </p:cNvSpPr>
          <p:nvPr>
            <p:ph type="ftr" sz="quarter" idx="2"/>
          </p:nvPr>
        </p:nvSpPr>
        <p:spPr bwMode="auto">
          <a:xfrm>
            <a:off x="4078288" y="9609138"/>
            <a:ext cx="2116137"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44775" y="9609138"/>
            <a:ext cx="1357313"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GB"/>
              <a:t>Page </a:t>
            </a:r>
            <a:fld id="{62D6208E-4762-4726-B61B-9BE61A93B4B4}" type="slidenum">
              <a:rPr lang="en-GB"/>
              <a:pPr>
                <a:defRPr/>
              </a:pPr>
              <a:t>‹#›</a:t>
            </a:fld>
            <a:endParaRPr lang="en-GB"/>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
        <p:nvSpPr>
          <p:cNvPr id="3079" name="Rectangle 7"/>
          <p:cNvSpPr>
            <a:spLocks noChangeArrowheads="1"/>
          </p:cNvSpPr>
          <p:nvPr/>
        </p:nvSpPr>
        <p:spPr bwMode="auto">
          <a:xfrm>
            <a:off x="679450" y="9609138"/>
            <a:ext cx="698500" cy="369887"/>
          </a:xfrm>
          <a:prstGeom prst="rect">
            <a:avLst/>
          </a:prstGeom>
          <a:noFill/>
          <a:ln w="9525">
            <a:noFill/>
            <a:miter lim="800000"/>
            <a:headEnd/>
            <a:tailEnd/>
          </a:ln>
          <a:effectLst/>
        </p:spPr>
        <p:txBody>
          <a:bodyPr lIns="0" tIns="0" rIns="0" bIns="0">
            <a:spAutoFit/>
          </a:bodyPr>
          <a:lstStyle/>
          <a:p>
            <a:pPr defTabSz="933450">
              <a:defRPr/>
            </a:pPr>
            <a:r>
              <a:rPr lang="en-GB"/>
              <a:t>Submission</a:t>
            </a:r>
          </a:p>
        </p:txBody>
      </p:sp>
      <p:sp>
        <p:nvSpPr>
          <p:cNvPr id="3080" name="Line 8"/>
          <p:cNvSpPr>
            <a:spLocks noChangeShapeType="1"/>
          </p:cNvSpPr>
          <p:nvPr/>
        </p:nvSpPr>
        <p:spPr bwMode="auto">
          <a:xfrm>
            <a:off x="679450" y="9596438"/>
            <a:ext cx="5589588"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75"/>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GB"/>
              <a:t>doc.: IEEE 802.15-&lt;doc#&gt;</a:t>
            </a:r>
          </a:p>
        </p:txBody>
      </p:sp>
      <p:sp>
        <p:nvSpPr>
          <p:cNvPr id="2051" name="Rectangle 3"/>
          <p:cNvSpPr>
            <a:spLocks noGrp="1" noChangeArrowheads="1"/>
          </p:cNvSpPr>
          <p:nvPr>
            <p:ph type="dt" idx="1"/>
          </p:nvPr>
        </p:nvSpPr>
        <p:spPr bwMode="auto">
          <a:xfrm>
            <a:off x="641350" y="117475"/>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GB"/>
              <a:t>&lt;month year&gt;</a:t>
            </a:r>
          </a:p>
        </p:txBody>
      </p:sp>
      <p:sp>
        <p:nvSpPr>
          <p:cNvPr id="19460"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697288" y="9612313"/>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876550" y="9612313"/>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GB"/>
              <a:t>Page </a:t>
            </a:r>
            <a:fld id="{DC4965A2-84FD-4850-B2C3-6FB2E0F349B3}" type="slidenum">
              <a:rPr lang="en-GB"/>
              <a:pPr>
                <a:defRPr/>
              </a:pPr>
              <a:t>‹#›</a:t>
            </a:fld>
            <a:endParaRPr lang="en-GB"/>
          </a:p>
        </p:txBody>
      </p:sp>
      <p:sp>
        <p:nvSpPr>
          <p:cNvPr id="2056" name="Rectangle 8"/>
          <p:cNvSpPr>
            <a:spLocks noChangeArrowheads="1"/>
          </p:cNvSpPr>
          <p:nvPr/>
        </p:nvSpPr>
        <p:spPr bwMode="auto">
          <a:xfrm>
            <a:off x="709613" y="9612313"/>
            <a:ext cx="696912" cy="369887"/>
          </a:xfrm>
          <a:prstGeom prst="rect">
            <a:avLst/>
          </a:prstGeom>
          <a:noFill/>
          <a:ln w="9525">
            <a:noFill/>
            <a:miter lim="800000"/>
            <a:headEnd/>
            <a:tailEnd/>
          </a:ln>
          <a:effectLst/>
        </p:spPr>
        <p:txBody>
          <a:bodyPr lIns="0" tIns="0" rIns="0" bIns="0">
            <a:spAutoFit/>
          </a:bodyPr>
          <a:lstStyle/>
          <a:p>
            <a:pPr>
              <a:defRPr/>
            </a:pPr>
            <a:r>
              <a:rPr lang="en-GB"/>
              <a:t>Submission</a:t>
            </a:r>
          </a:p>
        </p:txBody>
      </p:sp>
      <p:sp>
        <p:nvSpPr>
          <p:cNvPr id="2057" name="Line 9"/>
          <p:cNvSpPr>
            <a:spLocks noChangeShapeType="1"/>
          </p:cNvSpPr>
          <p:nvPr/>
        </p:nvSpPr>
        <p:spPr bwMode="auto">
          <a:xfrm>
            <a:off x="709613" y="9610725"/>
            <a:ext cx="5378450"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GB" smtClean="0"/>
              <a:t>doc.: IEEE 802.15-&lt;doc#&gt;</a:t>
            </a:r>
          </a:p>
        </p:txBody>
      </p:sp>
      <p:sp>
        <p:nvSpPr>
          <p:cNvPr id="20483" name="Rectangle 3"/>
          <p:cNvSpPr>
            <a:spLocks noGrp="1" noChangeArrowheads="1"/>
          </p:cNvSpPr>
          <p:nvPr>
            <p:ph type="dt" sz="quarter" idx="1"/>
          </p:nvPr>
        </p:nvSpPr>
        <p:spPr>
          <a:noFill/>
        </p:spPr>
        <p:txBody>
          <a:bodyPr/>
          <a:lstStyle/>
          <a:p>
            <a:r>
              <a:rPr lang="en-GB" smtClean="0"/>
              <a:t>&lt;month year&gt;</a:t>
            </a:r>
          </a:p>
        </p:txBody>
      </p:sp>
      <p:sp>
        <p:nvSpPr>
          <p:cNvPr id="20484" name="Rectangle 6"/>
          <p:cNvSpPr>
            <a:spLocks noGrp="1" noChangeArrowheads="1"/>
          </p:cNvSpPr>
          <p:nvPr>
            <p:ph type="ftr" sz="quarter" idx="4"/>
          </p:nvPr>
        </p:nvSpPr>
        <p:spPr>
          <a:noFill/>
        </p:spPr>
        <p:txBody>
          <a:bodyPr/>
          <a:lstStyle/>
          <a:p>
            <a:pPr lvl="4"/>
            <a:r>
              <a:rPr lang="en-GB" smtClean="0"/>
              <a:t>&lt;author&gt;, &lt;company&gt;</a:t>
            </a:r>
          </a:p>
        </p:txBody>
      </p:sp>
      <p:sp>
        <p:nvSpPr>
          <p:cNvPr id="20485" name="Rectangle 7"/>
          <p:cNvSpPr>
            <a:spLocks noGrp="1" noChangeArrowheads="1"/>
          </p:cNvSpPr>
          <p:nvPr>
            <p:ph type="sldNum" sz="quarter" idx="5"/>
          </p:nvPr>
        </p:nvSpPr>
        <p:spPr>
          <a:noFill/>
        </p:spPr>
        <p:txBody>
          <a:bodyPr/>
          <a:lstStyle/>
          <a:p>
            <a:r>
              <a:rPr lang="en-GB" smtClean="0"/>
              <a:t>Page </a:t>
            </a:r>
            <a:fld id="{AFE21BAC-D173-4BB7-A659-3AB39244899F}" type="slidenum">
              <a:rPr lang="en-GB" smtClean="0"/>
              <a:pPr/>
              <a:t>6</a:t>
            </a:fld>
            <a:endParaRPr lang="en-GB"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smtClean="0"/>
              <a:t>2007</a:t>
            </a:r>
          </a:p>
        </p:txBody>
      </p:sp>
      <p:sp>
        <p:nvSpPr>
          <p:cNvPr id="36868" name="Slide Number Placeholder 3"/>
          <p:cNvSpPr>
            <a:spLocks noGrp="1"/>
          </p:cNvSpPr>
          <p:nvPr>
            <p:ph type="sldNum" sz="quarter" idx="5"/>
          </p:nvPr>
        </p:nvSpPr>
        <p:spPr>
          <a:noFill/>
        </p:spPr>
        <p:txBody>
          <a:bodyPr/>
          <a:lstStyle/>
          <a:p>
            <a:fld id="{A4E3D7C0-93B7-4608-AA7A-38282AE9E65D}" type="slidenum">
              <a:rPr lang="en-US"/>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GB" smtClean="0"/>
              <a:t>doc.: IEEE 802.15-&lt;doc#&gt;</a:t>
            </a:r>
          </a:p>
        </p:txBody>
      </p:sp>
      <p:sp>
        <p:nvSpPr>
          <p:cNvPr id="21507" name="Rectangle 3"/>
          <p:cNvSpPr>
            <a:spLocks noGrp="1" noChangeArrowheads="1"/>
          </p:cNvSpPr>
          <p:nvPr>
            <p:ph type="dt" sz="quarter" idx="1"/>
          </p:nvPr>
        </p:nvSpPr>
        <p:spPr>
          <a:noFill/>
        </p:spPr>
        <p:txBody>
          <a:bodyPr/>
          <a:lstStyle/>
          <a:p>
            <a:r>
              <a:rPr lang="en-GB" smtClean="0"/>
              <a:t>&lt;month year&gt;</a:t>
            </a:r>
          </a:p>
        </p:txBody>
      </p:sp>
      <p:sp>
        <p:nvSpPr>
          <p:cNvPr id="21508" name="Rectangle 6"/>
          <p:cNvSpPr>
            <a:spLocks noGrp="1" noChangeArrowheads="1"/>
          </p:cNvSpPr>
          <p:nvPr>
            <p:ph type="ftr" sz="quarter" idx="4"/>
          </p:nvPr>
        </p:nvSpPr>
        <p:spPr>
          <a:noFill/>
        </p:spPr>
        <p:txBody>
          <a:bodyPr/>
          <a:lstStyle/>
          <a:p>
            <a:pPr lvl="4"/>
            <a:r>
              <a:rPr lang="en-GB" smtClean="0"/>
              <a:t>&lt;author&gt;, &lt;company&gt;</a:t>
            </a:r>
          </a:p>
        </p:txBody>
      </p:sp>
      <p:sp>
        <p:nvSpPr>
          <p:cNvPr id="21509" name="Rectangle 7"/>
          <p:cNvSpPr>
            <a:spLocks noGrp="1" noChangeArrowheads="1"/>
          </p:cNvSpPr>
          <p:nvPr>
            <p:ph type="sldNum" sz="quarter" idx="5"/>
          </p:nvPr>
        </p:nvSpPr>
        <p:spPr>
          <a:noFill/>
        </p:spPr>
        <p:txBody>
          <a:bodyPr/>
          <a:lstStyle/>
          <a:p>
            <a:r>
              <a:rPr lang="en-GB" smtClean="0"/>
              <a:t>Page </a:t>
            </a:r>
            <a:fld id="{5ABBD4C9-5E5C-4C11-8946-836BBA49F2DB}" type="slidenum">
              <a:rPr lang="en-GB" smtClean="0"/>
              <a:pPr/>
              <a:t>9</a:t>
            </a:fld>
            <a:endParaRPr lang="en-GB" smtClean="0"/>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02BD77F5-BDEF-422E-A430-29B9BF8647C6}"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C037C3CB-ECAC-4D40-A6D6-FD0F8E48EA2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BF3C1F9B-1C98-4974-8B54-DBCEF6E5B0D3}"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7462DDA-7E24-4950-A3B2-38CA1B3AE55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38EF69B6-363C-4416-BCD3-8816D6C1608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49915CB4-BC0D-4E65-A23B-7AA0B8C881D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pPr>
              <a:defRPr/>
            </a:pPr>
            <a:r>
              <a:rPr lang="en-GB"/>
              <a:t>&lt;month year&gt;</a:t>
            </a:r>
          </a:p>
        </p:txBody>
      </p:sp>
      <p:sp>
        <p:nvSpPr>
          <p:cNvPr id="6" name="Footer Placeholder 5"/>
          <p:cNvSpPr>
            <a:spLocks noGrp="1"/>
          </p:cNvSpPr>
          <p:nvPr>
            <p:ph type="ftr" sz="quarter" idx="11"/>
          </p:nvPr>
        </p:nvSpPr>
        <p:spPr/>
        <p:txBody>
          <a:bodyPr/>
          <a:lstStyle>
            <a:lvl1pPr>
              <a:defRPr/>
            </a:lvl1pPr>
          </a:lstStyle>
          <a:p>
            <a:pPr>
              <a:defRPr/>
            </a:pPr>
            <a:r>
              <a:rPr lang="en-GB"/>
              <a:t>&lt;author&gt;, &lt;company&gt;</a:t>
            </a:r>
          </a:p>
        </p:txBody>
      </p:sp>
      <p:sp>
        <p:nvSpPr>
          <p:cNvPr id="7" name="Slide Number Placeholder 6"/>
          <p:cNvSpPr>
            <a:spLocks noGrp="1"/>
          </p:cNvSpPr>
          <p:nvPr>
            <p:ph type="sldNum" sz="quarter" idx="12"/>
          </p:nvPr>
        </p:nvSpPr>
        <p:spPr/>
        <p:txBody>
          <a:bodyPr/>
          <a:lstStyle>
            <a:lvl1pPr>
              <a:defRPr/>
            </a:lvl1pPr>
          </a:lstStyle>
          <a:p>
            <a:pPr>
              <a:defRPr/>
            </a:pPr>
            <a:r>
              <a:rPr lang="en-GB"/>
              <a:t>Slide </a:t>
            </a:r>
            <a:fld id="{ADBE81AB-4483-462C-82B2-C4E3F8F22F02}"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pPr>
              <a:defRPr/>
            </a:pPr>
            <a:r>
              <a:rPr lang="en-GB"/>
              <a:t>&lt;month year&gt;</a:t>
            </a:r>
          </a:p>
        </p:txBody>
      </p:sp>
      <p:sp>
        <p:nvSpPr>
          <p:cNvPr id="8" name="Footer Placeholder 7"/>
          <p:cNvSpPr>
            <a:spLocks noGrp="1"/>
          </p:cNvSpPr>
          <p:nvPr>
            <p:ph type="ftr" sz="quarter" idx="11"/>
          </p:nvPr>
        </p:nvSpPr>
        <p:spPr/>
        <p:txBody>
          <a:bodyPr/>
          <a:lstStyle>
            <a:lvl1pPr>
              <a:defRPr/>
            </a:lvl1pPr>
          </a:lstStyle>
          <a:p>
            <a:pPr>
              <a:defRPr/>
            </a:pPr>
            <a:r>
              <a:rPr lang="en-GB"/>
              <a:t>&lt;author&gt;, &lt;company&gt;</a:t>
            </a:r>
          </a:p>
        </p:txBody>
      </p:sp>
      <p:sp>
        <p:nvSpPr>
          <p:cNvPr id="9" name="Slide Number Placeholder 8"/>
          <p:cNvSpPr>
            <a:spLocks noGrp="1"/>
          </p:cNvSpPr>
          <p:nvPr>
            <p:ph type="sldNum" sz="quarter" idx="12"/>
          </p:nvPr>
        </p:nvSpPr>
        <p:spPr/>
        <p:txBody>
          <a:bodyPr/>
          <a:lstStyle>
            <a:lvl1pPr>
              <a:defRPr/>
            </a:lvl1pPr>
          </a:lstStyle>
          <a:p>
            <a:pPr>
              <a:defRPr/>
            </a:pPr>
            <a:r>
              <a:rPr lang="en-GB"/>
              <a:t>Slide </a:t>
            </a:r>
            <a:fld id="{8D4CA25A-325A-4016-95C6-FCFE79CB0F9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GB"/>
              <a:t>March 2010</a:t>
            </a:r>
          </a:p>
        </p:txBody>
      </p:sp>
      <p:sp>
        <p:nvSpPr>
          <p:cNvPr id="4" name="Rectangle 5"/>
          <p:cNvSpPr>
            <a:spLocks noGrp="1" noChangeArrowheads="1"/>
          </p:cNvSpPr>
          <p:nvPr>
            <p:ph type="ftr" sz="quarter" idx="11"/>
          </p:nvPr>
        </p:nvSpPr>
        <p:spPr>
          <a:ln/>
        </p:spPr>
        <p:txBody>
          <a:bodyPr/>
          <a:lstStyle>
            <a:lvl1pPr>
              <a:defRPr/>
            </a:lvl1pPr>
          </a:lstStyle>
          <a:p>
            <a:pPr>
              <a:defRPr/>
            </a:pPr>
            <a:r>
              <a:rPr lang="en-GB"/>
              <a:t>Dave Evans, Philips</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t>Slide </a:t>
            </a:r>
            <a:fld id="{CBCAA827-F4B2-4E01-B1E1-7D23308D1AC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GB"/>
              <a:t>&lt;month year&gt;</a:t>
            </a:r>
          </a:p>
        </p:txBody>
      </p:sp>
      <p:sp>
        <p:nvSpPr>
          <p:cNvPr id="3" name="Footer Placeholder 2"/>
          <p:cNvSpPr>
            <a:spLocks noGrp="1"/>
          </p:cNvSpPr>
          <p:nvPr>
            <p:ph type="ftr" sz="quarter" idx="11"/>
          </p:nvPr>
        </p:nvSpPr>
        <p:spPr/>
        <p:txBody>
          <a:bodyPr/>
          <a:lstStyle>
            <a:lvl1pPr>
              <a:defRPr/>
            </a:lvl1pPr>
          </a:lstStyle>
          <a:p>
            <a:pPr>
              <a:defRPr/>
            </a:pPr>
            <a:r>
              <a:rPr lang="en-GB"/>
              <a:t>&lt;author&gt;, &lt;company&gt;</a:t>
            </a:r>
          </a:p>
        </p:txBody>
      </p:sp>
      <p:sp>
        <p:nvSpPr>
          <p:cNvPr id="4" name="Slide Number Placeholder 3"/>
          <p:cNvSpPr>
            <a:spLocks noGrp="1"/>
          </p:cNvSpPr>
          <p:nvPr>
            <p:ph type="sldNum" sz="quarter" idx="12"/>
          </p:nvPr>
        </p:nvSpPr>
        <p:spPr/>
        <p:txBody>
          <a:bodyPr/>
          <a:lstStyle>
            <a:lvl1pPr>
              <a:defRPr/>
            </a:lvl1pPr>
          </a:lstStyle>
          <a:p>
            <a:pPr>
              <a:defRPr/>
            </a:pPr>
            <a:r>
              <a:rPr lang="en-GB"/>
              <a:t>Slide </a:t>
            </a:r>
            <a:fld id="{671F1AEC-930E-492E-A626-B3640B89908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GB"/>
              <a:t>&lt;month year&gt;</a:t>
            </a:r>
          </a:p>
        </p:txBody>
      </p:sp>
      <p:sp>
        <p:nvSpPr>
          <p:cNvPr id="6" name="Footer Placeholder 5"/>
          <p:cNvSpPr>
            <a:spLocks noGrp="1"/>
          </p:cNvSpPr>
          <p:nvPr>
            <p:ph type="ftr" sz="quarter" idx="11"/>
          </p:nvPr>
        </p:nvSpPr>
        <p:spPr/>
        <p:txBody>
          <a:bodyPr/>
          <a:lstStyle>
            <a:lvl1pPr>
              <a:defRPr/>
            </a:lvl1pPr>
          </a:lstStyle>
          <a:p>
            <a:pPr>
              <a:defRPr/>
            </a:pPr>
            <a:r>
              <a:rPr lang="en-GB"/>
              <a:t>&lt;author&gt;, &lt;company&gt;</a:t>
            </a:r>
          </a:p>
        </p:txBody>
      </p:sp>
      <p:sp>
        <p:nvSpPr>
          <p:cNvPr id="7" name="Slide Number Placeholder 6"/>
          <p:cNvSpPr>
            <a:spLocks noGrp="1"/>
          </p:cNvSpPr>
          <p:nvPr>
            <p:ph type="sldNum" sz="quarter" idx="12"/>
          </p:nvPr>
        </p:nvSpPr>
        <p:spPr/>
        <p:txBody>
          <a:bodyPr/>
          <a:lstStyle>
            <a:lvl1pPr>
              <a:defRPr/>
            </a:lvl1pPr>
          </a:lstStyle>
          <a:p>
            <a:pPr>
              <a:defRPr/>
            </a:pPr>
            <a:r>
              <a:rPr lang="en-GB"/>
              <a:t>Slide </a:t>
            </a:r>
            <a:fld id="{8E456E5D-9E2E-4E03-870E-70041D968DF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GB"/>
              <a:t>&lt;month year&gt;</a:t>
            </a:r>
          </a:p>
        </p:txBody>
      </p:sp>
      <p:sp>
        <p:nvSpPr>
          <p:cNvPr id="6" name="Footer Placeholder 5"/>
          <p:cNvSpPr>
            <a:spLocks noGrp="1"/>
          </p:cNvSpPr>
          <p:nvPr>
            <p:ph type="ftr" sz="quarter" idx="11"/>
          </p:nvPr>
        </p:nvSpPr>
        <p:spPr/>
        <p:txBody>
          <a:bodyPr/>
          <a:lstStyle>
            <a:lvl1pPr>
              <a:defRPr/>
            </a:lvl1pPr>
          </a:lstStyle>
          <a:p>
            <a:pPr>
              <a:defRPr/>
            </a:pPr>
            <a:r>
              <a:rPr lang="en-GB"/>
              <a:t>&lt;author&gt;, &lt;company&gt;</a:t>
            </a:r>
          </a:p>
        </p:txBody>
      </p:sp>
      <p:sp>
        <p:nvSpPr>
          <p:cNvPr id="7" name="Slide Number Placeholder 6"/>
          <p:cNvSpPr>
            <a:spLocks noGrp="1"/>
          </p:cNvSpPr>
          <p:nvPr>
            <p:ph type="sldNum" sz="quarter" idx="12"/>
          </p:nvPr>
        </p:nvSpPr>
        <p:spPr/>
        <p:txBody>
          <a:bodyPr/>
          <a:lstStyle>
            <a:lvl1pPr>
              <a:defRPr/>
            </a:lvl1pPr>
          </a:lstStyle>
          <a:p>
            <a:pPr>
              <a:defRPr/>
            </a:pPr>
            <a:r>
              <a:rPr lang="en-GB"/>
              <a:t>Slide </a:t>
            </a:r>
            <a:fld id="{F3A2503C-6D9A-4D88-B031-9E1B2020D9F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GB" dirty="0" smtClean="0"/>
              <a:t>Jan 2012</a:t>
            </a:r>
            <a:endParaRPr lang="en-GB"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GB" dirty="0" smtClean="0"/>
              <a:t>Ray Krasinski, Philips</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4FF051D4-C00B-4889-A945-B433C4EC6026}" type="slidenum">
              <a:rPr lang="en-GB"/>
              <a:pPr>
                <a:defRPr/>
              </a:pPr>
              <a:t>‹#›</a:t>
            </a:fld>
            <a:endParaRPr lang="en-GB"/>
          </a:p>
        </p:txBody>
      </p:sp>
      <p:sp>
        <p:nvSpPr>
          <p:cNvPr id="1031" name="Rectangle 7"/>
          <p:cNvSpPr>
            <a:spLocks noChangeArrowheads="1"/>
          </p:cNvSpPr>
          <p:nvPr/>
        </p:nvSpPr>
        <p:spPr bwMode="auto">
          <a:xfrm>
            <a:off x="2786063" y="396875"/>
            <a:ext cx="5672137" cy="215900"/>
          </a:xfrm>
          <a:prstGeom prst="rect">
            <a:avLst/>
          </a:prstGeom>
          <a:noFill/>
          <a:ln w="9525">
            <a:noFill/>
            <a:miter lim="800000"/>
            <a:headEnd/>
            <a:tailEnd/>
          </a:ln>
          <a:effectLst/>
        </p:spPr>
        <p:txBody>
          <a:bodyPr lIns="0" tIns="0" rIns="0" bIns="0" anchor="b">
            <a:spAutoFit/>
          </a:bodyPr>
          <a:lstStyle/>
          <a:p>
            <a:pPr lvl="4" algn="r">
              <a:defRPr/>
            </a:pPr>
            <a:r>
              <a:rPr lang="en-GB" sz="1400" b="1" dirty="0"/>
              <a:t>doc.: IEEE </a:t>
            </a:r>
            <a:r>
              <a:rPr lang="en-GB" sz="1400" b="1" dirty="0" smtClean="0"/>
              <a:t>802.</a:t>
            </a:r>
            <a:r>
              <a:rPr lang="en-US" sz="1400" b="1" dirty="0" smtClean="0"/>
              <a:t>15-12-0012-00-004j</a:t>
            </a:r>
            <a:endParaRPr lang="en-GB"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3999" r:id="rId6"/>
    <p:sldLayoutId id="2147484005" r:id="rId7"/>
    <p:sldLayoutId id="2147484006" r:id="rId8"/>
    <p:sldLayoutId id="2147484007" r:id="rId9"/>
    <p:sldLayoutId id="2147484008" r:id="rId10"/>
    <p:sldLayoutId id="2147484009" r:id="rId11"/>
    <p:sldLayoutId id="214748401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raymond.krasinski@philips.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slideLayout" Target="../slideLayouts/slideLayout6.xml"/><Relationship Id="rId2" Type="http://schemas.openxmlformats.org/officeDocument/2006/relationships/tags" Target="../tags/tag2.xml"/><Relationship Id="rId16" Type="http://schemas.openxmlformats.org/officeDocument/2006/relationships/tags" Target="../tags/tag16.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19.xml"/><Relationship Id="rId7" Type="http://schemas.openxmlformats.org/officeDocument/2006/relationships/notesSlide" Target="../notesSlides/notesSlide2.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Layout" Target="../slideLayouts/slideLayout12.xml"/><Relationship Id="rId5" Type="http://schemas.openxmlformats.org/officeDocument/2006/relationships/tags" Target="../tags/tag21.xml"/><Relationship Id="rId4" Type="http://schemas.openxmlformats.org/officeDocument/2006/relationships/tags" Target="../tags/tag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p>
            <a:r>
              <a:rPr lang="en-US" smtClean="0"/>
              <a:t>Slide </a:t>
            </a:r>
            <a:fld id="{039F4A28-6503-4E73-87F2-346B3CA08D6A}" type="slidenum">
              <a:rPr lang="en-US" smtClean="0"/>
              <a:pPr/>
              <a:t>1</a:t>
            </a:fld>
            <a:endParaRPr lang="en-US" smtClean="0"/>
          </a:p>
        </p:txBody>
      </p:sp>
      <p:sp>
        <p:nvSpPr>
          <p:cNvPr id="27651" name="Rectangle 3"/>
          <p:cNvSpPr>
            <a:spLocks noChangeArrowheads="1"/>
          </p:cNvSpPr>
          <p:nvPr/>
        </p:nvSpPr>
        <p:spPr bwMode="auto">
          <a:xfrm>
            <a:off x="152400" y="609600"/>
            <a:ext cx="8991600" cy="5447645"/>
          </a:xfrm>
          <a:prstGeom prst="rect">
            <a:avLst/>
          </a:prstGeom>
          <a:noFill/>
          <a:ln w="12700">
            <a:noFill/>
            <a:miter lim="800000"/>
            <a:headEnd type="none" w="sm" len="sm"/>
            <a:tailEnd type="none" w="sm" len="sm"/>
          </a:ln>
          <a:effectLst/>
        </p:spPr>
        <p:txBody>
          <a:bodyPr>
            <a:spAutoFit/>
          </a:bodyPr>
          <a:lstStyle/>
          <a:p>
            <a:pPr algn="ctr">
              <a:defRPr/>
            </a:pP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pPr>
              <a:defRPr/>
            </a:pPr>
            <a:endParaRPr lang="en-US" sz="1800" dirty="0">
              <a:solidFill>
                <a:schemeClr val="tx2"/>
              </a:solidFill>
            </a:endParaRPr>
          </a:p>
          <a:p>
            <a:pPr>
              <a:defRPr/>
            </a:pPr>
            <a:r>
              <a:rPr lang="en-US" sz="1800" b="1" dirty="0">
                <a:solidFill>
                  <a:schemeClr val="tx2"/>
                </a:solidFill>
              </a:rPr>
              <a:t>Submission Title:</a:t>
            </a:r>
            <a:r>
              <a:rPr lang="en-US" sz="1800" dirty="0">
                <a:solidFill>
                  <a:schemeClr val="tx2"/>
                </a:solidFill>
              </a:rPr>
              <a:t>	</a:t>
            </a:r>
            <a:r>
              <a:rPr lang="en-US" sz="1800" dirty="0"/>
              <a:t> FCC MBAN Rulemaking </a:t>
            </a:r>
            <a:r>
              <a:rPr lang="en-US" sz="1800" dirty="0" smtClean="0"/>
              <a:t>Update</a:t>
            </a:r>
            <a:r>
              <a:rPr lang="en-US" sz="1800" dirty="0" smtClean="0"/>
              <a:t> </a:t>
            </a:r>
            <a:r>
              <a:rPr lang="en-US" sz="1800" dirty="0">
                <a:solidFill>
                  <a:schemeClr val="tx2"/>
                </a:solidFill>
              </a:rPr>
              <a:t>	</a:t>
            </a:r>
          </a:p>
          <a:p>
            <a:pPr>
              <a:defRPr/>
            </a:pPr>
            <a:r>
              <a:rPr lang="en-US" sz="1800" b="1" dirty="0">
                <a:solidFill>
                  <a:schemeClr val="tx2"/>
                </a:solidFill>
              </a:rPr>
              <a:t>Date Submitted:	</a:t>
            </a:r>
            <a:r>
              <a:rPr lang="en-GB" sz="1800" dirty="0">
                <a:solidFill>
                  <a:schemeClr val="tx2"/>
                </a:solidFill>
              </a:rPr>
              <a:t> </a:t>
            </a:r>
            <a:r>
              <a:rPr lang="en-GB" sz="1800" dirty="0" smtClean="0">
                <a:solidFill>
                  <a:schemeClr val="tx2"/>
                </a:solidFill>
              </a:rPr>
              <a:t>13 </a:t>
            </a:r>
            <a:r>
              <a:rPr lang="en-GB" sz="1800" dirty="0">
                <a:solidFill>
                  <a:schemeClr val="tx2"/>
                </a:solidFill>
              </a:rPr>
              <a:t>Jan </a:t>
            </a:r>
            <a:r>
              <a:rPr lang="en-GB" sz="1800" dirty="0" smtClean="0">
                <a:solidFill>
                  <a:schemeClr val="tx2"/>
                </a:solidFill>
              </a:rPr>
              <a:t>2012</a:t>
            </a:r>
            <a:r>
              <a:rPr lang="en-US" sz="1800" dirty="0">
                <a:solidFill>
                  <a:schemeClr val="tx2"/>
                </a:solidFill>
              </a:rPr>
              <a:t>	</a:t>
            </a:r>
          </a:p>
          <a:p>
            <a:pPr>
              <a:defRPr/>
            </a:pPr>
            <a:r>
              <a:rPr lang="en-US" sz="1800" b="1" dirty="0">
                <a:solidFill>
                  <a:schemeClr val="tx2"/>
                </a:solidFill>
              </a:rPr>
              <a:t>Source:</a:t>
            </a:r>
            <a:r>
              <a:rPr lang="en-US" sz="1800" dirty="0">
                <a:solidFill>
                  <a:schemeClr val="tx2"/>
                </a:solidFill>
              </a:rPr>
              <a:t> 		</a:t>
            </a:r>
            <a:r>
              <a:rPr lang="en-US" sz="1800" dirty="0" smtClean="0">
                <a:solidFill>
                  <a:schemeClr val="tx2"/>
                </a:solidFill>
              </a:rPr>
              <a:t>Raymond </a:t>
            </a:r>
            <a:r>
              <a:rPr lang="en-US" sz="1800" dirty="0">
                <a:solidFill>
                  <a:schemeClr val="tx2"/>
                </a:solidFill>
              </a:rPr>
              <a:t>Krasinski,  </a:t>
            </a:r>
            <a:r>
              <a:rPr lang="en-US" sz="1800" dirty="0" smtClean="0">
                <a:solidFill>
                  <a:schemeClr val="tx2"/>
                </a:solidFill>
              </a:rPr>
              <a:t>Philips</a:t>
            </a:r>
            <a:endParaRPr lang="en-US" sz="1800" dirty="0">
              <a:solidFill>
                <a:schemeClr val="tx2"/>
              </a:solidFill>
            </a:endParaRPr>
          </a:p>
          <a:p>
            <a:pPr>
              <a:defRPr/>
            </a:pPr>
            <a:r>
              <a:rPr lang="en-US" sz="1800" dirty="0" smtClean="0">
                <a:solidFill>
                  <a:schemeClr val="tx2"/>
                </a:solidFill>
              </a:rPr>
              <a:t>		345 Scarborough Road, Briarcliff Manor, NY </a:t>
            </a:r>
          </a:p>
          <a:p>
            <a:pPr>
              <a:defRPr/>
            </a:pPr>
            <a:r>
              <a:rPr lang="en-US" sz="1800" dirty="0">
                <a:solidFill>
                  <a:schemeClr val="tx2"/>
                </a:solidFill>
              </a:rPr>
              <a:t>		</a:t>
            </a:r>
            <a:r>
              <a:rPr lang="en-US" sz="1800" dirty="0" smtClean="0">
                <a:solidFill>
                  <a:schemeClr val="tx2"/>
                </a:solidFill>
              </a:rPr>
              <a:t>Voice</a:t>
            </a:r>
            <a:r>
              <a:rPr lang="en-US" sz="1800" dirty="0">
                <a:solidFill>
                  <a:schemeClr val="tx2"/>
                </a:solidFill>
              </a:rPr>
              <a:t>:	</a:t>
            </a:r>
            <a:r>
              <a:rPr lang="en-US" sz="1800" dirty="0" smtClean="0">
                <a:solidFill>
                  <a:schemeClr val="tx2"/>
                </a:solidFill>
              </a:rPr>
              <a:t>+</a:t>
            </a:r>
            <a:r>
              <a:rPr lang="en-US" sz="1800" dirty="0" smtClean="0">
                <a:solidFill>
                  <a:schemeClr val="tx2"/>
                </a:solidFill>
              </a:rPr>
              <a:t>1-914-333-9687</a:t>
            </a:r>
            <a:endParaRPr lang="en-US" sz="1800" dirty="0">
              <a:solidFill>
                <a:schemeClr val="tx2"/>
              </a:solidFill>
            </a:endParaRPr>
          </a:p>
          <a:p>
            <a:pPr>
              <a:defRPr/>
            </a:pPr>
            <a:r>
              <a:rPr lang="en-US" sz="1800" dirty="0">
                <a:solidFill>
                  <a:schemeClr val="tx2"/>
                </a:solidFill>
              </a:rPr>
              <a:t>		E-Mail: 	</a:t>
            </a:r>
            <a:r>
              <a:rPr lang="en-US" sz="1800" dirty="0" smtClean="0">
                <a:solidFill>
                  <a:schemeClr val="tx2"/>
                </a:solidFill>
              </a:rPr>
              <a:t>raymond.krasinski@philips.com</a:t>
            </a:r>
            <a:endParaRPr lang="en-US" sz="1400" dirty="0">
              <a:solidFill>
                <a:schemeClr val="tx2"/>
              </a:solidFill>
            </a:endParaRPr>
          </a:p>
          <a:p>
            <a:pPr>
              <a:spcBef>
                <a:spcPts val="600"/>
              </a:spcBef>
              <a:spcAft>
                <a:spcPts val="600"/>
              </a:spcAft>
              <a:defRPr/>
            </a:pPr>
            <a:r>
              <a:rPr lang="en-US" sz="1800" b="1" dirty="0">
                <a:solidFill>
                  <a:schemeClr val="tx2"/>
                </a:solidFill>
              </a:rPr>
              <a:t>Abstract:</a:t>
            </a:r>
            <a:r>
              <a:rPr lang="en-US" sz="1800" dirty="0">
                <a:solidFill>
                  <a:schemeClr val="tx2"/>
                </a:solidFill>
              </a:rPr>
              <a:t> </a:t>
            </a:r>
            <a:r>
              <a:rPr lang="en-US" sz="1800" dirty="0" smtClean="0">
                <a:solidFill>
                  <a:schemeClr val="tx2"/>
                </a:solidFill>
              </a:rPr>
              <a:t>An overview of the current status at the FCC of the MBAN proposed rulemaking</a:t>
            </a:r>
            <a:endParaRPr lang="en-US" sz="1800" dirty="0">
              <a:solidFill>
                <a:schemeClr val="tx2"/>
              </a:solidFill>
            </a:endParaRPr>
          </a:p>
          <a:p>
            <a:pPr>
              <a:spcBef>
                <a:spcPts val="600"/>
              </a:spcBef>
              <a:spcAft>
                <a:spcPts val="600"/>
              </a:spcAft>
              <a:defRPr/>
            </a:pPr>
            <a:r>
              <a:rPr lang="en-US" sz="1800" b="1" dirty="0">
                <a:solidFill>
                  <a:schemeClr val="tx2"/>
                </a:solidFill>
              </a:rPr>
              <a:t>Purpose:</a:t>
            </a:r>
            <a:r>
              <a:rPr lang="en-US" sz="1800" dirty="0">
                <a:solidFill>
                  <a:schemeClr val="tx2"/>
                </a:solidFill>
              </a:rPr>
              <a:t>	</a:t>
            </a:r>
            <a:r>
              <a:rPr lang="en-US" sz="1800" dirty="0" smtClean="0">
                <a:solidFill>
                  <a:schemeClr val="tx2"/>
                </a:solidFill>
              </a:rPr>
              <a:t> To provide information on the current status of MBAN at the FCC to be used to assist in discussions on creating an amendment to 802.15.4 to support MBAN.</a:t>
            </a:r>
            <a:endParaRPr lang="en-US" sz="1800" dirty="0">
              <a:solidFill>
                <a:schemeClr val="tx2"/>
              </a:solidFill>
            </a:endParaRPr>
          </a:p>
          <a:p>
            <a:pPr>
              <a:defRPr/>
            </a:pPr>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13316" name="Date Placeholder 3"/>
          <p:cNvSpPr>
            <a:spLocks noGrp="1"/>
          </p:cNvSpPr>
          <p:nvPr>
            <p:ph type="dt" sz="quarter" idx="10"/>
          </p:nvPr>
        </p:nvSpPr>
        <p:spPr>
          <a:noFill/>
        </p:spPr>
        <p:txBody>
          <a:bodyPr/>
          <a:lstStyle/>
          <a:p>
            <a:r>
              <a:rPr lang="en-US" dirty="0" smtClean="0"/>
              <a:t>Jan 2012</a:t>
            </a:r>
          </a:p>
        </p:txBody>
      </p:sp>
      <p:sp>
        <p:nvSpPr>
          <p:cNvPr id="13317" name="Footer Placeholder 4"/>
          <p:cNvSpPr>
            <a:spLocks noGrp="1"/>
          </p:cNvSpPr>
          <p:nvPr>
            <p:ph type="ftr" sz="quarter" idx="11"/>
          </p:nvPr>
        </p:nvSpPr>
        <p:spPr>
          <a:xfrm>
            <a:off x="5486400" y="6475413"/>
            <a:ext cx="3124200" cy="184150"/>
          </a:xfrm>
          <a:noFill/>
        </p:spPr>
        <p:txBody>
          <a:bodyPr/>
          <a:lstStyle/>
          <a:p>
            <a:r>
              <a:rPr lang="en-US" dirty="0" smtClean="0"/>
              <a:t>Ray Krasinski, Philips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GB" dirty="0" smtClean="0"/>
              <a:t>Jan 2012</a:t>
            </a:r>
          </a:p>
        </p:txBody>
      </p:sp>
      <p:sp>
        <p:nvSpPr>
          <p:cNvPr id="13316" name="Slide Number Placeholder 5"/>
          <p:cNvSpPr>
            <a:spLocks noGrp="1"/>
          </p:cNvSpPr>
          <p:nvPr>
            <p:ph type="sldNum" sz="quarter" idx="12"/>
          </p:nvPr>
        </p:nvSpPr>
        <p:spPr>
          <a:noFill/>
        </p:spPr>
        <p:txBody>
          <a:bodyPr/>
          <a:lstStyle/>
          <a:p>
            <a:r>
              <a:rPr lang="en-GB" smtClean="0"/>
              <a:t>Slide </a:t>
            </a:r>
            <a:fld id="{171F80D7-C464-4C88-8760-C9ECB4BA8A7E}" type="slidenum">
              <a:rPr lang="en-GB" smtClean="0"/>
              <a:pPr/>
              <a:t>2</a:t>
            </a:fld>
            <a:endParaRPr lang="en-GB" smtClean="0"/>
          </a:p>
        </p:txBody>
      </p:sp>
      <p:sp>
        <p:nvSpPr>
          <p:cNvPr id="13317" name="Rectangle 2"/>
          <p:cNvSpPr>
            <a:spLocks noGrp="1" noChangeArrowheads="1"/>
          </p:cNvSpPr>
          <p:nvPr>
            <p:ph type="ctrTitle"/>
          </p:nvPr>
        </p:nvSpPr>
        <p:spPr>
          <a:xfrm>
            <a:off x="685800" y="2286000"/>
            <a:ext cx="7772400" cy="1143000"/>
          </a:xfrm>
        </p:spPr>
        <p:txBody>
          <a:bodyPr/>
          <a:lstStyle/>
          <a:p>
            <a:pPr eaLnBrk="1" hangingPunct="1"/>
            <a:r>
              <a:rPr lang="en-US" dirty="0" smtClean="0"/>
              <a:t>FCC MBAN Rulemaking</a:t>
            </a:r>
            <a:br>
              <a:rPr lang="en-US" dirty="0" smtClean="0"/>
            </a:br>
            <a:r>
              <a:rPr lang="en-US" dirty="0" smtClean="0"/>
              <a:t>Status Update</a:t>
            </a:r>
          </a:p>
        </p:txBody>
      </p:sp>
      <p:sp>
        <p:nvSpPr>
          <p:cNvPr id="26627" name="Rectangle 3"/>
          <p:cNvSpPr>
            <a:spLocks noGrp="1" noChangeArrowheads="1"/>
          </p:cNvSpPr>
          <p:nvPr>
            <p:ph type="subTitle" idx="1"/>
          </p:nvPr>
        </p:nvSpPr>
        <p:spPr/>
        <p:txBody>
          <a:bodyPr/>
          <a:lstStyle/>
          <a:p>
            <a:pPr eaLnBrk="1" hangingPunct="1">
              <a:defRPr/>
            </a:pPr>
            <a:r>
              <a:rPr lang="en-US" sz="2000" dirty="0" smtClean="0"/>
              <a:t>Ray Krasinski</a:t>
            </a:r>
          </a:p>
          <a:p>
            <a:pPr eaLnBrk="1" hangingPunct="1">
              <a:defRPr/>
            </a:pPr>
            <a:r>
              <a:rPr lang="en-US" sz="2000" dirty="0" smtClean="0"/>
              <a:t>Philips</a:t>
            </a:r>
          </a:p>
          <a:p>
            <a:pPr eaLnBrk="1" hangingPunct="1">
              <a:defRPr/>
            </a:pPr>
            <a:r>
              <a:rPr lang="en-US" sz="2000" dirty="0" smtClean="0">
                <a:solidFill>
                  <a:schemeClr val="accent2">
                    <a:lumMod val="60000"/>
                    <a:lumOff val="40000"/>
                  </a:schemeClr>
                </a:solidFill>
                <a:hlinkClick r:id="rId2"/>
              </a:rPr>
              <a:t>raymond.krasinski@philips.com</a:t>
            </a:r>
            <a:endParaRPr lang="en-US" sz="2000" dirty="0" smtClean="0">
              <a:solidFill>
                <a:schemeClr val="accent2">
                  <a:lumMod val="60000"/>
                  <a:lumOff val="40000"/>
                </a:schemeClr>
              </a:solidFill>
            </a:endParaRPr>
          </a:p>
          <a:p>
            <a:pPr eaLnBrk="1" hangingPunct="1">
              <a:defRPr/>
            </a:pPr>
            <a:endParaRPr lang="en-US" sz="2000" dirty="0" smtClean="0"/>
          </a:p>
        </p:txBody>
      </p:sp>
      <p:sp>
        <p:nvSpPr>
          <p:cNvPr id="7" name="Footer Placeholder 4"/>
          <p:cNvSpPr>
            <a:spLocks noGrp="1"/>
          </p:cNvSpPr>
          <p:nvPr>
            <p:ph type="ftr" sz="quarter" idx="11"/>
          </p:nvPr>
        </p:nvSpPr>
        <p:spPr>
          <a:xfrm>
            <a:off x="5486400" y="6475413"/>
            <a:ext cx="3124200" cy="184150"/>
          </a:xfrm>
          <a:noFill/>
        </p:spPr>
        <p:txBody>
          <a:bodyPr/>
          <a:lstStyle/>
          <a:p>
            <a:r>
              <a:rPr lang="en-US" dirty="0" smtClean="0"/>
              <a:t>Ray Krasinski, Philips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510952"/>
          </a:xfrm>
        </p:spPr>
        <p:txBody>
          <a:bodyPr/>
          <a:lstStyle/>
          <a:p>
            <a:r>
              <a:rPr lang="en-US" sz="2400" b="1" dirty="0" smtClean="0">
                <a:latin typeface="+mn-lt"/>
              </a:rPr>
              <a:t>FCC Rulemaking</a:t>
            </a:r>
          </a:p>
        </p:txBody>
      </p:sp>
      <p:sp>
        <p:nvSpPr>
          <p:cNvPr id="14339" name="Content Placeholder 2"/>
          <p:cNvSpPr>
            <a:spLocks noGrp="1"/>
          </p:cNvSpPr>
          <p:nvPr>
            <p:ph idx="1"/>
          </p:nvPr>
        </p:nvSpPr>
        <p:spPr/>
        <p:txBody>
          <a:bodyPr/>
          <a:lstStyle/>
          <a:p>
            <a:r>
              <a:rPr lang="en-US" sz="2800" dirty="0" smtClean="0"/>
              <a:t>When US Congress enacts a law affecting telecommunications the FCC develops rules to implement the law</a:t>
            </a:r>
          </a:p>
          <a:p>
            <a:pPr lvl="1"/>
            <a:r>
              <a:rPr lang="en-US" sz="2400" dirty="0" smtClean="0"/>
              <a:t>It is also possible for individuals to petition the commission for changes to rules and regulations</a:t>
            </a:r>
          </a:p>
          <a:p>
            <a:r>
              <a:rPr lang="en-US" sz="2800" dirty="0" smtClean="0"/>
              <a:t>FCC has a process for implementing rules</a:t>
            </a:r>
          </a:p>
          <a:p>
            <a:pPr lvl="1"/>
            <a:r>
              <a:rPr lang="en-US" sz="2400" dirty="0" smtClean="0"/>
              <a:t>Consumers given the opportunity to submit comments (and reply comments) to FCC</a:t>
            </a:r>
          </a:p>
        </p:txBody>
      </p:sp>
      <p:sp>
        <p:nvSpPr>
          <p:cNvPr id="14342" name="Slide Number Placeholder 5"/>
          <p:cNvSpPr>
            <a:spLocks noGrp="1"/>
          </p:cNvSpPr>
          <p:nvPr>
            <p:ph type="sldNum" sz="quarter" idx="12"/>
          </p:nvPr>
        </p:nvSpPr>
        <p:spPr>
          <a:noFill/>
        </p:spPr>
        <p:txBody>
          <a:bodyPr/>
          <a:lstStyle/>
          <a:p>
            <a:r>
              <a:rPr lang="en-GB" smtClean="0"/>
              <a:t>Slide </a:t>
            </a:r>
            <a:fld id="{C92BAEA5-1AEC-4A9B-A1F2-950878F2ED8B}" type="slidenum">
              <a:rPr lang="en-GB" smtClean="0"/>
              <a:pPr/>
              <a:t>3</a:t>
            </a:fld>
            <a:endParaRPr lang="en-GB" smtClean="0"/>
          </a:p>
        </p:txBody>
      </p:sp>
      <p:sp>
        <p:nvSpPr>
          <p:cNvPr id="7" name="Date Placeholder 3"/>
          <p:cNvSpPr>
            <a:spLocks noGrp="1"/>
          </p:cNvSpPr>
          <p:nvPr>
            <p:ph type="dt" sz="quarter" idx="10"/>
          </p:nvPr>
        </p:nvSpPr>
        <p:spPr>
          <a:xfrm>
            <a:off x="685800" y="381000"/>
            <a:ext cx="1600200" cy="215900"/>
          </a:xfrm>
          <a:noFill/>
        </p:spPr>
        <p:txBody>
          <a:bodyPr/>
          <a:lstStyle/>
          <a:p>
            <a:r>
              <a:rPr lang="en-GB" dirty="0" smtClean="0"/>
              <a:t>Jan 2012</a:t>
            </a:r>
          </a:p>
        </p:txBody>
      </p:sp>
      <p:sp>
        <p:nvSpPr>
          <p:cNvPr id="9" name="Footer Placeholder 4"/>
          <p:cNvSpPr>
            <a:spLocks noGrp="1"/>
          </p:cNvSpPr>
          <p:nvPr>
            <p:ph type="ftr" sz="quarter" idx="11"/>
          </p:nvPr>
        </p:nvSpPr>
        <p:spPr>
          <a:xfrm>
            <a:off x="5486400" y="6475413"/>
            <a:ext cx="3124200" cy="184150"/>
          </a:xfrm>
          <a:noFill/>
        </p:spPr>
        <p:txBody>
          <a:bodyPr/>
          <a:lstStyle/>
          <a:p>
            <a:r>
              <a:rPr lang="en-US" dirty="0" smtClean="0"/>
              <a:t>Ray Krasinski, Philips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510952"/>
          </a:xfrm>
        </p:spPr>
        <p:txBody>
          <a:bodyPr/>
          <a:lstStyle/>
          <a:p>
            <a:r>
              <a:rPr lang="en-US" sz="2400" b="1" dirty="0" smtClean="0">
                <a:latin typeface="+mn-lt"/>
              </a:rPr>
              <a:t>FCC Basic Rulemaking Procedure</a:t>
            </a:r>
          </a:p>
        </p:txBody>
      </p:sp>
      <p:sp>
        <p:nvSpPr>
          <p:cNvPr id="15365" name="Slide Number Placeholder 4"/>
          <p:cNvSpPr>
            <a:spLocks noGrp="1"/>
          </p:cNvSpPr>
          <p:nvPr>
            <p:ph type="sldNum" sz="quarter" idx="12"/>
          </p:nvPr>
        </p:nvSpPr>
        <p:spPr>
          <a:noFill/>
        </p:spPr>
        <p:txBody>
          <a:bodyPr/>
          <a:lstStyle/>
          <a:p>
            <a:r>
              <a:rPr lang="en-GB" smtClean="0"/>
              <a:t>Slide </a:t>
            </a:r>
            <a:fld id="{C1A3976E-73AD-45CD-84F0-A8E92E128561}" type="slidenum">
              <a:rPr lang="en-GB" smtClean="0"/>
              <a:pPr/>
              <a:t>4</a:t>
            </a:fld>
            <a:endParaRPr lang="en-GB" smtClean="0"/>
          </a:p>
        </p:txBody>
      </p:sp>
      <p:sp>
        <p:nvSpPr>
          <p:cNvPr id="15366" name="Rectangle 5"/>
          <p:cNvSpPr>
            <a:spLocks noChangeArrowheads="1"/>
          </p:cNvSpPr>
          <p:nvPr/>
        </p:nvSpPr>
        <p:spPr bwMode="auto">
          <a:xfrm>
            <a:off x="2143125" y="1571625"/>
            <a:ext cx="2428875" cy="571500"/>
          </a:xfrm>
          <a:prstGeom prst="rect">
            <a:avLst/>
          </a:prstGeom>
          <a:gradFill rotWithShape="1">
            <a:gsLst>
              <a:gs pos="0">
                <a:srgbClr val="00B050"/>
              </a:gs>
              <a:gs pos="100000">
                <a:srgbClr val="FFC000"/>
              </a:gs>
            </a:gsLst>
            <a:lin ang="0" scaled="1"/>
          </a:gradFill>
          <a:ln w="12700" algn="ctr">
            <a:solidFill>
              <a:schemeClr val="tx1"/>
            </a:solidFill>
            <a:round/>
            <a:headEnd type="none" w="sm" len="sm"/>
            <a:tailEnd type="none" w="sm" len="sm"/>
          </a:ln>
        </p:spPr>
        <p:txBody>
          <a:bodyPr/>
          <a:lstStyle/>
          <a:p>
            <a:pPr algn="ctr"/>
            <a:r>
              <a:rPr lang="en-US" sz="1600"/>
              <a:t>Petition for Rulemaking</a:t>
            </a:r>
          </a:p>
        </p:txBody>
      </p:sp>
      <p:sp>
        <p:nvSpPr>
          <p:cNvPr id="15367" name="Rectangle 6"/>
          <p:cNvSpPr>
            <a:spLocks noChangeArrowheads="1"/>
          </p:cNvSpPr>
          <p:nvPr/>
        </p:nvSpPr>
        <p:spPr bwMode="auto">
          <a:xfrm>
            <a:off x="2143125" y="3071813"/>
            <a:ext cx="2428875" cy="571500"/>
          </a:xfrm>
          <a:prstGeom prst="rect">
            <a:avLst/>
          </a:prstGeom>
          <a:solidFill>
            <a:srgbClr val="FFC000"/>
          </a:solidFill>
          <a:ln w="12700" algn="ctr">
            <a:solidFill>
              <a:schemeClr val="tx1"/>
            </a:solidFill>
            <a:round/>
            <a:headEnd type="none" w="sm" len="sm"/>
            <a:tailEnd type="none" w="sm" len="sm"/>
          </a:ln>
        </p:spPr>
        <p:txBody>
          <a:bodyPr/>
          <a:lstStyle/>
          <a:p>
            <a:pPr algn="ctr"/>
            <a:r>
              <a:rPr lang="en-US" sz="1600"/>
              <a:t>Public Comment</a:t>
            </a:r>
          </a:p>
        </p:txBody>
      </p:sp>
      <p:sp>
        <p:nvSpPr>
          <p:cNvPr id="15368" name="Rectangle 7"/>
          <p:cNvSpPr>
            <a:spLocks noChangeArrowheads="1"/>
          </p:cNvSpPr>
          <p:nvPr/>
        </p:nvSpPr>
        <p:spPr bwMode="auto">
          <a:xfrm>
            <a:off x="3929063" y="4071938"/>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Notice of Proposed Rulemaking (NPRM)</a:t>
            </a:r>
          </a:p>
        </p:txBody>
      </p:sp>
      <p:sp>
        <p:nvSpPr>
          <p:cNvPr id="15369" name="Rectangle 8"/>
          <p:cNvSpPr>
            <a:spLocks noChangeArrowheads="1"/>
          </p:cNvSpPr>
          <p:nvPr/>
        </p:nvSpPr>
        <p:spPr bwMode="auto">
          <a:xfrm>
            <a:off x="642938" y="4071938"/>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Notice of Inquiry (NOI)</a:t>
            </a:r>
          </a:p>
        </p:txBody>
      </p:sp>
      <p:sp>
        <p:nvSpPr>
          <p:cNvPr id="15370" name="Rectangle 10"/>
          <p:cNvSpPr>
            <a:spLocks noChangeArrowheads="1"/>
          </p:cNvSpPr>
          <p:nvPr/>
        </p:nvSpPr>
        <p:spPr bwMode="auto">
          <a:xfrm>
            <a:off x="2214563" y="4857750"/>
            <a:ext cx="2428875" cy="571500"/>
          </a:xfrm>
          <a:prstGeom prst="rect">
            <a:avLst/>
          </a:prstGeom>
          <a:solidFill>
            <a:srgbClr val="FFC000"/>
          </a:solidFill>
          <a:ln w="12700" algn="ctr">
            <a:solidFill>
              <a:schemeClr val="tx1"/>
            </a:solidFill>
            <a:round/>
            <a:headEnd type="none" w="sm" len="sm"/>
            <a:tailEnd type="none" w="sm" len="sm"/>
          </a:ln>
        </p:spPr>
        <p:txBody>
          <a:bodyPr/>
          <a:lstStyle/>
          <a:p>
            <a:pPr algn="ctr"/>
            <a:r>
              <a:rPr lang="en-US" sz="1600"/>
              <a:t>Public Comment</a:t>
            </a:r>
          </a:p>
        </p:txBody>
      </p:sp>
      <p:sp>
        <p:nvSpPr>
          <p:cNvPr id="15371" name="Rectangle 11"/>
          <p:cNvSpPr>
            <a:spLocks noChangeArrowheads="1"/>
          </p:cNvSpPr>
          <p:nvPr/>
        </p:nvSpPr>
        <p:spPr bwMode="auto">
          <a:xfrm>
            <a:off x="642938" y="5715000"/>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Further Notice of Proposed Rulemaking (FNPRM)</a:t>
            </a:r>
          </a:p>
        </p:txBody>
      </p:sp>
      <p:sp>
        <p:nvSpPr>
          <p:cNvPr id="15372" name="Rectangle 12"/>
          <p:cNvSpPr>
            <a:spLocks noChangeArrowheads="1"/>
          </p:cNvSpPr>
          <p:nvPr/>
        </p:nvSpPr>
        <p:spPr bwMode="auto">
          <a:xfrm>
            <a:off x="3929063" y="5715000"/>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Report and Order</a:t>
            </a:r>
          </a:p>
        </p:txBody>
      </p:sp>
      <p:sp>
        <p:nvSpPr>
          <p:cNvPr id="15373" name="Rectangle 13"/>
          <p:cNvSpPr>
            <a:spLocks noChangeArrowheads="1"/>
          </p:cNvSpPr>
          <p:nvPr/>
        </p:nvSpPr>
        <p:spPr bwMode="auto">
          <a:xfrm>
            <a:off x="2143125" y="2286000"/>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Request for Public Comment (30 days)</a:t>
            </a:r>
          </a:p>
        </p:txBody>
      </p:sp>
      <p:cxnSp>
        <p:nvCxnSpPr>
          <p:cNvPr id="15374" name="Straight Arrow Connector 15"/>
          <p:cNvCxnSpPr>
            <a:cxnSpLocks noChangeShapeType="1"/>
            <a:stCxn id="15366" idx="2"/>
            <a:endCxn id="15373" idx="0"/>
          </p:cNvCxnSpPr>
          <p:nvPr/>
        </p:nvCxnSpPr>
        <p:spPr bwMode="auto">
          <a:xfrm rot="5400000">
            <a:off x="3285331" y="2213769"/>
            <a:ext cx="142875" cy="1588"/>
          </a:xfrm>
          <a:prstGeom prst="straightConnector1">
            <a:avLst/>
          </a:prstGeom>
          <a:noFill/>
          <a:ln w="12700" algn="ctr">
            <a:solidFill>
              <a:schemeClr val="tx1"/>
            </a:solidFill>
            <a:round/>
            <a:headEnd type="none" w="sm" len="sm"/>
            <a:tailEnd type="arrow" w="med" len="med"/>
          </a:ln>
        </p:spPr>
      </p:cxnSp>
      <p:cxnSp>
        <p:nvCxnSpPr>
          <p:cNvPr id="15375" name="Straight Arrow Connector 17"/>
          <p:cNvCxnSpPr>
            <a:cxnSpLocks noChangeShapeType="1"/>
            <a:stCxn id="15373" idx="2"/>
            <a:endCxn id="15367" idx="0"/>
          </p:cNvCxnSpPr>
          <p:nvPr/>
        </p:nvCxnSpPr>
        <p:spPr bwMode="auto">
          <a:xfrm rot="5400000">
            <a:off x="3249612" y="2963863"/>
            <a:ext cx="214313" cy="1588"/>
          </a:xfrm>
          <a:prstGeom prst="straightConnector1">
            <a:avLst/>
          </a:prstGeom>
          <a:noFill/>
          <a:ln w="12700" algn="ctr">
            <a:solidFill>
              <a:schemeClr val="tx1"/>
            </a:solidFill>
            <a:round/>
            <a:headEnd type="none" w="sm" len="sm"/>
            <a:tailEnd type="arrow" w="med" len="med"/>
          </a:ln>
        </p:spPr>
      </p:cxnSp>
      <p:cxnSp>
        <p:nvCxnSpPr>
          <p:cNvPr id="15376" name="Elbow Connector 19"/>
          <p:cNvCxnSpPr>
            <a:cxnSpLocks noChangeShapeType="1"/>
            <a:stCxn id="15367" idx="2"/>
            <a:endCxn id="15368" idx="0"/>
          </p:cNvCxnSpPr>
          <p:nvPr/>
        </p:nvCxnSpPr>
        <p:spPr bwMode="auto">
          <a:xfrm rot="16200000" flipH="1">
            <a:off x="4036219" y="2964657"/>
            <a:ext cx="428625" cy="1785937"/>
          </a:xfrm>
          <a:prstGeom prst="bentConnector3">
            <a:avLst>
              <a:gd name="adj1" fmla="val 50000"/>
            </a:avLst>
          </a:prstGeom>
          <a:noFill/>
          <a:ln w="12700" algn="ctr">
            <a:solidFill>
              <a:schemeClr val="tx1"/>
            </a:solidFill>
            <a:round/>
            <a:headEnd type="none" w="sm" len="sm"/>
            <a:tailEnd type="arrow" w="med" len="med"/>
          </a:ln>
        </p:spPr>
      </p:cxnSp>
      <p:cxnSp>
        <p:nvCxnSpPr>
          <p:cNvPr id="15377" name="Elbow Connector 21"/>
          <p:cNvCxnSpPr>
            <a:cxnSpLocks noChangeShapeType="1"/>
            <a:stCxn id="15367" idx="2"/>
            <a:endCxn id="15369" idx="0"/>
          </p:cNvCxnSpPr>
          <p:nvPr/>
        </p:nvCxnSpPr>
        <p:spPr bwMode="auto">
          <a:xfrm rot="5400000">
            <a:off x="2393156" y="3107532"/>
            <a:ext cx="428625" cy="1500188"/>
          </a:xfrm>
          <a:prstGeom prst="bentConnector3">
            <a:avLst>
              <a:gd name="adj1" fmla="val 50000"/>
            </a:avLst>
          </a:prstGeom>
          <a:noFill/>
          <a:ln w="12700" algn="ctr">
            <a:solidFill>
              <a:schemeClr val="tx1"/>
            </a:solidFill>
            <a:round/>
            <a:headEnd type="none" w="sm" len="sm"/>
            <a:tailEnd type="arrow" w="med" len="med"/>
          </a:ln>
        </p:spPr>
      </p:cxnSp>
      <p:cxnSp>
        <p:nvCxnSpPr>
          <p:cNvPr id="15378" name="Elbow Connector 26"/>
          <p:cNvCxnSpPr>
            <a:cxnSpLocks noChangeShapeType="1"/>
            <a:stCxn id="15368" idx="2"/>
            <a:endCxn id="15370" idx="0"/>
          </p:cNvCxnSpPr>
          <p:nvPr/>
        </p:nvCxnSpPr>
        <p:spPr bwMode="auto">
          <a:xfrm rot="5400000">
            <a:off x="4179094" y="3893344"/>
            <a:ext cx="214312" cy="1714500"/>
          </a:xfrm>
          <a:prstGeom prst="bentConnector3">
            <a:avLst>
              <a:gd name="adj1" fmla="val 50000"/>
            </a:avLst>
          </a:prstGeom>
          <a:noFill/>
          <a:ln w="12700" algn="ctr">
            <a:solidFill>
              <a:schemeClr val="tx1"/>
            </a:solidFill>
            <a:round/>
            <a:headEnd type="none" w="sm" len="sm"/>
            <a:tailEnd type="arrow" w="med" len="med"/>
          </a:ln>
        </p:spPr>
      </p:cxnSp>
      <p:cxnSp>
        <p:nvCxnSpPr>
          <p:cNvPr id="15379" name="Elbow Connector 33"/>
          <p:cNvCxnSpPr>
            <a:cxnSpLocks noChangeShapeType="1"/>
            <a:stCxn id="15370" idx="2"/>
            <a:endCxn id="15371" idx="0"/>
          </p:cNvCxnSpPr>
          <p:nvPr/>
        </p:nvCxnSpPr>
        <p:spPr bwMode="auto">
          <a:xfrm rot="5400000">
            <a:off x="2500313" y="4786312"/>
            <a:ext cx="285750" cy="1571625"/>
          </a:xfrm>
          <a:prstGeom prst="bentConnector3">
            <a:avLst>
              <a:gd name="adj1" fmla="val 50000"/>
            </a:avLst>
          </a:prstGeom>
          <a:noFill/>
          <a:ln w="12700" algn="ctr">
            <a:solidFill>
              <a:schemeClr val="tx1"/>
            </a:solidFill>
            <a:round/>
            <a:headEnd type="none" w="sm" len="sm"/>
            <a:tailEnd type="arrow" w="med" len="med"/>
          </a:ln>
        </p:spPr>
      </p:cxnSp>
      <p:cxnSp>
        <p:nvCxnSpPr>
          <p:cNvPr id="15380" name="Elbow Connector 35"/>
          <p:cNvCxnSpPr>
            <a:cxnSpLocks noChangeShapeType="1"/>
            <a:stCxn id="15370" idx="2"/>
            <a:endCxn id="15372" idx="0"/>
          </p:cNvCxnSpPr>
          <p:nvPr/>
        </p:nvCxnSpPr>
        <p:spPr bwMode="auto">
          <a:xfrm rot="16200000" flipH="1">
            <a:off x="4143375" y="4714875"/>
            <a:ext cx="285750" cy="1714500"/>
          </a:xfrm>
          <a:prstGeom prst="bentConnector3">
            <a:avLst>
              <a:gd name="adj1" fmla="val 50000"/>
            </a:avLst>
          </a:prstGeom>
          <a:noFill/>
          <a:ln w="12700" algn="ctr">
            <a:solidFill>
              <a:schemeClr val="tx1"/>
            </a:solidFill>
            <a:round/>
            <a:headEnd type="none" w="sm" len="sm"/>
            <a:tailEnd type="arrow" w="med" len="med"/>
          </a:ln>
        </p:spPr>
      </p:cxnSp>
      <p:cxnSp>
        <p:nvCxnSpPr>
          <p:cNvPr id="15381" name="Shape 37"/>
          <p:cNvCxnSpPr>
            <a:cxnSpLocks noChangeShapeType="1"/>
          </p:cNvCxnSpPr>
          <p:nvPr/>
        </p:nvCxnSpPr>
        <p:spPr bwMode="auto">
          <a:xfrm rot="16200000" flipH="1">
            <a:off x="5053013" y="2046288"/>
            <a:ext cx="109537" cy="3500437"/>
          </a:xfrm>
          <a:prstGeom prst="bentConnector2">
            <a:avLst/>
          </a:prstGeom>
          <a:noFill/>
          <a:ln w="12700" algn="ctr">
            <a:solidFill>
              <a:schemeClr val="tx1"/>
            </a:solidFill>
            <a:round/>
            <a:headEnd type="none" w="sm" len="sm"/>
            <a:tailEnd type="arrow" w="med" len="med"/>
          </a:ln>
        </p:spPr>
      </p:cxnSp>
      <p:sp>
        <p:nvSpPr>
          <p:cNvPr id="15382" name="TextBox 38"/>
          <p:cNvSpPr txBox="1">
            <a:spLocks noChangeArrowheads="1"/>
          </p:cNvSpPr>
          <p:nvPr/>
        </p:nvSpPr>
        <p:spPr bwMode="auto">
          <a:xfrm>
            <a:off x="6929438" y="3714750"/>
            <a:ext cx="1928812" cy="276225"/>
          </a:xfrm>
          <a:prstGeom prst="rect">
            <a:avLst/>
          </a:prstGeom>
          <a:noFill/>
          <a:ln w="9525">
            <a:noFill/>
            <a:miter lim="800000"/>
            <a:headEnd/>
            <a:tailEnd/>
          </a:ln>
        </p:spPr>
        <p:txBody>
          <a:bodyPr>
            <a:spAutoFit/>
          </a:bodyPr>
          <a:lstStyle/>
          <a:p>
            <a:r>
              <a:rPr lang="en-US"/>
              <a:t>Order Disposing of Petition</a:t>
            </a:r>
          </a:p>
        </p:txBody>
      </p:sp>
      <p:cxnSp>
        <p:nvCxnSpPr>
          <p:cNvPr id="15383" name="Elbow Connector 44"/>
          <p:cNvCxnSpPr>
            <a:cxnSpLocks noChangeShapeType="1"/>
            <a:stCxn id="15371" idx="1"/>
            <a:endCxn id="15370" idx="1"/>
          </p:cNvCxnSpPr>
          <p:nvPr/>
        </p:nvCxnSpPr>
        <p:spPr bwMode="auto">
          <a:xfrm rot="10800000" flipH="1">
            <a:off x="642938" y="5143500"/>
            <a:ext cx="1571625" cy="857250"/>
          </a:xfrm>
          <a:prstGeom prst="bentConnector3">
            <a:avLst>
              <a:gd name="adj1" fmla="val -14546"/>
            </a:avLst>
          </a:prstGeom>
          <a:noFill/>
          <a:ln w="12700" algn="ctr">
            <a:solidFill>
              <a:schemeClr val="tx1"/>
            </a:solidFill>
            <a:round/>
            <a:headEnd type="none" w="sm" len="sm"/>
            <a:tailEnd type="arrow" w="med" len="med"/>
          </a:ln>
        </p:spPr>
      </p:cxnSp>
      <p:cxnSp>
        <p:nvCxnSpPr>
          <p:cNvPr id="15384" name="Elbow Connector 107"/>
          <p:cNvCxnSpPr>
            <a:cxnSpLocks noChangeShapeType="1"/>
            <a:stCxn id="15369" idx="1"/>
            <a:endCxn id="15367" idx="1"/>
          </p:cNvCxnSpPr>
          <p:nvPr/>
        </p:nvCxnSpPr>
        <p:spPr bwMode="auto">
          <a:xfrm rot="10800000" flipH="1">
            <a:off x="642938" y="3357563"/>
            <a:ext cx="1500187" cy="1000125"/>
          </a:xfrm>
          <a:prstGeom prst="bentConnector3">
            <a:avLst>
              <a:gd name="adj1" fmla="val -15236"/>
            </a:avLst>
          </a:prstGeom>
          <a:noFill/>
          <a:ln w="12700" algn="ctr">
            <a:solidFill>
              <a:schemeClr val="tx1"/>
            </a:solidFill>
            <a:round/>
            <a:headEnd type="none" w="sm" len="sm"/>
            <a:tailEnd type="arrow" w="med" len="med"/>
          </a:ln>
        </p:spPr>
      </p:cxnSp>
      <p:sp>
        <p:nvSpPr>
          <p:cNvPr id="15385" name="Rectangle 108"/>
          <p:cNvSpPr>
            <a:spLocks noChangeArrowheads="1"/>
          </p:cNvSpPr>
          <p:nvPr/>
        </p:nvSpPr>
        <p:spPr bwMode="auto">
          <a:xfrm>
            <a:off x="7215188" y="2000250"/>
            <a:ext cx="571500" cy="214313"/>
          </a:xfrm>
          <a:prstGeom prst="rect">
            <a:avLst/>
          </a:prstGeom>
          <a:solidFill>
            <a:srgbClr val="FFC000"/>
          </a:solidFill>
          <a:ln w="12700" algn="ctr">
            <a:solidFill>
              <a:schemeClr val="tx1"/>
            </a:solidFill>
            <a:round/>
            <a:headEnd type="none" w="sm" len="sm"/>
            <a:tailEnd type="none" w="sm" len="sm"/>
          </a:ln>
        </p:spPr>
        <p:txBody>
          <a:bodyPr/>
          <a:lstStyle/>
          <a:p>
            <a:pPr algn="ctr"/>
            <a:endParaRPr lang="en-US" sz="1600"/>
          </a:p>
        </p:txBody>
      </p:sp>
      <p:sp>
        <p:nvSpPr>
          <p:cNvPr id="15386" name="Rectangle 111"/>
          <p:cNvSpPr>
            <a:spLocks noChangeArrowheads="1"/>
          </p:cNvSpPr>
          <p:nvPr/>
        </p:nvSpPr>
        <p:spPr bwMode="auto">
          <a:xfrm>
            <a:off x="7215188" y="1643063"/>
            <a:ext cx="571500" cy="214312"/>
          </a:xfrm>
          <a:prstGeom prst="rect">
            <a:avLst/>
          </a:prstGeom>
          <a:solidFill>
            <a:srgbClr val="00B050"/>
          </a:solidFill>
          <a:ln w="12700" algn="ctr">
            <a:solidFill>
              <a:schemeClr val="tx1"/>
            </a:solidFill>
            <a:round/>
            <a:headEnd type="none" w="sm" len="sm"/>
            <a:tailEnd type="none" w="sm" len="sm"/>
          </a:ln>
        </p:spPr>
        <p:txBody>
          <a:bodyPr/>
          <a:lstStyle/>
          <a:p>
            <a:pPr algn="ctr"/>
            <a:endParaRPr lang="en-US" sz="1600"/>
          </a:p>
        </p:txBody>
      </p:sp>
      <p:sp>
        <p:nvSpPr>
          <p:cNvPr id="15387" name="TextBox 112"/>
          <p:cNvSpPr txBox="1">
            <a:spLocks noChangeArrowheads="1"/>
          </p:cNvSpPr>
          <p:nvPr/>
        </p:nvSpPr>
        <p:spPr bwMode="auto">
          <a:xfrm>
            <a:off x="7858125" y="1643063"/>
            <a:ext cx="642938" cy="276225"/>
          </a:xfrm>
          <a:prstGeom prst="rect">
            <a:avLst/>
          </a:prstGeom>
          <a:noFill/>
          <a:ln w="9525">
            <a:noFill/>
            <a:miter lim="800000"/>
            <a:headEnd/>
            <a:tailEnd/>
          </a:ln>
        </p:spPr>
        <p:txBody>
          <a:bodyPr>
            <a:spAutoFit/>
          </a:bodyPr>
          <a:lstStyle/>
          <a:p>
            <a:r>
              <a:rPr lang="en-US"/>
              <a:t>FCC</a:t>
            </a:r>
          </a:p>
        </p:txBody>
      </p:sp>
      <p:sp>
        <p:nvSpPr>
          <p:cNvPr id="15388" name="TextBox 113"/>
          <p:cNvSpPr txBox="1">
            <a:spLocks noChangeArrowheads="1"/>
          </p:cNvSpPr>
          <p:nvPr/>
        </p:nvSpPr>
        <p:spPr bwMode="auto">
          <a:xfrm>
            <a:off x="7858125" y="2000250"/>
            <a:ext cx="1143000" cy="276225"/>
          </a:xfrm>
          <a:prstGeom prst="rect">
            <a:avLst/>
          </a:prstGeom>
          <a:noFill/>
          <a:ln w="9525">
            <a:noFill/>
            <a:miter lim="800000"/>
            <a:headEnd/>
            <a:tailEnd/>
          </a:ln>
        </p:spPr>
        <p:txBody>
          <a:bodyPr>
            <a:spAutoFit/>
          </a:bodyPr>
          <a:lstStyle/>
          <a:p>
            <a:r>
              <a:rPr lang="en-US"/>
              <a:t>Outside FCC</a:t>
            </a:r>
          </a:p>
        </p:txBody>
      </p:sp>
      <p:sp>
        <p:nvSpPr>
          <p:cNvPr id="15389" name="Rectangle 114"/>
          <p:cNvSpPr>
            <a:spLocks noChangeArrowheads="1"/>
          </p:cNvSpPr>
          <p:nvPr/>
        </p:nvSpPr>
        <p:spPr bwMode="auto">
          <a:xfrm>
            <a:off x="6572250" y="5715000"/>
            <a:ext cx="2428875" cy="571500"/>
          </a:xfrm>
          <a:prstGeom prst="rect">
            <a:avLst/>
          </a:prstGeom>
          <a:solidFill>
            <a:srgbClr val="FFC000"/>
          </a:solidFill>
          <a:ln w="12700" algn="ctr">
            <a:solidFill>
              <a:schemeClr val="tx1"/>
            </a:solidFill>
            <a:round/>
            <a:headEnd type="none" w="sm" len="sm"/>
            <a:tailEnd type="none" w="sm" len="sm"/>
          </a:ln>
        </p:spPr>
        <p:txBody>
          <a:bodyPr/>
          <a:lstStyle/>
          <a:p>
            <a:pPr algn="ctr"/>
            <a:r>
              <a:rPr lang="en-US" sz="1600"/>
              <a:t>Request for Reconsideration</a:t>
            </a:r>
          </a:p>
        </p:txBody>
      </p:sp>
      <p:cxnSp>
        <p:nvCxnSpPr>
          <p:cNvPr id="15390" name="Straight Arrow Connector 116"/>
          <p:cNvCxnSpPr>
            <a:cxnSpLocks noChangeShapeType="1"/>
            <a:stCxn id="15389" idx="1"/>
            <a:endCxn id="15372" idx="3"/>
          </p:cNvCxnSpPr>
          <p:nvPr/>
        </p:nvCxnSpPr>
        <p:spPr bwMode="auto">
          <a:xfrm rot="10800000">
            <a:off x="6357938" y="6000750"/>
            <a:ext cx="214312" cy="1588"/>
          </a:xfrm>
          <a:prstGeom prst="straightConnector1">
            <a:avLst/>
          </a:prstGeom>
          <a:noFill/>
          <a:ln w="12700" algn="ctr">
            <a:solidFill>
              <a:schemeClr val="tx1"/>
            </a:solidFill>
            <a:round/>
            <a:headEnd type="none" w="sm" len="sm"/>
            <a:tailEnd type="arrow" w="med" len="med"/>
          </a:ln>
        </p:spPr>
      </p:cxnSp>
      <p:cxnSp>
        <p:nvCxnSpPr>
          <p:cNvPr id="15391" name="Straight Arrow Connector 31"/>
          <p:cNvCxnSpPr>
            <a:cxnSpLocks noChangeShapeType="1"/>
            <a:stCxn id="15366" idx="3"/>
          </p:cNvCxnSpPr>
          <p:nvPr/>
        </p:nvCxnSpPr>
        <p:spPr bwMode="auto">
          <a:xfrm flipV="1">
            <a:off x="4572000" y="1857375"/>
            <a:ext cx="571500" cy="0"/>
          </a:xfrm>
          <a:prstGeom prst="straightConnector1">
            <a:avLst/>
          </a:prstGeom>
          <a:noFill/>
          <a:ln w="12700" algn="ctr">
            <a:solidFill>
              <a:schemeClr val="tx1"/>
            </a:solidFill>
            <a:round/>
            <a:headEnd type="none" w="sm" len="sm"/>
            <a:tailEnd type="arrow" w="med" len="med"/>
          </a:ln>
        </p:spPr>
      </p:cxnSp>
      <p:sp>
        <p:nvSpPr>
          <p:cNvPr id="15392" name="TextBox 38"/>
          <p:cNvSpPr txBox="1">
            <a:spLocks noChangeArrowheads="1"/>
          </p:cNvSpPr>
          <p:nvPr/>
        </p:nvSpPr>
        <p:spPr bwMode="auto">
          <a:xfrm>
            <a:off x="5143500" y="1714500"/>
            <a:ext cx="857250" cy="276225"/>
          </a:xfrm>
          <a:prstGeom prst="rect">
            <a:avLst/>
          </a:prstGeom>
          <a:noFill/>
          <a:ln w="9525">
            <a:noFill/>
            <a:miter lim="800000"/>
            <a:headEnd/>
            <a:tailEnd/>
          </a:ln>
        </p:spPr>
        <p:txBody>
          <a:bodyPr>
            <a:spAutoFit/>
          </a:bodyPr>
          <a:lstStyle/>
          <a:p>
            <a:r>
              <a:rPr lang="en-US"/>
              <a:t>Rejection</a:t>
            </a:r>
          </a:p>
        </p:txBody>
      </p:sp>
      <p:sp>
        <p:nvSpPr>
          <p:cNvPr id="33" name="Date Placeholder 3"/>
          <p:cNvSpPr>
            <a:spLocks noGrp="1"/>
          </p:cNvSpPr>
          <p:nvPr>
            <p:ph type="dt" sz="quarter" idx="10"/>
          </p:nvPr>
        </p:nvSpPr>
        <p:spPr>
          <a:xfrm>
            <a:off x="685800" y="381000"/>
            <a:ext cx="1600200" cy="215900"/>
          </a:xfrm>
          <a:noFill/>
        </p:spPr>
        <p:txBody>
          <a:bodyPr/>
          <a:lstStyle/>
          <a:p>
            <a:r>
              <a:rPr lang="en-GB" dirty="0" smtClean="0"/>
              <a:t>Jan 2012</a:t>
            </a:r>
          </a:p>
        </p:txBody>
      </p:sp>
      <p:sp>
        <p:nvSpPr>
          <p:cNvPr id="35" name="Footer Placeholder 4"/>
          <p:cNvSpPr>
            <a:spLocks noGrp="1"/>
          </p:cNvSpPr>
          <p:nvPr>
            <p:ph type="ftr" sz="quarter" idx="11"/>
          </p:nvPr>
        </p:nvSpPr>
        <p:spPr>
          <a:xfrm>
            <a:off x="5486400" y="6475413"/>
            <a:ext cx="3124200" cy="184150"/>
          </a:xfrm>
          <a:noFill/>
        </p:spPr>
        <p:txBody>
          <a:bodyPr/>
          <a:lstStyle/>
          <a:p>
            <a:r>
              <a:rPr lang="en-US" dirty="0" smtClean="0"/>
              <a:t>Ray Krasinski, Philips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p:spPr>
        <p:txBody>
          <a:bodyPr/>
          <a:lstStyle/>
          <a:p>
            <a:r>
              <a:rPr lang="en-GB" dirty="0" smtClean="0"/>
              <a:t>Slide </a:t>
            </a:r>
            <a:fld id="{D4ACFE46-BD0C-49D4-96FE-0F8D8030BB14}" type="slidenum">
              <a:rPr lang="en-GB" smtClean="0"/>
              <a:pPr/>
              <a:t>5</a:t>
            </a:fld>
            <a:endParaRPr lang="en-GB" dirty="0" smtClean="0"/>
          </a:p>
        </p:txBody>
      </p:sp>
      <p:sp>
        <p:nvSpPr>
          <p:cNvPr id="17413" name="Title 1"/>
          <p:cNvSpPr>
            <a:spLocks noGrp="1"/>
          </p:cNvSpPr>
          <p:nvPr>
            <p:ph type="title"/>
            <p:custDataLst>
              <p:tags r:id="rId1"/>
            </p:custDataLst>
          </p:nvPr>
        </p:nvSpPr>
        <p:spPr>
          <a:xfrm>
            <a:off x="251520" y="764704"/>
            <a:ext cx="8431213" cy="484088"/>
          </a:xfrm>
        </p:spPr>
        <p:txBody>
          <a:bodyPr/>
          <a:lstStyle/>
          <a:p>
            <a:r>
              <a:rPr lang="en-US" sz="2400" b="1" dirty="0" smtClean="0">
                <a:latin typeface="+mn-lt"/>
              </a:rPr>
              <a:t>FCC MBAN Regulatory Process</a:t>
            </a:r>
          </a:p>
        </p:txBody>
      </p:sp>
      <p:sp>
        <p:nvSpPr>
          <p:cNvPr id="7" name="Right Arrow 6"/>
          <p:cNvSpPr/>
          <p:nvPr>
            <p:custDataLst>
              <p:tags r:id="rId2"/>
            </p:custDataLst>
          </p:nvPr>
        </p:nvSpPr>
        <p:spPr bwMode="auto">
          <a:xfrm>
            <a:off x="357188" y="1571625"/>
            <a:ext cx="8286750" cy="714375"/>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a:defRPr/>
            </a:pPr>
            <a:endParaRPr lang="en-US">
              <a:solidFill>
                <a:srgbClr val="000000"/>
              </a:solidFill>
            </a:endParaRPr>
          </a:p>
        </p:txBody>
      </p:sp>
      <p:sp>
        <p:nvSpPr>
          <p:cNvPr id="9" name="Down Arrow 8"/>
          <p:cNvSpPr/>
          <p:nvPr>
            <p:custDataLst>
              <p:tags r:id="rId3"/>
            </p:custDataLst>
          </p:nvPr>
        </p:nvSpPr>
        <p:spPr bwMode="auto">
          <a:xfrm flipV="1">
            <a:off x="357188" y="2143125"/>
            <a:ext cx="142875" cy="214313"/>
          </a:xfrm>
          <a:prstGeom prst="downArrow">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7416" name="TextBox 16"/>
          <p:cNvSpPr txBox="1">
            <a:spLocks noChangeArrowheads="1"/>
          </p:cNvSpPr>
          <p:nvPr>
            <p:custDataLst>
              <p:tags r:id="rId4"/>
            </p:custDataLst>
          </p:nvPr>
        </p:nvSpPr>
        <p:spPr bwMode="auto">
          <a:xfrm>
            <a:off x="3429000" y="1785938"/>
            <a:ext cx="2214563" cy="338137"/>
          </a:xfrm>
          <a:prstGeom prst="rect">
            <a:avLst/>
          </a:prstGeom>
          <a:noFill/>
          <a:ln w="9525">
            <a:noFill/>
            <a:miter lim="800000"/>
            <a:headEnd/>
            <a:tailEnd/>
          </a:ln>
        </p:spPr>
        <p:txBody>
          <a:bodyPr>
            <a:spAutoFit/>
          </a:bodyPr>
          <a:lstStyle/>
          <a:p>
            <a:r>
              <a:rPr lang="en-US" sz="1600" b="1">
                <a:solidFill>
                  <a:srgbClr val="002060"/>
                </a:solidFill>
              </a:rPr>
              <a:t>FCC MBAN Progress</a:t>
            </a:r>
          </a:p>
        </p:txBody>
      </p:sp>
      <p:sp>
        <p:nvSpPr>
          <p:cNvPr id="11" name="Down Arrow 10"/>
          <p:cNvSpPr/>
          <p:nvPr>
            <p:custDataLst>
              <p:tags r:id="rId5"/>
            </p:custDataLst>
          </p:nvPr>
        </p:nvSpPr>
        <p:spPr bwMode="auto">
          <a:xfrm flipV="1">
            <a:off x="1071563" y="2143125"/>
            <a:ext cx="142875" cy="857250"/>
          </a:xfrm>
          <a:prstGeom prst="downArrow">
            <a:avLst/>
          </a:prstGeom>
          <a:no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3" name="Down Arrow 12"/>
          <p:cNvSpPr/>
          <p:nvPr>
            <p:custDataLst>
              <p:tags r:id="rId6"/>
            </p:custDataLst>
          </p:nvPr>
        </p:nvSpPr>
        <p:spPr bwMode="auto">
          <a:xfrm flipV="1">
            <a:off x="1928813" y="2143125"/>
            <a:ext cx="142875" cy="1500188"/>
          </a:xfrm>
          <a:prstGeom prst="downArrow">
            <a:avLst/>
          </a:prstGeom>
          <a:no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5" name="Down Arrow 14"/>
          <p:cNvSpPr/>
          <p:nvPr>
            <p:custDataLst>
              <p:tags r:id="rId7"/>
            </p:custDataLst>
          </p:nvPr>
        </p:nvSpPr>
        <p:spPr bwMode="auto">
          <a:xfrm flipV="1">
            <a:off x="2857500" y="2143125"/>
            <a:ext cx="142875" cy="2214563"/>
          </a:xfrm>
          <a:prstGeom prst="downArrow">
            <a:avLst/>
          </a:prstGeom>
          <a:no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7" name="Down Arrow 16"/>
          <p:cNvSpPr/>
          <p:nvPr>
            <p:custDataLst>
              <p:tags r:id="rId8"/>
            </p:custDataLst>
          </p:nvPr>
        </p:nvSpPr>
        <p:spPr bwMode="auto">
          <a:xfrm flipV="1">
            <a:off x="3857625" y="2143125"/>
            <a:ext cx="142875" cy="3000375"/>
          </a:xfrm>
          <a:prstGeom prst="downArrow">
            <a:avLst/>
          </a:prstGeom>
          <a:no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9" name="Down Arrow 18"/>
          <p:cNvSpPr/>
          <p:nvPr>
            <p:custDataLst>
              <p:tags r:id="rId9"/>
            </p:custDataLst>
          </p:nvPr>
        </p:nvSpPr>
        <p:spPr bwMode="auto">
          <a:xfrm flipV="1">
            <a:off x="5143500" y="2143125"/>
            <a:ext cx="142875" cy="3786188"/>
          </a:xfrm>
          <a:prstGeom prst="downArrow">
            <a:avLst/>
          </a:prstGeom>
          <a:no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defRPr/>
            </a:pPr>
            <a:endParaRPr lang="en-US">
              <a:solidFill>
                <a:srgbClr val="000000"/>
              </a:solidFill>
            </a:endParaRPr>
          </a:p>
        </p:txBody>
      </p:sp>
      <p:sp>
        <p:nvSpPr>
          <p:cNvPr id="20" name="TextBox 19"/>
          <p:cNvSpPr txBox="1"/>
          <p:nvPr>
            <p:custDataLst>
              <p:tags r:id="rId10"/>
            </p:custDataLst>
          </p:nvPr>
        </p:nvSpPr>
        <p:spPr>
          <a:xfrm>
            <a:off x="5143500" y="5929313"/>
            <a:ext cx="2428875" cy="40011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defRPr/>
            </a:pPr>
            <a:r>
              <a:rPr lang="en-US" sz="1000" dirty="0"/>
              <a:t>Current stage, </a:t>
            </a:r>
            <a:r>
              <a:rPr lang="en-US" sz="1000" dirty="0" smtClean="0">
                <a:solidFill>
                  <a:schemeClr val="tx1"/>
                </a:solidFill>
              </a:rPr>
              <a:t>FCC drafts Report and  Order</a:t>
            </a:r>
            <a:endParaRPr lang="en-US" sz="1000" dirty="0">
              <a:solidFill>
                <a:schemeClr val="tx1"/>
              </a:solidFill>
            </a:endParaRPr>
          </a:p>
        </p:txBody>
      </p:sp>
      <p:sp>
        <p:nvSpPr>
          <p:cNvPr id="21" name="TextBox 20"/>
          <p:cNvSpPr txBox="1"/>
          <p:nvPr>
            <p:custDataLst>
              <p:tags r:id="rId11"/>
            </p:custDataLst>
          </p:nvPr>
        </p:nvSpPr>
        <p:spPr>
          <a:xfrm>
            <a:off x="6084168" y="3501008"/>
            <a:ext cx="2714625" cy="553998"/>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defRPr/>
            </a:pPr>
            <a:r>
              <a:rPr lang="en-US" sz="1000" dirty="0"/>
              <a:t>Next stage, </a:t>
            </a:r>
            <a:r>
              <a:rPr lang="en-US" sz="1000" dirty="0" smtClean="0">
                <a:solidFill>
                  <a:schemeClr val="tx1"/>
                </a:solidFill>
              </a:rPr>
              <a:t>Draft Report and Order goes through FCC internal review,  FCC commissioners approve and publish</a:t>
            </a:r>
            <a:endParaRPr lang="en-US" sz="1000" dirty="0">
              <a:solidFill>
                <a:schemeClr val="tx1"/>
              </a:solidFill>
            </a:endParaRPr>
          </a:p>
        </p:txBody>
      </p:sp>
      <p:sp>
        <p:nvSpPr>
          <p:cNvPr id="8" name="TextBox 7"/>
          <p:cNvSpPr txBox="1"/>
          <p:nvPr>
            <p:custDataLst>
              <p:tags r:id="rId12"/>
            </p:custDataLst>
          </p:nvPr>
        </p:nvSpPr>
        <p:spPr>
          <a:xfrm>
            <a:off x="214313" y="2357438"/>
            <a:ext cx="6715125" cy="24606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Dec. 27, 2007, GEHC proposed MBAN in its </a:t>
            </a:r>
            <a:r>
              <a:rPr lang="en-US" sz="1000" i="1" dirty="0"/>
              <a:t>ex parte comments </a:t>
            </a:r>
            <a:r>
              <a:rPr lang="en-US" sz="1000" dirty="0"/>
              <a:t>in response to a </a:t>
            </a:r>
            <a:r>
              <a:rPr lang="en-US" sz="1000" i="1" dirty="0"/>
              <a:t>NOI in the </a:t>
            </a:r>
            <a:r>
              <a:rPr lang="en-US" sz="1000" i="1" dirty="0" err="1"/>
              <a:t>MedRadio</a:t>
            </a:r>
            <a:r>
              <a:rPr lang="en-US" sz="1000" i="1" dirty="0"/>
              <a:t> Proceeding</a:t>
            </a:r>
            <a:endParaRPr lang="en-US" sz="1000" dirty="0"/>
          </a:p>
        </p:txBody>
      </p:sp>
      <p:sp>
        <p:nvSpPr>
          <p:cNvPr id="12" name="TextBox 11"/>
          <p:cNvSpPr txBox="1"/>
          <p:nvPr>
            <p:custDataLst>
              <p:tags r:id="rId13"/>
            </p:custDataLst>
          </p:nvPr>
        </p:nvSpPr>
        <p:spPr>
          <a:xfrm>
            <a:off x="1000125" y="3000375"/>
            <a:ext cx="2500313" cy="24606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May. 27, 2008, FCC issued MBAN NOI  </a:t>
            </a:r>
          </a:p>
        </p:txBody>
      </p:sp>
      <p:sp>
        <p:nvSpPr>
          <p:cNvPr id="14" name="TextBox 13"/>
          <p:cNvSpPr txBox="1"/>
          <p:nvPr>
            <p:custDataLst>
              <p:tags r:id="rId14"/>
            </p:custDataLst>
          </p:nvPr>
        </p:nvSpPr>
        <p:spPr>
          <a:xfrm>
            <a:off x="1928813" y="3643313"/>
            <a:ext cx="2500312" cy="40005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Jun. 29, 2009, FCC published MBAN NPRM</a:t>
            </a:r>
          </a:p>
        </p:txBody>
      </p:sp>
      <p:sp>
        <p:nvSpPr>
          <p:cNvPr id="16" name="TextBox 15"/>
          <p:cNvSpPr txBox="1"/>
          <p:nvPr>
            <p:custDataLst>
              <p:tags r:id="rId15"/>
            </p:custDataLst>
          </p:nvPr>
        </p:nvSpPr>
        <p:spPr>
          <a:xfrm>
            <a:off x="2857500" y="4357688"/>
            <a:ext cx="2500313" cy="40005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Oct. 5, 2009, FCC MBAN NPRM comments stage finished   </a:t>
            </a:r>
          </a:p>
        </p:txBody>
      </p:sp>
      <p:sp>
        <p:nvSpPr>
          <p:cNvPr id="18" name="TextBox 17"/>
          <p:cNvSpPr txBox="1"/>
          <p:nvPr>
            <p:custDataLst>
              <p:tags r:id="rId16"/>
            </p:custDataLst>
          </p:nvPr>
        </p:nvSpPr>
        <p:spPr>
          <a:xfrm>
            <a:off x="3857625" y="5143500"/>
            <a:ext cx="2643188" cy="40005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Nov. 4, 2009, FCC MBAN NPRM reply comments stage finished   </a:t>
            </a:r>
          </a:p>
        </p:txBody>
      </p:sp>
      <p:sp>
        <p:nvSpPr>
          <p:cNvPr id="22" name="Date Placeholder 3"/>
          <p:cNvSpPr>
            <a:spLocks noGrp="1"/>
          </p:cNvSpPr>
          <p:nvPr>
            <p:ph type="dt" sz="quarter" idx="10"/>
          </p:nvPr>
        </p:nvSpPr>
        <p:spPr>
          <a:xfrm>
            <a:off x="685800" y="381000"/>
            <a:ext cx="1600200" cy="215900"/>
          </a:xfrm>
          <a:noFill/>
        </p:spPr>
        <p:txBody>
          <a:bodyPr/>
          <a:lstStyle/>
          <a:p>
            <a:r>
              <a:rPr lang="en-GB" dirty="0" smtClean="0"/>
              <a:t>Jan 2012</a:t>
            </a:r>
          </a:p>
        </p:txBody>
      </p:sp>
      <p:sp>
        <p:nvSpPr>
          <p:cNvPr id="24" name="Footer Placeholder 4"/>
          <p:cNvSpPr>
            <a:spLocks noGrp="1"/>
          </p:cNvSpPr>
          <p:nvPr>
            <p:ph type="ftr" sz="quarter" idx="11"/>
          </p:nvPr>
        </p:nvSpPr>
        <p:spPr>
          <a:xfrm>
            <a:off x="5486400" y="6475413"/>
            <a:ext cx="3124200" cy="184150"/>
          </a:xfrm>
          <a:noFill/>
        </p:spPr>
        <p:txBody>
          <a:bodyPr/>
          <a:lstStyle/>
          <a:p>
            <a:r>
              <a:rPr lang="en-US" dirty="0" smtClean="0"/>
              <a:t>Ray Krasinski, Philips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5"/>
          <p:cNvSpPr>
            <a:spLocks noGrp="1"/>
          </p:cNvSpPr>
          <p:nvPr>
            <p:ph type="sldNum" sz="quarter" idx="12"/>
          </p:nvPr>
        </p:nvSpPr>
        <p:spPr>
          <a:noFill/>
        </p:spPr>
        <p:txBody>
          <a:bodyPr/>
          <a:lstStyle/>
          <a:p>
            <a:r>
              <a:rPr lang="en-GB" dirty="0" smtClean="0"/>
              <a:t>Slide </a:t>
            </a:r>
            <a:fld id="{6DD893F7-EA53-45E3-B6F9-B89F10EF9939}" type="slidenum">
              <a:rPr lang="en-GB" smtClean="0"/>
              <a:pPr/>
              <a:t>6</a:t>
            </a:fld>
            <a:endParaRPr lang="en-GB" dirty="0" smtClean="0"/>
          </a:p>
        </p:txBody>
      </p:sp>
      <p:sp>
        <p:nvSpPr>
          <p:cNvPr id="16389" name="Rectangle 2"/>
          <p:cNvSpPr>
            <a:spLocks noGrp="1" noChangeArrowheads="1"/>
          </p:cNvSpPr>
          <p:nvPr>
            <p:ph type="title"/>
          </p:nvPr>
        </p:nvSpPr>
        <p:spPr>
          <a:xfrm>
            <a:off x="683568" y="692696"/>
            <a:ext cx="7772400" cy="576064"/>
          </a:xfrm>
        </p:spPr>
        <p:txBody>
          <a:bodyPr/>
          <a:lstStyle/>
          <a:p>
            <a:pPr eaLnBrk="1" hangingPunct="1"/>
            <a:r>
              <a:rPr lang="en-US" sz="2400" b="1" dirty="0" smtClean="0">
                <a:latin typeface="+mn-lt"/>
              </a:rPr>
              <a:t>MBAN Background</a:t>
            </a:r>
          </a:p>
        </p:txBody>
      </p:sp>
      <p:sp>
        <p:nvSpPr>
          <p:cNvPr id="17414" name="Rectangle 3"/>
          <p:cNvSpPr>
            <a:spLocks noGrp="1" noChangeArrowheads="1"/>
          </p:cNvSpPr>
          <p:nvPr>
            <p:ph type="body" idx="1"/>
          </p:nvPr>
        </p:nvSpPr>
        <p:spPr>
          <a:xfrm>
            <a:off x="683568" y="1484784"/>
            <a:ext cx="8101013" cy="4114800"/>
          </a:xfrm>
        </p:spPr>
        <p:txBody>
          <a:bodyPr/>
          <a:lstStyle/>
          <a:p>
            <a:pPr eaLnBrk="1" hangingPunct="1">
              <a:spcBef>
                <a:spcPts val="1200"/>
              </a:spcBef>
              <a:defRPr/>
            </a:pPr>
            <a:r>
              <a:rPr lang="en-US" sz="2000" dirty="0" smtClean="0"/>
              <a:t>GE Healthcare petitioned the US Federal Communications Commission to use the 2.36 to 2.4 GHz band for Medical BAN</a:t>
            </a:r>
          </a:p>
          <a:p>
            <a:pPr lvl="1" eaLnBrk="1" hangingPunct="1">
              <a:spcBef>
                <a:spcPts val="600"/>
              </a:spcBef>
              <a:defRPr/>
            </a:pPr>
            <a:r>
              <a:rPr lang="en-GB" sz="1800" dirty="0" smtClean="0"/>
              <a:t>Band to be used only for medical applications*</a:t>
            </a:r>
            <a:endParaRPr lang="en-US" sz="1800" dirty="0" smtClean="0"/>
          </a:p>
          <a:p>
            <a:pPr lvl="1" eaLnBrk="1" hangingPunct="1">
              <a:spcBef>
                <a:spcPts val="600"/>
              </a:spcBef>
              <a:defRPr/>
            </a:pPr>
            <a:r>
              <a:rPr lang="en-US" sz="1800" dirty="0" smtClean="0"/>
              <a:t>This band is primarily allocated in various parts to aeronautical mobile telemetry and </a:t>
            </a:r>
            <a:r>
              <a:rPr lang="en-US" sz="1800" dirty="0" err="1" smtClean="0"/>
              <a:t>telecommand</a:t>
            </a:r>
            <a:r>
              <a:rPr lang="en-US" sz="1800" dirty="0" smtClean="0"/>
              <a:t> (AMT), radio astronomy and amateur </a:t>
            </a:r>
          </a:p>
          <a:p>
            <a:pPr eaLnBrk="1" hangingPunct="1">
              <a:spcBef>
                <a:spcPts val="1200"/>
              </a:spcBef>
              <a:defRPr/>
            </a:pPr>
            <a:r>
              <a:rPr lang="en-US" sz="2000" dirty="0" smtClean="0"/>
              <a:t>FCC NPRM on MBAN released in June 2009</a:t>
            </a:r>
          </a:p>
          <a:p>
            <a:pPr eaLnBrk="1" hangingPunct="1">
              <a:spcBef>
                <a:spcPts val="1200"/>
              </a:spcBef>
              <a:defRPr/>
            </a:pPr>
            <a:r>
              <a:rPr lang="en-US" sz="2000" dirty="0" smtClean="0"/>
              <a:t>NPRM closed to responses from interested parties in October 2009</a:t>
            </a:r>
          </a:p>
          <a:p>
            <a:pPr lvl="1" eaLnBrk="1" hangingPunct="1">
              <a:spcBef>
                <a:spcPts val="600"/>
              </a:spcBef>
              <a:defRPr/>
            </a:pPr>
            <a:r>
              <a:rPr lang="en-US" sz="1800" dirty="0" smtClean="0"/>
              <a:t>Philips Healthcare has been active in responding</a:t>
            </a:r>
          </a:p>
          <a:p>
            <a:pPr lvl="1" eaLnBrk="1" hangingPunct="1">
              <a:spcBef>
                <a:spcPts val="600"/>
              </a:spcBef>
              <a:defRPr/>
            </a:pPr>
            <a:r>
              <a:rPr lang="en-US" sz="1800" dirty="0" smtClean="0"/>
              <a:t>GE Healthcare has been active in responding</a:t>
            </a:r>
          </a:p>
          <a:p>
            <a:pPr lvl="1" eaLnBrk="1" hangingPunct="1">
              <a:spcBef>
                <a:spcPts val="600"/>
              </a:spcBef>
              <a:defRPr/>
            </a:pPr>
            <a:r>
              <a:rPr lang="en-US" sz="1800" dirty="0" smtClean="0"/>
              <a:t>AFTRCC, the trade organization for the AMT users, has been involved</a:t>
            </a:r>
          </a:p>
          <a:p>
            <a:pPr marL="108000" lvl="1" indent="-108000" eaLnBrk="1" hangingPunct="1">
              <a:spcBef>
                <a:spcPts val="1200"/>
              </a:spcBef>
              <a:buFontTx/>
              <a:buNone/>
              <a:defRPr/>
            </a:pPr>
            <a:r>
              <a:rPr lang="en-US" sz="1200" dirty="0" smtClean="0"/>
              <a:t>* Proposed eligibility &amp; permissible communications: Licenses by rule operations by authorized health care professionals and by any other person, if such use is prescribed by a health care professional.  Limited to transmission of data (no voice) used for monitoring, diagnosing or treating patients</a:t>
            </a:r>
          </a:p>
        </p:txBody>
      </p:sp>
      <p:sp>
        <p:nvSpPr>
          <p:cNvPr id="7" name="Date Placeholder 3"/>
          <p:cNvSpPr>
            <a:spLocks noGrp="1"/>
          </p:cNvSpPr>
          <p:nvPr>
            <p:ph type="dt" sz="quarter" idx="10"/>
          </p:nvPr>
        </p:nvSpPr>
        <p:spPr>
          <a:xfrm>
            <a:off x="685800" y="381000"/>
            <a:ext cx="1600200" cy="215900"/>
          </a:xfrm>
          <a:noFill/>
        </p:spPr>
        <p:txBody>
          <a:bodyPr/>
          <a:lstStyle/>
          <a:p>
            <a:r>
              <a:rPr lang="en-GB" dirty="0" smtClean="0"/>
              <a:t>Jan 2012</a:t>
            </a:r>
          </a:p>
        </p:txBody>
      </p:sp>
      <p:sp>
        <p:nvSpPr>
          <p:cNvPr id="9" name="Footer Placeholder 4"/>
          <p:cNvSpPr>
            <a:spLocks noGrp="1"/>
          </p:cNvSpPr>
          <p:nvPr>
            <p:ph type="ftr" sz="quarter" idx="11"/>
          </p:nvPr>
        </p:nvSpPr>
        <p:spPr>
          <a:xfrm>
            <a:off x="5486400" y="6475413"/>
            <a:ext cx="3124200" cy="184150"/>
          </a:xfrm>
          <a:noFill/>
        </p:spPr>
        <p:txBody>
          <a:bodyPr/>
          <a:lstStyle/>
          <a:p>
            <a:r>
              <a:rPr lang="en-US" dirty="0" smtClean="0"/>
              <a:t>Ray Krasinski, Philips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7"/>
          <p:cNvSpPr>
            <a:spLocks noGrp="1" noChangeArrowheads="1"/>
          </p:cNvSpPr>
          <p:nvPr>
            <p:ph type="body" idx="1"/>
            <p:custDataLst>
              <p:tags r:id="rId2"/>
            </p:custDataLst>
          </p:nvPr>
        </p:nvSpPr>
        <p:spPr>
          <a:xfrm>
            <a:off x="251520" y="1340768"/>
            <a:ext cx="8359775" cy="2952328"/>
          </a:xfrm>
        </p:spPr>
        <p:txBody>
          <a:bodyPr/>
          <a:lstStyle/>
          <a:p>
            <a:pPr marL="0" indent="0">
              <a:lnSpc>
                <a:spcPct val="40000"/>
              </a:lnSpc>
              <a:spcAft>
                <a:spcPct val="20000"/>
              </a:spcAft>
              <a:buFontTx/>
              <a:buNone/>
            </a:pPr>
            <a:r>
              <a:rPr lang="en-US" sz="1800" dirty="0" smtClean="0">
                <a:solidFill>
                  <a:srgbClr val="0B5ED7"/>
                </a:solidFill>
                <a:latin typeface="Arial" pitchFamily="34" charset="0"/>
              </a:rPr>
              <a:t>Eligibility &amp; Permissible Communications</a:t>
            </a:r>
            <a:endParaRPr lang="en-US" sz="1200" dirty="0" smtClean="0">
              <a:solidFill>
                <a:schemeClr val="tx1"/>
              </a:solidFill>
              <a:latin typeface="Arial" pitchFamily="34" charset="0"/>
              <a:cs typeface="Arial" pitchFamily="34" charset="0"/>
            </a:endParaRPr>
          </a:p>
          <a:p>
            <a:pPr marL="458788" lvl="1" indent="-223838">
              <a:spcBef>
                <a:spcPct val="0"/>
              </a:spcBef>
            </a:pPr>
            <a:r>
              <a:rPr lang="en-US" sz="1200" dirty="0" smtClean="0">
                <a:solidFill>
                  <a:schemeClr val="tx1"/>
                </a:solidFill>
                <a:latin typeface="Arial" pitchFamily="34" charset="0"/>
                <a:cs typeface="Arial" pitchFamily="34" charset="0"/>
              </a:rPr>
              <a:t>Limited to</a:t>
            </a:r>
            <a:r>
              <a:rPr lang="en-US" sz="1200" dirty="0" smtClean="0">
                <a:solidFill>
                  <a:schemeClr val="tx1"/>
                </a:solidFill>
                <a:latin typeface="GE Inspira Pitch"/>
                <a:cs typeface="Arial" pitchFamily="34" charset="0"/>
              </a:rPr>
              <a:t> </a:t>
            </a:r>
            <a:r>
              <a:rPr lang="en-US" sz="1200" dirty="0" smtClean="0">
                <a:solidFill>
                  <a:schemeClr val="tx1"/>
                </a:solidFill>
                <a:latin typeface="Arial" pitchFamily="34" charset="0"/>
                <a:cs typeface="Arial" pitchFamily="34" charset="0"/>
              </a:rPr>
              <a:t>transmission of</a:t>
            </a:r>
            <a:r>
              <a:rPr lang="en-US" sz="1200" dirty="0" smtClean="0">
                <a:solidFill>
                  <a:schemeClr val="tx1"/>
                </a:solidFill>
                <a:latin typeface="GE Inspira Pitch"/>
                <a:cs typeface="Arial" pitchFamily="34" charset="0"/>
              </a:rPr>
              <a:t> </a:t>
            </a:r>
            <a:r>
              <a:rPr lang="en-US" sz="1200" dirty="0" smtClean="0">
                <a:solidFill>
                  <a:schemeClr val="tx1"/>
                </a:solidFill>
                <a:latin typeface="Arial" pitchFamily="34" charset="0"/>
                <a:cs typeface="Arial" pitchFamily="34" charset="0"/>
              </a:rPr>
              <a:t>data (no voice) </a:t>
            </a:r>
            <a:r>
              <a:rPr lang="en-US" sz="1200" b="1" dirty="0" smtClean="0">
                <a:solidFill>
                  <a:schemeClr val="tx1"/>
                </a:solidFill>
                <a:latin typeface="Arial" pitchFamily="34" charset="0"/>
                <a:cs typeface="Arial" pitchFamily="34" charset="0"/>
              </a:rPr>
              <a:t>used for monitoring, diagnosing or treating</a:t>
            </a:r>
            <a:r>
              <a:rPr lang="en-US" sz="1200" b="1" dirty="0" smtClean="0">
                <a:solidFill>
                  <a:schemeClr val="tx1"/>
                </a:solidFill>
                <a:latin typeface="GE Inspira Pitch"/>
                <a:cs typeface="Arial" pitchFamily="34" charset="0"/>
              </a:rPr>
              <a:t> </a:t>
            </a:r>
            <a:r>
              <a:rPr lang="en-US" sz="1200" b="1" dirty="0" smtClean="0">
                <a:solidFill>
                  <a:schemeClr val="tx1"/>
                </a:solidFill>
                <a:latin typeface="Arial" pitchFamily="34" charset="0"/>
                <a:cs typeface="Arial" pitchFamily="34" charset="0"/>
              </a:rPr>
              <a:t>patients</a:t>
            </a:r>
            <a:r>
              <a:rPr lang="en-US" sz="1200" dirty="0" smtClean="0">
                <a:solidFill>
                  <a:schemeClr val="tx1"/>
                </a:solidFill>
                <a:latin typeface="Arial" pitchFamily="34" charset="0"/>
                <a:cs typeface="Arial" pitchFamily="34" charset="0"/>
              </a:rPr>
              <a:t>. Licenses by rule operations by</a:t>
            </a:r>
            <a:r>
              <a:rPr lang="en-US" sz="1200" dirty="0" smtClean="0">
                <a:solidFill>
                  <a:schemeClr val="tx1"/>
                </a:solidFill>
                <a:latin typeface="GE Inspira Pitch"/>
                <a:cs typeface="Arial" pitchFamily="34" charset="0"/>
              </a:rPr>
              <a:t> </a:t>
            </a:r>
            <a:r>
              <a:rPr lang="en-US" sz="1200" dirty="0" smtClean="0">
                <a:solidFill>
                  <a:schemeClr val="tx1"/>
                </a:solidFill>
                <a:latin typeface="Arial" pitchFamily="34" charset="0"/>
                <a:cs typeface="Arial" pitchFamily="34" charset="0"/>
              </a:rPr>
              <a:t>authorized health care professionals and by any other person, if such use is prescribed by a health care professional.</a:t>
            </a:r>
            <a:r>
              <a:rPr lang="en-US" sz="1200" dirty="0" smtClean="0">
                <a:solidFill>
                  <a:schemeClr val="tx1"/>
                </a:solidFill>
                <a:latin typeface="GE Inspira Pitch"/>
                <a:cs typeface="Arial" pitchFamily="34" charset="0"/>
              </a:rPr>
              <a:t> </a:t>
            </a:r>
            <a:endParaRPr lang="en-US" sz="1200" dirty="0" smtClean="0">
              <a:solidFill>
                <a:schemeClr val="tx1"/>
              </a:solidFill>
              <a:latin typeface="Arial" pitchFamily="34" charset="0"/>
              <a:cs typeface="Arial" pitchFamily="34" charset="0"/>
            </a:endParaRPr>
          </a:p>
          <a:p>
            <a:pPr marL="0" indent="0">
              <a:lnSpc>
                <a:spcPct val="90000"/>
              </a:lnSpc>
              <a:spcAft>
                <a:spcPct val="20000"/>
              </a:spcAft>
              <a:buFontTx/>
              <a:buNone/>
            </a:pPr>
            <a:r>
              <a:rPr lang="en-US" sz="1800" dirty="0" smtClean="0">
                <a:solidFill>
                  <a:srgbClr val="0B5ED7"/>
                </a:solidFill>
                <a:latin typeface="Arial" pitchFamily="34" charset="0"/>
              </a:rPr>
              <a:t>Frequencies &amp; Authorized Locations</a:t>
            </a:r>
            <a:endParaRPr lang="en-US" sz="1200" b="1" u="sng" dirty="0" smtClean="0">
              <a:solidFill>
                <a:schemeClr val="tx1"/>
              </a:solidFill>
              <a:latin typeface="Arial" pitchFamily="34" charset="0"/>
              <a:cs typeface="Arial" pitchFamily="34" charset="0"/>
            </a:endParaRPr>
          </a:p>
          <a:p>
            <a:pPr marL="458788" lvl="1" indent="-223838"/>
            <a:r>
              <a:rPr lang="en-US" sz="1200" b="1" u="sng" dirty="0" smtClean="0">
                <a:latin typeface="Arial" pitchFamily="34" charset="0"/>
                <a:cs typeface="Arial" pitchFamily="34" charset="0"/>
              </a:rPr>
              <a:t>2360-2390 MHz</a:t>
            </a:r>
            <a:r>
              <a:rPr lang="en-US" sz="1200" b="1" dirty="0" smtClean="0">
                <a:latin typeface="Arial" pitchFamily="34" charset="0"/>
                <a:cs typeface="Arial" pitchFamily="34" charset="0"/>
              </a:rPr>
              <a:t>  </a:t>
            </a:r>
            <a:r>
              <a:rPr lang="en-US" sz="1200" dirty="0" smtClean="0">
                <a:latin typeface="Arial" pitchFamily="34" charset="0"/>
              </a:rPr>
              <a:t>MBANS operations </a:t>
            </a:r>
            <a:r>
              <a:rPr lang="en-US" sz="1200" b="1" dirty="0" smtClean="0">
                <a:latin typeface="Arial" pitchFamily="34" charset="0"/>
              </a:rPr>
              <a:t>limited to health care facilities (indoor use only, mobile ambulances excluded).</a:t>
            </a:r>
            <a:r>
              <a:rPr lang="en-US" sz="1200" b="1" dirty="0" smtClean="0">
                <a:solidFill>
                  <a:srgbClr val="FF0000"/>
                </a:solidFill>
                <a:latin typeface="Arial" pitchFamily="34" charset="0"/>
              </a:rPr>
              <a:t> </a:t>
            </a:r>
            <a:r>
              <a:rPr lang="en-US" sz="1200" kern="1200" dirty="0" smtClean="0"/>
              <a:t>MBAN registration, coordination, and electronic key/beacon mechanism are required to control MBAN access to frequencies within this band and to enforce in-door use.</a:t>
            </a:r>
            <a:endParaRPr lang="en-US" sz="1200" b="1" dirty="0" smtClean="0">
              <a:latin typeface="Arial" pitchFamily="34" charset="0"/>
            </a:endParaRPr>
          </a:p>
          <a:p>
            <a:pPr lvl="2"/>
            <a:r>
              <a:rPr lang="en-US" sz="1200" b="1" dirty="0" smtClean="0">
                <a:latin typeface="Arial" pitchFamily="34" charset="0"/>
              </a:rPr>
              <a:t>For in-hospital PM applications </a:t>
            </a:r>
            <a:endParaRPr lang="en-US" sz="1200" b="1" dirty="0" smtClean="0">
              <a:solidFill>
                <a:schemeClr val="tx1"/>
              </a:solidFill>
              <a:latin typeface="Arial" pitchFamily="34" charset="0"/>
              <a:cs typeface="Arial" pitchFamily="34" charset="0"/>
            </a:endParaRPr>
          </a:p>
          <a:p>
            <a:r>
              <a:rPr lang="en-US" sz="1200" b="1" u="sng" dirty="0" smtClean="0">
                <a:latin typeface="Arial" pitchFamily="34" charset="0"/>
                <a:cs typeface="Arial" pitchFamily="34" charset="0"/>
              </a:rPr>
              <a:t>2390-2400 MHz</a:t>
            </a:r>
            <a:r>
              <a:rPr lang="en-US" sz="1200" dirty="0" smtClean="0">
                <a:latin typeface="GE Inspira Pitch"/>
                <a:cs typeface="Arial" pitchFamily="34" charset="0"/>
              </a:rPr>
              <a:t> </a:t>
            </a:r>
            <a:r>
              <a:rPr lang="en-US" sz="1200" dirty="0" smtClean="0">
                <a:latin typeface="Arial" pitchFamily="34" charset="0"/>
                <a:cs typeface="Arial" pitchFamily="34" charset="0"/>
              </a:rPr>
              <a:t> MBANS </a:t>
            </a:r>
            <a:r>
              <a:rPr lang="en-US" sz="1200" b="1" dirty="0" smtClean="0">
                <a:latin typeface="Arial" pitchFamily="34" charset="0"/>
                <a:cs typeface="Arial" pitchFamily="34" charset="0"/>
              </a:rPr>
              <a:t>operations permitted anywhere (all hospitals, in-home, mobile ambulances, …)</a:t>
            </a:r>
            <a:r>
              <a:rPr lang="en-US" sz="1000" kern="1200" dirty="0" smtClean="0"/>
              <a:t> . </a:t>
            </a:r>
            <a:r>
              <a:rPr lang="en-US" sz="1200" kern="1200" dirty="0" smtClean="0"/>
              <a:t>MBAN coordination and electronic key/beacon mechanism not required. Hospitals required to register to use band.</a:t>
            </a:r>
            <a:endParaRPr lang="en-US" sz="1200" b="1" dirty="0" smtClean="0">
              <a:latin typeface="Arial" pitchFamily="34" charset="0"/>
              <a:cs typeface="Arial" pitchFamily="34" charset="0"/>
            </a:endParaRPr>
          </a:p>
          <a:p>
            <a:pPr lvl="2"/>
            <a:r>
              <a:rPr lang="en-US" sz="1200" b="1" dirty="0" smtClean="0">
                <a:solidFill>
                  <a:schemeClr val="tx1"/>
                </a:solidFill>
                <a:latin typeface="Arial" pitchFamily="34" charset="0"/>
                <a:cs typeface="Arial" pitchFamily="34" charset="0"/>
              </a:rPr>
              <a:t>For in-hospital PM applications, remote home healthcare monitoring, PM monitoring in ambulances, …</a:t>
            </a:r>
          </a:p>
        </p:txBody>
      </p:sp>
      <p:sp>
        <p:nvSpPr>
          <p:cNvPr id="14339" name="Title 1"/>
          <p:cNvSpPr>
            <a:spLocks noGrp="1"/>
          </p:cNvSpPr>
          <p:nvPr>
            <p:ph type="title"/>
            <p:custDataLst>
              <p:tags r:id="rId3"/>
            </p:custDataLst>
          </p:nvPr>
        </p:nvSpPr>
        <p:spPr>
          <a:xfrm>
            <a:off x="251520" y="764704"/>
            <a:ext cx="8537575" cy="452016"/>
          </a:xfrm>
        </p:spPr>
        <p:txBody>
          <a:bodyPr/>
          <a:lstStyle/>
          <a:p>
            <a:r>
              <a:rPr lang="en-US" sz="2400" b="1" dirty="0" smtClean="0">
                <a:latin typeface="Arial" pitchFamily="34" charset="0"/>
              </a:rPr>
              <a:t>MBAN Proposal </a:t>
            </a:r>
          </a:p>
        </p:txBody>
      </p:sp>
      <p:sp>
        <p:nvSpPr>
          <p:cNvPr id="14340" name="Rectangle 1029"/>
          <p:cNvSpPr>
            <a:spLocks noChangeArrowheads="1"/>
          </p:cNvSpPr>
          <p:nvPr>
            <p:custDataLst>
              <p:tags r:id="rId4"/>
            </p:custDataLst>
          </p:nvPr>
        </p:nvSpPr>
        <p:spPr bwMode="auto">
          <a:xfrm>
            <a:off x="4796460" y="5949280"/>
            <a:ext cx="3858750" cy="246221"/>
          </a:xfrm>
          <a:prstGeom prst="rect">
            <a:avLst/>
          </a:prstGeom>
          <a:noFill/>
          <a:ln w="12700">
            <a:noFill/>
            <a:miter lim="800000"/>
            <a:headEnd type="none" w="sm" len="sm"/>
            <a:tailEnd type="none" w="sm" len="sm"/>
          </a:ln>
        </p:spPr>
        <p:txBody>
          <a:bodyPr wrap="none">
            <a:spAutoFit/>
          </a:bodyPr>
          <a:lstStyle/>
          <a:p>
            <a:pPr algn="ctr"/>
            <a:r>
              <a:rPr lang="en-US" sz="1000" b="1" i="1" dirty="0">
                <a:solidFill>
                  <a:schemeClr val="tx1"/>
                </a:solidFill>
              </a:rPr>
              <a:t>Note: </a:t>
            </a:r>
            <a:r>
              <a:rPr lang="en-US" sz="1000" b="1" i="1" dirty="0" smtClean="0">
                <a:solidFill>
                  <a:schemeClr val="tx1"/>
                </a:solidFill>
              </a:rPr>
              <a:t>copied in part  </a:t>
            </a:r>
            <a:r>
              <a:rPr lang="en-US" sz="1000" b="1" i="1" dirty="0">
                <a:solidFill>
                  <a:schemeClr val="tx1"/>
                </a:solidFill>
              </a:rPr>
              <a:t>from </a:t>
            </a:r>
            <a:r>
              <a:rPr lang="en-US" sz="1000" b="1" dirty="0">
                <a:solidFill>
                  <a:schemeClr val="tx1"/>
                </a:solidFill>
              </a:rPr>
              <a:t>IEEE 802.15-08-0761-01-0006, Nov, 2008.</a:t>
            </a:r>
            <a:endParaRPr lang="en-US" sz="1000" b="1" i="1" dirty="0">
              <a:solidFill>
                <a:schemeClr val="tx1"/>
              </a:solidFill>
            </a:endParaRPr>
          </a:p>
        </p:txBody>
      </p:sp>
      <p:pic>
        <p:nvPicPr>
          <p:cNvPr id="14341" name="Picture 2"/>
          <p:cNvPicPr>
            <a:picLocks noChangeAspect="1" noChangeArrowheads="1"/>
          </p:cNvPicPr>
          <p:nvPr>
            <p:custDataLst>
              <p:tags r:id="rId5"/>
            </p:custDataLst>
          </p:nvPr>
        </p:nvPicPr>
        <p:blipFill>
          <a:blip r:embed="rId8" cstate="print"/>
          <a:srcRect/>
          <a:stretch>
            <a:fillRect/>
          </a:stretch>
        </p:blipFill>
        <p:spPr bwMode="auto">
          <a:xfrm>
            <a:off x="611560" y="4509120"/>
            <a:ext cx="7858125" cy="1357313"/>
          </a:xfrm>
          <a:prstGeom prst="rect">
            <a:avLst/>
          </a:prstGeom>
          <a:noFill/>
          <a:ln w="9525">
            <a:noFill/>
            <a:miter lim="800000"/>
            <a:headEnd/>
            <a:tailEnd/>
          </a:ln>
        </p:spPr>
      </p:pic>
      <p:sp>
        <p:nvSpPr>
          <p:cNvPr id="6" name="Date Placeholder 3"/>
          <p:cNvSpPr txBox="1">
            <a:spLocks/>
          </p:cNvSpPr>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 2012</a:t>
            </a:r>
          </a:p>
        </p:txBody>
      </p:sp>
      <p:sp>
        <p:nvSpPr>
          <p:cNvPr id="8" name="Slide Number Placeholder 5"/>
          <p:cNvSpPr>
            <a:spLocks noGrp="1"/>
          </p:cNvSpPr>
          <p:nvPr>
            <p:ph type="sldNum" sz="quarter" idx="4294967295"/>
          </p:nvPr>
        </p:nvSpPr>
        <p:spPr>
          <a:xfrm>
            <a:off x="4344988" y="6453336"/>
            <a:ext cx="659060" cy="204639"/>
          </a:xfrm>
          <a:prstGeom prst="rect">
            <a:avLst/>
          </a:prstGeom>
          <a:noFill/>
        </p:spPr>
        <p:txBody>
          <a:bodyPr/>
          <a:lstStyle/>
          <a:p>
            <a:r>
              <a:rPr lang="en-GB" dirty="0" smtClean="0"/>
              <a:t>Slide </a:t>
            </a:r>
            <a:fld id="{6DD893F7-EA53-45E3-B6F9-B89F10EF9939}" type="slidenum">
              <a:rPr lang="en-GB" smtClean="0"/>
              <a:pPr/>
              <a:t>7</a:t>
            </a:fld>
            <a:endParaRPr lang="en-GB" dirty="0" smtClean="0"/>
          </a:p>
        </p:txBody>
      </p:sp>
      <p:sp>
        <p:nvSpPr>
          <p:cNvPr id="12" name="Footer Placeholder 4"/>
          <p:cNvSpPr txBox="1">
            <a:spLocks/>
          </p:cNvSpPr>
          <p:nvPr/>
        </p:nvSpPr>
        <p:spPr>
          <a:xfrm>
            <a:off x="5486400" y="6475413"/>
            <a:ext cx="3124200" cy="193948"/>
          </a:xfrm>
          <a:prstGeom prst="rect">
            <a:avLst/>
          </a:prstGeom>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Ray Krasinski, Philips</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2400" b="1" dirty="0" smtClean="0">
                <a:latin typeface="+mn-lt"/>
              </a:rPr>
              <a:t>AFTRCC, Philips and GE Jointly Propose Secondary Use of Spectrum for MBANS</a:t>
            </a:r>
          </a:p>
        </p:txBody>
      </p:sp>
      <p:sp>
        <p:nvSpPr>
          <p:cNvPr id="17411" name="Content Placeholder 2"/>
          <p:cNvSpPr>
            <a:spLocks noGrp="1"/>
          </p:cNvSpPr>
          <p:nvPr>
            <p:ph idx="1"/>
          </p:nvPr>
        </p:nvSpPr>
        <p:spPr>
          <a:xfrm>
            <a:off x="685800" y="1981200"/>
            <a:ext cx="8134672" cy="4114800"/>
          </a:xfrm>
        </p:spPr>
        <p:txBody>
          <a:bodyPr/>
          <a:lstStyle/>
          <a:p>
            <a:r>
              <a:rPr lang="en-US" sz="2000" dirty="0" smtClean="0"/>
              <a:t>Representatives of AFTRCC, Philips and GE on January 13, 2011 presented a joint proposal for MBANS service rules.</a:t>
            </a:r>
          </a:p>
          <a:p>
            <a:pPr lvl="1"/>
            <a:r>
              <a:rPr lang="en-US" sz="1800" dirty="0" smtClean="0"/>
              <a:t>A very positive step</a:t>
            </a:r>
          </a:p>
          <a:p>
            <a:pPr lvl="1"/>
            <a:r>
              <a:rPr lang="en-US" sz="1800" dirty="0" smtClean="0"/>
              <a:t>Philips, GE and AFTRCC filed an ex-parte on Sept 13 answering outstanding questions in an update</a:t>
            </a:r>
          </a:p>
          <a:p>
            <a:pPr lvl="1"/>
            <a:r>
              <a:rPr lang="en-US" sz="1800" dirty="0" smtClean="0"/>
              <a:t>Process is nearing completion</a:t>
            </a:r>
          </a:p>
          <a:p>
            <a:r>
              <a:rPr lang="en-US" sz="2000" dirty="0" smtClean="0"/>
              <a:t>At the M-Health Summit in DC in Dec 2011, the FCC Chairman made positive comments about MBAN</a:t>
            </a:r>
            <a:endParaRPr lang="en-US" sz="1800" dirty="0" smtClean="0"/>
          </a:p>
          <a:p>
            <a:pPr lvl="1"/>
            <a:r>
              <a:rPr lang="en-US" sz="1800" dirty="0" smtClean="0"/>
              <a:t>FCC Chairman stated, “Early next year (2012), we plan to adopt rules that provide access to spectrum for medical body area networks in the 2360 - 2400 MHz band”</a:t>
            </a:r>
          </a:p>
          <a:p>
            <a:r>
              <a:rPr lang="en-US" sz="2000" dirty="0" smtClean="0"/>
              <a:t>Rules under active development by FCC Technical committee</a:t>
            </a:r>
          </a:p>
          <a:p>
            <a:r>
              <a:rPr lang="en-US" sz="2000" dirty="0" smtClean="0"/>
              <a:t>Final Rules expected Q1, 2012</a:t>
            </a:r>
          </a:p>
        </p:txBody>
      </p:sp>
      <p:sp>
        <p:nvSpPr>
          <p:cNvPr id="17412" name="Slide Number Placeholder 5"/>
          <p:cNvSpPr>
            <a:spLocks noGrp="1"/>
          </p:cNvSpPr>
          <p:nvPr>
            <p:ph type="sldNum" sz="quarter" idx="12"/>
          </p:nvPr>
        </p:nvSpPr>
        <p:spPr>
          <a:noFill/>
        </p:spPr>
        <p:txBody>
          <a:bodyPr/>
          <a:lstStyle/>
          <a:p>
            <a:r>
              <a:rPr lang="en-US" smtClean="0"/>
              <a:t>Slide </a:t>
            </a:r>
            <a:fld id="{B7BECE9A-3A20-463F-B299-E3F42DCB365E}" type="slidenum">
              <a:rPr lang="en-US" smtClean="0"/>
              <a:pPr/>
              <a:t>8</a:t>
            </a:fld>
            <a:endParaRPr lang="en-US" smtClean="0"/>
          </a:p>
        </p:txBody>
      </p:sp>
      <p:sp>
        <p:nvSpPr>
          <p:cNvPr id="17414" name="Date Placeholder 3"/>
          <p:cNvSpPr>
            <a:spLocks noGrp="1"/>
          </p:cNvSpPr>
          <p:nvPr>
            <p:ph type="dt" sz="quarter" idx="10"/>
          </p:nvPr>
        </p:nvSpPr>
        <p:spPr>
          <a:noFill/>
        </p:spPr>
        <p:txBody>
          <a:bodyPr/>
          <a:lstStyle/>
          <a:p>
            <a:r>
              <a:rPr lang="en-US" smtClean="0"/>
              <a:t>Jan 2012</a:t>
            </a:r>
          </a:p>
        </p:txBody>
      </p:sp>
      <p:sp>
        <p:nvSpPr>
          <p:cNvPr id="7" name="Footer Placeholder 4"/>
          <p:cNvSpPr>
            <a:spLocks noGrp="1"/>
          </p:cNvSpPr>
          <p:nvPr>
            <p:ph type="ftr" sz="quarter" idx="11"/>
          </p:nvPr>
        </p:nvSpPr>
        <p:spPr>
          <a:xfrm>
            <a:off x="5486400" y="6475413"/>
            <a:ext cx="3124200" cy="184150"/>
          </a:xfrm>
          <a:noFill/>
        </p:spPr>
        <p:txBody>
          <a:bodyPr/>
          <a:lstStyle/>
          <a:p>
            <a:r>
              <a:rPr lang="en-US" dirty="0" smtClean="0"/>
              <a:t>Ray Krasinski, Philips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5"/>
          <p:cNvSpPr>
            <a:spLocks noGrp="1"/>
          </p:cNvSpPr>
          <p:nvPr>
            <p:ph type="sldNum" sz="quarter" idx="12"/>
          </p:nvPr>
        </p:nvSpPr>
        <p:spPr>
          <a:noFill/>
        </p:spPr>
        <p:txBody>
          <a:bodyPr/>
          <a:lstStyle/>
          <a:p>
            <a:r>
              <a:rPr lang="en-GB" smtClean="0"/>
              <a:t>Slide </a:t>
            </a:r>
            <a:fld id="{176AECB6-4829-4539-9920-24B90BD804EB}" type="slidenum">
              <a:rPr lang="en-GB" smtClean="0"/>
              <a:pPr/>
              <a:t>9</a:t>
            </a:fld>
            <a:endParaRPr lang="en-GB" smtClean="0"/>
          </a:p>
        </p:txBody>
      </p:sp>
      <p:sp>
        <p:nvSpPr>
          <p:cNvPr id="18437" name="Rectangle 2"/>
          <p:cNvSpPr>
            <a:spLocks noGrp="1" noChangeArrowheads="1"/>
          </p:cNvSpPr>
          <p:nvPr>
            <p:ph type="title"/>
          </p:nvPr>
        </p:nvSpPr>
        <p:spPr/>
        <p:txBody>
          <a:bodyPr/>
          <a:lstStyle/>
          <a:p>
            <a:pPr eaLnBrk="1" hangingPunct="1"/>
            <a:r>
              <a:rPr lang="en-US" sz="2400" b="1" dirty="0" smtClean="0">
                <a:latin typeface="+mn-lt"/>
              </a:rPr>
              <a:t>Background</a:t>
            </a:r>
          </a:p>
        </p:txBody>
      </p:sp>
      <p:sp>
        <p:nvSpPr>
          <p:cNvPr id="18438" name="Rectangle 3"/>
          <p:cNvSpPr>
            <a:spLocks noGrp="1" noChangeArrowheads="1"/>
          </p:cNvSpPr>
          <p:nvPr>
            <p:ph type="body" idx="1"/>
          </p:nvPr>
        </p:nvSpPr>
        <p:spPr/>
        <p:txBody>
          <a:bodyPr/>
          <a:lstStyle/>
          <a:p>
            <a:pPr eaLnBrk="1" hangingPunct="1">
              <a:spcBef>
                <a:spcPts val="1200"/>
              </a:spcBef>
            </a:pPr>
            <a:r>
              <a:rPr lang="en-US" sz="2000" dirty="0" smtClean="0"/>
              <a:t>The NPRM can be found on the FCC website:- http://www.fcc.gov/Daily_Releases/Daily_Business/2009/db0629/FCC-09-57A1.pdf</a:t>
            </a:r>
          </a:p>
          <a:p>
            <a:pPr eaLnBrk="1" hangingPunct="1">
              <a:spcBef>
                <a:spcPts val="600"/>
              </a:spcBef>
            </a:pPr>
            <a:r>
              <a:rPr lang="en-US" sz="2000" dirty="0" smtClean="0"/>
              <a:t>Filings in response to the NPRM can be found at:-http://fjallfoss.fcc.gov/ecfs/proceeding/view?z=ms66y&amp;name=08-59</a:t>
            </a:r>
          </a:p>
          <a:p>
            <a:pPr eaLnBrk="1" hangingPunct="1">
              <a:spcBef>
                <a:spcPts val="600"/>
              </a:spcBef>
            </a:pPr>
            <a:r>
              <a:rPr lang="en-US" sz="2000" dirty="0" smtClean="0"/>
              <a:t>For more details on the FCC Rulemaking process see “Radio’s Regulatory Roadblocks” by Mitchell Lazarus, IEEE Spectrum, September 2009</a:t>
            </a:r>
          </a:p>
        </p:txBody>
      </p:sp>
      <p:sp>
        <p:nvSpPr>
          <p:cNvPr id="7" name="Date Placeholder 3"/>
          <p:cNvSpPr>
            <a:spLocks noGrp="1"/>
          </p:cNvSpPr>
          <p:nvPr>
            <p:ph type="dt" sz="quarter" idx="10"/>
          </p:nvPr>
        </p:nvSpPr>
        <p:spPr>
          <a:xfrm>
            <a:off x="685800" y="381000"/>
            <a:ext cx="1600200" cy="215900"/>
          </a:xfrm>
          <a:noFill/>
        </p:spPr>
        <p:txBody>
          <a:bodyPr/>
          <a:lstStyle/>
          <a:p>
            <a:r>
              <a:rPr lang="en-GB" dirty="0" smtClean="0"/>
              <a:t>Jan 2012</a:t>
            </a:r>
          </a:p>
        </p:txBody>
      </p:sp>
      <p:sp>
        <p:nvSpPr>
          <p:cNvPr id="9" name="Footer Placeholder 4"/>
          <p:cNvSpPr>
            <a:spLocks noGrp="1"/>
          </p:cNvSpPr>
          <p:nvPr>
            <p:ph type="ftr" sz="quarter" idx="11"/>
          </p:nvPr>
        </p:nvSpPr>
        <p:spPr>
          <a:xfrm>
            <a:off x="5486400" y="6475413"/>
            <a:ext cx="3124200" cy="184150"/>
          </a:xfrm>
          <a:noFill/>
        </p:spPr>
        <p:txBody>
          <a:bodyPr/>
          <a:lstStyle/>
          <a:p>
            <a:r>
              <a:rPr lang="en-US" dirty="0" smtClean="0"/>
              <a:t>Ray Krasinski, Philips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ONT" val="SlideTitleFont"/>
  <p:tag name="FONTSETCLASSNAME" val="FontSet1"/>
  <p:tag name="COLORSETCLASSNAME" val="ColorSet1"/>
  <p:tag name="MLI" val="1"/>
  <p:tag name="SHAPESETGROUPCLASSNAME" val="ShapeSetGroup2"/>
  <p:tag name="SHAPESETCLASSNAME" val="TITLEONLY"/>
  <p:tag name="COLORSETGROUPCLASSNAME" val="ColorSetGroupLight"/>
  <p:tag name="FONTSETGROUPCLASSNAME" val="FontSetGroup2"/>
  <p:tag name="SHAPECLASSNAME" val="TitleOnSlide"/>
  <p:tag name="SHAPECLASSPROTECTIONTYPE" val="0"/>
  <p:tag name="COLORS" val="-2;-2;-2;-2;SlideTextFontColor;-2"/>
</p:tagLst>
</file>

<file path=ppt/tags/tag10.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8;Scheme1;SlideTextFontColor;-2"/>
</p:tagLst>
</file>

<file path=ppt/tags/tag11.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7;Scheme1;SlideTextFontColor;-2"/>
</p:tagLst>
</file>

<file path=ppt/tags/tag12.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3.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4.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5.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6.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7.xml><?xml version="1.0" encoding="utf-8"?>
<p:tagLst xmlns:a="http://schemas.openxmlformats.org/drawingml/2006/main" xmlns:r="http://schemas.openxmlformats.org/officeDocument/2006/relationships" xmlns:p="http://schemas.openxmlformats.org/presentationml/2006/main">
  <p:tag name="FIELDS.INITIALIZED" val="1"/>
  <p:tag name="ML_1" val="Phi"/>
  <p:tag name="SHAPESETGROUPCLASSNAME" val="ShapeSetGroup2"/>
  <p:tag name="SHAPESETCLASSNAME" val="TITLETEXT"/>
  <p:tag name="COLORSETGROUPCLASSNAME" val="ColorSetGroupLight"/>
  <p:tag name="COLORSETCLASSNAME" val="ColorSet1"/>
  <p:tag name="FONTSETGROUPCLASSNAME" val="FontSetGroup2"/>
  <p:tag name="STYLESETGROUPCLASSNAME" val="StyleSetGroup1"/>
  <p:tag name="MAPNAME" val="Map1"/>
  <p:tag name="CFG.LAYOUT" val="Default"/>
  <p:tag name="MLI" val="1"/>
  <p:tag name="TEXT PLACEHOLDER 2_SHAPECLASSPROTECTIONTYPE" val="0"/>
  <p:tag name="TITLE 1_SHAPECLASSPROTECTIONTYPE" val="0"/>
  <p:tag name="RECTANGLE 1027_SHAPECLASSPROTECTIONTYPE" val="0"/>
</p:tagLst>
</file>

<file path=ppt/tags/tag18.xml><?xml version="1.0" encoding="utf-8"?>
<p:tagLst xmlns:a="http://schemas.openxmlformats.org/drawingml/2006/main" xmlns:r="http://schemas.openxmlformats.org/officeDocument/2006/relationships" xmlns:p="http://schemas.openxmlformats.org/presentationml/2006/main">
  <p:tag name="COLORSETCLASSNAME" val="ColorSet1"/>
  <p:tag name="MLI" val="1"/>
  <p:tag name="SHAPESETGROUPCLASSNAME" val="ShapeSetGroup2"/>
  <p:tag name="SHAPESETCLASSNAME" val="TITLETEXT"/>
  <p:tag name="COLORSETGROUPCLASSNAME" val="ColorSetGroupLight"/>
  <p:tag name="FONTSETGROUPCLASSNAME" val="FontSetGroup2"/>
  <p:tag name="SHAPECLASSNAME" val="LargeTextBox"/>
  <p:tag name="SHAPECLASSPROTECTIONTYPE" val="0"/>
  <p:tag name="COLORS" val="-2;-2;-2;-2;-3;-2"/>
</p:tagLst>
</file>

<file path=ppt/tags/tag19.xml><?xml version="1.0" encoding="utf-8"?>
<p:tagLst xmlns:a="http://schemas.openxmlformats.org/drawingml/2006/main" xmlns:r="http://schemas.openxmlformats.org/officeDocument/2006/relationships" xmlns:p="http://schemas.openxmlformats.org/presentationml/2006/main">
  <p:tag name="FONT" val="SlideTitleFont"/>
  <p:tag name="FONTSETCLASSNAME" val="FontSet1"/>
  <p:tag name="COLORSETCLASSNAME" val="ColorSet1"/>
  <p:tag name="MLI" val="1"/>
  <p:tag name="SHAPESETGROUPCLASSNAME" val="ShapeSetGroup2"/>
  <p:tag name="SHAPESETCLASSNAME" val="TITLETEXT"/>
  <p:tag name="COLORSETGROUPCLASSNAME" val="ColorSetGroupLight"/>
  <p:tag name="FONTSETGROUPCLASSNAME" val="FontSetGroup2"/>
  <p:tag name="SHAPECLASSNAME" val="TitleOnSlide"/>
  <p:tag name="SHAPECLASSPROTECTIONTYPE" val="0"/>
  <p:tag name="COLORS" val="-2;-2;-2;-2;SlideTextFontColor;-2"/>
</p:tagLst>
</file>

<file path=ppt/tags/tag2.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20.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1.xml><?xml version="1.0" encoding="utf-8"?>
<p:tagLst xmlns:a="http://schemas.openxmlformats.org/drawingml/2006/main" xmlns:r="http://schemas.openxmlformats.org/officeDocument/2006/relationships" xmlns:p="http://schemas.openxmlformats.org/presentationml/2006/main">
  <p:tag name="COLORSETCLASSNAME" val="ColorSet1"/>
  <p:tag name="COLORS" val="-2;-2;-2;-2;-1;-2"/>
</p:tagLst>
</file>

<file path=ppt/tags/tag3.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1;-2"/>
</p:tagLst>
</file>

<file path=ppt/tags/tag4.xml><?xml version="1.0" encoding="utf-8"?>
<p:tagLst xmlns:a="http://schemas.openxmlformats.org/drawingml/2006/main" xmlns:r="http://schemas.openxmlformats.org/officeDocument/2006/relationships" xmlns:p="http://schemas.openxmlformats.org/presentationml/2006/main">
  <p:tag name="COLORSETCLASSNAME" val="ColorSet1"/>
  <p:tag name="COLORS" val="-2;-2;-2;-2;-1;-2"/>
</p:tagLst>
</file>

<file path=ppt/tags/tag5.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6;Scheme1;-1;-2"/>
</p:tagLst>
</file>

<file path=ppt/tags/tag6.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6;Scheme1;-1;-2"/>
</p:tagLst>
</file>

<file path=ppt/tags/tag7.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6;Scheme1;-1;-2"/>
</p:tagLst>
</file>

<file path=ppt/tags/tag8.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6;Scheme1;-1;-2"/>
</p:tagLst>
</file>

<file path=ppt/tags/tag9.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8;Scheme1;-1;-2"/>
</p:tagLst>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1377</TotalTime>
  <Words>651</Words>
  <Application>Microsoft Office PowerPoint</Application>
  <PresentationFormat>On-screen Show (4:3)</PresentationFormat>
  <Paragraphs>113</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Slide 1</vt:lpstr>
      <vt:lpstr>FCC MBAN Rulemaking Status Update</vt:lpstr>
      <vt:lpstr>FCC Rulemaking</vt:lpstr>
      <vt:lpstr>FCC Basic Rulemaking Procedure</vt:lpstr>
      <vt:lpstr>FCC MBAN Regulatory Process</vt:lpstr>
      <vt:lpstr>MBAN Background</vt:lpstr>
      <vt:lpstr>MBAN Proposal </vt:lpstr>
      <vt:lpstr>AFTRCC, Philips and GE Jointly Propose Secondary Use of Spectrum for MBANS</vt:lpstr>
      <vt:lpstr>Background</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 MBAN Rulemaking Status</dc:title>
  <dc:subject>IEEE 802.15 MBAN</dc:subject>
  <dc:creator>Raymond Krasinski</dc:creator>
  <cp:keywords>MBAN wireless 802.15.4 WPAN</cp:keywords>
  <cp:lastModifiedBy>Ray Krasinski</cp:lastModifiedBy>
  <cp:revision>81</cp:revision>
  <cp:lastPrinted>1998-02-10T13:28:06Z</cp:lastPrinted>
  <dcterms:created xsi:type="dcterms:W3CDTF">2010-02-23T08:35:30Z</dcterms:created>
  <dcterms:modified xsi:type="dcterms:W3CDTF">2012-01-13T15:43:40Z</dcterms:modified>
</cp:coreProperties>
</file>