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90" r:id="rId3"/>
    <p:sldId id="283" r:id="rId4"/>
    <p:sldId id="285" r:id="rId5"/>
    <p:sldId id="294" r:id="rId6"/>
    <p:sldId id="295" r:id="rId7"/>
    <p:sldId id="287" r:id="rId8"/>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5pPr>
    <a:lvl6pPr marL="2286000" algn="l" defTabSz="914400" rtl="0" eaLnBrk="1" latinLnBrk="0" hangingPunct="1">
      <a:defRPr sz="1200" kern="1200">
        <a:solidFill>
          <a:schemeClr val="tx1"/>
        </a:solidFill>
        <a:latin typeface="Times New Roman" charset="0"/>
        <a:ea typeface="ＭＳ Ｐゴシック" charset="-128"/>
        <a:cs typeface="+mn-cs"/>
      </a:defRPr>
    </a:lvl6pPr>
    <a:lvl7pPr marL="2743200" algn="l" defTabSz="914400" rtl="0" eaLnBrk="1" latinLnBrk="0" hangingPunct="1">
      <a:defRPr sz="1200" kern="1200">
        <a:solidFill>
          <a:schemeClr val="tx1"/>
        </a:solidFill>
        <a:latin typeface="Times New Roman" charset="0"/>
        <a:ea typeface="ＭＳ Ｐゴシック" charset="-128"/>
        <a:cs typeface="+mn-cs"/>
      </a:defRPr>
    </a:lvl7pPr>
    <a:lvl8pPr marL="3200400" algn="l" defTabSz="914400" rtl="0" eaLnBrk="1" latinLnBrk="0" hangingPunct="1">
      <a:defRPr sz="1200" kern="1200">
        <a:solidFill>
          <a:schemeClr val="tx1"/>
        </a:solidFill>
        <a:latin typeface="Times New Roman" charset="0"/>
        <a:ea typeface="ＭＳ Ｐゴシック" charset="-128"/>
        <a:cs typeface="+mn-cs"/>
      </a:defRPr>
    </a:lvl8pPr>
    <a:lvl9pPr marL="3657600" algn="l" defTabSz="914400" rtl="0" eaLnBrk="1" latinLnBrk="0" hangingPunct="1">
      <a:defRPr sz="12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5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968"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GB"/>
              <a:t>Page </a:t>
            </a:r>
            <a:fld id="{D998E50F-168C-40BF-9454-5E5739A1A251}" type="slidenum">
              <a:rPr lang="en-GB"/>
              <a:pPr>
                <a:defRPr/>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GB">
                <a:latin typeface="Times New Roman" pitchFamily="18"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174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GB"/>
              <a:t>Page </a:t>
            </a:r>
            <a:fld id="{186E0592-3FBB-4D9B-87FF-FB1D8FDE9576}" type="slidenum">
              <a:rPr lang="en-GB"/>
              <a:pPr>
                <a:defRPr/>
              </a:pPr>
              <a:t>‹#›</a:t>
            </a:fld>
            <a:endParaRPr lang="en-GB"/>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dirty="0" smtClean="0"/>
              <a:t>&lt;Nov 2011&gt;</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8B32C8C-64ED-4537-9627-DD5F80BB4C2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09E250F7-B01B-4404-961F-7C6033A13B0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9D10913-DE65-407A-8287-903C731009F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943D1229-62BE-42CA-B5B3-875C1BCC2C3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8E2DB5CB-1D49-4F60-B2B4-00B22162840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GB"/>
              <a:t>&lt;July 2011&gt;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0DFD3F33-F86C-4BCC-AEC5-A88FB099C8D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t>Slide </a:t>
            </a:r>
            <a:fld id="{0E44884A-06F3-4B3F-BC18-0D33ABFD7A8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t>Slide </a:t>
            </a:r>
            <a:fld id="{7DE1D050-96A4-4415-8AFD-F38334BC36F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GB" dirty="0" smtClean="0"/>
              <a:t>&lt;Jan. 2012&gt;</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&lt;Liang Li&gt;, &lt;</a:t>
            </a:r>
            <a:r>
              <a:rPr lang="en-GB" err="1"/>
              <a:t>Vinno</a:t>
            </a:r>
            <a:r>
              <a:rPr lang="en-GB"/>
              <a:t>&gt;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D6F140B8-744F-4AAA-8FE7-C7D38044F63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C3B9F965-5424-4B9E-97F4-9AD0964AA4B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B2C4314C-343F-40F3-99AC-6B43F240AA3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GB" dirty="0" smtClean="0"/>
              <a:t>&lt;Nov 2011&gt;</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GB"/>
              <a:t>&lt;Liang Li&gt;, &lt;</a:t>
            </a:r>
            <a:r>
              <a:rPr lang="en-GB" err="1"/>
              <a:t>Vinno</a:t>
            </a:r>
            <a:r>
              <a:rPr lang="en-GB"/>
              <a:t>&gt;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GB"/>
              <a:t>Slide </a:t>
            </a:r>
            <a:fld id="{6BF46752-AFC5-44E1-96F7-BCB51FCACBBE}" type="slidenum">
              <a:rPr lang="en-GB"/>
              <a:pPr>
                <a:defRPr/>
              </a:pPr>
              <a:t>‹#›</a:t>
            </a:fld>
            <a:endParaRPr lang="en-GB"/>
          </a:p>
        </p:txBody>
      </p:sp>
      <p:sp>
        <p:nvSpPr>
          <p:cNvPr id="1031" name="Rectangle 7"/>
          <p:cNvSpPr>
            <a:spLocks noChangeArrowheads="1"/>
          </p:cNvSpPr>
          <p:nvPr/>
        </p:nvSpPr>
        <p:spPr bwMode="auto">
          <a:xfrm>
            <a:off x="3563938" y="393700"/>
            <a:ext cx="4894262" cy="215900"/>
          </a:xfrm>
          <a:prstGeom prst="rect">
            <a:avLst/>
          </a:prstGeom>
          <a:noFill/>
          <a:ln w="9525">
            <a:noFill/>
            <a:miter lim="800000"/>
            <a:headEnd/>
            <a:tailEnd/>
          </a:ln>
          <a:effectLst/>
        </p:spPr>
        <p:txBody>
          <a:bodyPr lIns="0" tIns="0" rIns="0" bIns="0" anchor="b">
            <a:spAutoFit/>
          </a:bodyPr>
          <a:lstStyle/>
          <a:p>
            <a:pPr lvl="4" algn="r">
              <a:defRPr/>
            </a:pPr>
            <a:r>
              <a:rPr lang="en-GB" sz="1400" b="1" dirty="0">
                <a:latin typeface="Times New Roman" pitchFamily="18" charset="0"/>
                <a:ea typeface="+mn-ea"/>
              </a:rPr>
              <a:t>doc.: IEEE </a:t>
            </a:r>
            <a:r>
              <a:rPr lang="en-GB" sz="1400" b="1" dirty="0" smtClean="0">
                <a:latin typeface="Times New Roman" pitchFamily="18" charset="0"/>
                <a:ea typeface="+mn-ea"/>
              </a:rPr>
              <a:t>802.15-12-0006-00-004n</a:t>
            </a:r>
            <a:endParaRPr lang="en-GB" sz="1400" b="1" dirty="0">
              <a:latin typeface="Times New Roman" pitchFamily="18"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75" r:id="rId7"/>
    <p:sldLayoutId id="2147483782" r:id="rId8"/>
    <p:sldLayoutId id="2147483783" r:id="rId9"/>
    <p:sldLayoutId id="2147483784" r:id="rId10"/>
    <p:sldLayoutId id="2147483785"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__11111.doc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__22222.docx"/></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
        <p:nvSpPr>
          <p:cNvPr id="12291" name="Footer Placeholder 2"/>
          <p:cNvSpPr>
            <a:spLocks noGrp="1"/>
          </p:cNvSpPr>
          <p:nvPr>
            <p:ph type="ftr" sz="quarter" idx="11"/>
          </p:nvPr>
        </p:nvSpPr>
        <p:spPr>
          <a:noFill/>
        </p:spPr>
        <p:txBody>
          <a:bodyPr/>
          <a:lstStyle/>
          <a:p>
            <a:r>
              <a:rPr lang="en-GB" smtClean="0">
                <a:latin typeface="Times New Roman" charset="0"/>
                <a:ea typeface="ＭＳ Ｐゴシック" charset="-128"/>
              </a:rPr>
              <a:t>Liang Li, Vinno</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[Investigation Report from  CWPAN-MBAN Group ]</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[Jan. 10,  2012]</a:t>
            </a:r>
            <a:r>
              <a:rPr lang="en-GB" sz="1600" dirty="0">
                <a:solidFill>
                  <a:schemeClr val="tx2"/>
                </a:solidFill>
              </a:rPr>
              <a:t>	</a:t>
            </a:r>
          </a:p>
          <a:p>
            <a:pPr>
              <a:defRPr/>
            </a:pPr>
            <a:r>
              <a:rPr lang="en-GB" sz="1600" b="1" dirty="0">
                <a:solidFill>
                  <a:schemeClr val="tx2"/>
                </a:solidFill>
              </a:rPr>
              <a:t>Source:</a:t>
            </a:r>
            <a:r>
              <a:rPr lang="en-GB" sz="1600" dirty="0">
                <a:solidFill>
                  <a:schemeClr val="tx2"/>
                </a:solidFill>
              </a:rPr>
              <a:t> [Liang </a:t>
            </a:r>
            <a:r>
              <a:rPr lang="en-GB" sz="1600" dirty="0" smtClean="0">
                <a:solidFill>
                  <a:schemeClr val="tx2"/>
                </a:solidFill>
              </a:rPr>
              <a:t>Li, Nin Li, Zhu </a:t>
            </a:r>
            <a:r>
              <a:rPr lang="en-GB" sz="1600" dirty="0" err="1" smtClean="0">
                <a:solidFill>
                  <a:schemeClr val="tx2"/>
                </a:solidFill>
              </a:rPr>
              <a:t>Lan</a:t>
            </a:r>
            <a:r>
              <a:rPr lang="en-GB" sz="1600" dirty="0" smtClean="0">
                <a:solidFill>
                  <a:schemeClr val="tx2"/>
                </a:solidFill>
              </a:rPr>
              <a:t>] </a:t>
            </a:r>
            <a:r>
              <a:rPr lang="en-GB" sz="1600" dirty="0">
                <a:solidFill>
                  <a:schemeClr val="tx2"/>
                </a:solidFill>
              </a:rPr>
              <a:t>Company [</a:t>
            </a:r>
            <a:r>
              <a:rPr lang="en-GB" sz="1600" dirty="0" err="1" smtClean="0">
                <a:solidFill>
                  <a:schemeClr val="tx2"/>
                </a:solidFill>
              </a:rPr>
              <a:t>Vinno</a:t>
            </a:r>
            <a:r>
              <a:rPr lang="en-GB" sz="1600" dirty="0" smtClean="0">
                <a:solidFill>
                  <a:schemeClr val="tx2"/>
                </a:solidFill>
              </a:rPr>
              <a:t>, BPUT,CESI]</a:t>
            </a:r>
            <a:endParaRPr lang="en-GB" sz="1600" dirty="0">
              <a:solidFill>
                <a:schemeClr val="tx2"/>
              </a:solidFill>
            </a:endParaRPr>
          </a:p>
          <a:p>
            <a:pPr>
              <a:defRPr/>
            </a:pPr>
            <a:r>
              <a:rPr lang="en-GB" sz="1600" dirty="0">
                <a:solidFill>
                  <a:schemeClr val="tx2"/>
                </a:solidFill>
              </a:rPr>
              <a:t>Address [</a:t>
            </a:r>
            <a:r>
              <a:rPr lang="en-US" sz="1600" dirty="0"/>
              <a:t>Room 402 Building D, </a:t>
            </a:r>
            <a:r>
              <a:rPr lang="en-US" sz="1600" dirty="0" err="1"/>
              <a:t>Shangdi</a:t>
            </a:r>
            <a:r>
              <a:rPr lang="en-US" sz="1600" dirty="0"/>
              <a:t> </a:t>
            </a:r>
            <a:r>
              <a:rPr lang="en-US" sz="1600" dirty="0" err="1"/>
              <a:t>Xinxi</a:t>
            </a:r>
            <a:r>
              <a:rPr lang="en-US" sz="1600" dirty="0"/>
              <a:t> Lu No.2 Pioneering Park, </a:t>
            </a:r>
            <a:r>
              <a:rPr lang="en-US" sz="1600" dirty="0" err="1"/>
              <a:t>Haidian</a:t>
            </a:r>
            <a:r>
              <a:rPr lang="en-US" sz="1600" dirty="0"/>
              <a:t> District, Beijing, China 100085]</a:t>
            </a:r>
            <a:endParaRPr lang="en-GB" sz="1600" dirty="0">
              <a:solidFill>
                <a:schemeClr val="tx2"/>
              </a:solidFill>
            </a:endParaRPr>
          </a:p>
          <a:p>
            <a:pPr>
              <a:defRPr/>
            </a:pPr>
            <a:r>
              <a:rPr lang="en-GB" sz="1600" dirty="0">
                <a:solidFill>
                  <a:schemeClr val="tx2"/>
                </a:solidFill>
              </a:rPr>
              <a:t>Voice:[8610-82782373], FAX: [</a:t>
            </a:r>
            <a:r>
              <a:rPr lang="en-GB" sz="1600" dirty="0"/>
              <a:t>8610-82893004</a:t>
            </a:r>
            <a:r>
              <a:rPr lang="en-GB" sz="1600" dirty="0">
                <a:solidFill>
                  <a:schemeClr val="tx2"/>
                </a:solidFill>
              </a:rPr>
              <a:t>], E-Mail:[</a:t>
            </a:r>
            <a:r>
              <a:rPr lang="en-GB" sz="1600" dirty="0" err="1">
                <a:solidFill>
                  <a:schemeClr val="tx2"/>
                </a:solidFill>
              </a:rPr>
              <a:t>liangli@vinnotech.com</a:t>
            </a:r>
            <a:r>
              <a:rPr lang="en-GB" sz="1600" dirty="0">
                <a:solidFill>
                  <a:schemeClr val="tx2"/>
                </a:solidFill>
              </a:rPr>
              <a:t>]	</a:t>
            </a:r>
          </a:p>
          <a:p>
            <a:pPr>
              <a:spcBef>
                <a:spcPts val="600"/>
              </a:spcBef>
              <a:spcAft>
                <a:spcPts val="6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a:t>
            </a:r>
            <a:r>
              <a:rPr lang="en-GB" sz="1600" dirty="0" smtClean="0">
                <a:solidFill>
                  <a:schemeClr val="tx2"/>
                </a:solidFill>
              </a:rPr>
              <a:t>[Summary of CWPAN-MNA Standard Group]</a:t>
            </a:r>
            <a:endParaRPr lang="en-GB" sz="1600" dirty="0">
              <a:solidFill>
                <a:schemeClr val="tx2"/>
              </a:solidFill>
            </a:endParaRPr>
          </a:p>
          <a:p>
            <a:pPr>
              <a:spcBef>
                <a:spcPts val="600"/>
              </a:spcBef>
              <a:spcAft>
                <a:spcPts val="600"/>
              </a:spcAft>
              <a:defRPr/>
            </a:pPr>
            <a:r>
              <a:rPr lang="en-GB" sz="1600" b="1" dirty="0">
                <a:solidFill>
                  <a:schemeClr val="tx2"/>
                </a:solidFill>
              </a:rPr>
              <a:t>Purpose:</a:t>
            </a:r>
            <a:r>
              <a:rPr lang="en-GB" sz="1600" dirty="0">
                <a:solidFill>
                  <a:schemeClr val="tx2"/>
                </a:solidFill>
              </a:rPr>
              <a:t>	Discussion on </a:t>
            </a:r>
            <a:r>
              <a:rPr lang="en-GB" sz="1600" dirty="0" smtClean="0">
                <a:solidFill>
                  <a:schemeClr val="tx2"/>
                </a:solidFill>
              </a:rPr>
              <a:t>SG-CMBAN</a:t>
            </a:r>
            <a:endParaRPr lang="en-GB" sz="1600" dirty="0">
              <a:solidFill>
                <a:schemeClr val="tx2"/>
              </a:solidFill>
            </a:endParaRP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CWPAN-MBAN Actives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endParaRPr lang="en-US" altLang="zh-CN" sz="1800" dirty="0" smtClean="0">
              <a:ea typeface="宋体" charset="-122"/>
            </a:endParaRPr>
          </a:p>
          <a:p>
            <a:pPr eaLnBrk="1" hangingPunct="1"/>
            <a:r>
              <a:rPr lang="en-US" sz="1800" dirty="0" smtClean="0"/>
              <a:t>CWPAN SG6 (MBAN) opens the first meeting and collects a serial of possible Medical Networking applications on Medical Frequency Bands. </a:t>
            </a:r>
          </a:p>
          <a:p>
            <a:pPr eaLnBrk="1" hangingPunct="1"/>
            <a:endParaRPr lang="en-US" sz="1800" dirty="0" smtClean="0"/>
          </a:p>
          <a:p>
            <a:pPr eaLnBrk="1" hangingPunct="1"/>
            <a:r>
              <a:rPr lang="en-US" altLang="zh-CN" sz="1800" dirty="0" smtClean="0">
                <a:ea typeface="宋体" charset="-122"/>
              </a:rPr>
              <a:t>CAPAN SG6 discussed the PAR and prepared  an application to formal  Task Group </a:t>
            </a:r>
          </a:p>
          <a:p>
            <a:pPr eaLnBrk="1" hangingPunct="1"/>
            <a:endParaRPr lang="en-US" altLang="zh-CN" sz="1800" dirty="0" smtClean="0">
              <a:ea typeface="宋体" charset="-122"/>
            </a:endParaRPr>
          </a:p>
          <a:p>
            <a:pPr eaLnBrk="1" hangingPunct="1"/>
            <a:r>
              <a:rPr lang="en-US" altLang="zh-CN" sz="1800" dirty="0" smtClean="0">
                <a:ea typeface="宋体" charset="-122"/>
              </a:rPr>
              <a:t>CWPAN  does a serial of investigations:</a:t>
            </a:r>
          </a:p>
          <a:p>
            <a:pPr lvl="1" eaLnBrk="1" hangingPunct="1"/>
            <a:r>
              <a:rPr lang="en-US" altLang="zh-CN" sz="1400" dirty="0" smtClean="0">
                <a:ea typeface="宋体" charset="-122"/>
              </a:rPr>
              <a:t>Stages of Chinese medical IOT standards </a:t>
            </a:r>
          </a:p>
          <a:p>
            <a:pPr lvl="1" eaLnBrk="1" hangingPunct="1"/>
            <a:r>
              <a:rPr lang="en-US" altLang="zh-CN" sz="1400" dirty="0" smtClean="0">
                <a:ea typeface="宋体" charset="-122"/>
              </a:rPr>
              <a:t>Current mutual applications on approved medical frequency bands  </a:t>
            </a:r>
            <a:r>
              <a:rPr lang="zh-CN" altLang="en-US" sz="1000" dirty="0" smtClean="0">
                <a:ea typeface="宋体" charset="-122"/>
              </a:rPr>
              <a:t/>
            </a:r>
            <a:br>
              <a:rPr lang="zh-CN" altLang="en-US" sz="1000" dirty="0" smtClean="0">
                <a:ea typeface="宋体" charset="-122"/>
              </a:rPr>
            </a:br>
            <a:endParaRPr lang="en-US" sz="1000" dirty="0" smtClean="0"/>
          </a:p>
        </p:txBody>
      </p:sp>
      <p:sp>
        <p:nvSpPr>
          <p:cNvPr id="4"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Medical (WSN) Standard Development Stage </a:t>
            </a:r>
            <a:endParaRPr lang="zh-CN" altLang="en-US" dirty="0" smtClean="0">
              <a:ea typeface="宋体" charset="-122"/>
            </a:endParaRPr>
          </a:p>
        </p:txBody>
      </p:sp>
      <p:sp>
        <p:nvSpPr>
          <p:cNvPr id="14339" name="Rectangle 3"/>
          <p:cNvSpPr>
            <a:spLocks noGrp="1" noChangeArrowheads="1"/>
          </p:cNvSpPr>
          <p:nvPr>
            <p:ph type="body" idx="1"/>
          </p:nvPr>
        </p:nvSpPr>
        <p:spPr>
          <a:xfrm>
            <a:off x="683568" y="1484784"/>
            <a:ext cx="7772400" cy="4114800"/>
          </a:xfrm>
        </p:spPr>
        <p:txBody>
          <a:bodyPr/>
          <a:lstStyle/>
          <a:p>
            <a:pPr eaLnBrk="1" hangingPunct="1">
              <a:buNone/>
            </a:pPr>
            <a:endParaRPr lang="en-US" altLang="zh-CN" sz="2000" dirty="0" smtClean="0">
              <a:ea typeface="宋体" charset="-122"/>
            </a:endParaRPr>
          </a:p>
          <a:p>
            <a:pPr eaLnBrk="1" hangingPunct="1"/>
            <a:r>
              <a:rPr lang="en-US" altLang="zh-CN" sz="2000" dirty="0" smtClean="0">
                <a:ea typeface="宋体" charset="-122"/>
              </a:rPr>
              <a:t>China Ministry of  Health (Dept of Info Tech) is developing  national IOT medical application plots</a:t>
            </a:r>
          </a:p>
          <a:p>
            <a:pPr eaLnBrk="1" hangingPunct="1">
              <a:buNone/>
            </a:pPr>
            <a:endParaRPr lang="en-US" altLang="zh-CN" sz="2000" dirty="0" smtClean="0">
              <a:ea typeface="宋体" charset="-122"/>
            </a:endParaRPr>
          </a:p>
          <a:p>
            <a:pPr eaLnBrk="1" hangingPunct="1"/>
            <a:r>
              <a:rPr lang="en-US" altLang="zh-CN" sz="2000" dirty="0" smtClean="0">
                <a:ea typeface="宋体" charset="-122"/>
              </a:rPr>
              <a:t>National Wireless Sensor Std committee sets up one Health IOT Std group.  The group focus on  </a:t>
            </a:r>
          </a:p>
          <a:p>
            <a:pPr lvl="1" eaLnBrk="1" hangingPunct="1"/>
            <a:r>
              <a:rPr lang="en-US" altLang="zh-CN" sz="2000" dirty="0" smtClean="0">
                <a:ea typeface="宋体" charset="-122"/>
              </a:rPr>
              <a:t>Spec for health data merging and analysis. </a:t>
            </a:r>
          </a:p>
          <a:p>
            <a:pPr lvl="1" eaLnBrk="1" hangingPunct="1"/>
            <a:r>
              <a:rPr lang="en-US" altLang="zh-CN" sz="2000" dirty="0" smtClean="0">
                <a:ea typeface="宋体" charset="-122"/>
              </a:rPr>
              <a:t>Spec of medical data sensor and collection</a:t>
            </a:r>
          </a:p>
          <a:p>
            <a:pPr lvl="1" eaLnBrk="1" hangingPunct="1">
              <a:buNone/>
            </a:pPr>
            <a:endParaRPr lang="en-US" altLang="zh-CN" sz="2000" dirty="0" smtClean="0">
              <a:ea typeface="宋体" charset="-122"/>
            </a:endParaRPr>
          </a:p>
          <a:p>
            <a:pPr eaLnBrk="1" hangingPunct="1"/>
            <a:r>
              <a:rPr lang="en-US" altLang="zh-CN" sz="2000" dirty="0" smtClean="0">
                <a:ea typeface="宋体" charset="-122"/>
              </a:rPr>
              <a:t>Current, No NATIONAL MBAN STANDARS and no std group  for spec of  wireless medical data communication networking</a:t>
            </a:r>
          </a:p>
          <a:p>
            <a:pPr eaLnBrk="1" hangingPunct="1"/>
            <a:endParaRPr lang="en-US" altLang="zh-CN" sz="2800" dirty="0" smtClean="0">
              <a:ea typeface="宋体" charset="-122"/>
            </a:endParaRPr>
          </a:p>
          <a:p>
            <a:pPr eaLnBrk="1" hangingPunct="1"/>
            <a:endParaRPr lang="en-US" altLang="zh-CN" sz="2800" dirty="0" smtClean="0">
              <a:ea typeface="宋体" charset="-122"/>
            </a:endParaRPr>
          </a:p>
          <a:p>
            <a:pPr eaLnBrk="1" hangingPunct="1">
              <a:buNone/>
            </a:pPr>
            <a:r>
              <a:rPr lang="zh-CN" altLang="en-US" sz="1800" b="1" dirty="0" smtClean="0">
                <a:ea typeface="宋体" charset="-122"/>
              </a:rPr>
              <a:t/>
            </a:r>
            <a:br>
              <a:rPr lang="zh-CN" altLang="en-US" sz="1800" b="1" dirty="0" smtClean="0">
                <a:ea typeface="宋体" charset="-122"/>
              </a:rPr>
            </a:br>
            <a:endParaRPr lang="en-US" sz="1800" dirty="0" smtClean="0"/>
          </a:p>
        </p:txBody>
      </p:sp>
      <p:sp>
        <p:nvSpPr>
          <p:cNvPr id="4"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Some Applications on Frequency Band: 402-425MHz</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72816"/>
            <a:ext cx="7772400" cy="4114800"/>
          </a:xfrm>
        </p:spPr>
        <p:txBody>
          <a:bodyPr/>
          <a:lstStyle/>
          <a:p>
            <a:pPr eaLnBrk="1" hangingPunct="1"/>
            <a:r>
              <a:rPr lang="en-US" altLang="zh-CN" sz="2000" dirty="0" smtClean="0">
                <a:ea typeface="宋体" charset="-122"/>
              </a:rPr>
              <a:t>In China, 400Mhz band is also approved for  Walk-Talk Radios:</a:t>
            </a:r>
          </a:p>
          <a:p>
            <a:pPr eaLnBrk="1" hangingPunct="1">
              <a:buNone/>
            </a:pPr>
            <a:endParaRPr lang="en-US" altLang="zh-CN" sz="2000" dirty="0" smtClean="0">
              <a:ea typeface="宋体" charset="-122"/>
            </a:endParaRPr>
          </a:p>
          <a:p>
            <a:pPr lvl="1" eaLnBrk="1" hangingPunct="1"/>
            <a:r>
              <a:rPr lang="en-US" altLang="zh-CN" sz="1600" dirty="0" smtClean="0">
                <a:ea typeface="宋体" charset="-122"/>
              </a:rPr>
              <a:t>Application on Radio Station. </a:t>
            </a:r>
            <a:r>
              <a:rPr lang="en-US" altLang="zh-CN" sz="1600" dirty="0" err="1" smtClean="0">
                <a:ea typeface="宋体" charset="-122"/>
              </a:rPr>
              <a:t>Pmax</a:t>
            </a:r>
            <a:r>
              <a:rPr lang="en-US" altLang="zh-CN" sz="1600" dirty="0" smtClean="0">
                <a:ea typeface="宋体" charset="-122"/>
              </a:rPr>
              <a:t> &lt; 30w</a:t>
            </a:r>
          </a:p>
          <a:p>
            <a:pPr lvl="1" eaLnBrk="1" hangingPunct="1"/>
            <a:r>
              <a:rPr lang="en-US" altLang="zh-CN" sz="1600" dirty="0" smtClean="0">
                <a:ea typeface="宋体" charset="-122"/>
              </a:rPr>
              <a:t>Application on mobile: </a:t>
            </a:r>
            <a:r>
              <a:rPr lang="en-US" altLang="zh-CN" sz="1600" dirty="0" err="1" smtClean="0">
                <a:ea typeface="宋体" charset="-122"/>
              </a:rPr>
              <a:t>Pmax</a:t>
            </a:r>
            <a:r>
              <a:rPr lang="en-US" altLang="zh-CN" sz="1600" dirty="0" smtClean="0">
                <a:ea typeface="宋体" charset="-122"/>
              </a:rPr>
              <a:t> &lt;25W</a:t>
            </a:r>
          </a:p>
          <a:p>
            <a:pPr lvl="1" eaLnBrk="1" hangingPunct="1"/>
            <a:r>
              <a:rPr lang="en-US" altLang="zh-CN" sz="1600" dirty="0" smtClean="0">
                <a:ea typeface="宋体" charset="-122"/>
              </a:rPr>
              <a:t>Application on handset; </a:t>
            </a:r>
            <a:r>
              <a:rPr lang="en-US" altLang="zh-CN" sz="1600" dirty="0" err="1" smtClean="0">
                <a:ea typeface="宋体" charset="-122"/>
              </a:rPr>
              <a:t>Pmax</a:t>
            </a:r>
            <a:r>
              <a:rPr lang="en-US" altLang="zh-CN" sz="1600" dirty="0" smtClean="0">
                <a:ea typeface="宋体" charset="-122"/>
              </a:rPr>
              <a:t> &lt; 5W</a:t>
            </a:r>
          </a:p>
          <a:p>
            <a:pPr lvl="1" eaLnBrk="1" hangingPunct="1"/>
            <a:endParaRPr lang="en-US" altLang="zh-CN" sz="1600" dirty="0" smtClean="0">
              <a:ea typeface="宋体" charset="-122"/>
            </a:endParaRPr>
          </a:p>
          <a:p>
            <a:pPr eaLnBrk="1" hangingPunct="1"/>
            <a:r>
              <a:rPr lang="en-US" altLang="zh-CN" sz="2000" dirty="0" smtClean="0">
                <a:ea typeface="宋体" charset="-122"/>
              </a:rPr>
              <a:t>In China, public Walk-Talk operates  on  </a:t>
            </a:r>
            <a:r>
              <a:rPr lang="en-US" sz="2000" dirty="0" smtClean="0"/>
              <a:t>409.75-409.9875MHz. Total 20 channels, </a:t>
            </a:r>
            <a:r>
              <a:rPr lang="en-US" sz="2000" dirty="0" err="1" smtClean="0"/>
              <a:t>Pmax</a:t>
            </a:r>
            <a:r>
              <a:rPr lang="en-US" sz="2000" dirty="0" smtClean="0"/>
              <a:t> &lt; 0.5W.</a:t>
            </a:r>
          </a:p>
          <a:p>
            <a:pPr eaLnBrk="1" hangingPunct="1"/>
            <a:endParaRPr lang="en-US" sz="2000" dirty="0" smtClean="0"/>
          </a:p>
          <a:p>
            <a:pPr eaLnBrk="1" hangingPunct="1"/>
            <a:endParaRPr lang="en-US" sz="2000" dirty="0" smtClean="0"/>
          </a:p>
          <a:p>
            <a:pPr eaLnBrk="1" hangingPunct="1"/>
            <a:endParaRPr lang="en-US" altLang="zh-CN" sz="2400" dirty="0" smtClean="0"/>
          </a:p>
        </p:txBody>
      </p:sp>
      <p:sp>
        <p:nvSpPr>
          <p:cNvPr id="4"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7584"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Medical Devices on </a:t>
            </a:r>
            <a:r>
              <a:rPr lang="en-US" altLang="zh-CN" sz="2800" dirty="0" err="1" smtClean="0">
                <a:ea typeface="宋体" charset="-122"/>
              </a:rPr>
              <a:t>MedRadio</a:t>
            </a:r>
            <a:r>
              <a:rPr lang="en-US" altLang="zh-CN" sz="2800" dirty="0" smtClean="0">
                <a:ea typeface="宋体" charset="-122"/>
              </a:rPr>
              <a:t>  Frequency Band: </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72816"/>
            <a:ext cx="7772400" cy="4114800"/>
          </a:xfrm>
        </p:spPr>
        <p:txBody>
          <a:bodyPr/>
          <a:lstStyle/>
          <a:p>
            <a:pPr eaLnBrk="1" hangingPunct="1"/>
            <a:r>
              <a:rPr lang="en-US" sz="2000" dirty="0" smtClean="0">
                <a:ea typeface="宋体" charset="-122"/>
              </a:rPr>
              <a:t>Some medical devices on </a:t>
            </a:r>
            <a:r>
              <a:rPr lang="en-US" sz="2000" dirty="0" err="1" smtClean="0">
                <a:ea typeface="宋体" charset="-122"/>
              </a:rPr>
              <a:t>MedRadio</a:t>
            </a:r>
            <a:r>
              <a:rPr lang="en-US" sz="2000" dirty="0" smtClean="0">
                <a:ea typeface="宋体" charset="-122"/>
              </a:rPr>
              <a:t> Frequency bands have been applied. </a:t>
            </a:r>
          </a:p>
          <a:p>
            <a:pPr eaLnBrk="1" hangingPunct="1"/>
            <a:endParaRPr lang="en-US" sz="2000" dirty="0" smtClean="0">
              <a:ea typeface="宋体" charset="-122"/>
            </a:endParaRPr>
          </a:p>
          <a:p>
            <a:pPr eaLnBrk="1" hangingPunct="1"/>
            <a:r>
              <a:rPr lang="en-US" sz="2000" dirty="0" smtClean="0">
                <a:ea typeface="宋体" charset="-122"/>
              </a:rPr>
              <a:t>Frequency Bands:</a:t>
            </a:r>
          </a:p>
          <a:p>
            <a:pPr lvl="1" eaLnBrk="1" hangingPunct="1">
              <a:buNone/>
            </a:pPr>
            <a:endParaRPr lang="en-US" sz="1600" dirty="0" smtClean="0"/>
          </a:p>
          <a:p>
            <a:pPr eaLnBrk="1" hangingPunct="1"/>
            <a:endParaRPr lang="en-US" sz="2000" dirty="0" smtClean="0"/>
          </a:p>
          <a:p>
            <a:pPr eaLnBrk="1" hangingPunct="1"/>
            <a:endParaRPr lang="en-US" altLang="zh-CN" sz="2400" dirty="0" smtClean="0"/>
          </a:p>
          <a:p>
            <a:pPr eaLnBrk="1" hangingPunct="1"/>
            <a:endParaRPr lang="en-US" altLang="zh-CN" sz="2400" dirty="0" smtClean="0"/>
          </a:p>
          <a:p>
            <a:pPr marL="342900" lvl="1" indent="-342900" eaLnBrk="1" hangingPunct="1">
              <a:buFontTx/>
              <a:buChar char="•"/>
            </a:pPr>
            <a:r>
              <a:rPr lang="en-US" sz="2000" dirty="0" smtClean="0">
                <a:ea typeface="宋体" charset="-122"/>
              </a:rPr>
              <a:t>Medical Devices:</a:t>
            </a:r>
          </a:p>
          <a:p>
            <a:pPr marL="685800" lvl="2" indent="-342900" eaLnBrk="1" hangingPunct="1"/>
            <a:r>
              <a:rPr lang="en-US" sz="1600" b="1" dirty="0" smtClean="0">
                <a:latin typeface="+mj-lt"/>
                <a:ea typeface="仿宋" pitchFamily="49" charset="-122"/>
              </a:rPr>
              <a:t>Implanted Medical Devices </a:t>
            </a:r>
          </a:p>
          <a:p>
            <a:pPr marL="685800" lvl="2" indent="-342900" eaLnBrk="1" hangingPunct="1"/>
            <a:r>
              <a:rPr lang="en-US" altLang="zh-CN" sz="1600" b="1" dirty="0" smtClean="0">
                <a:latin typeface="+mj-lt"/>
                <a:ea typeface="仿宋" pitchFamily="49" charset="-122"/>
              </a:rPr>
              <a:t>Worn on  Body Medical Devices. </a:t>
            </a:r>
            <a:endParaRPr lang="en-US" sz="1600" b="1" dirty="0" smtClean="0">
              <a:latin typeface="+mj-lt"/>
              <a:ea typeface="仿宋" pitchFamily="49" charset="-122"/>
            </a:endParaRPr>
          </a:p>
          <a:p>
            <a:pPr eaLnBrk="1" hangingPunct="1"/>
            <a:endParaRPr lang="en-US" altLang="zh-CN" sz="2400" dirty="0" smtClean="0"/>
          </a:p>
        </p:txBody>
      </p:sp>
      <p:graphicFrame>
        <p:nvGraphicFramePr>
          <p:cNvPr id="1026" name="Object 2"/>
          <p:cNvGraphicFramePr>
            <a:graphicFrameLocks noChangeAspect="1"/>
          </p:cNvGraphicFramePr>
          <p:nvPr/>
        </p:nvGraphicFramePr>
        <p:xfrm>
          <a:off x="1331640" y="3212976"/>
          <a:ext cx="5753447" cy="1284287"/>
        </p:xfrm>
        <a:graphic>
          <a:graphicData uri="http://schemas.openxmlformats.org/presentationml/2006/ole">
            <p:oleObj spid="_x0000_s1026" name="文档" r:id="rId4" imgW="7347387" imgH="1302575" progId="">
              <p:embed/>
            </p:oleObj>
          </a:graphicData>
        </a:graphic>
      </p:graphicFrame>
      <p:sp>
        <p:nvSpPr>
          <p:cNvPr id="5"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Applications on Frequency Band: 605-630MHz</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72816"/>
            <a:ext cx="7772400" cy="4114800"/>
          </a:xfrm>
        </p:spPr>
        <p:txBody>
          <a:bodyPr/>
          <a:lstStyle/>
          <a:p>
            <a:pPr eaLnBrk="1" hangingPunct="1"/>
            <a:r>
              <a:rPr lang="en-US" altLang="zh-CN" sz="2000" dirty="0" smtClean="0">
                <a:ea typeface="宋体" charset="-122"/>
              </a:rPr>
              <a:t>In China, 600Mhz band is major occupied by UHF TV  :</a:t>
            </a:r>
          </a:p>
          <a:p>
            <a:pPr lvl="1" eaLnBrk="1" hangingPunct="1"/>
            <a:endParaRPr lang="en-US" altLang="zh-CN" sz="1600" dirty="0" smtClean="0">
              <a:ea typeface="宋体" charset="-122"/>
            </a:endParaRPr>
          </a:p>
          <a:p>
            <a:pPr eaLnBrk="1" hangingPunct="1">
              <a:buNone/>
            </a:pPr>
            <a:endParaRPr lang="en-US" sz="2000" dirty="0" smtClean="0"/>
          </a:p>
          <a:p>
            <a:pPr eaLnBrk="1" hangingPunct="1"/>
            <a:endParaRPr lang="en-US" altLang="zh-CN" sz="2400" dirty="0" smtClean="0"/>
          </a:p>
        </p:txBody>
      </p:sp>
      <p:graphicFrame>
        <p:nvGraphicFramePr>
          <p:cNvPr id="3074" name="Object 2"/>
          <p:cNvGraphicFramePr>
            <a:graphicFrameLocks noChangeAspect="1"/>
          </p:cNvGraphicFramePr>
          <p:nvPr/>
        </p:nvGraphicFramePr>
        <p:xfrm>
          <a:off x="319088" y="2566988"/>
          <a:ext cx="6621462" cy="2489200"/>
        </p:xfrm>
        <a:graphic>
          <a:graphicData uri="http://schemas.openxmlformats.org/presentationml/2006/ole">
            <p:oleObj spid="_x0000_s3074" name="文档" r:id="rId4" imgW="6627838" imgH="2502472" progId="">
              <p:embed/>
            </p:oleObj>
          </a:graphicData>
        </a:graphic>
      </p:graphicFrame>
      <p:sp>
        <p:nvSpPr>
          <p:cNvPr id="5"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sz="2800" dirty="0" smtClean="0">
                <a:ea typeface="宋体" charset="-122"/>
              </a:rPr>
              <a:t>IEEE802.15.6 Supporting Possible Bands</a:t>
            </a:r>
            <a:endParaRPr lang="zh-CN" altLang="en-US" sz="2800" dirty="0" smtClean="0">
              <a:ea typeface="宋体" charset="-122"/>
            </a:endParaRPr>
          </a:p>
        </p:txBody>
      </p:sp>
      <p:pic>
        <p:nvPicPr>
          <p:cNvPr id="4098" name="Picture 2" descr="6TQ[DALD3XK5`RH19WOL%6Y"/>
          <p:cNvPicPr>
            <a:picLocks noGrp="1" noChangeAspect="1" noChangeArrowheads="1"/>
          </p:cNvPicPr>
          <p:nvPr>
            <p:ph idx="1"/>
          </p:nvPr>
        </p:nvPicPr>
        <p:blipFill>
          <a:blip r:embed="rId3" cstate="print"/>
          <a:srcRect/>
          <a:stretch>
            <a:fillRect/>
          </a:stretch>
        </p:blipFill>
        <p:spPr bwMode="auto">
          <a:xfrm>
            <a:off x="827584" y="1988840"/>
            <a:ext cx="6693537" cy="2880320"/>
          </a:xfrm>
          <a:prstGeom prst="rect">
            <a:avLst/>
          </a:prstGeom>
          <a:noFill/>
          <a:ln w="9525">
            <a:noFill/>
            <a:miter lim="800000"/>
            <a:headEnd/>
            <a:tailEnd/>
          </a:ln>
        </p:spPr>
      </p:pic>
      <p:sp>
        <p:nvSpPr>
          <p:cNvPr id="4" name="Date Placeholder 1"/>
          <p:cNvSpPr>
            <a:spLocks noGrp="1"/>
          </p:cNvSpPr>
          <p:nvPr>
            <p:ph type="dt" sz="quarter" idx="10"/>
          </p:nvPr>
        </p:nvSpPr>
        <p:spPr>
          <a:xfrm>
            <a:off x="251520" y="404664"/>
            <a:ext cx="1600200" cy="215900"/>
          </a:xfrm>
          <a:noFill/>
        </p:spPr>
        <p:txBody>
          <a:bodyPr/>
          <a:lstStyle/>
          <a:p>
            <a:r>
              <a:rPr lang="en-GB" dirty="0" smtClean="0">
                <a:latin typeface="Times New Roman" charset="0"/>
                <a:ea typeface="ＭＳ Ｐゴシック" charset="-128"/>
              </a:rPr>
              <a:t>Jan</a:t>
            </a:r>
            <a:r>
              <a:rPr lang="en-GB" dirty="0" smtClean="0">
                <a:latin typeface="Times New Roman" charset="0"/>
                <a:ea typeface="ＭＳ Ｐゴシック" charset="-128"/>
              </a:rPr>
              <a:t> 2012</a:t>
            </a:r>
            <a:endParaRPr lang="en-GB" dirty="0" smtClean="0">
              <a:latin typeface="Times New Roman" charset="0"/>
              <a:ea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5780</TotalTime>
  <Words>382</Words>
  <Application>Microsoft Office PowerPoint</Application>
  <PresentationFormat>On-screen Show (4:3)</PresentationFormat>
  <Paragraphs>93</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IEEE-P802_15-1</vt:lpstr>
      <vt:lpstr>文档</vt:lpstr>
      <vt:lpstr>Slide 1</vt:lpstr>
      <vt:lpstr>   CWPAN-MBAN Actives </vt:lpstr>
      <vt:lpstr>Medical (WSN) Standard Development Stage </vt:lpstr>
      <vt:lpstr>   Some Applications on Frequency Band: 402-425MHz </vt:lpstr>
      <vt:lpstr>    Medical Devices on MedRadio  Frequency Band:  </vt:lpstr>
      <vt:lpstr>    Applications on Frequency Band: 605-630MHz </vt:lpstr>
      <vt:lpstr>IEEE802.15.6 Supporting Possible Bands</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Liang</cp:lastModifiedBy>
  <cp:revision>256</cp:revision>
  <cp:lastPrinted>1998-02-10T13:28:06Z</cp:lastPrinted>
  <dcterms:created xsi:type="dcterms:W3CDTF">2011-07-09T07:07:57Z</dcterms:created>
  <dcterms:modified xsi:type="dcterms:W3CDTF">2012-01-10T10:56:06Z</dcterms:modified>
</cp:coreProperties>
</file>