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9" r:id="rId2"/>
    <p:sldId id="339" r:id="rId3"/>
    <p:sldId id="328" r:id="rId4"/>
    <p:sldId id="310" r:id="rId5"/>
    <p:sldId id="343" r:id="rId6"/>
    <p:sldId id="269" r:id="rId7"/>
    <p:sldId id="312" r:id="rId8"/>
    <p:sldId id="324" r:id="rId9"/>
    <p:sldId id="317" r:id="rId10"/>
    <p:sldId id="319" r:id="rId11"/>
    <p:sldId id="318" r:id="rId12"/>
    <p:sldId id="315" r:id="rId13"/>
    <p:sldId id="340" r:id="rId14"/>
    <p:sldId id="344" r:id="rId15"/>
    <p:sldId id="323" r:id="rId16"/>
    <p:sldId id="296" r:id="rId17"/>
    <p:sldId id="321" r:id="rId18"/>
    <p:sldId id="338" r:id="rId19"/>
    <p:sldId id="298" r:id="rId20"/>
    <p:sldId id="288" r:id="rId21"/>
    <p:sldId id="335" r:id="rId22"/>
    <p:sldId id="271" r:id="rId23"/>
    <p:sldId id="326" r:id="rId24"/>
    <p:sldId id="273" r:id="rId25"/>
    <p:sldId id="334" r:id="rId26"/>
    <p:sldId id="297" r:id="rId27"/>
    <p:sldId id="332" r:id="rId28"/>
    <p:sldId id="345" r:id="rId2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8E8F6"/>
    <a:srgbClr val="CDCDEC"/>
    <a:srgbClr val="FF0000"/>
  </p:clrMru>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413" autoAdjust="0"/>
    <p:restoredTop sz="91709" autoAdjust="0"/>
  </p:normalViewPr>
  <p:slideViewPr>
    <p:cSldViewPr>
      <p:cViewPr varScale="1">
        <p:scale>
          <a:sx n="78" d="100"/>
          <a:sy n="78" d="100"/>
        </p:scale>
        <p:origin x="-1782" y="-84"/>
      </p:cViewPr>
      <p:guideLst>
        <p:guide orient="horz" pos="220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ea typeface="굴림" pitchFamily="50" charset="-127"/>
              </a:defRPr>
            </a:lvl1pPr>
          </a:lstStyle>
          <a:p>
            <a:pPr>
              <a:defRPr/>
            </a:pPr>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ea typeface="굴림" pitchFamily="50" charset="-127"/>
              </a:defRPr>
            </a:lvl1pPr>
          </a:lstStyle>
          <a:p>
            <a:pPr>
              <a:defRPr/>
            </a:pPr>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ea typeface="굴림" pitchFamily="50" charset="-127"/>
              </a:defRPr>
            </a:lvl1pPr>
          </a:lstStyle>
          <a:p>
            <a:pPr>
              <a:defRPr/>
            </a:pPr>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ea typeface="굴림" pitchFamily="50" charset="-127"/>
              </a:defRPr>
            </a:lvl1pPr>
          </a:lstStyle>
          <a:p>
            <a:pPr>
              <a:defRPr/>
            </a:pPr>
            <a:r>
              <a:rPr lang="en-US" altLang="ko-KR"/>
              <a:t>Page </a:t>
            </a:r>
            <a:fld id="{B4F8AD43-E402-41B7-B115-8DD5F30161B6}" type="slidenum">
              <a:rPr lang="en-US" altLang="ko-KR"/>
              <a:pPr>
                <a:defRP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defRPr/>
            </a:pPr>
            <a:r>
              <a:rPr lang="en-US" altLang="ko-KR">
                <a:ea typeface="굴림" pitchFamily="50"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ea typeface="굴림" pitchFamily="50" charset="-127"/>
              </a:defRPr>
            </a:lvl1pPr>
          </a:lstStyle>
          <a:p>
            <a:pPr>
              <a:defRPr/>
            </a:pPr>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ea typeface="굴림" pitchFamily="50" charset="-127"/>
              </a:defRPr>
            </a:lvl1pPr>
          </a:lstStyle>
          <a:p>
            <a:pPr>
              <a:defRPr/>
            </a:pPr>
            <a:r>
              <a:rPr lang="en-US" altLang="ko-KR"/>
              <a:t>&lt;month year&gt;</a:t>
            </a:r>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ea typeface="굴림" pitchFamily="50" charset="-127"/>
              </a:defRPr>
            </a:lvl5pPr>
          </a:lstStyle>
          <a:p>
            <a:pPr lvl="4">
              <a:defRPr/>
            </a:pPr>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ea typeface="굴림" pitchFamily="50" charset="-127"/>
              </a:defRPr>
            </a:lvl1pPr>
          </a:lstStyle>
          <a:p>
            <a:pPr>
              <a:defRPr/>
            </a:pPr>
            <a:r>
              <a:rPr lang="en-US" altLang="ko-KR"/>
              <a:t>Page </a:t>
            </a:r>
            <a:fld id="{D9D5E8B8-2455-4602-8B1C-152953E2E95B}" type="slidenum">
              <a:rPr lang="en-US" altLang="ko-KR"/>
              <a:pPr>
                <a:defRP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pPr>
              <a:defRPr/>
            </a:pPr>
            <a:r>
              <a:rPr lang="en-US" altLang="ko-KR">
                <a:ea typeface="굴림" pitchFamily="50"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altLang="ko-KR" smtClean="0">
                <a:ea typeface="굴림" charset="-127"/>
              </a:rPr>
              <a:t>doc.: IEEE 802.15-&lt;doc#&gt;</a:t>
            </a:r>
          </a:p>
        </p:txBody>
      </p:sp>
      <p:sp>
        <p:nvSpPr>
          <p:cNvPr id="13315" name="Rectangle 3"/>
          <p:cNvSpPr>
            <a:spLocks noGrp="1" noChangeArrowheads="1"/>
          </p:cNvSpPr>
          <p:nvPr>
            <p:ph type="dt" sz="quarter" idx="1"/>
          </p:nvPr>
        </p:nvSpPr>
        <p:spPr>
          <a:noFill/>
        </p:spPr>
        <p:txBody>
          <a:bodyPr/>
          <a:lstStyle/>
          <a:p>
            <a:r>
              <a:rPr lang="en-US" altLang="ko-KR" smtClean="0">
                <a:ea typeface="굴림" charset="-127"/>
              </a:rPr>
              <a:t>&lt;month year&gt;</a:t>
            </a:r>
          </a:p>
        </p:txBody>
      </p:sp>
      <p:sp>
        <p:nvSpPr>
          <p:cNvPr id="13316" name="Rectangle 6"/>
          <p:cNvSpPr>
            <a:spLocks noGrp="1" noChangeArrowheads="1"/>
          </p:cNvSpPr>
          <p:nvPr>
            <p:ph type="ftr" sz="quarter" idx="4"/>
          </p:nvPr>
        </p:nvSpPr>
        <p:spPr>
          <a:noFill/>
        </p:spPr>
        <p:txBody>
          <a:bodyPr/>
          <a:lstStyle/>
          <a:p>
            <a:pPr lvl="4"/>
            <a:r>
              <a:rPr lang="en-US" altLang="ko-KR" smtClean="0">
                <a:ea typeface="굴림" charset="-127"/>
              </a:rPr>
              <a:t>&lt;author&gt;, &lt;company&gt;</a:t>
            </a:r>
          </a:p>
        </p:txBody>
      </p:sp>
      <p:sp>
        <p:nvSpPr>
          <p:cNvPr id="13317" name="Rectangle 7"/>
          <p:cNvSpPr>
            <a:spLocks noGrp="1" noChangeArrowheads="1"/>
          </p:cNvSpPr>
          <p:nvPr>
            <p:ph type="sldNum" sz="quarter" idx="5"/>
          </p:nvPr>
        </p:nvSpPr>
        <p:spPr>
          <a:noFill/>
        </p:spPr>
        <p:txBody>
          <a:bodyPr/>
          <a:lstStyle/>
          <a:p>
            <a:r>
              <a:rPr lang="en-US" altLang="ko-KR" smtClean="0">
                <a:ea typeface="굴림" charset="-127"/>
              </a:rPr>
              <a:t>Page </a:t>
            </a:r>
            <a:fld id="{11F965A4-AC5D-436E-8BA6-21F1A808BD1D}" type="slidenum">
              <a:rPr lang="en-US" altLang="ko-KR" smtClean="0">
                <a:ea typeface="굴림" charset="-127"/>
              </a:rPr>
              <a:pPr/>
              <a:t>1</a:t>
            </a:fld>
            <a:endParaRPr lang="en-US" altLang="ko-KR" smtClean="0">
              <a:ea typeface="굴림" charset="-127"/>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ko-KR" altLang="ko-K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normAutofit/>
          </a:bodyPr>
          <a:lstStyle/>
          <a:p>
            <a:pPr marL="0" marR="0" lvl="1" indent="0" algn="l" defTabSz="933450" rtl="0" eaLnBrk="0" fontAlgn="base" latinLnBrk="0" hangingPunct="0">
              <a:lnSpc>
                <a:spcPct val="100000"/>
              </a:lnSpc>
              <a:spcBef>
                <a:spcPct val="30000"/>
              </a:spcBef>
              <a:spcAft>
                <a:spcPct val="0"/>
              </a:spcAft>
              <a:buClrTx/>
              <a:buSzTx/>
              <a:buFontTx/>
              <a:buNone/>
              <a:tabLst/>
              <a:defRPr/>
            </a:pPr>
            <a:r>
              <a:rPr lang="en-US" altLang="ko-KR" sz="2000" dirty="0" smtClean="0">
                <a:ea typeface="굴림" charset="-127"/>
              </a:rPr>
              <a:t>The fully distributed network without infrastructure is not only useful for crowded places such as mall, stadium, campus, amusement park etc. but also isolated places not supported by infrastructure. It is also useful for emergency situations such as flooding, earthquake, fire, and etc. </a:t>
            </a:r>
          </a:p>
          <a:p>
            <a:endParaRPr lang="ko-KR" altLang="en-US" dirty="0"/>
          </a:p>
        </p:txBody>
      </p:sp>
      <p:sp>
        <p:nvSpPr>
          <p:cNvPr id="4" name="머리글 개체 틀 3"/>
          <p:cNvSpPr>
            <a:spLocks noGrp="1"/>
          </p:cNvSpPr>
          <p:nvPr>
            <p:ph type="hdr" sz="quarter" idx="10"/>
          </p:nvPr>
        </p:nvSpPr>
        <p:spPr/>
        <p:txBody>
          <a:bodyPr/>
          <a:lstStyle/>
          <a:p>
            <a:pPr>
              <a:defRPr/>
            </a:pPr>
            <a:r>
              <a:rPr lang="en-US" altLang="ko-KR" smtClean="0"/>
              <a:t>doc.: IEEE 802.15-&lt;doc#&gt;</a:t>
            </a:r>
            <a:endParaRPr lang="en-US" altLang="ko-KR"/>
          </a:p>
        </p:txBody>
      </p:sp>
      <p:sp>
        <p:nvSpPr>
          <p:cNvPr id="5" name="날짜 개체 틀 4"/>
          <p:cNvSpPr>
            <a:spLocks noGrp="1"/>
          </p:cNvSpPr>
          <p:nvPr>
            <p:ph type="dt" idx="11"/>
          </p:nvPr>
        </p:nvSpPr>
        <p:spPr/>
        <p:txBody>
          <a:bodyPr/>
          <a:lstStyle/>
          <a:p>
            <a:pPr>
              <a:defRPr/>
            </a:pPr>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D9D5E8B8-2455-4602-8B1C-152953E2E95B}" type="slidenum">
              <a:rPr lang="en-US" altLang="ko-KR" smtClean="0"/>
              <a:pPr>
                <a:defRPr/>
              </a:pPr>
              <a:t>7</a:t>
            </a:fld>
            <a:endParaRPr lang="en-US" altLang="ko-K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en-US" altLang="ko-KR" smtClean="0"/>
              <a:t>doc.: IEEE 802.15-&lt;doc#&gt;</a:t>
            </a:r>
            <a:endParaRPr lang="en-US" altLang="ko-KR"/>
          </a:p>
        </p:txBody>
      </p:sp>
      <p:sp>
        <p:nvSpPr>
          <p:cNvPr id="5" name="날짜 개체 틀 4"/>
          <p:cNvSpPr>
            <a:spLocks noGrp="1"/>
          </p:cNvSpPr>
          <p:nvPr>
            <p:ph type="dt" idx="11"/>
          </p:nvPr>
        </p:nvSpPr>
        <p:spPr/>
        <p:txBody>
          <a:bodyPr/>
          <a:lstStyle/>
          <a:p>
            <a:pPr>
              <a:defRPr/>
            </a:pPr>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D9D5E8B8-2455-4602-8B1C-152953E2E95B}" type="slidenum">
              <a:rPr lang="en-US" altLang="ko-KR" smtClean="0"/>
              <a:pPr>
                <a:defRPr/>
              </a:pPr>
              <a:t>10</a:t>
            </a:fld>
            <a:endParaRPr lang="en-US" altLang="ko-K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en-US" altLang="ko-KR" smtClean="0"/>
              <a:t>doc.: IEEE 802.15-&lt;doc#&gt;</a:t>
            </a:r>
            <a:endParaRPr lang="en-US" altLang="ko-KR"/>
          </a:p>
        </p:txBody>
      </p:sp>
      <p:sp>
        <p:nvSpPr>
          <p:cNvPr id="5" name="날짜 개체 틀 4"/>
          <p:cNvSpPr>
            <a:spLocks noGrp="1"/>
          </p:cNvSpPr>
          <p:nvPr>
            <p:ph type="dt" idx="11"/>
          </p:nvPr>
        </p:nvSpPr>
        <p:spPr/>
        <p:txBody>
          <a:bodyPr/>
          <a:lstStyle/>
          <a:p>
            <a:pPr>
              <a:defRPr/>
            </a:pPr>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D9D5E8B8-2455-4602-8B1C-152953E2E95B}" type="slidenum">
              <a:rPr lang="en-US" altLang="ko-KR" smtClean="0"/>
              <a:pPr>
                <a:defRPr/>
              </a:pPr>
              <a:t>20</a:t>
            </a:fld>
            <a:endParaRPr lang="en-US" alt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ko-KR"/>
              <a:t>Slide </a:t>
            </a:r>
            <a:fld id="{B8505083-D182-4BF7-B1A7-D3F76AEDD19D}"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ko-KR"/>
              <a:t>Slide </a:t>
            </a:r>
            <a:fld id="{0BC50D84-1EAC-4A17-AF61-D7DD116B5736}"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ko-KR"/>
              <a:t>Slide </a:t>
            </a:r>
            <a:fld id="{5E3CA38D-8142-45EE-B811-9B3558A2F401}"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smtClean="0"/>
            </a:lvl1p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a:xfrm>
            <a:off x="5214938" y="6475413"/>
            <a:ext cx="3395662" cy="369887"/>
          </a:xfrm>
        </p:spPr>
        <p:txBody>
          <a:bodyPr/>
          <a:lstStyle>
            <a:lvl1pPr>
              <a:defRPr/>
            </a:lvl1pPr>
          </a:lstStyle>
          <a:p>
            <a:pPr>
              <a:defRPr/>
            </a:pPr>
            <a:endParaRPr lang="en-US" altLang="ko-KR"/>
          </a:p>
        </p:txBody>
      </p:sp>
      <p:sp>
        <p:nvSpPr>
          <p:cNvPr id="6" name="슬라이드 번호 개체 틀 5"/>
          <p:cNvSpPr>
            <a:spLocks noGrp="1"/>
          </p:cNvSpPr>
          <p:nvPr>
            <p:ph type="sldNum" sz="quarter" idx="12"/>
          </p:nvPr>
        </p:nvSpPr>
        <p:spPr/>
        <p:txBody>
          <a:bodyPr/>
          <a:lstStyle>
            <a:lvl1pPr>
              <a:defRPr/>
            </a:lvl1pPr>
          </a:lstStyle>
          <a:p>
            <a:pPr>
              <a:defRPr/>
            </a:pPr>
            <a:r>
              <a:rPr lang="en-US" altLang="ko-KR"/>
              <a:t>Slide </a:t>
            </a:r>
            <a:fld id="{C164B3C6-2D55-496E-8471-DD3723B83220}" type="slidenum">
              <a:rPr lang="en-US" altLang="ko-KR"/>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ko-KR"/>
              <a:t>Slide </a:t>
            </a:r>
            <a:fld id="{2620D5C4-2595-4CF8-89AE-D17BD365DF62}"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ko-KR"/>
              <a:t>Slide </a:t>
            </a:r>
            <a:fld id="{4BA83FC4-CD48-4352-B4FA-3C1682037BB9}"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ko-KR"/>
              <a:t>Slide </a:t>
            </a:r>
            <a:fld id="{4DF77B46-506C-47ED-AD0C-182D0234B9C5}"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ko-KR"/>
              <a:t>Slide </a:t>
            </a:r>
            <a:fld id="{F1506DB4-C36A-4456-BE78-7F29087315D5}"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smtClean="0"/>
            </a:lvl1pPr>
          </a:lstStyle>
          <a:p>
            <a:pPr>
              <a:defRPr/>
            </a:pPr>
            <a:r>
              <a:rPr lang="en-US" altLang="ko-KR" smtClean="0"/>
              <a:t>&lt;January 2012&gt;</a:t>
            </a:r>
            <a:endParaRPr lang="en-US" altLang="ko-KR"/>
          </a:p>
        </p:txBody>
      </p:sp>
      <p:sp>
        <p:nvSpPr>
          <p:cNvPr id="3" name="바닥글 개체 틀 2"/>
          <p:cNvSpPr>
            <a:spLocks noGrp="1"/>
          </p:cNvSpPr>
          <p:nvPr>
            <p:ph type="ftr" sz="quarter" idx="11"/>
          </p:nvPr>
        </p:nvSpPr>
        <p:spPr>
          <a:xfrm>
            <a:off x="5143500" y="6475413"/>
            <a:ext cx="3467100" cy="184150"/>
          </a:xfrm>
        </p:spPr>
        <p:txBody>
          <a:bodyPr/>
          <a:lstStyle>
            <a:lvl1pPr>
              <a:defRPr smtClean="0"/>
            </a:lvl1pPr>
          </a:lstStyle>
          <a:p>
            <a:pPr>
              <a:defRPr/>
            </a:pPr>
            <a:endParaRPr lang="en-US" altLang="ko-KR"/>
          </a:p>
        </p:txBody>
      </p:sp>
      <p:sp>
        <p:nvSpPr>
          <p:cNvPr id="4" name="슬라이드 번호 개체 틀 3"/>
          <p:cNvSpPr>
            <a:spLocks noGrp="1"/>
          </p:cNvSpPr>
          <p:nvPr>
            <p:ph type="sldNum" sz="quarter" idx="12"/>
          </p:nvPr>
        </p:nvSpPr>
        <p:spPr/>
        <p:txBody>
          <a:bodyPr/>
          <a:lstStyle>
            <a:lvl1pPr>
              <a:defRPr/>
            </a:lvl1pPr>
          </a:lstStyle>
          <a:p>
            <a:pPr>
              <a:defRPr/>
            </a:pPr>
            <a:r>
              <a:rPr lang="en-US" altLang="ko-KR"/>
              <a:t>Slide </a:t>
            </a:r>
            <a:fld id="{4E722527-479E-4D1A-B5FB-1AD46EC2B973}"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ko-KR"/>
              <a:t>Slide </a:t>
            </a:r>
            <a:fld id="{BDF97633-195F-4C6F-AB4D-C85C17EB09CB}"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ko-KR"/>
              <a:t>Slide </a:t>
            </a:r>
            <a:fld id="{F2B6AA55-FD2B-4512-93D5-674D39FDB0D3}"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dirty="0" smtClean="0"/>
              <a:t>Click to edit Master text styles</a:t>
            </a:r>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smtClean="0">
                <a:ea typeface="굴림" pitchFamily="50" charset="-127"/>
              </a:defRPr>
            </a:lvl1pPr>
          </a:lstStyle>
          <a:p>
            <a:pPr>
              <a:defRPr/>
            </a:pPr>
            <a:r>
              <a:rPr lang="en-US" altLang="ko-KR" smtClean="0"/>
              <a:t>&lt;January 2012&gt;</a:t>
            </a:r>
            <a:endParaRPr lang="en-US" altLang="ko-KR" dirty="0"/>
          </a:p>
        </p:txBody>
      </p:sp>
      <p:sp>
        <p:nvSpPr>
          <p:cNvPr id="1029" name="Rectangle 5"/>
          <p:cNvSpPr>
            <a:spLocks noGrp="1" noChangeArrowheads="1"/>
          </p:cNvSpPr>
          <p:nvPr>
            <p:ph type="ftr" sz="quarter" idx="3"/>
          </p:nvPr>
        </p:nvSpPr>
        <p:spPr bwMode="auto">
          <a:xfrm>
            <a:off x="5286375" y="6475413"/>
            <a:ext cx="3324225"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굴림" pitchFamily="50" charset="-127"/>
              </a:defRPr>
            </a:lvl1pPr>
          </a:lstStyle>
          <a:p>
            <a:pPr>
              <a:defRPr/>
            </a:pPr>
            <a:endParaRPr lang="en-US" altLang="ko-K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굴림" pitchFamily="50" charset="-127"/>
              </a:defRPr>
            </a:lvl1pPr>
          </a:lstStyle>
          <a:p>
            <a:pPr>
              <a:defRPr/>
            </a:pPr>
            <a:r>
              <a:rPr lang="en-US" altLang="ko-KR"/>
              <a:t>Slide </a:t>
            </a:r>
            <a:fld id="{36554915-7DE9-4A2E-89A7-6EC8123C55CC}" type="slidenum">
              <a:rPr lang="en-US" altLang="ko-KR"/>
              <a:pPr>
                <a:defRPr/>
              </a:pPr>
              <a:t>‹#›</a:t>
            </a:fld>
            <a:endParaRPr lang="en-US" altLang="ko-KR"/>
          </a:p>
        </p:txBody>
      </p:sp>
      <p:sp>
        <p:nvSpPr>
          <p:cNvPr id="1031" name="Rectangle 7"/>
          <p:cNvSpPr>
            <a:spLocks noChangeArrowheads="1"/>
          </p:cNvSpPr>
          <p:nvPr/>
        </p:nvSpPr>
        <p:spPr bwMode="auto">
          <a:xfrm>
            <a:off x="3929063" y="394156"/>
            <a:ext cx="4757737" cy="215444"/>
          </a:xfrm>
          <a:prstGeom prst="rect">
            <a:avLst/>
          </a:prstGeom>
          <a:noFill/>
          <a:ln w="9525">
            <a:noFill/>
            <a:miter lim="800000"/>
            <a:headEnd/>
            <a:tailEnd/>
          </a:ln>
          <a:effectLst/>
        </p:spPr>
        <p:txBody>
          <a:bodyPr lIns="0" tIns="0" rIns="0" bIns="0" anchor="b">
            <a:spAutoFit/>
          </a:bodyPr>
          <a:lstStyle/>
          <a:p>
            <a:pPr marL="1828800" marR="0" lvl="4" indent="0" algn="l" defTabSz="914400" rtl="0" eaLnBrk="0" fontAlgn="base" latinLnBrk="0" hangingPunct="0">
              <a:lnSpc>
                <a:spcPct val="100000"/>
              </a:lnSpc>
              <a:spcBef>
                <a:spcPct val="0"/>
              </a:spcBef>
              <a:spcAft>
                <a:spcPct val="0"/>
              </a:spcAft>
              <a:buClrTx/>
              <a:buSzTx/>
              <a:buFontTx/>
              <a:buNone/>
              <a:tabLst/>
              <a:defRPr/>
            </a:pPr>
            <a:r>
              <a:rPr lang="en-US" altLang="ko-KR" sz="1400" b="1" dirty="0">
                <a:ea typeface="굴림" pitchFamily="50" charset="-127"/>
              </a:rPr>
              <a:t>doc.: IEEE 802. </a:t>
            </a:r>
            <a:r>
              <a:rPr lang="en-US" altLang="ko-KR" sz="1400" b="1" dirty="0" smtClean="0"/>
              <a:t>15-12-0004-00-0pac</a:t>
            </a:r>
            <a:endParaRPr lang="en-US" altLang="ko-KR" sz="1400" b="1" dirty="0">
              <a:ea typeface="굴림" pitchFamily="50"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a:defRPr/>
            </a:pPr>
            <a:r>
              <a:rPr lang="en-US" altLang="ko-KR">
                <a:ea typeface="굴림" pitchFamily="50"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cSld>
  <p:clrMap bg1="lt1" tx1="dk1" bg2="lt2" tx2="dk2" accent1="accent1" accent2="accent2" accent3="accent3" accent4="accent4" accent5="accent5" accent6="accent6" hlink="hlink" folHlink="folHlink"/>
  <p:sldLayoutIdLst>
    <p:sldLayoutId id="2147483732" r:id="rId1"/>
    <p:sldLayoutId id="2147483741" r:id="rId2"/>
    <p:sldLayoutId id="2147483733" r:id="rId3"/>
    <p:sldLayoutId id="2147483734" r:id="rId4"/>
    <p:sldLayoutId id="2147483735" r:id="rId5"/>
    <p:sldLayoutId id="2147483736" r:id="rId6"/>
    <p:sldLayoutId id="2147483742" r:id="rId7"/>
    <p:sldLayoutId id="2147483737" r:id="rId8"/>
    <p:sldLayoutId id="2147483738" r:id="rId9"/>
    <p:sldLayoutId id="2147483739" r:id="rId10"/>
    <p:sldLayoutId id="2147483740" r:id="rId11"/>
  </p:sldLayoutIdLst>
  <p:hf hdr="0"/>
  <p:txStyles>
    <p:titleStyle>
      <a:lvl1pPr algn="ctr" rtl="0" eaLnBrk="0" fontAlgn="base" hangingPunct="0">
        <a:spcBef>
          <a:spcPct val="0"/>
        </a:spcBef>
        <a:spcAft>
          <a:spcPct val="0"/>
        </a:spcAft>
        <a:defRPr sz="3600" b="1">
          <a:solidFill>
            <a:schemeClr val="tx2"/>
          </a:solidFill>
          <a:latin typeface="Bookman Old Style" pitchFamily="18" charset="0"/>
          <a:ea typeface="+mj-ea"/>
          <a:cs typeface="Lao UI" pitchFamily="34" charset="0"/>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002060"/>
        </a:buClr>
        <a:buSzPct val="120000"/>
        <a:buFont typeface="Wingdings" pitchFamily="2" charset="2"/>
        <a:buChar char="§"/>
        <a:defRPr sz="3200">
          <a:solidFill>
            <a:schemeClr val="tx1"/>
          </a:solidFill>
          <a:latin typeface="Lucida Bright" pitchFamily="18" charset="0"/>
          <a:ea typeface="+mn-ea"/>
          <a:cs typeface="Narkisim" pitchFamily="34" charset="-79"/>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cs typeface="Times New Roman" pitchFamily="18" charset="0"/>
        </a:defRPr>
      </a:lvl2pPr>
      <a:lvl3pPr marL="1085850" indent="-228600" algn="l" rtl="0" eaLnBrk="0" fontAlgn="base" hangingPunct="0">
        <a:spcBef>
          <a:spcPct val="20000"/>
        </a:spcBef>
        <a:spcAft>
          <a:spcPct val="0"/>
        </a:spcAft>
        <a:buClr>
          <a:srgbClr val="C00000"/>
        </a:buClr>
        <a:buChar char="•"/>
        <a:defRPr sz="2400">
          <a:solidFill>
            <a:schemeClr val="tx1"/>
          </a:solidFill>
          <a:latin typeface="Times New Roman" pitchFamily="18" charset="0"/>
          <a:cs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0.jpeg"/><Relationship Id="rId3" Type="http://schemas.openxmlformats.org/officeDocument/2006/relationships/image" Target="../media/image14.png"/><Relationship Id="rId7" Type="http://schemas.openxmlformats.org/officeDocument/2006/relationships/image" Target="../media/image35.jpeg"/><Relationship Id="rId12"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23.jpeg"/><Relationship Id="rId5" Type="http://schemas.openxmlformats.org/officeDocument/2006/relationships/image" Target="../media/image16.png"/><Relationship Id="rId15" Type="http://schemas.openxmlformats.org/officeDocument/2006/relationships/image" Target="../media/image42.jpeg"/><Relationship Id="rId10" Type="http://schemas.openxmlformats.org/officeDocument/2006/relationships/image" Target="../media/image38.jpeg"/><Relationship Id="rId4" Type="http://schemas.openxmlformats.org/officeDocument/2006/relationships/image" Target="../media/image15.png"/><Relationship Id="rId9" Type="http://schemas.openxmlformats.org/officeDocument/2006/relationships/image" Target="../media/image37.jpeg"/><Relationship Id="rId14"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3.jpeg"/><Relationship Id="rId7" Type="http://schemas.openxmlformats.org/officeDocument/2006/relationships/image" Target="../media/image14.pn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14.png"/><Relationship Id="rId7" Type="http://schemas.openxmlformats.org/officeDocument/2006/relationships/image" Target="../media/image54.jpeg"/><Relationship Id="rId2" Type="http://schemas.openxmlformats.org/officeDocument/2006/relationships/image" Target="../media/image51.gif"/><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58.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18.png"/><Relationship Id="rId9" Type="http://schemas.openxmlformats.org/officeDocument/2006/relationships/image" Target="../media/image5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hyperlink" Target="http://mapattack.org/" TargetMode="External"/><Relationship Id="rId7" Type="http://schemas.openxmlformats.org/officeDocument/2006/relationships/image" Target="../media/image62.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1.gif"/><Relationship Id="rId5" Type="http://schemas.openxmlformats.org/officeDocument/2006/relationships/image" Target="../media/image60.jpeg"/><Relationship Id="rId4" Type="http://schemas.openxmlformats.org/officeDocument/2006/relationships/image" Target="../media/image3.jpeg"/><Relationship Id="rId9" Type="http://schemas.openxmlformats.org/officeDocument/2006/relationships/image" Target="../media/image6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hyperlink" Target="http://en.wikipedia.org/wiki/Location-based_game"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hyperlink" Target="http://mapattack.org/" TargetMode="External"/><Relationship Id="rId10" Type="http://schemas.openxmlformats.org/officeDocument/2006/relationships/image" Target="../media/image7.jpeg"/><Relationship Id="rId4" Type="http://schemas.openxmlformats.org/officeDocument/2006/relationships/hyperlink" Target="http://www.tweakersoft.com/aroundme.html" TargetMode="Externa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gif"/><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날짜 개체 틀 1"/>
          <p:cNvSpPr>
            <a:spLocks noGrp="1"/>
          </p:cNvSpPr>
          <p:nvPr>
            <p:ph type="dt" sz="quarter" idx="10"/>
          </p:nvPr>
        </p:nvSpPr>
        <p:spPr>
          <a:noFill/>
        </p:spPr>
        <p:txBody>
          <a:bodyPr/>
          <a:lstStyle/>
          <a:p>
            <a:r>
              <a:rPr lang="en-US" altLang="ko-KR" smtClean="0">
                <a:ea typeface="굴림" charset="-127"/>
              </a:rPr>
              <a:t>&lt;January 2012&gt;</a:t>
            </a:r>
            <a:endParaRPr lang="en-US" altLang="ko-KR" dirty="0">
              <a:ea typeface="굴림" charset="-127"/>
            </a:endParaRPr>
          </a:p>
        </p:txBody>
      </p:sp>
      <p:sp>
        <p:nvSpPr>
          <p:cNvPr id="4099" name="바닥글 개체 틀 2"/>
          <p:cNvSpPr>
            <a:spLocks noGrp="1"/>
          </p:cNvSpPr>
          <p:nvPr>
            <p:ph type="ftr" sz="quarter" idx="11"/>
          </p:nvPr>
        </p:nvSpPr>
        <p:spPr>
          <a:noFill/>
        </p:spPr>
        <p:txBody>
          <a:bodyPr/>
          <a:lstStyle/>
          <a:p>
            <a:endParaRPr lang="en-US" altLang="ko-KR">
              <a:ea typeface="굴림" charset="-127"/>
            </a:endParaRPr>
          </a:p>
        </p:txBody>
      </p:sp>
      <p:sp>
        <p:nvSpPr>
          <p:cNvPr id="4100" name="슬라이드 번호 개체 틀 3"/>
          <p:cNvSpPr>
            <a:spLocks noGrp="1"/>
          </p:cNvSpPr>
          <p:nvPr>
            <p:ph type="sldNum" sz="quarter" idx="12"/>
          </p:nvPr>
        </p:nvSpPr>
        <p:spPr>
          <a:noFill/>
        </p:spPr>
        <p:txBody>
          <a:bodyPr/>
          <a:lstStyle/>
          <a:p>
            <a:r>
              <a:rPr lang="en-US" altLang="ko-KR" smtClean="0">
                <a:ea typeface="굴림" charset="-127"/>
              </a:rPr>
              <a:t>Slide </a:t>
            </a:r>
            <a:fld id="{825B8318-F5FE-4708-835F-FCE426F82977}" type="slidenum">
              <a:rPr lang="en-US" altLang="ko-KR" smtClean="0">
                <a:ea typeface="굴림" charset="-127"/>
              </a:rPr>
              <a:pPr/>
              <a:t>1</a:t>
            </a:fld>
            <a:endParaRPr lang="en-US" altLang="ko-KR" smtClean="0">
              <a:ea typeface="굴림" charset="-127"/>
            </a:endParaRPr>
          </a:p>
        </p:txBody>
      </p:sp>
      <p:sp>
        <p:nvSpPr>
          <p:cNvPr id="27651" name="Rectangle 3"/>
          <p:cNvSpPr>
            <a:spLocks noChangeArrowheads="1"/>
          </p:cNvSpPr>
          <p:nvPr/>
        </p:nvSpPr>
        <p:spPr bwMode="auto">
          <a:xfrm>
            <a:off x="152400" y="609600"/>
            <a:ext cx="8991600" cy="5227072"/>
          </a:xfrm>
          <a:prstGeom prst="rect">
            <a:avLst/>
          </a:prstGeom>
          <a:noFill/>
          <a:ln w="12700">
            <a:noFill/>
            <a:miter lim="800000"/>
            <a:headEnd type="none" w="sm" len="sm"/>
            <a:tailEnd type="none" w="sm" len="sm"/>
          </a:ln>
          <a:effectLst/>
        </p:spPr>
        <p:txBody>
          <a:bodyPr>
            <a:spAutoFit/>
          </a:bodyPr>
          <a:lstStyle/>
          <a:p>
            <a:pPr algn="ctr">
              <a:defRPr/>
            </a:pPr>
            <a:r>
              <a:rPr lang="en-US" altLang="ko-KR" sz="1800" b="1" u="sng" dirty="0">
                <a:solidFill>
                  <a:schemeClr val="tx2"/>
                </a:solidFill>
                <a:effectLst>
                  <a:outerShdw blurRad="38100" dist="38100" dir="2700000" algn="tl">
                    <a:srgbClr val="C0C0C0"/>
                  </a:outerShdw>
                </a:effectLst>
                <a:ea typeface="굴림" pitchFamily="50" charset="-127"/>
              </a:rPr>
              <a:t>Project: IEEE P802.15 Working Group for Wireless Personal Area Networks (WPANs)</a:t>
            </a:r>
            <a:endParaRPr lang="en-US" altLang="ko-KR" sz="1600" b="1" dirty="0">
              <a:solidFill>
                <a:schemeClr val="tx2"/>
              </a:solidFill>
              <a:ea typeface="굴림" pitchFamily="50" charset="-127"/>
            </a:endParaRPr>
          </a:p>
          <a:p>
            <a:pPr>
              <a:defRPr/>
            </a:pPr>
            <a:endParaRPr lang="en-US" altLang="ko-KR" sz="1600" dirty="0">
              <a:solidFill>
                <a:schemeClr val="tx2"/>
              </a:solidFill>
              <a:ea typeface="굴림" pitchFamily="50" charset="-127"/>
            </a:endParaRPr>
          </a:p>
          <a:p>
            <a:pPr>
              <a:defRPr/>
            </a:pPr>
            <a:r>
              <a:rPr lang="en-US" altLang="ko-KR" sz="1600" b="1" dirty="0">
                <a:solidFill>
                  <a:schemeClr val="tx2"/>
                </a:solidFill>
                <a:ea typeface="굴림" pitchFamily="50" charset="-127"/>
              </a:rPr>
              <a:t>Submission Title:</a:t>
            </a:r>
            <a:r>
              <a:rPr lang="en-US" altLang="ko-KR" sz="1600" dirty="0">
                <a:solidFill>
                  <a:schemeClr val="tx2"/>
                </a:solidFill>
                <a:ea typeface="굴림" pitchFamily="50" charset="-127"/>
              </a:rPr>
              <a:t> </a:t>
            </a:r>
            <a:r>
              <a:rPr lang="en-US" altLang="ko-KR" sz="1600" dirty="0" smtClean="0">
                <a:solidFill>
                  <a:schemeClr val="tx2"/>
                </a:solidFill>
                <a:ea typeface="굴림" pitchFamily="50" charset="-127"/>
              </a:rPr>
              <a:t>[</a:t>
            </a:r>
            <a:r>
              <a:rPr lang="en-US" altLang="ko-KR" sz="1600" dirty="0" smtClean="0">
                <a:solidFill>
                  <a:srgbClr val="FF0000"/>
                </a:solidFill>
                <a:ea typeface="굴림" pitchFamily="50" charset="-127"/>
              </a:rPr>
              <a:t>PAC Introduction</a:t>
            </a:r>
            <a:r>
              <a:rPr lang="en-US" altLang="ko-KR" sz="1600" dirty="0" smtClean="0">
                <a:solidFill>
                  <a:schemeClr val="tx2"/>
                </a:solidFill>
                <a:ea typeface="굴림" pitchFamily="50" charset="-127"/>
              </a:rPr>
              <a:t>]</a:t>
            </a:r>
            <a:r>
              <a:rPr lang="en-US" altLang="ko-KR" sz="1600" dirty="0">
                <a:solidFill>
                  <a:schemeClr val="tx2"/>
                </a:solidFill>
                <a:ea typeface="굴림" pitchFamily="50" charset="-127"/>
              </a:rPr>
              <a:t>	</a:t>
            </a:r>
          </a:p>
          <a:p>
            <a:pPr>
              <a:defRPr/>
            </a:pPr>
            <a:r>
              <a:rPr lang="en-US" altLang="ko-KR" sz="1600" b="1" dirty="0">
                <a:solidFill>
                  <a:schemeClr val="tx2"/>
                </a:solidFill>
                <a:ea typeface="굴림" pitchFamily="50" charset="-127"/>
              </a:rPr>
              <a:t>Date Submitted:  </a:t>
            </a:r>
            <a:r>
              <a:rPr lang="en-US" altLang="ko-KR" sz="1600" b="1" dirty="0" smtClean="0">
                <a:solidFill>
                  <a:schemeClr val="tx2"/>
                </a:solidFill>
                <a:ea typeface="굴림" pitchFamily="50" charset="-127"/>
              </a:rPr>
              <a:t>[</a:t>
            </a:r>
            <a:r>
              <a:rPr lang="en-US" altLang="ko-KR" sz="1600" dirty="0" smtClean="0">
                <a:solidFill>
                  <a:srgbClr val="FF0000"/>
                </a:solidFill>
                <a:ea typeface="굴림" pitchFamily="50" charset="-127"/>
              </a:rPr>
              <a:t>05</a:t>
            </a:r>
            <a:r>
              <a:rPr lang="en-US" altLang="ko-KR" sz="1600" dirty="0" smtClean="0">
                <a:solidFill>
                  <a:srgbClr val="FF0000"/>
                </a:solidFill>
                <a:ea typeface="굴림" pitchFamily="50" charset="-127"/>
              </a:rPr>
              <a:t> </a:t>
            </a:r>
            <a:r>
              <a:rPr lang="en-US" altLang="ko-KR" sz="1600" dirty="0" smtClean="0">
                <a:solidFill>
                  <a:srgbClr val="FF0000"/>
                </a:solidFill>
                <a:ea typeface="굴림" pitchFamily="50" charset="-127"/>
              </a:rPr>
              <a:t>January 2012</a:t>
            </a:r>
            <a:r>
              <a:rPr lang="en-US" altLang="ko-KR" sz="1600" dirty="0" smtClean="0">
                <a:solidFill>
                  <a:schemeClr val="tx2"/>
                </a:solidFill>
                <a:ea typeface="굴림" pitchFamily="50" charset="-127"/>
              </a:rPr>
              <a:t>]</a:t>
            </a:r>
            <a:r>
              <a:rPr lang="en-US" altLang="ko-KR" sz="1600" dirty="0">
                <a:solidFill>
                  <a:schemeClr val="tx2"/>
                </a:solidFill>
                <a:ea typeface="굴림" pitchFamily="50" charset="-127"/>
              </a:rPr>
              <a:t>	</a:t>
            </a:r>
          </a:p>
          <a:p>
            <a:pPr>
              <a:defRPr/>
            </a:pPr>
            <a:r>
              <a:rPr lang="en-US" altLang="ko-KR" sz="1600" b="1" dirty="0">
                <a:solidFill>
                  <a:schemeClr val="tx2"/>
                </a:solidFill>
                <a:ea typeface="굴림" pitchFamily="50" charset="-127"/>
              </a:rPr>
              <a:t>Source:</a:t>
            </a:r>
            <a:r>
              <a:rPr lang="en-US" altLang="ko-KR" sz="1600" dirty="0">
                <a:solidFill>
                  <a:schemeClr val="tx2"/>
                </a:solidFill>
                <a:ea typeface="굴림" pitchFamily="50" charset="-127"/>
              </a:rPr>
              <a:t> </a:t>
            </a:r>
            <a:r>
              <a:rPr lang="en-US" altLang="ko-KR" sz="1600" dirty="0" err="1" smtClean="0">
                <a:solidFill>
                  <a:schemeClr val="tx2"/>
                </a:solidFill>
                <a:ea typeface="굴림" pitchFamily="50" charset="-127"/>
              </a:rPr>
              <a:t>Myung-Jong</a:t>
            </a:r>
            <a:r>
              <a:rPr lang="en-US" altLang="ko-KR" sz="1600" dirty="0" smtClean="0">
                <a:solidFill>
                  <a:schemeClr val="tx2"/>
                </a:solidFill>
                <a:ea typeface="굴림" pitchFamily="50" charset="-127"/>
              </a:rPr>
              <a:t> Lee</a:t>
            </a:r>
            <a:r>
              <a:rPr lang="en-US" altLang="ko-KR" sz="1600" baseline="30000" dirty="0" smtClean="0">
                <a:solidFill>
                  <a:schemeClr val="tx2"/>
                </a:solidFill>
                <a:ea typeface="굴림" pitchFamily="50" charset="-127"/>
              </a:rPr>
              <a:t>7</a:t>
            </a:r>
          </a:p>
          <a:p>
            <a:pPr>
              <a:defRPr/>
            </a:pPr>
            <a:r>
              <a:rPr lang="en-US" altLang="ko-KR" sz="1600" dirty="0" smtClean="0">
                <a:solidFill>
                  <a:schemeClr val="tx2"/>
                </a:solidFill>
                <a:ea typeface="굴림" pitchFamily="50" charset="-127"/>
              </a:rPr>
              <a:t>Company [</a:t>
            </a:r>
            <a:r>
              <a:rPr lang="en-US" altLang="ko-KR" sz="1600" dirty="0" smtClean="0">
                <a:solidFill>
                  <a:srgbClr val="FF0000"/>
                </a:solidFill>
                <a:ea typeface="굴림" pitchFamily="50" charset="-127"/>
              </a:rPr>
              <a:t>Samsung Electronics</a:t>
            </a:r>
            <a:r>
              <a:rPr lang="en-US" altLang="ko-KR" sz="1600" dirty="0" smtClean="0">
                <a:solidFill>
                  <a:schemeClr val="tx2"/>
                </a:solidFill>
                <a:ea typeface="굴림" pitchFamily="50" charset="-127"/>
              </a:rPr>
              <a:t> ]</a:t>
            </a:r>
            <a:r>
              <a:rPr lang="en-US" altLang="ko-KR" sz="1600" baseline="30000" dirty="0" smtClean="0">
                <a:solidFill>
                  <a:schemeClr val="tx2"/>
                </a:solidFill>
                <a:ea typeface="굴림" pitchFamily="50" charset="-127"/>
              </a:rPr>
              <a:t>1</a:t>
            </a:r>
            <a:r>
              <a:rPr lang="en-US" altLang="ko-KR" sz="1600" dirty="0" smtClean="0">
                <a:solidFill>
                  <a:schemeClr val="tx2"/>
                </a:solidFill>
                <a:ea typeface="굴림" pitchFamily="50" charset="-127"/>
              </a:rPr>
              <a:t>, [ETRI]</a:t>
            </a:r>
            <a:r>
              <a:rPr lang="en-US" altLang="ko-KR" sz="1600" baseline="30000" dirty="0" smtClean="0">
                <a:solidFill>
                  <a:schemeClr val="tx2"/>
                </a:solidFill>
                <a:ea typeface="굴림" pitchFamily="50" charset="-127"/>
              </a:rPr>
              <a:t>2</a:t>
            </a:r>
            <a:r>
              <a:rPr lang="en-US" altLang="ko-KR" sz="1600" dirty="0" smtClean="0">
                <a:solidFill>
                  <a:schemeClr val="tx2"/>
                </a:solidFill>
                <a:ea typeface="굴림" pitchFamily="50" charset="-127"/>
              </a:rPr>
              <a:t>, [LG]</a:t>
            </a:r>
            <a:r>
              <a:rPr lang="en-US" altLang="ko-KR" sz="1600" baseline="30000" dirty="0" smtClean="0">
                <a:solidFill>
                  <a:schemeClr val="tx2"/>
                </a:solidFill>
                <a:ea typeface="굴림" pitchFamily="50" charset="-127"/>
              </a:rPr>
              <a:t>3</a:t>
            </a:r>
            <a:r>
              <a:rPr lang="en-US" altLang="ko-KR" sz="1600" dirty="0" smtClean="0">
                <a:solidFill>
                  <a:schemeClr val="tx2"/>
                </a:solidFill>
                <a:ea typeface="굴림" pitchFamily="50" charset="-127"/>
              </a:rPr>
              <a:t>, [</a:t>
            </a:r>
            <a:r>
              <a:rPr lang="en-US" altLang="ko-KR" sz="1600" dirty="0" err="1" smtClean="0">
                <a:solidFill>
                  <a:schemeClr val="tx2"/>
                </a:solidFill>
                <a:ea typeface="굴림" pitchFamily="50" charset="-127"/>
              </a:rPr>
              <a:t>Huawei</a:t>
            </a:r>
            <a:r>
              <a:rPr lang="en-US" altLang="ko-KR" sz="1600" dirty="0" smtClean="0">
                <a:solidFill>
                  <a:schemeClr val="tx2"/>
                </a:solidFill>
                <a:ea typeface="굴림" pitchFamily="50" charset="-127"/>
              </a:rPr>
              <a:t>]</a:t>
            </a:r>
            <a:r>
              <a:rPr lang="en-US" altLang="ko-KR" sz="1600" baseline="30000" dirty="0" smtClean="0">
                <a:solidFill>
                  <a:schemeClr val="tx2"/>
                </a:solidFill>
                <a:ea typeface="굴림" pitchFamily="50" charset="-127"/>
              </a:rPr>
              <a:t>4</a:t>
            </a:r>
            <a:r>
              <a:rPr lang="en-US" altLang="ko-KR" sz="1600" dirty="0" smtClean="0">
                <a:solidFill>
                  <a:schemeClr val="tx2"/>
                </a:solidFill>
                <a:ea typeface="굴림" pitchFamily="50" charset="-127"/>
              </a:rPr>
              <a:t>, [NICT]</a:t>
            </a:r>
            <a:r>
              <a:rPr lang="en-US" altLang="ko-KR" sz="1600" baseline="30000" dirty="0" smtClean="0">
                <a:solidFill>
                  <a:schemeClr val="tx2"/>
                </a:solidFill>
                <a:ea typeface="굴림" pitchFamily="50" charset="-127"/>
              </a:rPr>
              <a:t>5</a:t>
            </a:r>
            <a:r>
              <a:rPr lang="en-US" altLang="ko-KR" sz="1600" dirty="0" smtClean="0">
                <a:solidFill>
                  <a:schemeClr val="tx2"/>
                </a:solidFill>
                <a:ea typeface="굴림" pitchFamily="50" charset="-127"/>
              </a:rPr>
              <a:t>, [CSEM]</a:t>
            </a:r>
            <a:r>
              <a:rPr lang="en-US" altLang="ko-KR" sz="1600" baseline="30000" dirty="0" smtClean="0">
                <a:solidFill>
                  <a:schemeClr val="tx2"/>
                </a:solidFill>
                <a:ea typeface="굴림" pitchFamily="50" charset="-127"/>
              </a:rPr>
              <a:t>6</a:t>
            </a:r>
            <a:r>
              <a:rPr lang="en-US" altLang="ko-KR" sz="1600" dirty="0" smtClean="0">
                <a:solidFill>
                  <a:schemeClr val="tx2"/>
                </a:solidFill>
                <a:ea typeface="굴림" pitchFamily="50" charset="-127"/>
              </a:rPr>
              <a:t> , [CUNY]</a:t>
            </a:r>
            <a:r>
              <a:rPr lang="en-US" altLang="ko-KR" sz="1600" baseline="30000" dirty="0" smtClean="0">
                <a:solidFill>
                  <a:schemeClr val="tx2"/>
                </a:solidFill>
                <a:ea typeface="굴림" pitchFamily="50" charset="-127"/>
              </a:rPr>
              <a:t>7</a:t>
            </a:r>
            <a:endParaRPr lang="en-US" altLang="ko-KR" sz="1600" dirty="0">
              <a:solidFill>
                <a:schemeClr val="tx2"/>
              </a:solidFill>
              <a:ea typeface="굴림" pitchFamily="50" charset="-127"/>
            </a:endParaRPr>
          </a:p>
          <a:p>
            <a:pPr>
              <a:defRPr/>
            </a:pPr>
            <a:r>
              <a:rPr lang="en-US" altLang="ko-KR" sz="1600" dirty="0">
                <a:solidFill>
                  <a:schemeClr val="tx2"/>
                </a:solidFill>
                <a:ea typeface="굴림" pitchFamily="50" charset="-127"/>
              </a:rPr>
              <a:t>Address </a:t>
            </a:r>
            <a:r>
              <a:rPr lang="en-US" altLang="ko-KR" sz="1600" dirty="0" smtClean="0">
                <a:solidFill>
                  <a:schemeClr val="tx2"/>
                </a:solidFill>
                <a:ea typeface="굴림" pitchFamily="50" charset="-127"/>
              </a:rPr>
              <a:t>[] Voice:[], </a:t>
            </a:r>
            <a:r>
              <a:rPr lang="en-US" altLang="ko-KR" sz="1600" dirty="0">
                <a:solidFill>
                  <a:schemeClr val="tx2"/>
                </a:solidFill>
                <a:ea typeface="굴림" pitchFamily="50" charset="-127"/>
              </a:rPr>
              <a:t>FAX: </a:t>
            </a:r>
            <a:r>
              <a:rPr lang="en-US" altLang="ko-KR" sz="1600" dirty="0" smtClean="0">
                <a:solidFill>
                  <a:schemeClr val="tx2"/>
                </a:solidFill>
                <a:ea typeface="굴림" pitchFamily="50" charset="-127"/>
              </a:rPr>
              <a:t>[], </a:t>
            </a:r>
          </a:p>
          <a:p>
            <a:pPr>
              <a:defRPr/>
            </a:pPr>
            <a:r>
              <a:rPr lang="en-US" altLang="ko-KR" sz="1600" dirty="0" smtClean="0">
                <a:solidFill>
                  <a:schemeClr val="tx2"/>
                </a:solidFill>
                <a:ea typeface="굴림" pitchFamily="50" charset="-127"/>
              </a:rPr>
              <a:t>E-Mail</a:t>
            </a:r>
            <a:r>
              <a:rPr lang="en-US" altLang="ko-KR" sz="1600" dirty="0">
                <a:solidFill>
                  <a:schemeClr val="tx2"/>
                </a:solidFill>
                <a:ea typeface="굴림" pitchFamily="50" charset="-127"/>
              </a:rPr>
              <a:t>:[</a:t>
            </a:r>
            <a:r>
              <a:rPr lang="en-US" altLang="ko-KR" sz="1600" dirty="0" smtClean="0">
                <a:solidFill>
                  <a:srgbClr val="FF0000"/>
                </a:solidFill>
                <a:ea typeface="굴림" pitchFamily="50" charset="-127"/>
              </a:rPr>
              <a:t>shannon.park@samsung.com</a:t>
            </a:r>
            <a:r>
              <a:rPr lang="en-US" altLang="ko-KR" sz="1600" dirty="0" smtClean="0">
                <a:solidFill>
                  <a:schemeClr val="tx2"/>
                </a:solidFill>
                <a:ea typeface="굴림" pitchFamily="50" charset="-127"/>
              </a:rPr>
              <a:t>]</a:t>
            </a:r>
            <a:r>
              <a:rPr lang="en-US" altLang="ko-KR" sz="1600" baseline="30000" dirty="0" smtClean="0">
                <a:solidFill>
                  <a:schemeClr val="tx2"/>
                </a:solidFill>
                <a:ea typeface="굴림" pitchFamily="50" charset="-127"/>
              </a:rPr>
              <a:t>1</a:t>
            </a:r>
            <a:r>
              <a:rPr lang="en-US" altLang="ko-KR" sz="1600" dirty="0" smtClean="0">
                <a:solidFill>
                  <a:schemeClr val="tx2"/>
                </a:solidFill>
                <a:ea typeface="굴림" pitchFamily="50" charset="-127"/>
              </a:rPr>
              <a:t>, [ ]</a:t>
            </a:r>
            <a:r>
              <a:rPr lang="en-US" altLang="ko-KR" sz="1600" baseline="30000" dirty="0" smtClean="0">
                <a:solidFill>
                  <a:schemeClr val="tx2"/>
                </a:solidFill>
                <a:ea typeface="굴림" pitchFamily="50" charset="-127"/>
              </a:rPr>
              <a:t>2</a:t>
            </a:r>
            <a:r>
              <a:rPr lang="en-US" altLang="ko-KR" sz="1600" dirty="0" smtClean="0">
                <a:solidFill>
                  <a:schemeClr val="tx2"/>
                </a:solidFill>
                <a:ea typeface="굴림" pitchFamily="50" charset="-127"/>
              </a:rPr>
              <a:t>, [ ]</a:t>
            </a:r>
            <a:r>
              <a:rPr lang="en-US" altLang="ko-KR" sz="1600" baseline="30000" dirty="0" smtClean="0">
                <a:solidFill>
                  <a:schemeClr val="tx2"/>
                </a:solidFill>
                <a:ea typeface="굴림" pitchFamily="50" charset="-127"/>
              </a:rPr>
              <a:t>3</a:t>
            </a:r>
            <a:r>
              <a:rPr lang="en-US" altLang="ko-KR" sz="1600" dirty="0" smtClean="0">
                <a:solidFill>
                  <a:schemeClr val="tx2"/>
                </a:solidFill>
                <a:ea typeface="굴림" pitchFamily="50" charset="-127"/>
              </a:rPr>
              <a:t>, [ ]</a:t>
            </a:r>
            <a:r>
              <a:rPr lang="en-US" altLang="ko-KR" sz="1600" baseline="30000" dirty="0" smtClean="0">
                <a:solidFill>
                  <a:schemeClr val="tx2"/>
                </a:solidFill>
                <a:ea typeface="굴림" pitchFamily="50" charset="-127"/>
              </a:rPr>
              <a:t>4</a:t>
            </a:r>
            <a:r>
              <a:rPr lang="en-US" altLang="ko-KR" sz="1600" dirty="0" smtClean="0">
                <a:solidFill>
                  <a:schemeClr val="tx2"/>
                </a:solidFill>
                <a:ea typeface="굴림" pitchFamily="50" charset="-127"/>
              </a:rPr>
              <a:t>, [ ]</a:t>
            </a:r>
            <a:r>
              <a:rPr lang="en-US" altLang="ko-KR" sz="1600" baseline="30000" dirty="0" smtClean="0">
                <a:solidFill>
                  <a:schemeClr val="tx2"/>
                </a:solidFill>
                <a:ea typeface="굴림" pitchFamily="50" charset="-127"/>
              </a:rPr>
              <a:t>5</a:t>
            </a:r>
            <a:r>
              <a:rPr lang="en-US" altLang="ko-KR" sz="1600" dirty="0" smtClean="0">
                <a:solidFill>
                  <a:schemeClr val="tx2"/>
                </a:solidFill>
                <a:ea typeface="굴림" pitchFamily="50" charset="-127"/>
              </a:rPr>
              <a:t>, [ ]</a:t>
            </a:r>
            <a:r>
              <a:rPr lang="en-US" altLang="ko-KR" sz="1600" baseline="30000" dirty="0" smtClean="0">
                <a:solidFill>
                  <a:schemeClr val="tx2"/>
                </a:solidFill>
                <a:ea typeface="굴림" pitchFamily="50" charset="-127"/>
              </a:rPr>
              <a:t>6</a:t>
            </a:r>
            <a:r>
              <a:rPr lang="en-US" altLang="ko-KR" sz="1600" dirty="0" smtClean="0">
                <a:solidFill>
                  <a:schemeClr val="tx2"/>
                </a:solidFill>
                <a:ea typeface="굴림" pitchFamily="50" charset="-127"/>
              </a:rPr>
              <a:t>, [mjlee999@gmail.com]</a:t>
            </a:r>
            <a:r>
              <a:rPr lang="en-US" altLang="ko-KR" sz="1600" baseline="30000" dirty="0" smtClean="0">
                <a:solidFill>
                  <a:schemeClr val="tx2"/>
                </a:solidFill>
                <a:ea typeface="굴림" pitchFamily="50" charset="-127"/>
              </a:rPr>
              <a:t>7</a:t>
            </a:r>
            <a:endParaRPr lang="en-US" altLang="ko-KR" sz="1600" dirty="0">
              <a:solidFill>
                <a:schemeClr val="tx2"/>
              </a:solidFill>
              <a:ea typeface="굴림" pitchFamily="50" charset="-127"/>
            </a:endParaRPr>
          </a:p>
          <a:p>
            <a:pPr>
              <a:spcBef>
                <a:spcPts val="600"/>
              </a:spcBef>
              <a:spcAft>
                <a:spcPts val="600"/>
              </a:spcAft>
              <a:defRPr/>
            </a:pPr>
            <a:r>
              <a:rPr lang="en-US" altLang="ko-KR" sz="1600" b="1" dirty="0">
                <a:solidFill>
                  <a:schemeClr val="tx2"/>
                </a:solidFill>
                <a:ea typeface="굴림" pitchFamily="50" charset="-127"/>
              </a:rPr>
              <a:t>Re:</a:t>
            </a:r>
            <a:r>
              <a:rPr lang="en-US" altLang="ko-KR" sz="1600" dirty="0">
                <a:solidFill>
                  <a:schemeClr val="tx2"/>
                </a:solidFill>
                <a:ea typeface="굴림" pitchFamily="50" charset="-127"/>
              </a:rPr>
              <a:t> [</a:t>
            </a:r>
            <a:r>
              <a:rPr lang="en-US" altLang="ko-KR" sz="1600" dirty="0">
                <a:solidFill>
                  <a:srgbClr val="FF0000"/>
                </a:solidFill>
                <a:ea typeface="굴림" pitchFamily="50" charset="-127"/>
              </a:rPr>
              <a:t>.</a:t>
            </a:r>
            <a:r>
              <a:rPr lang="en-US" altLang="ko-KR" sz="1600" dirty="0">
                <a:solidFill>
                  <a:schemeClr val="tx2"/>
                </a:solidFill>
                <a:ea typeface="굴림" pitchFamily="50" charset="-127"/>
              </a:rPr>
              <a:t>]</a:t>
            </a:r>
          </a:p>
          <a:p>
            <a:pPr>
              <a:spcBef>
                <a:spcPts val="100"/>
              </a:spcBef>
              <a:spcAft>
                <a:spcPts val="100"/>
              </a:spcAft>
              <a:defRPr/>
            </a:pPr>
            <a:r>
              <a:rPr lang="en-US" altLang="ko-KR" dirty="0">
                <a:solidFill>
                  <a:schemeClr val="accent2"/>
                </a:solidFill>
                <a:ea typeface="굴림" pitchFamily="50" charset="-127"/>
              </a:rPr>
              <a:t>	</a:t>
            </a:r>
            <a:endParaRPr lang="en-US" altLang="ko-KR" dirty="0">
              <a:solidFill>
                <a:schemeClr val="tx2"/>
              </a:solidFill>
              <a:ea typeface="굴림" pitchFamily="50" charset="-127"/>
            </a:endParaRPr>
          </a:p>
          <a:p>
            <a:pPr>
              <a:spcBef>
                <a:spcPts val="600"/>
              </a:spcBef>
              <a:spcAft>
                <a:spcPts val="600"/>
              </a:spcAft>
              <a:defRPr/>
            </a:pPr>
            <a:r>
              <a:rPr lang="en-US" altLang="ko-KR" sz="1600" b="1" dirty="0">
                <a:solidFill>
                  <a:schemeClr val="tx2"/>
                </a:solidFill>
                <a:ea typeface="굴림" pitchFamily="50" charset="-127"/>
              </a:rPr>
              <a:t>Abstract:</a:t>
            </a:r>
            <a:r>
              <a:rPr lang="en-US" altLang="ko-KR" sz="1600" dirty="0">
                <a:solidFill>
                  <a:schemeClr val="tx2"/>
                </a:solidFill>
                <a:ea typeface="굴림" pitchFamily="50" charset="-127"/>
              </a:rPr>
              <a:t>	</a:t>
            </a:r>
            <a:r>
              <a:rPr lang="en-US" altLang="ko-KR" sz="1600" dirty="0" smtClean="0">
                <a:solidFill>
                  <a:schemeClr val="tx2"/>
                </a:solidFill>
                <a:ea typeface="굴림" pitchFamily="50" charset="-127"/>
              </a:rPr>
              <a:t>[</a:t>
            </a:r>
            <a:r>
              <a:rPr lang="en-US" altLang="ko-KR" sz="1600" dirty="0" smtClean="0">
                <a:solidFill>
                  <a:srgbClr val="FF0000"/>
                </a:solidFill>
                <a:ea typeface="굴림" pitchFamily="50" charset="-127"/>
              </a:rPr>
              <a:t>Introduction for Peer Aware Communication (PAC) to support local </a:t>
            </a:r>
            <a:r>
              <a:rPr lang="en-US" altLang="ko-KR" sz="1600" dirty="0">
                <a:solidFill>
                  <a:srgbClr val="FF0000"/>
                </a:solidFill>
                <a:ea typeface="굴림" pitchFamily="50" charset="-127"/>
              </a:rPr>
              <a:t>and dynamic traffic </a:t>
            </a:r>
            <a:r>
              <a:rPr lang="en-US" altLang="ko-KR" sz="1600">
                <a:solidFill>
                  <a:srgbClr val="FF0000"/>
                </a:solidFill>
                <a:ea typeface="굴림" pitchFamily="50" charset="-127"/>
              </a:rPr>
              <a:t>service </a:t>
            </a:r>
            <a:r>
              <a:rPr lang="en-US" altLang="ko-KR" sz="1600" smtClean="0">
                <a:solidFill>
                  <a:srgbClr val="FF0000"/>
                </a:solidFill>
                <a:ea typeface="굴림" pitchFamily="50" charset="-127"/>
              </a:rPr>
              <a:t>nearby </a:t>
            </a:r>
            <a:r>
              <a:rPr lang="en-US" altLang="ko-KR" sz="1600" dirty="0">
                <a:solidFill>
                  <a:srgbClr val="FF0000"/>
                </a:solidFill>
                <a:ea typeface="굴림" pitchFamily="50" charset="-127"/>
              </a:rPr>
              <a:t>a </a:t>
            </a:r>
            <a:r>
              <a:rPr lang="en-US" altLang="ko-KR" sz="1600" dirty="0" smtClean="0">
                <a:solidFill>
                  <a:srgbClr val="FF0000"/>
                </a:solidFill>
                <a:ea typeface="굴림" pitchFamily="50" charset="-127"/>
              </a:rPr>
              <a:t>user and expected market potential</a:t>
            </a:r>
            <a:r>
              <a:rPr lang="en-US" altLang="ko-KR" sz="1600" dirty="0" smtClean="0">
                <a:solidFill>
                  <a:schemeClr val="tx2"/>
                </a:solidFill>
                <a:ea typeface="굴림" pitchFamily="50" charset="-127"/>
              </a:rPr>
              <a:t>]</a:t>
            </a:r>
            <a:endParaRPr lang="en-US" altLang="ko-KR" sz="1600" dirty="0">
              <a:solidFill>
                <a:schemeClr val="tx2"/>
              </a:solidFill>
              <a:ea typeface="굴림" pitchFamily="50" charset="-127"/>
            </a:endParaRPr>
          </a:p>
          <a:p>
            <a:pPr>
              <a:spcBef>
                <a:spcPts val="600"/>
              </a:spcBef>
              <a:spcAft>
                <a:spcPts val="600"/>
              </a:spcAft>
              <a:defRPr/>
            </a:pPr>
            <a:r>
              <a:rPr lang="en-US" altLang="ko-KR" sz="1600" b="1" dirty="0">
                <a:solidFill>
                  <a:schemeClr val="tx2"/>
                </a:solidFill>
                <a:ea typeface="굴림" pitchFamily="50" charset="-127"/>
              </a:rPr>
              <a:t>Purpose:</a:t>
            </a:r>
            <a:r>
              <a:rPr lang="en-US" altLang="ko-KR" sz="1600" dirty="0">
                <a:solidFill>
                  <a:schemeClr val="tx2"/>
                </a:solidFill>
                <a:ea typeface="굴림" pitchFamily="50" charset="-127"/>
              </a:rPr>
              <a:t>	</a:t>
            </a:r>
            <a:r>
              <a:rPr lang="en-US" altLang="ko-KR" sz="1600" dirty="0" smtClean="0">
                <a:solidFill>
                  <a:schemeClr val="tx2"/>
                </a:solidFill>
                <a:ea typeface="굴림" pitchFamily="50" charset="-127"/>
              </a:rPr>
              <a:t>[</a:t>
            </a:r>
            <a:r>
              <a:rPr lang="en-US" altLang="ko-KR" sz="1600" dirty="0" smtClean="0">
                <a:solidFill>
                  <a:srgbClr val="FF0000"/>
                </a:solidFill>
                <a:ea typeface="굴림" pitchFamily="50" charset="-127"/>
              </a:rPr>
              <a:t>To show use </a:t>
            </a:r>
            <a:r>
              <a:rPr lang="en-US" altLang="ko-KR" sz="1600" dirty="0">
                <a:solidFill>
                  <a:srgbClr val="FF0000"/>
                </a:solidFill>
                <a:ea typeface="굴림" pitchFamily="50" charset="-127"/>
              </a:rPr>
              <a:t>cases </a:t>
            </a:r>
            <a:r>
              <a:rPr lang="en-US" altLang="ko-KR" sz="1600" dirty="0" smtClean="0">
                <a:solidFill>
                  <a:srgbClr val="FF0000"/>
                </a:solidFill>
                <a:ea typeface="굴림" pitchFamily="50" charset="-127"/>
              </a:rPr>
              <a:t>and market potential and to clarify the scope of PAR &amp; 5C</a:t>
            </a:r>
            <a:r>
              <a:rPr lang="en-US" altLang="ko-KR" sz="1600" dirty="0" smtClean="0">
                <a:solidFill>
                  <a:schemeClr val="tx2"/>
                </a:solidFill>
                <a:ea typeface="굴림" pitchFamily="50" charset="-127"/>
              </a:rPr>
              <a:t>]</a:t>
            </a:r>
            <a:endParaRPr lang="en-US" altLang="ko-KR" sz="1600" dirty="0">
              <a:solidFill>
                <a:schemeClr val="tx2"/>
              </a:solidFill>
              <a:ea typeface="굴림" pitchFamily="50" charset="-127"/>
            </a:endParaRPr>
          </a:p>
          <a:p>
            <a:pPr>
              <a:defRPr/>
            </a:pPr>
            <a:r>
              <a:rPr lang="en-US" altLang="ko-KR" sz="1600" b="1" dirty="0">
                <a:solidFill>
                  <a:schemeClr val="tx2"/>
                </a:solidFill>
                <a:ea typeface="굴림" pitchFamily="50" charset="-127"/>
              </a:rPr>
              <a:t>Notice:</a:t>
            </a:r>
            <a:r>
              <a:rPr lang="en-US" altLang="ko-KR" sz="1600" dirty="0">
                <a:solidFill>
                  <a:schemeClr val="tx2"/>
                </a:solidFill>
                <a:ea typeface="굴림" pitchFamily="50"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ko-KR" sz="1600" b="1" dirty="0">
                <a:solidFill>
                  <a:schemeClr val="tx2"/>
                </a:solidFill>
                <a:ea typeface="굴림" pitchFamily="50" charset="-127"/>
              </a:rPr>
              <a:t>Release:</a:t>
            </a:r>
            <a:r>
              <a:rPr lang="en-US" altLang="ko-KR" sz="1600" dirty="0">
                <a:solidFill>
                  <a:schemeClr val="tx2"/>
                </a:solidFill>
                <a:ea typeface="굴림" pitchFamily="50"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smtClean="0">
                <a:ea typeface="굴림" charset="-127"/>
              </a:rPr>
              <a:t>Use-case 3:</a:t>
            </a:r>
            <a:br>
              <a:rPr lang="en-US" altLang="ko-KR" dirty="0" smtClean="0">
                <a:ea typeface="굴림" charset="-127"/>
              </a:rPr>
            </a:br>
            <a:r>
              <a:rPr lang="en-US" altLang="ko-KR" dirty="0" smtClean="0">
                <a:ea typeface="굴림" charset="-127"/>
              </a:rPr>
              <a:t>User-centric Service Platform</a:t>
            </a:r>
            <a:endParaRPr lang="ko-KR" altLang="en-US" dirty="0" smtClean="0">
              <a:ea typeface="굴림" charset="-127"/>
            </a:endParaRP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dirty="0"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10</a:t>
            </a:fld>
            <a:endParaRPr lang="en-US" altLang="ko-KR" smtClean="0">
              <a:ea typeface="굴림" charset="-127"/>
            </a:endParaRPr>
          </a:p>
        </p:txBody>
      </p:sp>
      <p:sp>
        <p:nvSpPr>
          <p:cNvPr id="38" name="내용 개체 틀 2"/>
          <p:cNvSpPr>
            <a:spLocks noGrp="1"/>
          </p:cNvSpPr>
          <p:nvPr>
            <p:ph idx="1"/>
          </p:nvPr>
        </p:nvSpPr>
        <p:spPr>
          <a:xfrm>
            <a:off x="4857752" y="1981200"/>
            <a:ext cx="3600448" cy="4114800"/>
          </a:xfrm>
        </p:spPr>
        <p:txBody>
          <a:bodyPr/>
          <a:lstStyle/>
          <a:p>
            <a:r>
              <a:rPr lang="en-US" altLang="ko-KR" sz="2000" dirty="0" smtClean="0">
                <a:ea typeface="굴림" charset="-127"/>
              </a:rPr>
              <a:t>Distributed SW platform</a:t>
            </a:r>
          </a:p>
          <a:p>
            <a:pPr lvl="1"/>
            <a:r>
              <a:rPr lang="en-US" altLang="ko-KR" sz="1600" dirty="0" smtClean="0">
                <a:ea typeface="굴림" charset="-127"/>
              </a:rPr>
              <a:t>For user-centric applications that should be scalable and efficient</a:t>
            </a:r>
          </a:p>
          <a:p>
            <a:pPr lvl="1"/>
            <a:r>
              <a:rPr lang="en-US" altLang="ko-KR" sz="1600" dirty="0" smtClean="0">
                <a:ea typeface="굴림" charset="-127"/>
              </a:rPr>
              <a:t>Gaming, streaming, contents distribution</a:t>
            </a:r>
          </a:p>
          <a:p>
            <a:r>
              <a:rPr lang="en-US" altLang="ko-KR" sz="2000" dirty="0" smtClean="0">
                <a:ea typeface="굴림" charset="-127"/>
              </a:rPr>
              <a:t>Augmented Reality</a:t>
            </a:r>
          </a:p>
          <a:p>
            <a:pPr lvl="1"/>
            <a:r>
              <a:rPr lang="en-US" altLang="ko-KR" sz="1600" dirty="0" smtClean="0">
                <a:ea typeface="굴림" charset="-127"/>
              </a:rPr>
              <a:t>Game based on real location + virtual scene, e.g. </a:t>
            </a:r>
            <a:r>
              <a:rPr lang="en-US" altLang="ko-KR" sz="1600" dirty="0" err="1" smtClean="0">
                <a:ea typeface="굴림" charset="-127"/>
              </a:rPr>
              <a:t>MyTown</a:t>
            </a:r>
            <a:endParaRPr lang="en-US" altLang="ko-KR" sz="1600" dirty="0" smtClean="0">
              <a:ea typeface="굴림" charset="-127"/>
            </a:endParaRPr>
          </a:p>
          <a:p>
            <a:pPr lvl="1"/>
            <a:endParaRPr lang="en-US" altLang="ko-KR" sz="1600" dirty="0" smtClean="0">
              <a:ea typeface="굴림" charset="-127"/>
            </a:endParaRPr>
          </a:p>
          <a:p>
            <a:pPr lvl="1"/>
            <a:endParaRPr lang="en-US" altLang="ko-KR" sz="1600" dirty="0" smtClean="0">
              <a:ea typeface="굴림" charset="-127"/>
            </a:endParaRPr>
          </a:p>
        </p:txBody>
      </p:sp>
      <p:grpSp>
        <p:nvGrpSpPr>
          <p:cNvPr id="2" name="그룹 89"/>
          <p:cNvGrpSpPr/>
          <p:nvPr/>
        </p:nvGrpSpPr>
        <p:grpSpPr>
          <a:xfrm>
            <a:off x="1433771" y="4286256"/>
            <a:ext cx="2423849" cy="1857388"/>
            <a:chOff x="714348" y="4479925"/>
            <a:chExt cx="2423849" cy="1857388"/>
          </a:xfrm>
        </p:grpSpPr>
        <p:grpSp>
          <p:nvGrpSpPr>
            <p:cNvPr id="3" name="그룹 65"/>
            <p:cNvGrpSpPr/>
            <p:nvPr/>
          </p:nvGrpSpPr>
          <p:grpSpPr>
            <a:xfrm>
              <a:off x="714348" y="4479925"/>
              <a:ext cx="2090748" cy="1857388"/>
              <a:chOff x="1614469" y="4408487"/>
              <a:chExt cx="2090748" cy="1857388"/>
            </a:xfrm>
          </p:grpSpPr>
          <p:pic>
            <p:nvPicPr>
              <p:cNvPr id="47" name="그림 46" descr="People1.png"/>
              <p:cNvPicPr>
                <a:picLocks noChangeAspect="1"/>
              </p:cNvPicPr>
              <p:nvPr/>
            </p:nvPicPr>
            <p:blipFill>
              <a:blip r:embed="rId3" cstate="print"/>
              <a:srcRect/>
              <a:stretch>
                <a:fillRect/>
              </a:stretch>
            </p:blipFill>
            <p:spPr bwMode="auto">
              <a:xfrm>
                <a:off x="1714480" y="4500574"/>
                <a:ext cx="390523" cy="457197"/>
              </a:xfrm>
              <a:prstGeom prst="rect">
                <a:avLst/>
              </a:prstGeom>
              <a:noFill/>
              <a:ln w="9525">
                <a:noFill/>
                <a:miter lim="800000"/>
                <a:headEnd/>
                <a:tailEnd/>
              </a:ln>
            </p:spPr>
          </p:pic>
          <p:pic>
            <p:nvPicPr>
              <p:cNvPr id="48" name="그림 47" descr="People2.png"/>
              <p:cNvPicPr>
                <a:picLocks noChangeAspect="1"/>
              </p:cNvPicPr>
              <p:nvPr/>
            </p:nvPicPr>
            <p:blipFill>
              <a:blip r:embed="rId4" cstate="print"/>
              <a:srcRect/>
              <a:stretch>
                <a:fillRect/>
              </a:stretch>
            </p:blipFill>
            <p:spPr bwMode="auto">
              <a:xfrm>
                <a:off x="2455747" y="5751528"/>
                <a:ext cx="390523" cy="514347"/>
              </a:xfrm>
              <a:prstGeom prst="rect">
                <a:avLst/>
              </a:prstGeom>
              <a:noFill/>
              <a:ln w="9525">
                <a:noFill/>
                <a:miter lim="800000"/>
                <a:headEnd/>
                <a:tailEnd/>
              </a:ln>
            </p:spPr>
          </p:pic>
          <p:pic>
            <p:nvPicPr>
              <p:cNvPr id="49" name="그림 48" descr="People3.png"/>
              <p:cNvPicPr>
                <a:picLocks noChangeAspect="1"/>
              </p:cNvPicPr>
              <p:nvPr/>
            </p:nvPicPr>
            <p:blipFill>
              <a:blip r:embed="rId5" cstate="print"/>
              <a:srcRect/>
              <a:stretch>
                <a:fillRect/>
              </a:stretch>
            </p:blipFill>
            <p:spPr bwMode="auto">
              <a:xfrm>
                <a:off x="3286110" y="4500574"/>
                <a:ext cx="390523" cy="457197"/>
              </a:xfrm>
              <a:prstGeom prst="rect">
                <a:avLst/>
              </a:prstGeom>
              <a:noFill/>
              <a:ln w="9525">
                <a:noFill/>
                <a:miter lim="800000"/>
                <a:headEnd/>
                <a:tailEnd/>
              </a:ln>
            </p:spPr>
          </p:pic>
          <p:pic>
            <p:nvPicPr>
              <p:cNvPr id="55" name="그림 54" descr="headset2.jpg"/>
              <p:cNvPicPr>
                <a:picLocks noChangeAspect="1"/>
              </p:cNvPicPr>
              <p:nvPr/>
            </p:nvPicPr>
            <p:blipFill>
              <a:blip r:embed="rId6" cstate="print">
                <a:clrChange>
                  <a:clrFrom>
                    <a:srgbClr val="FFFFFF"/>
                  </a:clrFrom>
                  <a:clrTo>
                    <a:srgbClr val="FFFFFF">
                      <a:alpha val="0"/>
                    </a:srgbClr>
                  </a:clrTo>
                </a:clrChange>
              </a:blip>
              <a:stretch>
                <a:fillRect/>
              </a:stretch>
            </p:blipFill>
            <p:spPr>
              <a:xfrm>
                <a:off x="2300178" y="5786454"/>
                <a:ext cx="714380" cy="368300"/>
              </a:xfrm>
              <a:prstGeom prst="rect">
                <a:avLst/>
              </a:prstGeom>
            </p:spPr>
          </p:pic>
          <p:pic>
            <p:nvPicPr>
              <p:cNvPr id="56" name="그림 55" descr="headset1.jpg"/>
              <p:cNvPicPr>
                <a:picLocks noChangeAspect="1"/>
              </p:cNvPicPr>
              <p:nvPr/>
            </p:nvPicPr>
            <p:blipFill>
              <a:blip r:embed="rId7" cstate="print">
                <a:clrChange>
                  <a:clrFrom>
                    <a:srgbClr val="FFFFFA"/>
                  </a:clrFrom>
                  <a:clrTo>
                    <a:srgbClr val="FFFFFA">
                      <a:alpha val="0"/>
                    </a:srgbClr>
                  </a:clrTo>
                </a:clrChange>
              </a:blip>
              <a:stretch>
                <a:fillRect/>
              </a:stretch>
            </p:blipFill>
            <p:spPr>
              <a:xfrm>
                <a:off x="1685907" y="4429132"/>
                <a:ext cx="457201" cy="304800"/>
              </a:xfrm>
              <a:prstGeom prst="rect">
                <a:avLst/>
              </a:prstGeom>
            </p:spPr>
          </p:pic>
          <p:pic>
            <p:nvPicPr>
              <p:cNvPr id="57" name="그림 56" descr="headset1.jpg"/>
              <p:cNvPicPr>
                <a:picLocks noChangeAspect="1"/>
              </p:cNvPicPr>
              <p:nvPr/>
            </p:nvPicPr>
            <p:blipFill>
              <a:blip r:embed="rId7" cstate="print">
                <a:clrChange>
                  <a:clrFrom>
                    <a:srgbClr val="FFFFFA"/>
                  </a:clrFrom>
                  <a:clrTo>
                    <a:srgbClr val="FFFFFA">
                      <a:alpha val="0"/>
                    </a:srgbClr>
                  </a:clrTo>
                </a:clrChange>
              </a:blip>
              <a:stretch>
                <a:fillRect/>
              </a:stretch>
            </p:blipFill>
            <p:spPr>
              <a:xfrm>
                <a:off x="3248016" y="4429132"/>
                <a:ext cx="457201" cy="304800"/>
              </a:xfrm>
              <a:prstGeom prst="rect">
                <a:avLst/>
              </a:prstGeom>
            </p:spPr>
          </p:pic>
          <p:pic>
            <p:nvPicPr>
              <p:cNvPr id="59" name="그림 58" descr="music2.jpg"/>
              <p:cNvPicPr>
                <a:picLocks noChangeAspect="1"/>
              </p:cNvPicPr>
              <p:nvPr/>
            </p:nvPicPr>
            <p:blipFill>
              <a:blip r:embed="rId8" cstate="print">
                <a:clrChange>
                  <a:clrFrom>
                    <a:srgbClr val="FCFEFB"/>
                  </a:clrFrom>
                  <a:clrTo>
                    <a:srgbClr val="FCFEFB">
                      <a:alpha val="0"/>
                    </a:srgbClr>
                  </a:clrTo>
                </a:clrChange>
              </a:blip>
              <a:stretch>
                <a:fillRect/>
              </a:stretch>
            </p:blipFill>
            <p:spPr>
              <a:xfrm>
                <a:off x="1955688" y="5800277"/>
                <a:ext cx="526231" cy="394165"/>
              </a:xfrm>
              <a:prstGeom prst="rect">
                <a:avLst/>
              </a:prstGeom>
            </p:spPr>
          </p:pic>
          <p:pic>
            <p:nvPicPr>
              <p:cNvPr id="61" name="그림 60" descr="music4.jpg"/>
              <p:cNvPicPr>
                <a:picLocks noChangeAspect="1"/>
              </p:cNvPicPr>
              <p:nvPr/>
            </p:nvPicPr>
            <p:blipFill>
              <a:blip r:embed="rId9" cstate="print">
                <a:clrChange>
                  <a:clrFrom>
                    <a:srgbClr val="FFFFFF"/>
                  </a:clrFrom>
                  <a:clrTo>
                    <a:srgbClr val="FFFFFF">
                      <a:alpha val="0"/>
                    </a:srgbClr>
                  </a:clrTo>
                </a:clrChange>
              </a:blip>
              <a:stretch>
                <a:fillRect/>
              </a:stretch>
            </p:blipFill>
            <p:spPr>
              <a:xfrm>
                <a:off x="2900353" y="4408487"/>
                <a:ext cx="357190" cy="357190"/>
              </a:xfrm>
              <a:prstGeom prst="rect">
                <a:avLst/>
              </a:prstGeom>
            </p:spPr>
          </p:pic>
          <p:pic>
            <p:nvPicPr>
              <p:cNvPr id="62" name="그림 61" descr="music5.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1614469" y="4979991"/>
                <a:ext cx="426430" cy="571504"/>
              </a:xfrm>
              <a:prstGeom prst="rect">
                <a:avLst/>
              </a:prstGeom>
            </p:spPr>
          </p:pic>
          <p:pic>
            <p:nvPicPr>
              <p:cNvPr id="63" name="그림 62" descr="radio_wave3.jpg"/>
              <p:cNvPicPr>
                <a:picLocks noChangeAspect="1"/>
              </p:cNvPicPr>
              <p:nvPr/>
            </p:nvPicPr>
            <p:blipFill>
              <a:blip r:embed="rId11" cstate="print">
                <a:clrChange>
                  <a:clrFrom>
                    <a:srgbClr val="FFFFFF"/>
                  </a:clrFrom>
                  <a:clrTo>
                    <a:srgbClr val="FFFFFF">
                      <a:alpha val="0"/>
                    </a:srgbClr>
                  </a:clrTo>
                </a:clrChange>
              </a:blip>
              <a:stretch>
                <a:fillRect/>
              </a:stretch>
            </p:blipFill>
            <p:spPr>
              <a:xfrm rot="2380389">
                <a:off x="2036226" y="4698662"/>
                <a:ext cx="464771" cy="577281"/>
              </a:xfrm>
              <a:prstGeom prst="rect">
                <a:avLst/>
              </a:prstGeom>
            </p:spPr>
          </p:pic>
          <p:pic>
            <p:nvPicPr>
              <p:cNvPr id="64" name="그림 63" descr="radio_wave3.jpg"/>
              <p:cNvPicPr>
                <a:picLocks noChangeAspect="1"/>
              </p:cNvPicPr>
              <p:nvPr/>
            </p:nvPicPr>
            <p:blipFill>
              <a:blip r:embed="rId11" cstate="print">
                <a:clrChange>
                  <a:clrFrom>
                    <a:srgbClr val="FFFFFF"/>
                  </a:clrFrom>
                  <a:clrTo>
                    <a:srgbClr val="FFFFFF">
                      <a:alpha val="0"/>
                    </a:srgbClr>
                  </a:clrTo>
                </a:clrChange>
              </a:blip>
              <a:stretch>
                <a:fillRect/>
              </a:stretch>
            </p:blipFill>
            <p:spPr>
              <a:xfrm rot="8585656">
                <a:off x="2829062" y="4698662"/>
                <a:ext cx="464771" cy="577281"/>
              </a:xfrm>
              <a:prstGeom prst="rect">
                <a:avLst/>
              </a:prstGeom>
            </p:spPr>
          </p:pic>
          <p:pic>
            <p:nvPicPr>
              <p:cNvPr id="65" name="그림 64" descr="radio_wave3.jpg"/>
              <p:cNvPicPr>
                <a:picLocks noChangeAspect="1"/>
              </p:cNvPicPr>
              <p:nvPr/>
            </p:nvPicPr>
            <p:blipFill>
              <a:blip r:embed="rId11" cstate="print">
                <a:clrChange>
                  <a:clrFrom>
                    <a:srgbClr val="FFFFFF"/>
                  </a:clrFrom>
                  <a:clrTo>
                    <a:srgbClr val="FFFFFF">
                      <a:alpha val="0"/>
                    </a:srgbClr>
                  </a:clrTo>
                </a:clrChange>
              </a:blip>
              <a:stretch>
                <a:fillRect/>
              </a:stretch>
            </p:blipFill>
            <p:spPr>
              <a:xfrm rot="16200000">
                <a:off x="2440571" y="5230133"/>
                <a:ext cx="464771" cy="577281"/>
              </a:xfrm>
              <a:prstGeom prst="rect">
                <a:avLst/>
              </a:prstGeom>
            </p:spPr>
          </p:pic>
        </p:grpSp>
        <p:sp>
          <p:nvSpPr>
            <p:cNvPr id="67" name="TextBox 66"/>
            <p:cNvSpPr txBox="1"/>
            <p:nvPr/>
          </p:nvSpPr>
          <p:spPr>
            <a:xfrm>
              <a:off x="2214546" y="5500702"/>
              <a:ext cx="923651" cy="276999"/>
            </a:xfrm>
            <a:prstGeom prst="rect">
              <a:avLst/>
            </a:prstGeom>
            <a:noFill/>
          </p:spPr>
          <p:txBody>
            <a:bodyPr wrap="none" rtlCol="0">
              <a:spAutoFit/>
            </a:bodyPr>
            <a:lstStyle/>
            <a:p>
              <a:r>
                <a:rPr lang="en-US" altLang="ko-KR" u="sng" dirty="0" smtClean="0">
                  <a:solidFill>
                    <a:schemeClr val="accent6">
                      <a:lumMod val="75000"/>
                    </a:schemeClr>
                  </a:solidFill>
                </a:rPr>
                <a:t>Personal DJ</a:t>
              </a:r>
              <a:endParaRPr lang="ko-KR" altLang="en-US" u="sng" dirty="0">
                <a:solidFill>
                  <a:schemeClr val="accent6">
                    <a:lumMod val="75000"/>
                  </a:schemeClr>
                </a:solidFill>
              </a:endParaRPr>
            </a:p>
          </p:txBody>
        </p:sp>
      </p:grpSp>
      <p:grpSp>
        <p:nvGrpSpPr>
          <p:cNvPr id="9" name="그룹 127"/>
          <p:cNvGrpSpPr/>
          <p:nvPr/>
        </p:nvGrpSpPr>
        <p:grpSpPr>
          <a:xfrm>
            <a:off x="500034" y="2080431"/>
            <a:ext cx="4071966" cy="1705759"/>
            <a:chOff x="500034" y="1794679"/>
            <a:chExt cx="4071966" cy="1705759"/>
          </a:xfrm>
        </p:grpSpPr>
        <p:sp>
          <p:nvSpPr>
            <p:cNvPr id="98" name="TextBox 97"/>
            <p:cNvSpPr txBox="1"/>
            <p:nvPr/>
          </p:nvSpPr>
          <p:spPr>
            <a:xfrm>
              <a:off x="1571604" y="3223439"/>
              <a:ext cx="1785950" cy="276999"/>
            </a:xfrm>
            <a:prstGeom prst="rect">
              <a:avLst/>
            </a:prstGeom>
            <a:noFill/>
          </p:spPr>
          <p:txBody>
            <a:bodyPr wrap="square" rtlCol="0">
              <a:spAutoFit/>
            </a:bodyPr>
            <a:lstStyle/>
            <a:p>
              <a:r>
                <a:rPr lang="en-US" altLang="ko-KR" u="sng" dirty="0" smtClean="0">
                  <a:solidFill>
                    <a:schemeClr val="accent6">
                      <a:lumMod val="75000"/>
                    </a:schemeClr>
                  </a:solidFill>
                </a:rPr>
                <a:t>User-centric Game Model</a:t>
              </a:r>
              <a:endParaRPr lang="ko-KR" altLang="en-US" u="sng" dirty="0">
                <a:solidFill>
                  <a:schemeClr val="accent6">
                    <a:lumMod val="75000"/>
                  </a:schemeClr>
                </a:solidFill>
              </a:endParaRPr>
            </a:p>
          </p:txBody>
        </p:sp>
        <p:pic>
          <p:nvPicPr>
            <p:cNvPr id="100" name="그림 99" descr="People1.png"/>
            <p:cNvPicPr>
              <a:picLocks noChangeAspect="1"/>
            </p:cNvPicPr>
            <p:nvPr/>
          </p:nvPicPr>
          <p:blipFill>
            <a:blip r:embed="rId3" cstate="print"/>
            <a:srcRect/>
            <a:stretch>
              <a:fillRect/>
            </a:stretch>
          </p:blipFill>
          <p:spPr bwMode="auto">
            <a:xfrm>
              <a:off x="966767" y="1900233"/>
              <a:ext cx="390523" cy="457197"/>
            </a:xfrm>
            <a:prstGeom prst="rect">
              <a:avLst/>
            </a:prstGeom>
            <a:noFill/>
            <a:ln w="9525">
              <a:noFill/>
              <a:miter lim="800000"/>
              <a:headEnd/>
              <a:tailEnd/>
            </a:ln>
          </p:spPr>
        </p:pic>
        <p:pic>
          <p:nvPicPr>
            <p:cNvPr id="101" name="그림 100" descr="People2.png"/>
            <p:cNvPicPr>
              <a:picLocks noChangeAspect="1"/>
            </p:cNvPicPr>
            <p:nvPr/>
          </p:nvPicPr>
          <p:blipFill>
            <a:blip r:embed="rId4" cstate="print"/>
            <a:srcRect/>
            <a:stretch>
              <a:fillRect/>
            </a:stretch>
          </p:blipFill>
          <p:spPr bwMode="auto">
            <a:xfrm>
              <a:off x="3681411" y="1857364"/>
              <a:ext cx="390523" cy="514346"/>
            </a:xfrm>
            <a:prstGeom prst="rect">
              <a:avLst/>
            </a:prstGeom>
            <a:noFill/>
            <a:ln w="9525">
              <a:noFill/>
              <a:miter lim="800000"/>
              <a:headEnd/>
              <a:tailEnd/>
            </a:ln>
          </p:spPr>
        </p:pic>
        <p:pic>
          <p:nvPicPr>
            <p:cNvPr id="102" name="그림 101" descr="People3.png"/>
            <p:cNvPicPr>
              <a:picLocks noChangeAspect="1"/>
            </p:cNvPicPr>
            <p:nvPr/>
          </p:nvPicPr>
          <p:blipFill>
            <a:blip r:embed="rId5" cstate="print"/>
            <a:srcRect/>
            <a:stretch>
              <a:fillRect/>
            </a:stretch>
          </p:blipFill>
          <p:spPr bwMode="auto">
            <a:xfrm>
              <a:off x="2324089" y="1900233"/>
              <a:ext cx="390523" cy="457197"/>
            </a:xfrm>
            <a:prstGeom prst="rect">
              <a:avLst/>
            </a:prstGeom>
            <a:noFill/>
            <a:ln w="9525">
              <a:noFill/>
              <a:miter lim="800000"/>
              <a:headEnd/>
              <a:tailEnd/>
            </a:ln>
          </p:spPr>
        </p:pic>
        <p:pic>
          <p:nvPicPr>
            <p:cNvPr id="108" name="그림 107" descr="AshMap_s1.jpg"/>
            <p:cNvPicPr>
              <a:picLocks noChangeAspect="1"/>
            </p:cNvPicPr>
            <p:nvPr/>
          </p:nvPicPr>
          <p:blipFill>
            <a:blip r:embed="rId12" cstate="print"/>
            <a:stretch>
              <a:fillRect/>
            </a:stretch>
          </p:blipFill>
          <p:spPr>
            <a:xfrm>
              <a:off x="500034" y="2428868"/>
              <a:ext cx="1318418" cy="785818"/>
            </a:xfrm>
            <a:prstGeom prst="rect">
              <a:avLst/>
            </a:prstGeom>
          </p:spPr>
        </p:pic>
        <p:pic>
          <p:nvPicPr>
            <p:cNvPr id="109" name="그림 108" descr="AshMap_s2.jpg"/>
            <p:cNvPicPr>
              <a:picLocks noChangeAspect="1"/>
            </p:cNvPicPr>
            <p:nvPr/>
          </p:nvPicPr>
          <p:blipFill>
            <a:blip r:embed="rId13" cstate="print"/>
            <a:stretch>
              <a:fillRect/>
            </a:stretch>
          </p:blipFill>
          <p:spPr>
            <a:xfrm>
              <a:off x="1857355" y="2428868"/>
              <a:ext cx="1370805" cy="785817"/>
            </a:xfrm>
            <a:prstGeom prst="rect">
              <a:avLst/>
            </a:prstGeom>
          </p:spPr>
        </p:pic>
        <p:pic>
          <p:nvPicPr>
            <p:cNvPr id="110" name="그림 109" descr="AshMap_s3.jpg"/>
            <p:cNvPicPr>
              <a:picLocks noChangeAspect="1"/>
            </p:cNvPicPr>
            <p:nvPr/>
          </p:nvPicPr>
          <p:blipFill>
            <a:blip r:embed="rId14" cstate="print"/>
            <a:stretch>
              <a:fillRect/>
            </a:stretch>
          </p:blipFill>
          <p:spPr>
            <a:xfrm>
              <a:off x="3262313" y="2428868"/>
              <a:ext cx="1309687" cy="785818"/>
            </a:xfrm>
            <a:prstGeom prst="rect">
              <a:avLst/>
            </a:prstGeom>
          </p:spPr>
        </p:pic>
        <p:pic>
          <p:nvPicPr>
            <p:cNvPr id="113" name="그림 112" descr="People1.png"/>
            <p:cNvPicPr>
              <a:picLocks noChangeAspect="1"/>
            </p:cNvPicPr>
            <p:nvPr/>
          </p:nvPicPr>
          <p:blipFill>
            <a:blip r:embed="rId3" cstate="print"/>
            <a:srcRect/>
            <a:stretch>
              <a:fillRect/>
            </a:stretch>
          </p:blipFill>
          <p:spPr bwMode="auto">
            <a:xfrm>
              <a:off x="1068892" y="2643182"/>
              <a:ext cx="216960" cy="254002"/>
            </a:xfrm>
            <a:prstGeom prst="rect">
              <a:avLst/>
            </a:prstGeom>
            <a:noFill/>
            <a:ln w="9525">
              <a:solidFill>
                <a:schemeClr val="bg1"/>
              </a:solidFill>
              <a:miter lim="800000"/>
              <a:headEnd/>
              <a:tailEnd/>
            </a:ln>
          </p:spPr>
        </p:pic>
        <p:pic>
          <p:nvPicPr>
            <p:cNvPr id="114" name="그림 113" descr="People2.png"/>
            <p:cNvPicPr>
              <a:picLocks noChangeAspect="1"/>
            </p:cNvPicPr>
            <p:nvPr/>
          </p:nvPicPr>
          <p:blipFill>
            <a:blip r:embed="rId4" cstate="print"/>
            <a:srcRect/>
            <a:stretch>
              <a:fillRect/>
            </a:stretch>
          </p:blipFill>
          <p:spPr bwMode="auto">
            <a:xfrm>
              <a:off x="3786182" y="2786058"/>
              <a:ext cx="216960" cy="285752"/>
            </a:xfrm>
            <a:prstGeom prst="rect">
              <a:avLst/>
            </a:prstGeom>
            <a:noFill/>
            <a:ln w="9525">
              <a:solidFill>
                <a:schemeClr val="bg1"/>
              </a:solidFill>
              <a:miter lim="800000"/>
              <a:headEnd/>
              <a:tailEnd/>
            </a:ln>
          </p:spPr>
        </p:pic>
        <p:pic>
          <p:nvPicPr>
            <p:cNvPr id="115" name="그림 114" descr="People3.png"/>
            <p:cNvPicPr>
              <a:picLocks noChangeAspect="1"/>
            </p:cNvPicPr>
            <p:nvPr/>
          </p:nvPicPr>
          <p:blipFill>
            <a:blip r:embed="rId5" cstate="print"/>
            <a:srcRect/>
            <a:stretch>
              <a:fillRect/>
            </a:stretch>
          </p:blipFill>
          <p:spPr bwMode="auto">
            <a:xfrm>
              <a:off x="2497652" y="2428868"/>
              <a:ext cx="216960" cy="254002"/>
            </a:xfrm>
            <a:prstGeom prst="rect">
              <a:avLst/>
            </a:prstGeom>
            <a:noFill/>
            <a:ln w="9525">
              <a:solidFill>
                <a:schemeClr val="bg1"/>
              </a:solidFill>
              <a:miter lim="800000"/>
              <a:headEnd/>
              <a:tailEnd/>
            </a:ln>
          </p:spPr>
        </p:pic>
        <p:pic>
          <p:nvPicPr>
            <p:cNvPr id="116" name="그림 115" descr="People3.png"/>
            <p:cNvPicPr>
              <a:picLocks noChangeAspect="1"/>
            </p:cNvPicPr>
            <p:nvPr/>
          </p:nvPicPr>
          <p:blipFill>
            <a:blip r:embed="rId5" cstate="print"/>
            <a:srcRect/>
            <a:stretch>
              <a:fillRect/>
            </a:stretch>
          </p:blipFill>
          <p:spPr bwMode="auto">
            <a:xfrm>
              <a:off x="1640396" y="2428868"/>
              <a:ext cx="216960" cy="254002"/>
            </a:xfrm>
            <a:prstGeom prst="rect">
              <a:avLst/>
            </a:prstGeom>
            <a:noFill/>
            <a:ln w="9525">
              <a:solidFill>
                <a:schemeClr val="bg1"/>
              </a:solidFill>
              <a:miter lim="800000"/>
              <a:headEnd/>
              <a:tailEnd/>
            </a:ln>
          </p:spPr>
        </p:pic>
        <p:pic>
          <p:nvPicPr>
            <p:cNvPr id="117" name="그림 116" descr="People1.png"/>
            <p:cNvPicPr>
              <a:picLocks noChangeAspect="1"/>
            </p:cNvPicPr>
            <p:nvPr/>
          </p:nvPicPr>
          <p:blipFill>
            <a:blip r:embed="rId3" cstate="print"/>
            <a:srcRect/>
            <a:stretch>
              <a:fillRect/>
            </a:stretch>
          </p:blipFill>
          <p:spPr bwMode="auto">
            <a:xfrm>
              <a:off x="1926148" y="2643182"/>
              <a:ext cx="216960" cy="254002"/>
            </a:xfrm>
            <a:prstGeom prst="rect">
              <a:avLst/>
            </a:prstGeom>
            <a:noFill/>
            <a:ln w="9525">
              <a:solidFill>
                <a:schemeClr val="bg1"/>
              </a:solidFill>
              <a:miter lim="800000"/>
              <a:headEnd/>
              <a:tailEnd/>
            </a:ln>
          </p:spPr>
        </p:pic>
        <p:pic>
          <p:nvPicPr>
            <p:cNvPr id="118" name="그림 117" descr="People2.png"/>
            <p:cNvPicPr>
              <a:picLocks noChangeAspect="1"/>
            </p:cNvPicPr>
            <p:nvPr/>
          </p:nvPicPr>
          <p:blipFill>
            <a:blip r:embed="rId4" cstate="print"/>
            <a:srcRect/>
            <a:stretch>
              <a:fillRect/>
            </a:stretch>
          </p:blipFill>
          <p:spPr bwMode="auto">
            <a:xfrm>
              <a:off x="3000364" y="2786058"/>
              <a:ext cx="216960" cy="285752"/>
            </a:xfrm>
            <a:prstGeom prst="rect">
              <a:avLst/>
            </a:prstGeom>
            <a:noFill/>
            <a:ln w="9525">
              <a:solidFill>
                <a:schemeClr val="bg1"/>
              </a:solidFill>
              <a:miter lim="800000"/>
              <a:headEnd/>
              <a:tailEnd/>
            </a:ln>
          </p:spPr>
        </p:pic>
        <p:pic>
          <p:nvPicPr>
            <p:cNvPr id="119" name="그림 118" descr="People3.png"/>
            <p:cNvPicPr>
              <a:picLocks noChangeAspect="1"/>
            </p:cNvPicPr>
            <p:nvPr/>
          </p:nvPicPr>
          <p:blipFill>
            <a:blip r:embed="rId5" cstate="print"/>
            <a:srcRect/>
            <a:stretch>
              <a:fillRect/>
            </a:stretch>
          </p:blipFill>
          <p:spPr bwMode="auto">
            <a:xfrm>
              <a:off x="3283470" y="2428868"/>
              <a:ext cx="216960" cy="254002"/>
            </a:xfrm>
            <a:prstGeom prst="rect">
              <a:avLst/>
            </a:prstGeom>
            <a:noFill/>
            <a:ln w="9525">
              <a:solidFill>
                <a:schemeClr val="bg1"/>
              </a:solidFill>
              <a:miter lim="800000"/>
              <a:headEnd/>
              <a:tailEnd/>
            </a:ln>
          </p:spPr>
        </p:pic>
        <p:sp>
          <p:nvSpPr>
            <p:cNvPr id="123" name="왼쪽/오른쪽 화살표 122"/>
            <p:cNvSpPr/>
            <p:nvPr/>
          </p:nvSpPr>
          <p:spPr bwMode="auto">
            <a:xfrm>
              <a:off x="1469069" y="2000240"/>
              <a:ext cx="714380" cy="285752"/>
            </a:xfrm>
            <a:prstGeom prst="leftRightArrow">
              <a:avLst>
                <a:gd name="adj1" fmla="val 34941"/>
                <a:gd name="adj2" fmla="val 50000"/>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4" name="왼쪽/오른쪽 화살표 123"/>
            <p:cNvSpPr/>
            <p:nvPr/>
          </p:nvSpPr>
          <p:spPr bwMode="auto">
            <a:xfrm>
              <a:off x="2857488" y="2000240"/>
              <a:ext cx="714380" cy="285752"/>
            </a:xfrm>
            <a:prstGeom prst="leftRightArrow">
              <a:avLst>
                <a:gd name="adj1" fmla="val 34941"/>
                <a:gd name="adj2" fmla="val 50000"/>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5" name="TextBox 124"/>
            <p:cNvSpPr txBox="1"/>
            <p:nvPr/>
          </p:nvSpPr>
          <p:spPr>
            <a:xfrm>
              <a:off x="1500166" y="1794679"/>
              <a:ext cx="785818" cy="276999"/>
            </a:xfrm>
            <a:prstGeom prst="rect">
              <a:avLst/>
            </a:prstGeom>
            <a:noFill/>
          </p:spPr>
          <p:txBody>
            <a:bodyPr wrap="square" rtlCol="0">
              <a:spAutoFit/>
            </a:bodyPr>
            <a:lstStyle/>
            <a:p>
              <a:r>
                <a:rPr lang="en-US" altLang="ko-KR" dirty="0" smtClean="0">
                  <a:solidFill>
                    <a:schemeClr val="accent6">
                      <a:lumMod val="75000"/>
                    </a:schemeClr>
                  </a:solidFill>
                </a:rPr>
                <a:t>PAC link</a:t>
              </a:r>
              <a:endParaRPr lang="ko-KR" altLang="en-US" dirty="0">
                <a:solidFill>
                  <a:schemeClr val="accent6">
                    <a:lumMod val="75000"/>
                  </a:schemeClr>
                </a:solidFill>
              </a:endParaRPr>
            </a:p>
          </p:txBody>
        </p:sp>
        <p:sp>
          <p:nvSpPr>
            <p:cNvPr id="126" name="TextBox 125"/>
            <p:cNvSpPr txBox="1"/>
            <p:nvPr/>
          </p:nvSpPr>
          <p:spPr>
            <a:xfrm>
              <a:off x="2857488" y="1794679"/>
              <a:ext cx="785818" cy="276999"/>
            </a:xfrm>
            <a:prstGeom prst="rect">
              <a:avLst/>
            </a:prstGeom>
            <a:noFill/>
          </p:spPr>
          <p:txBody>
            <a:bodyPr wrap="square" rtlCol="0">
              <a:spAutoFit/>
            </a:bodyPr>
            <a:lstStyle/>
            <a:p>
              <a:r>
                <a:rPr lang="en-US" altLang="ko-KR" dirty="0" smtClean="0">
                  <a:solidFill>
                    <a:schemeClr val="accent6">
                      <a:lumMod val="75000"/>
                    </a:schemeClr>
                  </a:solidFill>
                </a:rPr>
                <a:t>PAC link</a:t>
              </a:r>
              <a:endParaRPr lang="ko-KR" altLang="en-US" dirty="0">
                <a:solidFill>
                  <a:schemeClr val="accent6">
                    <a:lumMod val="75000"/>
                  </a:schemeClr>
                </a:solidFill>
              </a:endParaRPr>
            </a:p>
          </p:txBody>
        </p:sp>
      </p:grpSp>
      <p:pic>
        <p:nvPicPr>
          <p:cNvPr id="41" name="그림 40" descr="AR.jpg"/>
          <p:cNvPicPr>
            <a:picLocks noChangeAspect="1"/>
          </p:cNvPicPr>
          <p:nvPr/>
        </p:nvPicPr>
        <p:blipFill>
          <a:blip r:embed="rId15" cstate="print"/>
          <a:stretch>
            <a:fillRect/>
          </a:stretch>
        </p:blipFill>
        <p:spPr>
          <a:xfrm>
            <a:off x="5786446" y="4714884"/>
            <a:ext cx="1928826" cy="151116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Use-case 4:</a:t>
            </a:r>
            <a:br>
              <a:rPr lang="en-US" altLang="ko-KR" dirty="0" smtClean="0"/>
            </a:br>
            <a:r>
              <a:rPr lang="en-US" altLang="ko-KR" dirty="0" smtClean="0"/>
              <a:t>CE (Consumer Electronics) </a:t>
            </a:r>
            <a:endParaRPr lang="ko-KR" altLang="en-US" dirty="0"/>
          </a:p>
        </p:txBody>
      </p:sp>
      <p:sp>
        <p:nvSpPr>
          <p:cNvPr id="3" name="내용 개체 틀 2"/>
          <p:cNvSpPr>
            <a:spLocks noGrp="1"/>
          </p:cNvSpPr>
          <p:nvPr>
            <p:ph idx="1"/>
          </p:nvPr>
        </p:nvSpPr>
        <p:spPr/>
        <p:txBody>
          <a:bodyPr/>
          <a:lstStyle/>
          <a:p>
            <a:r>
              <a:rPr lang="en-US" altLang="ko-KR" sz="2000" dirty="0" smtClean="0"/>
              <a:t>Personal environment setup </a:t>
            </a:r>
          </a:p>
          <a:p>
            <a:pPr lvl="1"/>
            <a:r>
              <a:rPr lang="en-US" altLang="ko-KR" sz="1800" dirty="0" smtClean="0"/>
              <a:t>1. Notify user’s activity to each device and setup it</a:t>
            </a:r>
          </a:p>
          <a:p>
            <a:pPr lvl="1"/>
            <a:r>
              <a:rPr lang="en-US" altLang="ko-KR" sz="1800" dirty="0" smtClean="0"/>
              <a:t>2. Each device adjust automatically its status and feedback to other devices </a:t>
            </a:r>
          </a:p>
          <a:p>
            <a:r>
              <a:rPr lang="en-US" altLang="ko-KR" sz="2000" dirty="0" smtClean="0"/>
              <a:t>Device can automatically establish multi-hop wireless links forwarding data frames</a:t>
            </a:r>
          </a:p>
          <a:p>
            <a:endParaRPr lang="ko-KR" altLang="en-US" sz="2000"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11</a:t>
            </a:fld>
            <a:endParaRPr lang="en-US" altLang="ko-KR"/>
          </a:p>
        </p:txBody>
      </p:sp>
      <p:pic>
        <p:nvPicPr>
          <p:cNvPr id="7" name="Picture 2"/>
          <p:cNvPicPr>
            <a:picLocks noChangeAspect="1" noChangeArrowheads="1"/>
          </p:cNvPicPr>
          <p:nvPr/>
        </p:nvPicPr>
        <p:blipFill>
          <a:blip r:embed="rId2" cstate="print"/>
          <a:srcRect/>
          <a:stretch>
            <a:fillRect/>
          </a:stretch>
        </p:blipFill>
        <p:spPr bwMode="auto">
          <a:xfrm>
            <a:off x="3000364" y="4084464"/>
            <a:ext cx="3344232" cy="25814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smtClean="0">
                <a:ea typeface="굴림" charset="-127"/>
              </a:rPr>
              <a:t>Use-case 5:</a:t>
            </a:r>
            <a:br>
              <a:rPr lang="en-US" altLang="ko-KR" dirty="0" smtClean="0">
                <a:ea typeface="굴림" charset="-127"/>
              </a:rPr>
            </a:br>
            <a:r>
              <a:rPr lang="en-US" altLang="ko-KR" dirty="0" smtClean="0">
                <a:ea typeface="굴림" charset="-127"/>
              </a:rPr>
              <a:t>Alarm &amp; Emergency Service</a:t>
            </a:r>
            <a:endParaRPr lang="ko-KR" altLang="en-US" dirty="0" smtClean="0">
              <a:ea typeface="굴림" charset="-127"/>
            </a:endParaRP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12</a:t>
            </a:fld>
            <a:endParaRPr lang="en-US" altLang="ko-KR" smtClean="0">
              <a:ea typeface="굴림" charset="-127"/>
            </a:endParaRPr>
          </a:p>
        </p:txBody>
      </p:sp>
      <p:sp>
        <p:nvSpPr>
          <p:cNvPr id="42" name="내용 개체 틀 2"/>
          <p:cNvSpPr>
            <a:spLocks noGrp="1"/>
          </p:cNvSpPr>
          <p:nvPr>
            <p:ph idx="1"/>
          </p:nvPr>
        </p:nvSpPr>
        <p:spPr>
          <a:xfrm>
            <a:off x="4857752" y="1981200"/>
            <a:ext cx="3600448" cy="4114800"/>
          </a:xfrm>
        </p:spPr>
        <p:txBody>
          <a:bodyPr/>
          <a:lstStyle/>
          <a:p>
            <a:r>
              <a:rPr lang="en-US" altLang="ko-KR" sz="2000" dirty="0" smtClean="0">
                <a:ea typeface="굴림" charset="-127"/>
              </a:rPr>
              <a:t>Accident alarm</a:t>
            </a:r>
          </a:p>
          <a:p>
            <a:pPr lvl="1"/>
            <a:r>
              <a:rPr lang="en-US" altLang="ko-KR" sz="1600" dirty="0" smtClean="0">
                <a:ea typeface="굴림" charset="-127"/>
              </a:rPr>
              <a:t>Fast notification in near-by area</a:t>
            </a:r>
          </a:p>
          <a:p>
            <a:pPr lvl="1"/>
            <a:r>
              <a:rPr lang="en-US" altLang="ko-KR" sz="1600" dirty="0" smtClean="0">
                <a:ea typeface="굴림" charset="-127"/>
              </a:rPr>
              <a:t>E.g. car accident alarm</a:t>
            </a:r>
          </a:p>
          <a:p>
            <a:r>
              <a:rPr lang="en-US" altLang="ko-KR" sz="2000" dirty="0" smtClean="0">
                <a:ea typeface="굴림" charset="-127"/>
              </a:rPr>
              <a:t>Emergency platform</a:t>
            </a:r>
          </a:p>
          <a:p>
            <a:pPr lvl="1"/>
            <a:r>
              <a:rPr lang="en-US" altLang="ko-KR" sz="1600" dirty="0" smtClean="0">
                <a:ea typeface="굴림" charset="-127"/>
              </a:rPr>
              <a:t>Robust link to infrastructure or public officer, or among distant peoples</a:t>
            </a:r>
          </a:p>
          <a:p>
            <a:pPr lvl="1"/>
            <a:r>
              <a:rPr lang="en-US" altLang="ko-KR" sz="1600" dirty="0" smtClean="0">
                <a:ea typeface="굴림" charset="-127"/>
              </a:rPr>
              <a:t>Coverage enhancement</a:t>
            </a:r>
          </a:p>
          <a:p>
            <a:pPr lvl="1"/>
            <a:r>
              <a:rPr lang="en-US" altLang="ko-KR" sz="1600" dirty="0" smtClean="0">
                <a:ea typeface="굴림" charset="-127"/>
              </a:rPr>
              <a:t>E.g. finding a injury</a:t>
            </a:r>
          </a:p>
          <a:p>
            <a:r>
              <a:rPr lang="en-US" altLang="ko-KR" sz="2000" dirty="0" smtClean="0">
                <a:ea typeface="굴림" charset="-127"/>
              </a:rPr>
              <a:t>Hazard sensing</a:t>
            </a:r>
          </a:p>
          <a:p>
            <a:pPr lvl="1"/>
            <a:r>
              <a:rPr lang="en-US" altLang="ko-KR" sz="1600" dirty="0" smtClean="0">
                <a:ea typeface="굴림" charset="-127"/>
              </a:rPr>
              <a:t>Monitoring hazard syndrome and inform to people in the area</a:t>
            </a:r>
          </a:p>
          <a:p>
            <a:pPr lvl="1"/>
            <a:r>
              <a:rPr lang="en-US" altLang="ko-KR" sz="1600" dirty="0" smtClean="0">
                <a:ea typeface="굴림" charset="-127"/>
              </a:rPr>
              <a:t>E.g. chemical effusion, air pollution, water </a:t>
            </a:r>
            <a:r>
              <a:rPr lang="en-US" altLang="ko-KR" sz="1600" dirty="0" smtClean="0"/>
              <a:t>contamination</a:t>
            </a:r>
            <a:endParaRPr lang="en-US" altLang="ko-KR" sz="1600" dirty="0" smtClean="0">
              <a:ea typeface="굴림" charset="-127"/>
            </a:endParaRPr>
          </a:p>
          <a:p>
            <a:endParaRPr lang="en-US" altLang="ko-KR" sz="2000" dirty="0" smtClean="0">
              <a:ea typeface="굴림" charset="-127"/>
            </a:endParaRPr>
          </a:p>
        </p:txBody>
      </p:sp>
      <p:grpSp>
        <p:nvGrpSpPr>
          <p:cNvPr id="2" name="그룹 70"/>
          <p:cNvGrpSpPr/>
          <p:nvPr/>
        </p:nvGrpSpPr>
        <p:grpSpPr>
          <a:xfrm>
            <a:off x="770603" y="1643050"/>
            <a:ext cx="3179415" cy="1348569"/>
            <a:chOff x="770603" y="1714488"/>
            <a:chExt cx="3179415" cy="1348569"/>
          </a:xfrm>
        </p:grpSpPr>
        <p:pic>
          <p:nvPicPr>
            <p:cNvPr id="44" name="그림 43" descr="car_accident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285852" y="1714488"/>
              <a:ext cx="2286016" cy="1280169"/>
            </a:xfrm>
            <a:prstGeom prst="rect">
              <a:avLst/>
            </a:prstGeom>
          </p:spPr>
        </p:pic>
        <p:pic>
          <p:nvPicPr>
            <p:cNvPr id="46" name="그림 45" descr="radio_wave3.jpg"/>
            <p:cNvPicPr>
              <a:picLocks noChangeAspect="1"/>
            </p:cNvPicPr>
            <p:nvPr/>
          </p:nvPicPr>
          <p:blipFill>
            <a:blip r:embed="rId3" cstate="print">
              <a:clrChange>
                <a:clrFrom>
                  <a:srgbClr val="FFFFFF"/>
                </a:clrFrom>
                <a:clrTo>
                  <a:srgbClr val="FFFFFF">
                    <a:alpha val="0"/>
                  </a:srgbClr>
                </a:clrTo>
              </a:clrChange>
            </a:blip>
            <a:stretch>
              <a:fillRect/>
            </a:stretch>
          </p:blipFill>
          <p:spPr>
            <a:xfrm rot="10800000">
              <a:off x="770603" y="2229737"/>
              <a:ext cx="464771" cy="577281"/>
            </a:xfrm>
            <a:prstGeom prst="rect">
              <a:avLst/>
            </a:prstGeom>
          </p:spPr>
        </p:pic>
        <p:pic>
          <p:nvPicPr>
            <p:cNvPr id="47" name="그림 46" descr="radio_wave3.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485247" y="2229737"/>
              <a:ext cx="464771" cy="577281"/>
            </a:xfrm>
            <a:prstGeom prst="rect">
              <a:avLst/>
            </a:prstGeom>
          </p:spPr>
        </p:pic>
        <p:sp>
          <p:nvSpPr>
            <p:cNvPr id="48" name="TextBox 47"/>
            <p:cNvSpPr txBox="1"/>
            <p:nvPr/>
          </p:nvSpPr>
          <p:spPr>
            <a:xfrm>
              <a:off x="1785918" y="2786058"/>
              <a:ext cx="1500198" cy="276999"/>
            </a:xfrm>
            <a:prstGeom prst="rect">
              <a:avLst/>
            </a:prstGeom>
            <a:noFill/>
          </p:spPr>
          <p:txBody>
            <a:bodyPr wrap="square" rtlCol="0">
              <a:spAutoFit/>
            </a:bodyPr>
            <a:lstStyle/>
            <a:p>
              <a:r>
                <a:rPr lang="en-US" altLang="ko-KR" u="sng" dirty="0" smtClean="0">
                  <a:solidFill>
                    <a:schemeClr val="accent6">
                      <a:lumMod val="75000"/>
                    </a:schemeClr>
                  </a:solidFill>
                </a:rPr>
                <a:t>Car Accident Alarm</a:t>
              </a:r>
              <a:endParaRPr lang="ko-KR" altLang="en-US" u="sng" dirty="0">
                <a:solidFill>
                  <a:schemeClr val="accent6">
                    <a:lumMod val="75000"/>
                  </a:schemeClr>
                </a:solidFill>
              </a:endParaRPr>
            </a:p>
          </p:txBody>
        </p:sp>
      </p:grpSp>
      <p:grpSp>
        <p:nvGrpSpPr>
          <p:cNvPr id="3" name="그룹 71"/>
          <p:cNvGrpSpPr/>
          <p:nvPr/>
        </p:nvGrpSpPr>
        <p:grpSpPr>
          <a:xfrm>
            <a:off x="733406" y="3143248"/>
            <a:ext cx="3628329" cy="1285884"/>
            <a:chOff x="733406" y="3286124"/>
            <a:chExt cx="3628329" cy="1285884"/>
          </a:xfrm>
        </p:grpSpPr>
        <p:grpSp>
          <p:nvGrpSpPr>
            <p:cNvPr id="4" name="그룹 36"/>
            <p:cNvGrpSpPr/>
            <p:nvPr/>
          </p:nvGrpSpPr>
          <p:grpSpPr>
            <a:xfrm>
              <a:off x="2500298" y="3286124"/>
              <a:ext cx="1861437" cy="1051650"/>
              <a:chOff x="6864559" y="1270786"/>
              <a:chExt cx="1861437" cy="1051650"/>
            </a:xfrm>
          </p:grpSpPr>
          <p:sp>
            <p:nvSpPr>
              <p:cNvPr id="38" name="모서리가 둥근 직사각형 37"/>
              <p:cNvSpPr/>
              <p:nvPr/>
            </p:nvSpPr>
            <p:spPr>
              <a:xfrm>
                <a:off x="6864559" y="2023669"/>
                <a:ext cx="1861437" cy="298767"/>
              </a:xfrm>
              <a:prstGeom prst="roundRect">
                <a:avLst>
                  <a:gd name="adj" fmla="val 41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ko-KR" sz="1200" b="1" dirty="0" smtClean="0">
                    <a:solidFill>
                      <a:srgbClr val="000000"/>
                    </a:solidFill>
                    <a:latin typeface="Arial" pitchFamily="34" charset="0"/>
                    <a:ea typeface="맑은 고딕" pitchFamily="50" charset="-127"/>
                    <a:cs typeface="Arial" pitchFamily="34" charset="0"/>
                  </a:rPr>
                  <a:t>Public Officer</a:t>
                </a:r>
                <a:endParaRPr lang="en-US" altLang="ko-KR" sz="1200" b="1" dirty="0">
                  <a:solidFill>
                    <a:srgbClr val="000000"/>
                  </a:solidFill>
                  <a:latin typeface="Arial" pitchFamily="34" charset="0"/>
                  <a:ea typeface="맑은 고딕" pitchFamily="50" charset="-127"/>
                  <a:cs typeface="Arial" pitchFamily="34" charset="0"/>
                </a:endParaRPr>
              </a:p>
            </p:txBody>
          </p:sp>
          <p:pic>
            <p:nvPicPr>
              <p:cNvPr id="39"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248708" y="1270786"/>
                <a:ext cx="1093138" cy="759124"/>
              </a:xfrm>
              <a:prstGeom prst="rect">
                <a:avLst/>
              </a:prstGeom>
              <a:noFill/>
              <a:ln w="9525">
                <a:noFill/>
                <a:miter lim="800000"/>
                <a:headEnd/>
                <a:tailEnd/>
              </a:ln>
            </p:spPr>
          </p:pic>
        </p:grpSp>
        <p:pic>
          <p:nvPicPr>
            <p:cNvPr id="50" name="그림 49" descr="earthquake_injury.jpg"/>
            <p:cNvPicPr>
              <a:picLocks noChangeAspect="1"/>
            </p:cNvPicPr>
            <p:nvPr/>
          </p:nvPicPr>
          <p:blipFill>
            <a:blip r:embed="rId5" cstate="print"/>
            <a:stretch>
              <a:fillRect/>
            </a:stretch>
          </p:blipFill>
          <p:spPr>
            <a:xfrm>
              <a:off x="733406" y="3389979"/>
              <a:ext cx="909636" cy="824839"/>
            </a:xfrm>
            <a:prstGeom prst="rect">
              <a:avLst/>
            </a:prstGeom>
          </p:spPr>
        </p:pic>
        <p:pic>
          <p:nvPicPr>
            <p:cNvPr id="66" name="그림 65" descr="radio_wave3.jpg"/>
            <p:cNvPicPr>
              <a:picLocks noChangeAspect="1"/>
            </p:cNvPicPr>
            <p:nvPr/>
          </p:nvPicPr>
          <p:blipFill>
            <a:blip r:embed="rId3" cstate="print">
              <a:clrChange>
                <a:clrFrom>
                  <a:srgbClr val="FFFFFF"/>
                </a:clrFrom>
                <a:clrTo>
                  <a:srgbClr val="FFFFFF">
                    <a:alpha val="0"/>
                  </a:srgbClr>
                </a:clrTo>
              </a:clrChange>
            </a:blip>
            <a:stretch>
              <a:fillRect/>
            </a:stretch>
          </p:blipFill>
          <p:spPr>
            <a:xfrm rot="10800000">
              <a:off x="2428861" y="3357562"/>
              <a:ext cx="464771" cy="577281"/>
            </a:xfrm>
            <a:prstGeom prst="rect">
              <a:avLst/>
            </a:prstGeom>
          </p:spPr>
        </p:pic>
        <p:cxnSp>
          <p:nvCxnSpPr>
            <p:cNvPr id="68" name="직선 화살표 연결선 67"/>
            <p:cNvCxnSpPr/>
            <p:nvPr/>
          </p:nvCxnSpPr>
          <p:spPr>
            <a:xfrm flipV="1">
              <a:off x="1571604" y="3643314"/>
              <a:ext cx="1428760" cy="142876"/>
            </a:xfrm>
            <a:prstGeom prst="straightConnector1">
              <a:avLst/>
            </a:prstGeom>
            <a:ln w="57150">
              <a:solidFill>
                <a:srgbClr val="33CC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928793" y="4286256"/>
              <a:ext cx="1143009" cy="285752"/>
            </a:xfrm>
            <a:prstGeom prst="rect">
              <a:avLst/>
            </a:prstGeom>
            <a:noFill/>
          </p:spPr>
          <p:txBody>
            <a:bodyPr wrap="square" rtlCol="0">
              <a:spAutoFit/>
            </a:bodyPr>
            <a:lstStyle/>
            <a:p>
              <a:r>
                <a:rPr lang="en-US" altLang="ko-KR" u="sng" dirty="0" smtClean="0">
                  <a:solidFill>
                    <a:schemeClr val="accent6">
                      <a:lumMod val="75000"/>
                    </a:schemeClr>
                  </a:solidFill>
                </a:rPr>
                <a:t>Finding people</a:t>
              </a:r>
              <a:endParaRPr lang="ko-KR" altLang="en-US" u="sng" dirty="0">
                <a:solidFill>
                  <a:schemeClr val="accent6">
                    <a:lumMod val="75000"/>
                  </a:schemeClr>
                </a:solidFill>
              </a:endParaRPr>
            </a:p>
          </p:txBody>
        </p:sp>
      </p:grpSp>
      <p:grpSp>
        <p:nvGrpSpPr>
          <p:cNvPr id="5" name="그룹 73"/>
          <p:cNvGrpSpPr/>
          <p:nvPr/>
        </p:nvGrpSpPr>
        <p:grpSpPr>
          <a:xfrm>
            <a:off x="1333723" y="4643446"/>
            <a:ext cx="2166707" cy="1848635"/>
            <a:chOff x="1333723" y="4643446"/>
            <a:chExt cx="2166707" cy="1848635"/>
          </a:xfrm>
        </p:grpSpPr>
        <p:grpSp>
          <p:nvGrpSpPr>
            <p:cNvPr id="6" name="그룹 64"/>
            <p:cNvGrpSpPr/>
            <p:nvPr/>
          </p:nvGrpSpPr>
          <p:grpSpPr>
            <a:xfrm>
              <a:off x="1333723" y="4643446"/>
              <a:ext cx="2166707" cy="1571636"/>
              <a:chOff x="1214414" y="4500570"/>
              <a:chExt cx="2466975" cy="1847850"/>
            </a:xfrm>
          </p:grpSpPr>
          <p:pic>
            <p:nvPicPr>
              <p:cNvPr id="60" name="그림 59" descr="flooding3.jpg"/>
              <p:cNvPicPr>
                <a:picLocks noChangeAspect="1"/>
              </p:cNvPicPr>
              <p:nvPr/>
            </p:nvPicPr>
            <p:blipFill>
              <a:blip r:embed="rId6" cstate="print"/>
              <a:stretch>
                <a:fillRect/>
              </a:stretch>
            </p:blipFill>
            <p:spPr>
              <a:xfrm>
                <a:off x="1214414" y="4500570"/>
                <a:ext cx="2466975" cy="1847850"/>
              </a:xfrm>
              <a:prstGeom prst="rect">
                <a:avLst/>
              </a:prstGeom>
            </p:spPr>
          </p:pic>
          <p:pic>
            <p:nvPicPr>
              <p:cNvPr id="61" name="그림 60" descr="People1.png"/>
              <p:cNvPicPr>
                <a:picLocks noChangeAspect="1"/>
              </p:cNvPicPr>
              <p:nvPr/>
            </p:nvPicPr>
            <p:blipFill>
              <a:blip r:embed="rId7" cstate="print"/>
              <a:srcRect/>
              <a:stretch>
                <a:fillRect/>
              </a:stretch>
            </p:blipFill>
            <p:spPr bwMode="auto">
              <a:xfrm>
                <a:off x="3038469" y="4829191"/>
                <a:ext cx="390523" cy="457197"/>
              </a:xfrm>
              <a:prstGeom prst="rect">
                <a:avLst/>
              </a:prstGeom>
              <a:noFill/>
              <a:ln w="9525">
                <a:noFill/>
                <a:miter lim="800000"/>
                <a:headEnd/>
                <a:tailEnd/>
              </a:ln>
            </p:spPr>
          </p:pic>
          <p:pic>
            <p:nvPicPr>
              <p:cNvPr id="62" name="그림 61" descr="People3.png"/>
              <p:cNvPicPr>
                <a:picLocks noChangeAspect="1"/>
              </p:cNvPicPr>
              <p:nvPr/>
            </p:nvPicPr>
            <p:blipFill>
              <a:blip r:embed="rId8" cstate="print"/>
              <a:srcRect/>
              <a:stretch>
                <a:fillRect/>
              </a:stretch>
            </p:blipFill>
            <p:spPr bwMode="auto">
              <a:xfrm>
                <a:off x="1357290" y="5143512"/>
                <a:ext cx="390523" cy="457197"/>
              </a:xfrm>
              <a:prstGeom prst="rect">
                <a:avLst/>
              </a:prstGeom>
              <a:noFill/>
              <a:ln w="9525">
                <a:noFill/>
                <a:miter lim="800000"/>
                <a:headEnd/>
                <a:tailEnd/>
              </a:ln>
            </p:spPr>
          </p:pic>
          <p:sp>
            <p:nvSpPr>
              <p:cNvPr id="64" name="왼쪽/오른쪽 화살표 63"/>
              <p:cNvSpPr/>
              <p:nvPr/>
            </p:nvSpPr>
            <p:spPr bwMode="auto">
              <a:xfrm rot="20678834">
                <a:off x="1814502" y="5089324"/>
                <a:ext cx="1261609" cy="385973"/>
              </a:xfrm>
              <a:prstGeom prst="leftRightArrow">
                <a:avLst>
                  <a:gd name="adj1" fmla="val 34941"/>
                  <a:gd name="adj2" fmla="val 50000"/>
                </a:avLst>
              </a:prstGeom>
              <a:solidFill>
                <a:srgbClr val="FFC000"/>
              </a:solidFill>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sp>
          <p:nvSpPr>
            <p:cNvPr id="73" name="TextBox 72"/>
            <p:cNvSpPr txBox="1"/>
            <p:nvPr/>
          </p:nvSpPr>
          <p:spPr>
            <a:xfrm>
              <a:off x="1785918" y="6215082"/>
              <a:ext cx="1643074" cy="276999"/>
            </a:xfrm>
            <a:prstGeom prst="rect">
              <a:avLst/>
            </a:prstGeom>
            <a:noFill/>
          </p:spPr>
          <p:txBody>
            <a:bodyPr wrap="square" rtlCol="0">
              <a:spAutoFit/>
            </a:bodyPr>
            <a:lstStyle/>
            <a:p>
              <a:r>
                <a:rPr lang="en-US" altLang="ko-KR" u="sng" dirty="0" smtClean="0">
                  <a:solidFill>
                    <a:schemeClr val="accent6">
                      <a:lumMod val="75000"/>
                    </a:schemeClr>
                  </a:solidFill>
                </a:rPr>
                <a:t>Connecting people</a:t>
              </a:r>
              <a:endParaRPr lang="ko-KR" altLang="en-US" u="sng" dirty="0">
                <a:solidFill>
                  <a:schemeClr val="accent6">
                    <a:lumMod val="75000"/>
                  </a:schemeClr>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endParaRPr lang="ko-KR" altLang="en-US"/>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13</a:t>
            </a:fld>
            <a:endParaRPr lang="en-US" altLang="ko-KR"/>
          </a:p>
        </p:txBody>
      </p:sp>
      <p:pic>
        <p:nvPicPr>
          <p:cNvPr id="7" name="Picture 2"/>
          <p:cNvPicPr>
            <a:picLocks noChangeAspect="1" noChangeArrowheads="1"/>
          </p:cNvPicPr>
          <p:nvPr/>
        </p:nvPicPr>
        <p:blipFill>
          <a:blip r:embed="rId2" cstate="print"/>
          <a:srcRect/>
          <a:stretch>
            <a:fillRect/>
          </a:stretch>
        </p:blipFill>
        <p:spPr bwMode="auto">
          <a:xfrm>
            <a:off x="357158" y="2143116"/>
            <a:ext cx="3962400" cy="3000375"/>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4286248" y="785794"/>
            <a:ext cx="4130675" cy="2900362"/>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4500562" y="4268811"/>
            <a:ext cx="3743325" cy="258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Key Features</a:t>
            </a:r>
            <a:endParaRPr lang="ko-KR" altLang="en-US" dirty="0"/>
          </a:p>
        </p:txBody>
      </p:sp>
      <p:sp>
        <p:nvSpPr>
          <p:cNvPr id="3" name="부제목 2"/>
          <p:cNvSpPr>
            <a:spLocks noGrp="1"/>
          </p:cNvSpPr>
          <p:nvPr>
            <p:ph type="subTitle" idx="1"/>
          </p:nvPr>
        </p:nvSpPr>
        <p:spPr/>
        <p:txBody>
          <a:bodyPr/>
          <a:lstStyle/>
          <a:p>
            <a:endParaRPr lang="ko-KR" altLang="en-US"/>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dirty="0"/>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B8505083-D182-4BF7-B1A7-D3F76AEDD19D}" type="slidenum">
              <a:rPr lang="en-US" altLang="ko-KR" smtClean="0"/>
              <a:pPr>
                <a:defRPr/>
              </a:pPr>
              <a:t>14</a:t>
            </a:fld>
            <a:endParaRPr lang="en-US" altLang="ko-K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Key Features</a:t>
            </a:r>
            <a:endParaRPr lang="ko-KR" altLang="en-US" dirty="0"/>
          </a:p>
        </p:txBody>
      </p:sp>
      <p:sp>
        <p:nvSpPr>
          <p:cNvPr id="3" name="내용 개체 틀 2"/>
          <p:cNvSpPr>
            <a:spLocks noGrp="1"/>
          </p:cNvSpPr>
          <p:nvPr>
            <p:ph idx="1"/>
          </p:nvPr>
        </p:nvSpPr>
        <p:spPr/>
        <p:txBody>
          <a:bodyPr>
            <a:normAutofit fontScale="85000" lnSpcReduction="20000"/>
          </a:bodyPr>
          <a:lstStyle/>
          <a:p>
            <a:r>
              <a:rPr lang="en-US" altLang="ko-KR" dirty="0" smtClean="0"/>
              <a:t>Optimized design of PHY and MAC to support Target use cases</a:t>
            </a:r>
          </a:p>
          <a:p>
            <a:pPr lvl="2"/>
            <a:r>
              <a:rPr lang="en-US" altLang="ko-KR" dirty="0" smtClean="0"/>
              <a:t>Peer awareness in a close proximity</a:t>
            </a:r>
          </a:p>
          <a:p>
            <a:pPr lvl="2"/>
            <a:r>
              <a:rPr lang="en-US" altLang="ko-KR" dirty="0" smtClean="0"/>
              <a:t>Low signaling overhead</a:t>
            </a:r>
          </a:p>
          <a:p>
            <a:pPr lvl="2"/>
            <a:r>
              <a:rPr lang="en-US" altLang="ko-KR" dirty="0" smtClean="0"/>
              <a:t>Scalability</a:t>
            </a:r>
          </a:p>
          <a:p>
            <a:pPr lvl="2"/>
            <a:r>
              <a:rPr lang="en-US" altLang="ko-KR" dirty="0" smtClean="0"/>
              <a:t>Low power consumption</a:t>
            </a:r>
          </a:p>
          <a:p>
            <a:pPr lvl="2"/>
            <a:r>
              <a:rPr lang="en-US" altLang="ko-KR" dirty="0" smtClean="0"/>
              <a:t>Group management</a:t>
            </a:r>
          </a:p>
          <a:p>
            <a:pPr lvl="2"/>
            <a:r>
              <a:rPr lang="en-US" altLang="ko-KR" dirty="0" smtClean="0"/>
              <a:t>Security</a:t>
            </a:r>
          </a:p>
          <a:p>
            <a:r>
              <a:rPr lang="en-US" altLang="ko-KR" dirty="0" smtClean="0"/>
              <a:t>Infrastructure-less </a:t>
            </a:r>
            <a:br>
              <a:rPr lang="en-US" altLang="ko-KR" dirty="0" smtClean="0"/>
            </a:br>
            <a:r>
              <a:rPr lang="en-US" altLang="ko-KR" dirty="0" smtClean="0"/>
              <a:t>peer-aware communication</a:t>
            </a:r>
          </a:p>
          <a:p>
            <a:r>
              <a:rPr lang="en-US" altLang="ko-KR" dirty="0" smtClean="0"/>
              <a:t>Peer-to-peer network</a:t>
            </a:r>
            <a:br>
              <a:rPr lang="en-US" altLang="ko-KR" dirty="0" smtClean="0"/>
            </a:br>
            <a:r>
              <a:rPr lang="en-US" altLang="ko-KR" dirty="0" smtClean="0"/>
              <a:t>with fully distributed coordination</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15</a:t>
            </a:fld>
            <a:endParaRPr lang="en-US" altLang="ko-K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Peer Awareness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16</a:t>
            </a:fld>
            <a:endParaRPr lang="en-US" altLang="ko-KR"/>
          </a:p>
        </p:txBody>
      </p:sp>
      <p:grpSp>
        <p:nvGrpSpPr>
          <p:cNvPr id="60" name="그룹 59"/>
          <p:cNvGrpSpPr/>
          <p:nvPr/>
        </p:nvGrpSpPr>
        <p:grpSpPr>
          <a:xfrm>
            <a:off x="785786" y="2143092"/>
            <a:ext cx="7829088" cy="3714776"/>
            <a:chOff x="785786" y="2143092"/>
            <a:chExt cx="7829088" cy="3714776"/>
          </a:xfrm>
        </p:grpSpPr>
        <p:pic>
          <p:nvPicPr>
            <p:cNvPr id="14" name="그림 13" descr="bulls_eye1.gif"/>
            <p:cNvPicPr>
              <a:picLocks noChangeAspect="1"/>
            </p:cNvPicPr>
            <p:nvPr/>
          </p:nvPicPr>
          <p:blipFill>
            <a:blip r:embed="rId2" cstate="print"/>
            <a:stretch>
              <a:fillRect/>
            </a:stretch>
          </p:blipFill>
          <p:spPr>
            <a:xfrm>
              <a:off x="1857356" y="2143118"/>
              <a:ext cx="5324475" cy="3714750"/>
            </a:xfrm>
            <a:prstGeom prst="rect">
              <a:avLst/>
            </a:prstGeom>
          </p:spPr>
        </p:pic>
        <p:pic>
          <p:nvPicPr>
            <p:cNvPr id="19" name="그림 83" descr="People1.png"/>
            <p:cNvPicPr>
              <a:picLocks noChangeAspect="1"/>
            </p:cNvPicPr>
            <p:nvPr/>
          </p:nvPicPr>
          <p:blipFill>
            <a:blip r:embed="rId3" cstate="print"/>
            <a:srcRect/>
            <a:stretch>
              <a:fillRect/>
            </a:stretch>
          </p:blipFill>
          <p:spPr bwMode="auto">
            <a:xfrm>
              <a:off x="4714876" y="3357538"/>
              <a:ext cx="474960" cy="556151"/>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0" name="그림 19" descr="User3.png"/>
            <p:cNvPicPr>
              <a:picLocks noChangeAspect="1"/>
            </p:cNvPicPr>
            <p:nvPr/>
          </p:nvPicPr>
          <p:blipFill>
            <a:blip r:embed="rId4" cstate="print">
              <a:clrChange>
                <a:clrFrom>
                  <a:srgbClr val="FFFFFF"/>
                </a:clrFrom>
                <a:clrTo>
                  <a:srgbClr val="FFFFFF">
                    <a:alpha val="0"/>
                  </a:srgbClr>
                </a:clrTo>
              </a:clrChange>
            </a:blip>
            <a:stretch>
              <a:fillRect/>
            </a:stretch>
          </p:blipFill>
          <p:spPr>
            <a:xfrm>
              <a:off x="6038823" y="3071786"/>
              <a:ext cx="660087" cy="785818"/>
            </a:xfrm>
            <a:prstGeom prst="rect">
              <a:avLst/>
            </a:prstGeom>
          </p:spPr>
        </p:pic>
        <p:pic>
          <p:nvPicPr>
            <p:cNvPr id="21" name="그림 20" descr="User3.png"/>
            <p:cNvPicPr>
              <a:picLocks noChangeAspect="1"/>
            </p:cNvPicPr>
            <p:nvPr/>
          </p:nvPicPr>
          <p:blipFill>
            <a:blip r:embed="rId4" cstate="print">
              <a:clrChange>
                <a:clrFrom>
                  <a:srgbClr val="FFFFFF"/>
                </a:clrFrom>
                <a:clrTo>
                  <a:srgbClr val="FFFFFF">
                    <a:alpha val="0"/>
                  </a:srgbClr>
                </a:clrTo>
              </a:clrChange>
            </a:blip>
            <a:stretch>
              <a:fillRect/>
            </a:stretch>
          </p:blipFill>
          <p:spPr>
            <a:xfrm>
              <a:off x="6038823" y="3643290"/>
              <a:ext cx="660087" cy="785818"/>
            </a:xfrm>
            <a:prstGeom prst="rect">
              <a:avLst/>
            </a:prstGeom>
          </p:spPr>
        </p:pic>
        <p:pic>
          <p:nvPicPr>
            <p:cNvPr id="22" name="그림 21" descr="User3.png"/>
            <p:cNvPicPr>
              <a:picLocks noChangeAspect="1"/>
            </p:cNvPicPr>
            <p:nvPr/>
          </p:nvPicPr>
          <p:blipFill>
            <a:blip r:embed="rId4" cstate="print">
              <a:clrChange>
                <a:clrFrom>
                  <a:srgbClr val="FFFFFF"/>
                </a:clrFrom>
                <a:clrTo>
                  <a:srgbClr val="FFFFFF">
                    <a:alpha val="0"/>
                  </a:srgbClr>
                </a:clrTo>
              </a:clrChange>
            </a:blip>
            <a:stretch>
              <a:fillRect/>
            </a:stretch>
          </p:blipFill>
          <p:spPr>
            <a:xfrm>
              <a:off x="5681633" y="4214794"/>
              <a:ext cx="660087" cy="785818"/>
            </a:xfrm>
            <a:prstGeom prst="rect">
              <a:avLst/>
            </a:prstGeom>
          </p:spPr>
        </p:pic>
        <p:pic>
          <p:nvPicPr>
            <p:cNvPr id="23" name="그림 22" descr="User3.png"/>
            <p:cNvPicPr>
              <a:picLocks noChangeAspect="1"/>
            </p:cNvPicPr>
            <p:nvPr/>
          </p:nvPicPr>
          <p:blipFill>
            <a:blip r:embed="rId4" cstate="print">
              <a:clrChange>
                <a:clrFrom>
                  <a:srgbClr val="FFFFFF"/>
                </a:clrFrom>
                <a:clrTo>
                  <a:srgbClr val="FFFFFF">
                    <a:alpha val="0"/>
                  </a:srgbClr>
                </a:clrTo>
              </a:clrChange>
            </a:blip>
            <a:stretch>
              <a:fillRect/>
            </a:stretch>
          </p:blipFill>
          <p:spPr>
            <a:xfrm>
              <a:off x="5038691" y="4500546"/>
              <a:ext cx="660087" cy="785818"/>
            </a:xfrm>
            <a:prstGeom prst="rect">
              <a:avLst/>
            </a:prstGeom>
          </p:spPr>
        </p:pic>
        <p:pic>
          <p:nvPicPr>
            <p:cNvPr id="24" name="그림 23" descr="User3.png"/>
            <p:cNvPicPr>
              <a:picLocks noChangeAspect="1"/>
            </p:cNvPicPr>
            <p:nvPr/>
          </p:nvPicPr>
          <p:blipFill>
            <a:blip r:embed="rId4" cstate="print">
              <a:clrChange>
                <a:clrFrom>
                  <a:srgbClr val="FFFFFF"/>
                </a:clrFrom>
                <a:clrTo>
                  <a:srgbClr val="FFFFFF">
                    <a:alpha val="0"/>
                  </a:srgbClr>
                </a:clrTo>
              </a:clrChange>
            </a:blip>
            <a:stretch>
              <a:fillRect/>
            </a:stretch>
          </p:blipFill>
          <p:spPr>
            <a:xfrm>
              <a:off x="5181567" y="3857604"/>
              <a:ext cx="660087" cy="785818"/>
            </a:xfrm>
            <a:prstGeom prst="rect">
              <a:avLst/>
            </a:prstGeom>
          </p:spPr>
        </p:pic>
        <p:pic>
          <p:nvPicPr>
            <p:cNvPr id="25" name="그림 24" descr="User3.png"/>
            <p:cNvPicPr>
              <a:picLocks noChangeAspect="1"/>
            </p:cNvPicPr>
            <p:nvPr/>
          </p:nvPicPr>
          <p:blipFill>
            <a:blip r:embed="rId4" cstate="print">
              <a:clrChange>
                <a:clrFrom>
                  <a:srgbClr val="FFFFFF"/>
                </a:clrFrom>
                <a:clrTo>
                  <a:srgbClr val="FFFFFF">
                    <a:alpha val="0"/>
                  </a:srgbClr>
                </a:clrTo>
              </a:clrChange>
            </a:blip>
            <a:stretch>
              <a:fillRect/>
            </a:stretch>
          </p:blipFill>
          <p:spPr>
            <a:xfrm>
              <a:off x="5538757" y="3286100"/>
              <a:ext cx="660087" cy="785818"/>
            </a:xfrm>
            <a:prstGeom prst="rect">
              <a:avLst/>
            </a:prstGeom>
          </p:spPr>
        </p:pic>
        <p:grpSp>
          <p:nvGrpSpPr>
            <p:cNvPr id="30" name="그룹 29"/>
            <p:cNvGrpSpPr/>
            <p:nvPr/>
          </p:nvGrpSpPr>
          <p:grpSpPr>
            <a:xfrm>
              <a:off x="3895683" y="3286100"/>
              <a:ext cx="519111" cy="667428"/>
              <a:chOff x="7429520" y="3286124"/>
              <a:chExt cx="733425" cy="942975"/>
            </a:xfrm>
            <a:effectLst>
              <a:outerShdw blurRad="76200" dist="12700" dir="2700000" sy="-23000" kx="-800400" algn="bl" rotWithShape="0">
                <a:prstClr val="black">
                  <a:alpha val="20000"/>
                </a:prstClr>
              </a:outerShdw>
            </a:effectLst>
          </p:grpSpPr>
          <p:sp>
            <p:nvSpPr>
              <p:cNvPr id="28" name="타원 27"/>
              <p:cNvSpPr/>
              <p:nvPr/>
            </p:nvSpPr>
            <p:spPr bwMode="auto">
              <a:xfrm>
                <a:off x="7487895" y="3545750"/>
                <a:ext cx="642942" cy="642942"/>
              </a:xfrm>
              <a:prstGeom prst="ellipse">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26" name="그림 25" descr="gold_watch_twin.jpg"/>
              <p:cNvPicPr>
                <a:picLocks noChangeAspect="1"/>
              </p:cNvPicPr>
              <p:nvPr/>
            </p:nvPicPr>
            <p:blipFill>
              <a:blip r:embed="rId5" cstate="print">
                <a:clrChange>
                  <a:clrFrom>
                    <a:srgbClr val="FFFFFB"/>
                  </a:clrFrom>
                  <a:clrTo>
                    <a:srgbClr val="FFFFFB">
                      <a:alpha val="0"/>
                    </a:srgbClr>
                  </a:clrTo>
                </a:clrChange>
              </a:blip>
              <a:stretch>
                <a:fillRect/>
              </a:stretch>
            </p:blipFill>
            <p:spPr>
              <a:xfrm>
                <a:off x="7429520" y="3286124"/>
                <a:ext cx="733425" cy="942975"/>
              </a:xfrm>
              <a:prstGeom prst="rect">
                <a:avLst/>
              </a:prstGeom>
            </p:spPr>
          </p:pic>
        </p:grpSp>
        <p:grpSp>
          <p:nvGrpSpPr>
            <p:cNvPr id="31" name="그룹 30"/>
            <p:cNvGrpSpPr/>
            <p:nvPr/>
          </p:nvGrpSpPr>
          <p:grpSpPr>
            <a:xfrm>
              <a:off x="3824245" y="4000480"/>
              <a:ext cx="447673" cy="598835"/>
              <a:chOff x="7429520" y="4357694"/>
              <a:chExt cx="733425" cy="981075"/>
            </a:xfrm>
            <a:effectLst>
              <a:outerShdw blurRad="76200" dist="12700" dir="2700000" sy="-23000" kx="-800400" algn="bl" rotWithShape="0">
                <a:prstClr val="black">
                  <a:alpha val="20000"/>
                </a:prstClr>
              </a:outerShdw>
            </a:effectLst>
          </p:grpSpPr>
          <p:sp>
            <p:nvSpPr>
              <p:cNvPr id="29" name="타원 28"/>
              <p:cNvSpPr/>
              <p:nvPr/>
            </p:nvSpPr>
            <p:spPr bwMode="auto">
              <a:xfrm>
                <a:off x="7487895" y="4656509"/>
                <a:ext cx="594760" cy="594760"/>
              </a:xfrm>
              <a:prstGeom prst="ellipse">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27" name="그림 26" descr="old_watch_twin.jpg"/>
              <p:cNvPicPr>
                <a:picLocks noChangeAspect="1"/>
              </p:cNvPicPr>
              <p:nvPr/>
            </p:nvPicPr>
            <p:blipFill>
              <a:blip r:embed="rId6" cstate="print">
                <a:clrChange>
                  <a:clrFrom>
                    <a:srgbClr val="FFFFFF"/>
                  </a:clrFrom>
                  <a:clrTo>
                    <a:srgbClr val="FFFFFF">
                      <a:alpha val="0"/>
                    </a:srgbClr>
                  </a:clrTo>
                </a:clrChange>
              </a:blip>
              <a:stretch>
                <a:fillRect/>
              </a:stretch>
            </p:blipFill>
            <p:spPr>
              <a:xfrm>
                <a:off x="7429520" y="4357694"/>
                <a:ext cx="733425" cy="981075"/>
              </a:xfrm>
              <a:prstGeom prst="rect">
                <a:avLst/>
              </a:prstGeom>
            </p:spPr>
          </p:pic>
        </p:grpSp>
        <p:grpSp>
          <p:nvGrpSpPr>
            <p:cNvPr id="32" name="그룹 31"/>
            <p:cNvGrpSpPr/>
            <p:nvPr/>
          </p:nvGrpSpPr>
          <p:grpSpPr>
            <a:xfrm>
              <a:off x="3181303" y="3687397"/>
              <a:ext cx="447673" cy="598835"/>
              <a:chOff x="7429520" y="4357694"/>
              <a:chExt cx="733425" cy="981075"/>
            </a:xfrm>
            <a:effectLst>
              <a:outerShdw blurRad="76200" dist="12700" dir="2700000" sy="-23000" kx="-800400" algn="bl" rotWithShape="0">
                <a:prstClr val="black">
                  <a:alpha val="20000"/>
                </a:prstClr>
              </a:outerShdw>
            </a:effectLst>
          </p:grpSpPr>
          <p:sp>
            <p:nvSpPr>
              <p:cNvPr id="33" name="타원 32"/>
              <p:cNvSpPr/>
              <p:nvPr/>
            </p:nvSpPr>
            <p:spPr bwMode="auto">
              <a:xfrm>
                <a:off x="7487895" y="4656509"/>
                <a:ext cx="594760" cy="594760"/>
              </a:xfrm>
              <a:prstGeom prst="ellipse">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34" name="그림 33" descr="old_watch_twin.jpg"/>
              <p:cNvPicPr>
                <a:picLocks noChangeAspect="1"/>
              </p:cNvPicPr>
              <p:nvPr/>
            </p:nvPicPr>
            <p:blipFill>
              <a:blip r:embed="rId6" cstate="print">
                <a:clrChange>
                  <a:clrFrom>
                    <a:srgbClr val="FFFFFF"/>
                  </a:clrFrom>
                  <a:clrTo>
                    <a:srgbClr val="FFFFFF">
                      <a:alpha val="0"/>
                    </a:srgbClr>
                  </a:clrTo>
                </a:clrChange>
              </a:blip>
              <a:stretch>
                <a:fillRect/>
              </a:stretch>
            </p:blipFill>
            <p:spPr>
              <a:xfrm>
                <a:off x="7429520" y="4357694"/>
                <a:ext cx="733425" cy="981075"/>
              </a:xfrm>
              <a:prstGeom prst="rect">
                <a:avLst/>
              </a:prstGeom>
            </p:spPr>
          </p:pic>
        </p:grpSp>
        <p:grpSp>
          <p:nvGrpSpPr>
            <p:cNvPr id="35" name="그룹 34"/>
            <p:cNvGrpSpPr/>
            <p:nvPr/>
          </p:nvGrpSpPr>
          <p:grpSpPr>
            <a:xfrm>
              <a:off x="3109865" y="4357670"/>
              <a:ext cx="447673" cy="598835"/>
              <a:chOff x="7429520" y="4357694"/>
              <a:chExt cx="733425" cy="981075"/>
            </a:xfrm>
            <a:effectLst>
              <a:outerShdw blurRad="76200" dist="12700" dir="2700000" sy="-23000" kx="-800400" algn="bl" rotWithShape="0">
                <a:prstClr val="black">
                  <a:alpha val="20000"/>
                </a:prstClr>
              </a:outerShdw>
            </a:effectLst>
          </p:grpSpPr>
          <p:sp>
            <p:nvSpPr>
              <p:cNvPr id="36" name="타원 35"/>
              <p:cNvSpPr/>
              <p:nvPr/>
            </p:nvSpPr>
            <p:spPr bwMode="auto">
              <a:xfrm>
                <a:off x="7487895" y="4656509"/>
                <a:ext cx="594760" cy="594760"/>
              </a:xfrm>
              <a:prstGeom prst="ellipse">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37" name="그림 36" descr="old_watch_twin.jpg"/>
              <p:cNvPicPr>
                <a:picLocks noChangeAspect="1"/>
              </p:cNvPicPr>
              <p:nvPr/>
            </p:nvPicPr>
            <p:blipFill>
              <a:blip r:embed="rId6" cstate="print">
                <a:clrChange>
                  <a:clrFrom>
                    <a:srgbClr val="FFFFFF"/>
                  </a:clrFrom>
                  <a:clrTo>
                    <a:srgbClr val="FFFFFF">
                      <a:alpha val="0"/>
                    </a:srgbClr>
                  </a:clrTo>
                </a:clrChange>
              </a:blip>
              <a:stretch>
                <a:fillRect/>
              </a:stretch>
            </p:blipFill>
            <p:spPr>
              <a:xfrm>
                <a:off x="7429520" y="4357694"/>
                <a:ext cx="733425" cy="981075"/>
              </a:xfrm>
              <a:prstGeom prst="rect">
                <a:avLst/>
              </a:prstGeom>
            </p:spPr>
          </p:pic>
        </p:grpSp>
        <p:grpSp>
          <p:nvGrpSpPr>
            <p:cNvPr id="38" name="그룹 37"/>
            <p:cNvGrpSpPr/>
            <p:nvPr/>
          </p:nvGrpSpPr>
          <p:grpSpPr>
            <a:xfrm>
              <a:off x="3876638" y="4571984"/>
              <a:ext cx="447673" cy="598835"/>
              <a:chOff x="7429520" y="4357694"/>
              <a:chExt cx="733425" cy="981075"/>
            </a:xfrm>
            <a:effectLst>
              <a:outerShdw blurRad="76200" dist="12700" dir="2700000" sy="-23000" kx="-800400" algn="bl" rotWithShape="0">
                <a:prstClr val="black">
                  <a:alpha val="20000"/>
                </a:prstClr>
              </a:outerShdw>
            </a:effectLst>
          </p:grpSpPr>
          <p:sp>
            <p:nvSpPr>
              <p:cNvPr id="39" name="타원 38"/>
              <p:cNvSpPr/>
              <p:nvPr/>
            </p:nvSpPr>
            <p:spPr bwMode="auto">
              <a:xfrm>
                <a:off x="7487895" y="4656509"/>
                <a:ext cx="594760" cy="594760"/>
              </a:xfrm>
              <a:prstGeom prst="ellipse">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40" name="그림 39" descr="old_watch_twin.jpg"/>
              <p:cNvPicPr>
                <a:picLocks noChangeAspect="1"/>
              </p:cNvPicPr>
              <p:nvPr/>
            </p:nvPicPr>
            <p:blipFill>
              <a:blip r:embed="rId6" cstate="print">
                <a:clrChange>
                  <a:clrFrom>
                    <a:srgbClr val="FFFFFF"/>
                  </a:clrFrom>
                  <a:clrTo>
                    <a:srgbClr val="FFFFFF">
                      <a:alpha val="0"/>
                    </a:srgbClr>
                  </a:clrTo>
                </a:clrChange>
              </a:blip>
              <a:stretch>
                <a:fillRect/>
              </a:stretch>
            </p:blipFill>
            <p:spPr>
              <a:xfrm>
                <a:off x="7429520" y="4357694"/>
                <a:ext cx="733425" cy="981075"/>
              </a:xfrm>
              <a:prstGeom prst="rect">
                <a:avLst/>
              </a:prstGeom>
            </p:spPr>
          </p:pic>
        </p:grpSp>
        <p:grpSp>
          <p:nvGrpSpPr>
            <p:cNvPr id="41" name="그룹 40"/>
            <p:cNvGrpSpPr/>
            <p:nvPr/>
          </p:nvGrpSpPr>
          <p:grpSpPr>
            <a:xfrm>
              <a:off x="2538361" y="3857604"/>
              <a:ext cx="447673" cy="598835"/>
              <a:chOff x="7429520" y="4357694"/>
              <a:chExt cx="733425" cy="981075"/>
            </a:xfrm>
            <a:effectLst>
              <a:outerShdw blurRad="76200" dist="12700" dir="2700000" sy="-23000" kx="-800400" algn="bl" rotWithShape="0">
                <a:prstClr val="black">
                  <a:alpha val="20000"/>
                </a:prstClr>
              </a:outerShdw>
            </a:effectLst>
          </p:grpSpPr>
          <p:sp>
            <p:nvSpPr>
              <p:cNvPr id="42" name="타원 41"/>
              <p:cNvSpPr/>
              <p:nvPr/>
            </p:nvSpPr>
            <p:spPr bwMode="auto">
              <a:xfrm>
                <a:off x="7487895" y="4656509"/>
                <a:ext cx="594760" cy="594760"/>
              </a:xfrm>
              <a:prstGeom prst="ellipse">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43" name="그림 42" descr="old_watch_twin.jpg"/>
              <p:cNvPicPr>
                <a:picLocks noChangeAspect="1"/>
              </p:cNvPicPr>
              <p:nvPr/>
            </p:nvPicPr>
            <p:blipFill>
              <a:blip r:embed="rId6" cstate="print">
                <a:clrChange>
                  <a:clrFrom>
                    <a:srgbClr val="FFFFFF"/>
                  </a:clrFrom>
                  <a:clrTo>
                    <a:srgbClr val="FFFFFF">
                      <a:alpha val="0"/>
                    </a:srgbClr>
                  </a:clrTo>
                </a:clrChange>
              </a:blip>
              <a:stretch>
                <a:fillRect/>
              </a:stretch>
            </p:blipFill>
            <p:spPr>
              <a:xfrm>
                <a:off x="7429520" y="4357694"/>
                <a:ext cx="733425" cy="981075"/>
              </a:xfrm>
              <a:prstGeom prst="rect">
                <a:avLst/>
              </a:prstGeom>
            </p:spPr>
          </p:pic>
        </p:grpSp>
        <p:sp>
          <p:nvSpPr>
            <p:cNvPr id="44" name="TextBox 43"/>
            <p:cNvSpPr txBox="1"/>
            <p:nvPr/>
          </p:nvSpPr>
          <p:spPr>
            <a:xfrm>
              <a:off x="928662" y="5286364"/>
              <a:ext cx="2037737" cy="400110"/>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sz="2000" b="1" cap="all" dirty="0" smtClean="0">
                  <a:ln w="0">
                    <a:solidFill>
                      <a:srgbClr val="FF0000"/>
                    </a:solidFill>
                  </a:ln>
                  <a:solidFill>
                    <a:srgbClr val="FF0000"/>
                  </a:solidFill>
                  <a:effectLst>
                    <a:reflection blurRad="12700" stA="50000" endPos="50000" dist="5000" dir="5400000" sy="-100000" rotWithShape="0"/>
                  </a:effectLst>
                  <a:latin typeface="VAGRounded BT" pitchFamily="34" charset="0"/>
                  <a:cs typeface="Narkisim" pitchFamily="34" charset="-79"/>
                </a:rPr>
                <a:t>Relevant Time</a:t>
              </a:r>
              <a:endParaRPr lang="ko-KR" altLang="en-US" sz="2000" b="1" cap="all" dirty="0">
                <a:ln w="0">
                  <a:solidFill>
                    <a:srgbClr val="FF0000"/>
                  </a:solidFill>
                </a:ln>
                <a:solidFill>
                  <a:srgbClr val="FF0000"/>
                </a:solidFill>
                <a:effectLst>
                  <a:reflection blurRad="12700" stA="50000" endPos="50000" dist="5000" dir="5400000" sy="-100000" rotWithShape="0"/>
                </a:effectLst>
                <a:latin typeface="VAGRounded BT" pitchFamily="34" charset="0"/>
                <a:cs typeface="Narkisim" pitchFamily="34" charset="-79"/>
              </a:endParaRPr>
            </a:p>
          </p:txBody>
        </p:sp>
        <p:sp>
          <p:nvSpPr>
            <p:cNvPr id="45" name="TextBox 44"/>
            <p:cNvSpPr txBox="1"/>
            <p:nvPr/>
          </p:nvSpPr>
          <p:spPr>
            <a:xfrm>
              <a:off x="6286512" y="5286364"/>
              <a:ext cx="2299027" cy="400110"/>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sz="2000" b="1" cap="all" dirty="0" smtClean="0">
                  <a:ln w="0">
                    <a:solidFill>
                      <a:srgbClr val="FF0000"/>
                    </a:solidFill>
                  </a:ln>
                  <a:solidFill>
                    <a:srgbClr val="FF0000"/>
                  </a:solidFill>
                  <a:effectLst>
                    <a:reflection blurRad="12700" stA="50000" endPos="50000" dist="5000" dir="5400000" sy="-100000" rotWithShape="0"/>
                  </a:effectLst>
                  <a:latin typeface="VAGRounded BT" pitchFamily="34" charset="0"/>
                  <a:cs typeface="Narkisim" pitchFamily="34" charset="-79"/>
                </a:rPr>
                <a:t>Relevant People</a:t>
              </a:r>
              <a:endParaRPr lang="ko-KR" altLang="en-US" sz="2000" b="1" cap="all" dirty="0">
                <a:ln w="0">
                  <a:solidFill>
                    <a:srgbClr val="FF0000"/>
                  </a:solidFill>
                </a:ln>
                <a:solidFill>
                  <a:srgbClr val="FF0000"/>
                </a:solidFill>
                <a:effectLst>
                  <a:reflection blurRad="12700" stA="50000" endPos="50000" dist="5000" dir="5400000" sy="-100000" rotWithShape="0"/>
                </a:effectLst>
                <a:latin typeface="VAGRounded BT" pitchFamily="34" charset="0"/>
                <a:cs typeface="Narkisim" pitchFamily="34" charset="-79"/>
              </a:endParaRPr>
            </a:p>
          </p:txBody>
        </p:sp>
        <p:sp>
          <p:nvSpPr>
            <p:cNvPr id="46" name="TextBox 45"/>
            <p:cNvSpPr txBox="1"/>
            <p:nvPr/>
          </p:nvSpPr>
          <p:spPr>
            <a:xfrm>
              <a:off x="6000760" y="2143092"/>
              <a:ext cx="2614114" cy="400110"/>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sz="2000" b="1" cap="all" dirty="0" smtClean="0">
                  <a:ln w="0">
                    <a:solidFill>
                      <a:srgbClr val="FF0000"/>
                    </a:solidFill>
                  </a:ln>
                  <a:solidFill>
                    <a:srgbClr val="FF0000"/>
                  </a:solidFill>
                  <a:effectLst>
                    <a:reflection blurRad="12700" stA="50000" endPos="50000" dist="5000" dir="5400000" sy="-100000" rotWithShape="0"/>
                  </a:effectLst>
                  <a:latin typeface="VAGRounded BT" pitchFamily="34" charset="0"/>
                  <a:cs typeface="Narkisim" pitchFamily="34" charset="-79"/>
                </a:rPr>
                <a:t>Relevant Location</a:t>
              </a:r>
              <a:endParaRPr lang="ko-KR" altLang="en-US" sz="2000" b="1" cap="all" dirty="0">
                <a:ln w="0">
                  <a:solidFill>
                    <a:srgbClr val="FF0000"/>
                  </a:solidFill>
                </a:ln>
                <a:solidFill>
                  <a:srgbClr val="FF0000"/>
                </a:solidFill>
                <a:effectLst>
                  <a:reflection blurRad="12700" stA="50000" endPos="50000" dist="5000" dir="5400000" sy="-100000" rotWithShape="0"/>
                </a:effectLst>
                <a:latin typeface="VAGRounded BT" pitchFamily="34" charset="0"/>
                <a:cs typeface="Narkisim" pitchFamily="34" charset="-79"/>
              </a:endParaRPr>
            </a:p>
          </p:txBody>
        </p:sp>
        <p:sp>
          <p:nvSpPr>
            <p:cNvPr id="47" name="TextBox 46"/>
            <p:cNvSpPr txBox="1"/>
            <p:nvPr/>
          </p:nvSpPr>
          <p:spPr>
            <a:xfrm>
              <a:off x="785786" y="2143092"/>
              <a:ext cx="2552302" cy="400110"/>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sz="2000" b="1" cap="all" dirty="0" smtClean="0">
                  <a:ln w="0">
                    <a:solidFill>
                      <a:srgbClr val="FF0000"/>
                    </a:solidFill>
                  </a:ln>
                  <a:solidFill>
                    <a:srgbClr val="FF0000"/>
                  </a:solidFill>
                  <a:effectLst>
                    <a:reflection blurRad="12700" stA="50000" endPos="50000" dist="5000" dir="5400000" sy="-100000" rotWithShape="0"/>
                  </a:effectLst>
                  <a:latin typeface="VAGRounded BT" pitchFamily="34" charset="0"/>
                  <a:cs typeface="Narkisim" pitchFamily="34" charset="-79"/>
                </a:rPr>
                <a:t>Relevant Message</a:t>
              </a:r>
              <a:endParaRPr lang="ko-KR" altLang="en-US" sz="2000" b="1" cap="all" dirty="0">
                <a:ln w="0">
                  <a:solidFill>
                    <a:srgbClr val="FF0000"/>
                  </a:solidFill>
                </a:ln>
                <a:solidFill>
                  <a:srgbClr val="FF0000"/>
                </a:solidFill>
                <a:effectLst>
                  <a:reflection blurRad="12700" stA="50000" endPos="50000" dist="5000" dir="5400000" sy="-100000" rotWithShape="0"/>
                </a:effectLst>
                <a:latin typeface="VAGRounded BT" pitchFamily="34" charset="0"/>
                <a:cs typeface="Narkisim" pitchFamily="34" charset="-79"/>
              </a:endParaRPr>
            </a:p>
          </p:txBody>
        </p:sp>
        <p:pic>
          <p:nvPicPr>
            <p:cNvPr id="51" name="그림 50" descr="envelope2.jpg"/>
            <p:cNvPicPr>
              <a:picLocks noChangeAspect="1"/>
            </p:cNvPicPr>
            <p:nvPr/>
          </p:nvPicPr>
          <p:blipFill>
            <a:blip r:embed="rId7" cstate="print"/>
            <a:stretch>
              <a:fillRect/>
            </a:stretch>
          </p:blipFill>
          <p:spPr>
            <a:xfrm>
              <a:off x="2643174" y="3000373"/>
              <a:ext cx="357190" cy="229241"/>
            </a:xfrm>
            <a:prstGeom prst="rect">
              <a:avLst/>
            </a:prstGeom>
            <a:effectLst>
              <a:outerShdw blurRad="50800" dist="38100" dir="2700000" algn="tl" rotWithShape="0">
                <a:prstClr val="black">
                  <a:alpha val="40000"/>
                </a:prstClr>
              </a:outerShdw>
            </a:effectLst>
          </p:spPr>
        </p:pic>
        <p:pic>
          <p:nvPicPr>
            <p:cNvPr id="55" name="그림 54" descr="envelope2.jpg"/>
            <p:cNvPicPr>
              <a:picLocks noChangeAspect="1"/>
            </p:cNvPicPr>
            <p:nvPr/>
          </p:nvPicPr>
          <p:blipFill>
            <a:blip r:embed="rId7" cstate="print"/>
            <a:stretch>
              <a:fillRect/>
            </a:stretch>
          </p:blipFill>
          <p:spPr>
            <a:xfrm>
              <a:off x="3214679" y="2643183"/>
              <a:ext cx="357190" cy="229241"/>
            </a:xfrm>
            <a:prstGeom prst="rect">
              <a:avLst/>
            </a:prstGeom>
            <a:effectLst>
              <a:outerShdw blurRad="50800" dist="38100" dir="2700000" algn="tl" rotWithShape="0">
                <a:prstClr val="black">
                  <a:alpha val="40000"/>
                </a:prstClr>
              </a:outerShdw>
            </a:effectLst>
          </p:spPr>
        </p:pic>
        <p:pic>
          <p:nvPicPr>
            <p:cNvPr id="56" name="그림 55" descr="envelope2.jpg"/>
            <p:cNvPicPr>
              <a:picLocks noChangeAspect="1"/>
            </p:cNvPicPr>
            <p:nvPr/>
          </p:nvPicPr>
          <p:blipFill>
            <a:blip r:embed="rId7" cstate="print"/>
            <a:stretch>
              <a:fillRect/>
            </a:stretch>
          </p:blipFill>
          <p:spPr>
            <a:xfrm>
              <a:off x="3857621" y="2428869"/>
              <a:ext cx="357190" cy="229241"/>
            </a:xfrm>
            <a:prstGeom prst="rect">
              <a:avLst/>
            </a:prstGeom>
            <a:effectLst>
              <a:outerShdw blurRad="50800" dist="38100" dir="2700000" algn="tl" rotWithShape="0">
                <a:prstClr val="black">
                  <a:alpha val="40000"/>
                </a:prstClr>
              </a:outerShdw>
            </a:effectLst>
          </p:spPr>
        </p:pic>
        <p:pic>
          <p:nvPicPr>
            <p:cNvPr id="57" name="그림 56" descr="envelope2.jpg"/>
            <p:cNvPicPr>
              <a:picLocks noChangeAspect="1"/>
            </p:cNvPicPr>
            <p:nvPr/>
          </p:nvPicPr>
          <p:blipFill>
            <a:blip r:embed="rId7" cstate="print"/>
            <a:stretch>
              <a:fillRect/>
            </a:stretch>
          </p:blipFill>
          <p:spPr>
            <a:xfrm>
              <a:off x="3286116" y="3056884"/>
              <a:ext cx="357190" cy="229241"/>
            </a:xfrm>
            <a:prstGeom prst="rect">
              <a:avLst/>
            </a:prstGeom>
            <a:effectLst>
              <a:outerShdw blurRad="50800" dist="38100" dir="2700000" algn="tl" rotWithShape="0">
                <a:prstClr val="black">
                  <a:alpha val="40000"/>
                </a:prstClr>
              </a:outerShdw>
            </a:effectLst>
          </p:spPr>
        </p:pic>
        <p:pic>
          <p:nvPicPr>
            <p:cNvPr id="58" name="그림 57" descr="envelope2.jpg"/>
            <p:cNvPicPr>
              <a:picLocks noChangeAspect="1"/>
            </p:cNvPicPr>
            <p:nvPr/>
          </p:nvPicPr>
          <p:blipFill>
            <a:blip r:embed="rId7" cstate="print"/>
            <a:stretch>
              <a:fillRect/>
            </a:stretch>
          </p:blipFill>
          <p:spPr>
            <a:xfrm>
              <a:off x="3714744" y="2714621"/>
              <a:ext cx="357190" cy="229241"/>
            </a:xfrm>
            <a:prstGeom prst="rect">
              <a:avLst/>
            </a:prstGeom>
            <a:effectLst>
              <a:outerShdw blurRad="50800" dist="38100" dir="2700000" algn="tl" rotWithShape="0">
                <a:prstClr val="black">
                  <a:alpha val="40000"/>
                </a:prstClr>
              </a:outerShdw>
            </a:effectLst>
          </p:spPr>
        </p:pic>
        <p:grpSp>
          <p:nvGrpSpPr>
            <p:cNvPr id="54" name="그룹 53"/>
            <p:cNvGrpSpPr/>
            <p:nvPr/>
          </p:nvGrpSpPr>
          <p:grpSpPr>
            <a:xfrm>
              <a:off x="3857620" y="2786059"/>
              <a:ext cx="571504" cy="571504"/>
              <a:chOff x="-1714544" y="4357694"/>
              <a:chExt cx="2143125" cy="2143125"/>
            </a:xfrm>
            <a:effectLst>
              <a:outerShdw blurRad="50800" dist="38100" dir="2700000" algn="tl" rotWithShape="0">
                <a:prstClr val="black">
                  <a:alpha val="40000"/>
                </a:prstClr>
              </a:outerShdw>
            </a:effectLst>
          </p:grpSpPr>
          <p:sp>
            <p:nvSpPr>
              <p:cNvPr id="53" name="직사각형 52"/>
              <p:cNvSpPr/>
              <p:nvPr/>
            </p:nvSpPr>
            <p:spPr bwMode="auto">
              <a:xfrm>
                <a:off x="-1428792" y="5214950"/>
                <a:ext cx="1571636" cy="35719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52" name="그림 51" descr="envelope1.jpg"/>
              <p:cNvPicPr>
                <a:picLocks noChangeAspect="1"/>
              </p:cNvPicPr>
              <p:nvPr/>
            </p:nvPicPr>
            <p:blipFill>
              <a:blip r:embed="rId8" cstate="print">
                <a:clrChange>
                  <a:clrFrom>
                    <a:srgbClr val="FFFFFF"/>
                  </a:clrFrom>
                  <a:clrTo>
                    <a:srgbClr val="FFFFFF">
                      <a:alpha val="0"/>
                    </a:srgbClr>
                  </a:clrTo>
                </a:clrChange>
              </a:blip>
              <a:stretch>
                <a:fillRect/>
              </a:stretch>
            </p:blipFill>
            <p:spPr>
              <a:xfrm>
                <a:off x="-1714544" y="4357694"/>
                <a:ext cx="2143125" cy="2143125"/>
              </a:xfrm>
              <a:prstGeom prst="rect">
                <a:avLst/>
              </a:prstGeom>
            </p:spPr>
          </p:pic>
        </p:grpSp>
        <p:pic>
          <p:nvPicPr>
            <p:cNvPr id="61" name="그림 60" descr="map3.jpg"/>
            <p:cNvPicPr>
              <a:picLocks noChangeAspect="1"/>
            </p:cNvPicPr>
            <p:nvPr/>
          </p:nvPicPr>
          <p:blipFill>
            <a:blip r:embed="rId9" cstate="print"/>
            <a:stretch>
              <a:fillRect/>
            </a:stretch>
          </p:blipFill>
          <p:spPr>
            <a:xfrm>
              <a:off x="4929190" y="2285993"/>
              <a:ext cx="305802" cy="290512"/>
            </a:xfrm>
            <a:prstGeom prst="rect">
              <a:avLst/>
            </a:prstGeom>
          </p:spPr>
        </p:pic>
        <p:pic>
          <p:nvPicPr>
            <p:cNvPr id="63" name="그림 62" descr="map3.jpg"/>
            <p:cNvPicPr>
              <a:picLocks noChangeAspect="1"/>
            </p:cNvPicPr>
            <p:nvPr/>
          </p:nvPicPr>
          <p:blipFill>
            <a:blip r:embed="rId9" cstate="print"/>
            <a:stretch>
              <a:fillRect/>
            </a:stretch>
          </p:blipFill>
          <p:spPr>
            <a:xfrm>
              <a:off x="5500694" y="2571745"/>
              <a:ext cx="305802" cy="290512"/>
            </a:xfrm>
            <a:prstGeom prst="rect">
              <a:avLst/>
            </a:prstGeom>
          </p:spPr>
        </p:pic>
        <p:pic>
          <p:nvPicPr>
            <p:cNvPr id="64" name="그림 63" descr="map3.jpg"/>
            <p:cNvPicPr>
              <a:picLocks noChangeAspect="1"/>
            </p:cNvPicPr>
            <p:nvPr/>
          </p:nvPicPr>
          <p:blipFill>
            <a:blip r:embed="rId9" cstate="print"/>
            <a:stretch>
              <a:fillRect/>
            </a:stretch>
          </p:blipFill>
          <p:spPr>
            <a:xfrm>
              <a:off x="5929322" y="2857497"/>
              <a:ext cx="305802" cy="290512"/>
            </a:xfrm>
            <a:prstGeom prst="rect">
              <a:avLst/>
            </a:prstGeom>
          </p:spPr>
        </p:pic>
        <p:pic>
          <p:nvPicPr>
            <p:cNvPr id="65" name="그림 64" descr="map3.jpg"/>
            <p:cNvPicPr>
              <a:picLocks noChangeAspect="1"/>
            </p:cNvPicPr>
            <p:nvPr/>
          </p:nvPicPr>
          <p:blipFill>
            <a:blip r:embed="rId9" cstate="print"/>
            <a:stretch>
              <a:fillRect/>
            </a:stretch>
          </p:blipFill>
          <p:spPr>
            <a:xfrm>
              <a:off x="5072066" y="2643183"/>
              <a:ext cx="305802" cy="290512"/>
            </a:xfrm>
            <a:prstGeom prst="rect">
              <a:avLst/>
            </a:prstGeom>
          </p:spPr>
        </p:pic>
        <p:pic>
          <p:nvPicPr>
            <p:cNvPr id="66" name="그림 65" descr="map3.jpg"/>
            <p:cNvPicPr>
              <a:picLocks noChangeAspect="1"/>
            </p:cNvPicPr>
            <p:nvPr/>
          </p:nvPicPr>
          <p:blipFill>
            <a:blip r:embed="rId9" cstate="print"/>
            <a:stretch>
              <a:fillRect/>
            </a:stretch>
          </p:blipFill>
          <p:spPr>
            <a:xfrm>
              <a:off x="5500694" y="2995613"/>
              <a:ext cx="305802" cy="290512"/>
            </a:xfrm>
            <a:prstGeom prst="rect">
              <a:avLst/>
            </a:prstGeom>
          </p:spPr>
        </p:pic>
        <p:pic>
          <p:nvPicPr>
            <p:cNvPr id="59" name="그림 58" descr="map.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572000" y="2746071"/>
              <a:ext cx="611492" cy="611492"/>
            </a:xfrm>
            <a:prstGeom prst="rect">
              <a:avLst/>
            </a:prstGeom>
          </p:spPr>
        </p:pic>
      </p:grpSp>
      <p:pic>
        <p:nvPicPr>
          <p:cNvPr id="16" name="그림 15" descr="arrow1.jpg"/>
          <p:cNvPicPr>
            <a:picLocks noChangeAspect="1"/>
          </p:cNvPicPr>
          <p:nvPr/>
        </p:nvPicPr>
        <p:blipFill>
          <a:blip r:embed="rId11" cstate="print">
            <a:clrChange>
              <a:clrFrom>
                <a:srgbClr val="FFFFFF"/>
              </a:clrFrom>
              <a:clrTo>
                <a:srgbClr val="FFFFFF">
                  <a:alpha val="0"/>
                </a:srgbClr>
              </a:clrTo>
            </a:clrChange>
          </a:blip>
          <a:stretch>
            <a:fillRect/>
          </a:stretch>
        </p:blipFill>
        <p:spPr>
          <a:xfrm rot="5737016">
            <a:off x="3692633" y="1778303"/>
            <a:ext cx="2133600" cy="142036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Location-based Service</a:t>
            </a:r>
            <a:endParaRPr lang="ko-KR" altLang="en-US" dirty="0"/>
          </a:p>
        </p:txBody>
      </p:sp>
      <p:sp>
        <p:nvSpPr>
          <p:cNvPr id="3" name="내용 개체 틀 2"/>
          <p:cNvSpPr>
            <a:spLocks noGrp="1"/>
          </p:cNvSpPr>
          <p:nvPr>
            <p:ph idx="1"/>
          </p:nvPr>
        </p:nvSpPr>
        <p:spPr>
          <a:xfrm>
            <a:off x="685800" y="1981200"/>
            <a:ext cx="7772400" cy="4376758"/>
          </a:xfrm>
        </p:spPr>
        <p:txBody>
          <a:bodyPr>
            <a:normAutofit fontScale="85000" lnSpcReduction="20000"/>
          </a:bodyPr>
          <a:lstStyle/>
          <a:p>
            <a:r>
              <a:rPr lang="en-US" altLang="ko-KR" dirty="0" smtClean="0"/>
              <a:t>Positioning</a:t>
            </a:r>
          </a:p>
          <a:p>
            <a:pPr lvl="1"/>
            <a:r>
              <a:rPr lang="en-US" altLang="ko-KR" dirty="0" smtClean="0"/>
              <a:t>attaining the current absolute geographic coordinates</a:t>
            </a:r>
          </a:p>
          <a:p>
            <a:pPr lvl="1"/>
            <a:r>
              <a:rPr lang="en-US" altLang="ko-KR" dirty="0" smtClean="0"/>
              <a:t>legacy: GPS, Cellular, Base-station</a:t>
            </a:r>
          </a:p>
          <a:p>
            <a:pPr lvl="1"/>
            <a:endParaRPr lang="en-US" altLang="ko-KR" dirty="0" smtClean="0"/>
          </a:p>
          <a:p>
            <a:r>
              <a:rPr lang="en-US" altLang="ko-KR" dirty="0" smtClean="0"/>
              <a:t>Matching</a:t>
            </a:r>
          </a:p>
          <a:p>
            <a:pPr lvl="1"/>
            <a:r>
              <a:rPr lang="en-US" altLang="ko-KR" dirty="0" smtClean="0"/>
              <a:t>geo-location matching: determine the location information from the coordinates value</a:t>
            </a:r>
          </a:p>
          <a:p>
            <a:pPr lvl="2"/>
            <a:r>
              <a:rPr lang="en-US" altLang="ko-KR" dirty="0" smtClean="0"/>
              <a:t>matching my location / matching the location what I want to know</a:t>
            </a:r>
          </a:p>
          <a:p>
            <a:pPr lvl="2"/>
            <a:r>
              <a:rPr lang="en-US" altLang="zh-CN" dirty="0" smtClean="0">
                <a:ea typeface="굴림" charset="-127"/>
              </a:rPr>
              <a:t>local info in server may not be updated timely</a:t>
            </a:r>
          </a:p>
          <a:p>
            <a:pPr lvl="1"/>
            <a:r>
              <a:rPr lang="en-US" altLang="ko-KR" dirty="0" smtClean="0">
                <a:solidFill>
                  <a:srgbClr val="0000FF"/>
                </a:solidFill>
              </a:rPr>
              <a:t>proximity matching</a:t>
            </a:r>
          </a:p>
          <a:p>
            <a:pPr lvl="2"/>
            <a:r>
              <a:rPr lang="en-US" altLang="ko-KR" dirty="0" smtClean="0"/>
              <a:t>matching the location of someone/something in my proximity</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17</a:t>
            </a:fld>
            <a:endParaRPr lang="en-US" altLang="ko-K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Positioning</a:t>
            </a:r>
            <a:endParaRPr lang="ko-KR" altLang="en-US" dirty="0"/>
          </a:p>
        </p:txBody>
      </p:sp>
      <p:sp>
        <p:nvSpPr>
          <p:cNvPr id="3" name="내용 개체 틀 2"/>
          <p:cNvSpPr>
            <a:spLocks noGrp="1"/>
          </p:cNvSpPr>
          <p:nvPr>
            <p:ph idx="1"/>
          </p:nvPr>
        </p:nvSpPr>
        <p:spPr/>
        <p:txBody>
          <a:bodyPr>
            <a:normAutofit fontScale="77500" lnSpcReduction="20000"/>
          </a:bodyPr>
          <a:lstStyle/>
          <a:p>
            <a:r>
              <a:rPr lang="en-US" altLang="ko-KR" dirty="0" smtClean="0"/>
              <a:t>Legacy (GPS/A-GPS/Base station)</a:t>
            </a:r>
          </a:p>
          <a:p>
            <a:pPr lvl="1"/>
            <a:r>
              <a:rPr lang="en-US" altLang="ko-KR" dirty="0" smtClean="0"/>
              <a:t>inaccurate indoor position</a:t>
            </a:r>
          </a:p>
          <a:p>
            <a:pPr lvl="1"/>
            <a:r>
              <a:rPr lang="en-US" altLang="ko-KR" dirty="0" smtClean="0"/>
              <a:t>need support of operator’s network</a:t>
            </a:r>
          </a:p>
          <a:p>
            <a:pPr lvl="1"/>
            <a:r>
              <a:rPr lang="en-US" altLang="ko-KR" dirty="0" smtClean="0"/>
              <a:t>local info in server may not be updated timely</a:t>
            </a:r>
          </a:p>
          <a:p>
            <a:pPr lvl="1"/>
            <a:r>
              <a:rPr lang="en-US" altLang="ko-KR" dirty="0" smtClean="0"/>
              <a:t>high power consumption</a:t>
            </a:r>
          </a:p>
          <a:p>
            <a:pPr lvl="1">
              <a:buNone/>
            </a:pPr>
            <a:r>
              <a:rPr lang="en-US" altLang="ko-KR" dirty="0" smtClean="0">
                <a:sym typeface="Wingdings" pitchFamily="2" charset="2"/>
              </a:rPr>
              <a:t> </a:t>
            </a:r>
            <a:r>
              <a:rPr lang="en-US" altLang="ko-KR" dirty="0" smtClean="0">
                <a:solidFill>
                  <a:srgbClr val="0000FF"/>
                </a:solidFill>
              </a:rPr>
              <a:t>Not good user experience</a:t>
            </a:r>
          </a:p>
          <a:p>
            <a:pPr lvl="1">
              <a:buNone/>
            </a:pPr>
            <a:endParaRPr lang="en-US" altLang="ko-KR" dirty="0" smtClean="0"/>
          </a:p>
          <a:p>
            <a:r>
              <a:rPr lang="en-US" altLang="ko-KR" dirty="0" smtClean="0"/>
              <a:t>Alternative?</a:t>
            </a:r>
          </a:p>
          <a:p>
            <a:pPr lvl="1"/>
            <a:r>
              <a:rPr lang="en-US" altLang="ko-KR" dirty="0" smtClean="0"/>
              <a:t>relative positioning may be sufficient </a:t>
            </a:r>
            <a:br>
              <a:rPr lang="en-US" altLang="ko-KR" dirty="0" smtClean="0"/>
            </a:br>
            <a:r>
              <a:rPr lang="en-US" altLang="ko-KR" dirty="0" smtClean="0">
                <a:sym typeface="Wingdings" pitchFamily="2" charset="2"/>
              </a:rPr>
              <a:t> </a:t>
            </a:r>
            <a:r>
              <a:rPr lang="en-US" altLang="ko-KR" dirty="0" smtClean="0">
                <a:solidFill>
                  <a:srgbClr val="0000FF"/>
                </a:solidFill>
                <a:sym typeface="Wingdings" pitchFamily="2" charset="2"/>
              </a:rPr>
              <a:t>especially, </a:t>
            </a:r>
            <a:r>
              <a:rPr lang="en-US" altLang="ko-KR" dirty="0" smtClean="0">
                <a:solidFill>
                  <a:srgbClr val="0000FF"/>
                </a:solidFill>
              </a:rPr>
              <a:t>for proximal discovery</a:t>
            </a:r>
          </a:p>
          <a:p>
            <a:pPr lvl="1"/>
            <a:r>
              <a:rPr lang="en-US" altLang="ko-KR" dirty="0" smtClean="0"/>
              <a:t>independent from operator’s network </a:t>
            </a:r>
            <a:br>
              <a:rPr lang="en-US" altLang="ko-KR" dirty="0" smtClean="0"/>
            </a:br>
            <a:r>
              <a:rPr lang="en-US" altLang="ko-KR" dirty="0" smtClean="0">
                <a:sym typeface="Wingdings" pitchFamily="2" charset="2"/>
              </a:rPr>
              <a:t> </a:t>
            </a:r>
            <a:r>
              <a:rPr lang="en-US" altLang="ko-KR" dirty="0" smtClean="0">
                <a:solidFill>
                  <a:srgbClr val="0000FF"/>
                </a:solidFill>
              </a:rPr>
              <a:t>easy to implement</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18</a:t>
            </a:fld>
            <a:endParaRPr lang="en-US" altLang="ko-K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smtClean="0">
                <a:ea typeface="굴림" charset="-127"/>
              </a:rPr>
              <a:t>Matching</a:t>
            </a:r>
            <a:endParaRPr lang="ko-KR" altLang="en-US" dirty="0" smtClean="0">
              <a:ea typeface="굴림" charset="-127"/>
            </a:endParaRPr>
          </a:p>
        </p:txBody>
      </p:sp>
      <p:sp>
        <p:nvSpPr>
          <p:cNvPr id="5123" name="내용 개체 틀 2"/>
          <p:cNvSpPr>
            <a:spLocks noGrp="1"/>
          </p:cNvSpPr>
          <p:nvPr>
            <p:ph idx="1"/>
          </p:nvPr>
        </p:nvSpPr>
        <p:spPr/>
        <p:txBody>
          <a:bodyPr/>
          <a:lstStyle/>
          <a:p>
            <a:r>
              <a:rPr lang="en-US" altLang="ko-KR" sz="2400" dirty="0" smtClean="0">
                <a:ea typeface="굴림" charset="-127"/>
              </a:rPr>
              <a:t>Server-based geo-location matching is going well</a:t>
            </a:r>
          </a:p>
          <a:p>
            <a:r>
              <a:rPr lang="en-US" altLang="ko-KR" sz="2400" dirty="0" smtClean="0">
                <a:ea typeface="굴림" charset="-127"/>
              </a:rPr>
              <a:t>Current proximity matching for mobile devices</a:t>
            </a:r>
          </a:p>
          <a:p>
            <a:pPr lvl="1"/>
            <a:r>
              <a:rPr lang="en-US" altLang="ko-KR" sz="2000" dirty="0" smtClean="0">
                <a:ea typeface="굴림" charset="-127"/>
              </a:rPr>
              <a:t>built on top of existing physical network infrastructures that focuses on matching among wireless devices in close proximity</a:t>
            </a: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19</a:t>
            </a:fld>
            <a:endParaRPr lang="en-US" altLang="ko-KR" smtClean="0">
              <a:ea typeface="굴림" charset="-127"/>
            </a:endParaRPr>
          </a:p>
        </p:txBody>
      </p:sp>
      <p:grpSp>
        <p:nvGrpSpPr>
          <p:cNvPr id="42" name="그룹 41"/>
          <p:cNvGrpSpPr/>
          <p:nvPr/>
        </p:nvGrpSpPr>
        <p:grpSpPr>
          <a:xfrm>
            <a:off x="571480" y="3866381"/>
            <a:ext cx="8358238" cy="2420139"/>
            <a:chOff x="571480" y="3714752"/>
            <a:chExt cx="8358238" cy="2420139"/>
          </a:xfrm>
        </p:grpSpPr>
        <p:grpSp>
          <p:nvGrpSpPr>
            <p:cNvPr id="2" name="그룹 37"/>
            <p:cNvGrpSpPr/>
            <p:nvPr/>
          </p:nvGrpSpPr>
          <p:grpSpPr>
            <a:xfrm>
              <a:off x="7215214" y="4143380"/>
              <a:ext cx="1714504" cy="1714504"/>
              <a:chOff x="2714612" y="2571744"/>
              <a:chExt cx="2143125" cy="2143125"/>
            </a:xfrm>
          </p:grpSpPr>
          <p:pic>
            <p:nvPicPr>
              <p:cNvPr id="34" name="그림 33" descr="GalaxyS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714612" y="2571744"/>
                <a:ext cx="2143125" cy="2143125"/>
              </a:xfrm>
              <a:prstGeom prst="rect">
                <a:avLst/>
              </a:prstGeom>
            </p:spPr>
          </p:pic>
          <p:pic>
            <p:nvPicPr>
              <p:cNvPr id="36" name="그림 35" descr="mapattack-stanford-full-game-900x468.jpg">
                <a:hlinkClick r:id="rId3"/>
              </p:cNvPr>
              <p:cNvPicPr>
                <a:picLocks noChangeAspect="1"/>
              </p:cNvPicPr>
              <p:nvPr/>
            </p:nvPicPr>
            <p:blipFill>
              <a:blip r:embed="rId4" cstate="print"/>
              <a:stretch>
                <a:fillRect/>
              </a:stretch>
            </p:blipFill>
            <p:spPr>
              <a:xfrm>
                <a:off x="3409941" y="3214686"/>
                <a:ext cx="785029" cy="481014"/>
              </a:xfrm>
              <a:prstGeom prst="rect">
                <a:avLst/>
              </a:prstGeom>
            </p:spPr>
          </p:pic>
        </p:grpSp>
        <p:grpSp>
          <p:nvGrpSpPr>
            <p:cNvPr id="3" name="그룹 38"/>
            <p:cNvGrpSpPr/>
            <p:nvPr/>
          </p:nvGrpSpPr>
          <p:grpSpPr>
            <a:xfrm>
              <a:off x="571480" y="4786322"/>
              <a:ext cx="1476593" cy="942973"/>
              <a:chOff x="6500826" y="3000372"/>
              <a:chExt cx="1924050" cy="1228725"/>
            </a:xfrm>
          </p:grpSpPr>
          <p:pic>
            <p:nvPicPr>
              <p:cNvPr id="35" name="그림 34" descr="GalTab.jpg"/>
              <p:cNvPicPr>
                <a:picLocks noChangeAspect="1"/>
              </p:cNvPicPr>
              <p:nvPr/>
            </p:nvPicPr>
            <p:blipFill>
              <a:blip r:embed="rId5" cstate="print">
                <a:clrChange>
                  <a:clrFrom>
                    <a:srgbClr val="FFFFFF"/>
                  </a:clrFrom>
                  <a:clrTo>
                    <a:srgbClr val="FFFFFF">
                      <a:alpha val="0"/>
                    </a:srgbClr>
                  </a:clrTo>
                </a:clrChange>
              </a:blip>
              <a:stretch>
                <a:fillRect/>
              </a:stretch>
            </p:blipFill>
            <p:spPr>
              <a:xfrm>
                <a:off x="6500826" y="3000372"/>
                <a:ext cx="1924050" cy="1228725"/>
              </a:xfrm>
              <a:prstGeom prst="rect">
                <a:avLst/>
              </a:prstGeom>
            </p:spPr>
          </p:pic>
          <p:pic>
            <p:nvPicPr>
              <p:cNvPr id="37" name="그림 36" descr="mapattack-stanford-full-game-900x468.jpg">
                <a:hlinkClick r:id="rId3"/>
              </p:cNvPr>
              <p:cNvPicPr>
                <a:picLocks noChangeAspect="1"/>
              </p:cNvPicPr>
              <p:nvPr/>
            </p:nvPicPr>
            <p:blipFill>
              <a:blip r:embed="rId4" cstate="print"/>
              <a:stretch>
                <a:fillRect/>
              </a:stretch>
            </p:blipFill>
            <p:spPr>
              <a:xfrm>
                <a:off x="6674182" y="3184206"/>
                <a:ext cx="1547798" cy="862014"/>
              </a:xfrm>
              <a:prstGeom prst="rect">
                <a:avLst/>
              </a:prstGeom>
            </p:spPr>
          </p:pic>
        </p:grpSp>
        <p:pic>
          <p:nvPicPr>
            <p:cNvPr id="41" name="그림 40" descr="AP.gif"/>
            <p:cNvPicPr>
              <a:picLocks noChangeAspect="1"/>
            </p:cNvPicPr>
            <p:nvPr/>
          </p:nvPicPr>
          <p:blipFill>
            <a:blip r:embed="rId6" cstate="print"/>
            <a:stretch>
              <a:fillRect/>
            </a:stretch>
          </p:blipFill>
          <p:spPr>
            <a:xfrm>
              <a:off x="2161110" y="4500570"/>
              <a:ext cx="982138" cy="828679"/>
            </a:xfrm>
            <a:prstGeom prst="rect">
              <a:avLst/>
            </a:prstGeom>
          </p:spPr>
        </p:pic>
        <p:pic>
          <p:nvPicPr>
            <p:cNvPr id="43" name="그림 42" descr="Antenna2.jpg"/>
            <p:cNvPicPr>
              <a:picLocks noChangeAspect="1"/>
            </p:cNvPicPr>
            <p:nvPr/>
          </p:nvPicPr>
          <p:blipFill>
            <a:blip r:embed="rId7" cstate="print"/>
            <a:stretch>
              <a:fillRect/>
            </a:stretch>
          </p:blipFill>
          <p:spPr>
            <a:xfrm>
              <a:off x="6000768" y="4500585"/>
              <a:ext cx="928679" cy="928679"/>
            </a:xfrm>
            <a:prstGeom prst="rect">
              <a:avLst/>
            </a:prstGeom>
          </p:spPr>
        </p:pic>
        <p:sp>
          <p:nvSpPr>
            <p:cNvPr id="22" name="구름 21"/>
            <p:cNvSpPr/>
            <p:nvPr/>
          </p:nvSpPr>
          <p:spPr bwMode="auto">
            <a:xfrm>
              <a:off x="3536157" y="4286256"/>
              <a:ext cx="2357454" cy="1428760"/>
            </a:xfrm>
            <a:prstGeom prst="cloud">
              <a:avLst/>
            </a:prstGeom>
            <a:solidFill>
              <a:schemeClr val="bg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9" name="그림 18" descr="router.jpg"/>
            <p:cNvPicPr>
              <a:picLocks noChangeAspect="1"/>
            </p:cNvPicPr>
            <p:nvPr/>
          </p:nvPicPr>
          <p:blipFill>
            <a:blip r:embed="rId8" cstate="print">
              <a:clrChange>
                <a:clrFrom>
                  <a:srgbClr val="FFFFFF"/>
                </a:clrFrom>
                <a:clrTo>
                  <a:srgbClr val="FFFFFF">
                    <a:alpha val="0"/>
                  </a:srgbClr>
                </a:clrTo>
              </a:clrChange>
            </a:blip>
            <a:stretch>
              <a:fillRect/>
            </a:stretch>
          </p:blipFill>
          <p:spPr>
            <a:xfrm>
              <a:off x="4586319" y="5048254"/>
              <a:ext cx="628663" cy="523886"/>
            </a:xfrm>
            <a:prstGeom prst="rect">
              <a:avLst/>
            </a:prstGeom>
          </p:spPr>
        </p:pic>
        <p:cxnSp>
          <p:nvCxnSpPr>
            <p:cNvPr id="24" name="직선 연결선 23"/>
            <p:cNvCxnSpPr/>
            <p:nvPr/>
          </p:nvCxnSpPr>
          <p:spPr bwMode="auto">
            <a:xfrm>
              <a:off x="3000372" y="5072074"/>
              <a:ext cx="1000132" cy="0"/>
            </a:xfrm>
            <a:prstGeom prst="line">
              <a:avLst/>
            </a:prstGeom>
            <a:solidFill>
              <a:schemeClr val="accent1"/>
            </a:solidFill>
            <a:ln w="38100" cap="flat" cmpd="sng" algn="ctr">
              <a:solidFill>
                <a:schemeClr val="tx1"/>
              </a:solidFill>
              <a:prstDash val="solid"/>
              <a:round/>
              <a:headEnd type="none" w="sm" len="sm"/>
              <a:tailEnd type="none" w="sm" len="sm"/>
            </a:ln>
            <a:effectLst/>
          </p:spPr>
        </p:cxnSp>
        <p:pic>
          <p:nvPicPr>
            <p:cNvPr id="18" name="그림 17" descr="router.jpg"/>
            <p:cNvPicPr>
              <a:picLocks noChangeAspect="1"/>
            </p:cNvPicPr>
            <p:nvPr/>
          </p:nvPicPr>
          <p:blipFill>
            <a:blip r:embed="rId8" cstate="print">
              <a:clrChange>
                <a:clrFrom>
                  <a:srgbClr val="FFFFFF"/>
                </a:clrFrom>
                <a:clrTo>
                  <a:srgbClr val="FFFFFF">
                    <a:alpha val="0"/>
                  </a:srgbClr>
                </a:clrTo>
              </a:clrChange>
            </a:blip>
            <a:stretch>
              <a:fillRect/>
            </a:stretch>
          </p:blipFill>
          <p:spPr>
            <a:xfrm>
              <a:off x="3871939" y="4738693"/>
              <a:ext cx="628663" cy="523886"/>
            </a:xfrm>
            <a:prstGeom prst="rect">
              <a:avLst/>
            </a:prstGeom>
          </p:spPr>
        </p:pic>
        <p:cxnSp>
          <p:nvCxnSpPr>
            <p:cNvPr id="28" name="직선 연결선 27"/>
            <p:cNvCxnSpPr/>
            <p:nvPr/>
          </p:nvCxnSpPr>
          <p:spPr bwMode="auto">
            <a:xfrm>
              <a:off x="5357826" y="4714884"/>
              <a:ext cx="1071570" cy="428628"/>
            </a:xfrm>
            <a:prstGeom prst="line">
              <a:avLst/>
            </a:prstGeom>
            <a:solidFill>
              <a:schemeClr val="accent1"/>
            </a:solidFill>
            <a:ln w="38100" cap="flat" cmpd="sng" algn="ctr">
              <a:solidFill>
                <a:schemeClr val="tx1"/>
              </a:solidFill>
              <a:prstDash val="solid"/>
              <a:round/>
              <a:headEnd type="none" w="sm" len="sm"/>
              <a:tailEnd type="none" w="sm" len="sm"/>
            </a:ln>
            <a:effectLst/>
          </p:spPr>
        </p:cxnSp>
        <p:pic>
          <p:nvPicPr>
            <p:cNvPr id="20" name="그림 19" descr="router.jpg"/>
            <p:cNvPicPr>
              <a:picLocks noChangeAspect="1"/>
            </p:cNvPicPr>
            <p:nvPr/>
          </p:nvPicPr>
          <p:blipFill>
            <a:blip r:embed="rId8" cstate="print">
              <a:clrChange>
                <a:clrFrom>
                  <a:srgbClr val="FFFFFF"/>
                </a:clrFrom>
                <a:clrTo>
                  <a:srgbClr val="FFFFFF">
                    <a:alpha val="0"/>
                  </a:srgbClr>
                </a:clrTo>
              </a:clrChange>
            </a:blip>
            <a:stretch>
              <a:fillRect/>
            </a:stretch>
          </p:blipFill>
          <p:spPr>
            <a:xfrm>
              <a:off x="5014907" y="4476750"/>
              <a:ext cx="628663" cy="523886"/>
            </a:xfrm>
            <a:prstGeom prst="rect">
              <a:avLst/>
            </a:prstGeom>
          </p:spPr>
        </p:pic>
        <p:sp>
          <p:nvSpPr>
            <p:cNvPr id="30" name="직사각형 29"/>
            <p:cNvSpPr/>
            <p:nvPr/>
          </p:nvSpPr>
          <p:spPr>
            <a:xfrm>
              <a:off x="3121911" y="5857892"/>
              <a:ext cx="2950295" cy="276999"/>
            </a:xfrm>
            <a:prstGeom prst="rect">
              <a:avLst/>
            </a:prstGeom>
            <a:ln>
              <a:noFill/>
            </a:ln>
          </p:spPr>
          <p:txBody>
            <a:bodyPr wrap="none">
              <a:spAutoFit/>
            </a:bodyPr>
            <a:lstStyle/>
            <a:p>
              <a:r>
                <a:rPr lang="en-US" altLang="ko-KR" u="sng" dirty="0" smtClean="0">
                  <a:solidFill>
                    <a:srgbClr val="FF0000"/>
                  </a:solidFill>
                  <a:ea typeface="굴림" charset="-127"/>
                </a:rPr>
                <a:t>different proprietary network infrastructures</a:t>
              </a:r>
              <a:endParaRPr lang="ko-KR" altLang="en-US" u="sng" dirty="0">
                <a:solidFill>
                  <a:srgbClr val="FF0000"/>
                </a:solidFill>
              </a:endParaRPr>
            </a:p>
          </p:txBody>
        </p:sp>
        <p:cxnSp>
          <p:nvCxnSpPr>
            <p:cNvPr id="32" name="직선 화살표 연결선 31"/>
            <p:cNvCxnSpPr>
              <a:stCxn id="30" idx="1"/>
              <a:endCxn id="39" idx="3"/>
            </p:cNvCxnSpPr>
            <p:nvPr/>
          </p:nvCxnSpPr>
          <p:spPr bwMode="auto">
            <a:xfrm rot="10800000">
              <a:off x="3071811" y="5353450"/>
              <a:ext cx="50101" cy="642942"/>
            </a:xfrm>
            <a:prstGeom prst="straightConnector1">
              <a:avLst/>
            </a:prstGeom>
            <a:solidFill>
              <a:schemeClr val="accent1"/>
            </a:solidFill>
            <a:ln w="12700" cap="flat" cmpd="sng" algn="ctr">
              <a:solidFill>
                <a:srgbClr val="FF0000"/>
              </a:solidFill>
              <a:prstDash val="solid"/>
              <a:round/>
              <a:headEnd type="oval" w="med" len="med"/>
              <a:tailEnd type="oval" w="med" len="med"/>
            </a:ln>
            <a:effectLst/>
          </p:spPr>
        </p:cxnSp>
        <p:cxnSp>
          <p:nvCxnSpPr>
            <p:cNvPr id="33" name="직선 화살표 연결선 32"/>
            <p:cNvCxnSpPr>
              <a:endCxn id="45" idx="1"/>
            </p:cNvCxnSpPr>
            <p:nvPr/>
          </p:nvCxnSpPr>
          <p:spPr bwMode="auto">
            <a:xfrm rot="5400000" flipH="1" flipV="1">
              <a:off x="5784266" y="5712828"/>
              <a:ext cx="504442" cy="71438"/>
            </a:xfrm>
            <a:prstGeom prst="straightConnector1">
              <a:avLst/>
            </a:prstGeom>
            <a:solidFill>
              <a:schemeClr val="accent1"/>
            </a:solidFill>
            <a:ln w="12700" cap="flat" cmpd="sng" algn="ctr">
              <a:solidFill>
                <a:srgbClr val="FF0000"/>
              </a:solidFill>
              <a:prstDash val="solid"/>
              <a:round/>
              <a:headEnd type="oval" w="med" len="med"/>
              <a:tailEnd type="oval" w="med" len="med"/>
            </a:ln>
            <a:effectLst/>
          </p:spPr>
        </p:cxnSp>
        <p:sp>
          <p:nvSpPr>
            <p:cNvPr id="39" name="직사각형 38"/>
            <p:cNvSpPr/>
            <p:nvPr/>
          </p:nvSpPr>
          <p:spPr>
            <a:xfrm>
              <a:off x="2299034" y="5214950"/>
              <a:ext cx="772776" cy="276999"/>
            </a:xfrm>
            <a:prstGeom prst="rect">
              <a:avLst/>
            </a:prstGeom>
            <a:ln>
              <a:noFill/>
            </a:ln>
          </p:spPr>
          <p:txBody>
            <a:bodyPr wrap="none">
              <a:spAutoFit/>
            </a:bodyPr>
            <a:lstStyle/>
            <a:p>
              <a:r>
                <a:rPr lang="en-US" altLang="ko-KR" u="sng" dirty="0" smtClean="0">
                  <a:solidFill>
                    <a:srgbClr val="FF0000"/>
                  </a:solidFill>
                  <a:ea typeface="굴림" charset="-127"/>
                </a:rPr>
                <a:t>Wi-Fi AP</a:t>
              </a:r>
              <a:endParaRPr lang="ko-KR" altLang="en-US" u="sng" dirty="0">
                <a:solidFill>
                  <a:srgbClr val="FF0000"/>
                </a:solidFill>
              </a:endParaRPr>
            </a:p>
          </p:txBody>
        </p:sp>
        <p:sp>
          <p:nvSpPr>
            <p:cNvPr id="45" name="직사각형 44"/>
            <p:cNvSpPr/>
            <p:nvPr/>
          </p:nvSpPr>
          <p:spPr>
            <a:xfrm>
              <a:off x="6072206" y="5357826"/>
              <a:ext cx="909223" cy="276999"/>
            </a:xfrm>
            <a:prstGeom prst="rect">
              <a:avLst/>
            </a:prstGeom>
            <a:ln>
              <a:noFill/>
            </a:ln>
          </p:spPr>
          <p:txBody>
            <a:bodyPr wrap="none">
              <a:spAutoFit/>
            </a:bodyPr>
            <a:lstStyle/>
            <a:p>
              <a:r>
                <a:rPr lang="en-US" altLang="ko-KR" u="sng" dirty="0" smtClean="0">
                  <a:solidFill>
                    <a:srgbClr val="FF0000"/>
                  </a:solidFill>
                  <a:ea typeface="굴림" charset="-127"/>
                </a:rPr>
                <a:t>Cellular BS</a:t>
              </a:r>
              <a:endParaRPr lang="ko-KR" altLang="en-US" u="sng" dirty="0">
                <a:solidFill>
                  <a:srgbClr val="FF0000"/>
                </a:solidFill>
              </a:endParaRPr>
            </a:p>
          </p:txBody>
        </p:sp>
        <p:sp>
          <p:nvSpPr>
            <p:cNvPr id="55" name="직사각형 54"/>
            <p:cNvSpPr/>
            <p:nvPr/>
          </p:nvSpPr>
          <p:spPr>
            <a:xfrm>
              <a:off x="3571876" y="3714752"/>
              <a:ext cx="2359941" cy="307777"/>
            </a:xfrm>
            <a:prstGeom prst="rect">
              <a:avLst/>
            </a:prstGeom>
            <a:ln>
              <a:noFill/>
            </a:ln>
          </p:spPr>
          <p:txBody>
            <a:bodyPr wrap="none">
              <a:spAutoFit/>
            </a:bodyPr>
            <a:lstStyle/>
            <a:p>
              <a:r>
                <a:rPr lang="en-US" altLang="ko-KR" sz="1400" u="sng" dirty="0" smtClean="0">
                  <a:solidFill>
                    <a:srgbClr val="00B050"/>
                  </a:solidFill>
                  <a:ea typeface="굴림" charset="-127"/>
                </a:rPr>
                <a:t>Logically same to application </a:t>
              </a:r>
              <a:endParaRPr lang="ko-KR" altLang="en-US" sz="1400" u="sng" dirty="0">
                <a:solidFill>
                  <a:srgbClr val="00B050"/>
                </a:solidFill>
              </a:endParaRPr>
            </a:p>
          </p:txBody>
        </p:sp>
        <p:cxnSp>
          <p:nvCxnSpPr>
            <p:cNvPr id="56" name="직선 화살표 연결선 55"/>
            <p:cNvCxnSpPr>
              <a:endCxn id="55" idx="1"/>
            </p:cNvCxnSpPr>
            <p:nvPr/>
          </p:nvCxnSpPr>
          <p:spPr bwMode="auto">
            <a:xfrm flipV="1">
              <a:off x="1285860" y="3868641"/>
              <a:ext cx="2286016" cy="846243"/>
            </a:xfrm>
            <a:prstGeom prst="straightConnector1">
              <a:avLst/>
            </a:prstGeom>
            <a:solidFill>
              <a:schemeClr val="accent1"/>
            </a:solidFill>
            <a:ln w="12700" cap="flat" cmpd="sng" algn="ctr">
              <a:solidFill>
                <a:srgbClr val="00B050"/>
              </a:solidFill>
              <a:prstDash val="solid"/>
              <a:round/>
              <a:headEnd type="oval" w="med" len="med"/>
              <a:tailEnd type="oval" w="med" len="med"/>
            </a:ln>
            <a:effectLst/>
          </p:spPr>
        </p:cxnSp>
        <p:cxnSp>
          <p:nvCxnSpPr>
            <p:cNvPr id="59" name="직선 화살표 연결선 58"/>
            <p:cNvCxnSpPr/>
            <p:nvPr/>
          </p:nvCxnSpPr>
          <p:spPr bwMode="auto">
            <a:xfrm>
              <a:off x="5857892" y="3857628"/>
              <a:ext cx="1785950" cy="1071570"/>
            </a:xfrm>
            <a:prstGeom prst="straightConnector1">
              <a:avLst/>
            </a:prstGeom>
            <a:solidFill>
              <a:schemeClr val="accent1"/>
            </a:solidFill>
            <a:ln w="12700" cap="flat" cmpd="sng" algn="ctr">
              <a:solidFill>
                <a:srgbClr val="00B050"/>
              </a:solidFill>
              <a:prstDash val="solid"/>
              <a:round/>
              <a:headEnd type="oval" w="med" len="med"/>
              <a:tailEnd type="oval" w="med" len="med"/>
            </a:ln>
            <a:effectLst/>
          </p:spPr>
        </p:cxnSp>
        <p:pic>
          <p:nvPicPr>
            <p:cNvPr id="31" name="Picture 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573363" y="4572008"/>
              <a:ext cx="427265" cy="587490"/>
            </a:xfrm>
            <a:prstGeom prst="rect">
              <a:avLst/>
            </a:prstGeom>
            <a:noFill/>
            <a:ln w="9525">
              <a:noFill/>
              <a:miter lim="800000"/>
              <a:headEnd/>
              <a:tailEnd/>
            </a:ln>
          </p:spPr>
        </p:pic>
        <p:sp>
          <p:nvSpPr>
            <p:cNvPr id="40" name="직사각형 39"/>
            <p:cNvSpPr/>
            <p:nvPr/>
          </p:nvSpPr>
          <p:spPr>
            <a:xfrm>
              <a:off x="4510694" y="4366447"/>
              <a:ext cx="561372" cy="276999"/>
            </a:xfrm>
            <a:prstGeom prst="rect">
              <a:avLst/>
            </a:prstGeom>
            <a:ln>
              <a:noFill/>
            </a:ln>
          </p:spPr>
          <p:txBody>
            <a:bodyPr wrap="none">
              <a:spAutoFit/>
            </a:bodyPr>
            <a:lstStyle/>
            <a:p>
              <a:r>
                <a:rPr lang="en-US" altLang="ko-KR" dirty="0" smtClean="0">
                  <a:ea typeface="굴림" charset="-127"/>
                </a:rPr>
                <a:t>server</a:t>
              </a:r>
              <a:endParaRPr lang="ko-KR" altLang="en-US"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a:defRPr/>
            </a:pPr>
            <a:r>
              <a:rPr lang="en-US" altLang="ko-KR" smtClean="0"/>
              <a:t>&lt;January 2012&gt;</a:t>
            </a:r>
            <a:endParaRPr lang="en-US" altLang="ko-KR"/>
          </a:p>
        </p:txBody>
      </p:sp>
      <p:sp>
        <p:nvSpPr>
          <p:cNvPr id="3" name="바닥글 개체 틀 2"/>
          <p:cNvSpPr>
            <a:spLocks noGrp="1"/>
          </p:cNvSpPr>
          <p:nvPr>
            <p:ph type="ftr" sz="quarter" idx="11"/>
          </p:nvPr>
        </p:nvSpPr>
        <p:spPr/>
        <p:txBody>
          <a:bodyPr/>
          <a:lstStyle/>
          <a:p>
            <a:pPr>
              <a:defRPr/>
            </a:pPr>
            <a:endParaRPr lang="en-US" altLang="ko-KR"/>
          </a:p>
        </p:txBody>
      </p:sp>
      <p:sp>
        <p:nvSpPr>
          <p:cNvPr id="4" name="슬라이드 번호 개체 틀 3"/>
          <p:cNvSpPr>
            <a:spLocks noGrp="1"/>
          </p:cNvSpPr>
          <p:nvPr>
            <p:ph type="sldNum" sz="quarter" idx="12"/>
          </p:nvPr>
        </p:nvSpPr>
        <p:spPr/>
        <p:txBody>
          <a:bodyPr/>
          <a:lstStyle/>
          <a:p>
            <a:pPr>
              <a:defRPr/>
            </a:pPr>
            <a:r>
              <a:rPr lang="en-US" altLang="ko-KR" smtClean="0"/>
              <a:t>Slide </a:t>
            </a:r>
            <a:fld id="{4E722527-479E-4D1A-B5FB-1AD46EC2B973}" type="slidenum">
              <a:rPr lang="en-US" altLang="ko-KR" smtClean="0"/>
              <a:pPr>
                <a:defRPr/>
              </a:pPr>
              <a:t>2</a:t>
            </a:fld>
            <a:endParaRPr lang="en-US" altLang="ko-KR"/>
          </a:p>
        </p:txBody>
      </p:sp>
      <p:sp>
        <p:nvSpPr>
          <p:cNvPr id="5" name="TextBox 4"/>
          <p:cNvSpPr txBox="1"/>
          <p:nvPr/>
        </p:nvSpPr>
        <p:spPr>
          <a:xfrm>
            <a:off x="357158" y="2214554"/>
            <a:ext cx="8215370" cy="1754326"/>
          </a:xfrm>
          <a:prstGeom prst="rect">
            <a:avLst/>
          </a:prstGeom>
          <a:noFill/>
        </p:spPr>
        <p:txBody>
          <a:bodyPr wrap="square" rtlCol="0">
            <a:spAutoFit/>
          </a:bodyPr>
          <a:lstStyle/>
          <a:p>
            <a:pPr algn="r"/>
            <a:r>
              <a:rPr lang="en-US" altLang="ko-KR" sz="3600" dirty="0" smtClean="0"/>
              <a:t>Introduction to </a:t>
            </a:r>
            <a:br>
              <a:rPr lang="en-US" altLang="ko-KR" sz="3600" dirty="0" smtClean="0"/>
            </a:br>
            <a:r>
              <a:rPr lang="en-US" altLang="ko-KR" sz="3600" dirty="0" smtClean="0"/>
              <a:t>Peer Aware Communications (PAC): </a:t>
            </a:r>
          </a:p>
          <a:p>
            <a:pPr algn="r"/>
            <a:r>
              <a:rPr lang="en-US" altLang="ko-KR" sz="3600" dirty="0" smtClean="0"/>
              <a:t>A Study Group of IEEE 802.15 WG</a:t>
            </a:r>
            <a:endParaRPr lang="ko-KR" alt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normAutofit fontScale="90000"/>
          </a:bodyPr>
          <a:lstStyle/>
          <a:p>
            <a:r>
              <a:rPr lang="en-US" altLang="ko-KR" dirty="0" smtClean="0">
                <a:ea typeface="굴림" charset="-127"/>
              </a:rPr>
              <a:t>Limitation of Existing Matching</a:t>
            </a:r>
            <a:endParaRPr lang="ko-KR" altLang="en-US" dirty="0" smtClean="0">
              <a:ea typeface="굴림" charset="-127"/>
            </a:endParaRPr>
          </a:p>
        </p:txBody>
      </p:sp>
      <p:sp>
        <p:nvSpPr>
          <p:cNvPr id="5123" name="내용 개체 틀 2"/>
          <p:cNvSpPr>
            <a:spLocks noGrp="1"/>
          </p:cNvSpPr>
          <p:nvPr>
            <p:ph idx="1"/>
          </p:nvPr>
        </p:nvSpPr>
        <p:spPr>
          <a:xfrm>
            <a:off x="685800" y="1785926"/>
            <a:ext cx="7772400" cy="4310074"/>
          </a:xfrm>
        </p:spPr>
        <p:txBody>
          <a:bodyPr/>
          <a:lstStyle/>
          <a:p>
            <a:r>
              <a:rPr lang="en-US" altLang="ko-KR" sz="2000" dirty="0" smtClean="0">
                <a:ea typeface="굴림" charset="-127"/>
              </a:rPr>
              <a:t>High control overhead</a:t>
            </a:r>
          </a:p>
          <a:p>
            <a:pPr lvl="1"/>
            <a:r>
              <a:rPr lang="en-US" altLang="ko-KR" sz="2000" dirty="0" smtClean="0">
                <a:ea typeface="굴림" charset="-127"/>
              </a:rPr>
              <a:t>due to periodic report from Apps and updates from server</a:t>
            </a:r>
          </a:p>
          <a:p>
            <a:pPr lvl="2"/>
            <a:r>
              <a:rPr lang="en-US" altLang="ko-KR" sz="1600" dirty="0" smtClean="0">
                <a:ea typeface="굴림" charset="-127"/>
              </a:rPr>
              <a:t>sending position value or discovery request from nodes</a:t>
            </a:r>
          </a:p>
          <a:p>
            <a:pPr lvl="2"/>
            <a:r>
              <a:rPr lang="en-US" altLang="ko-KR" sz="1600" dirty="0" smtClean="0">
                <a:ea typeface="굴림" charset="-127"/>
              </a:rPr>
              <a:t>retrieving matching result from server</a:t>
            </a:r>
          </a:p>
          <a:p>
            <a:pPr lvl="2"/>
            <a:r>
              <a:rPr lang="en-US" altLang="ko-KR" sz="1600" dirty="0" smtClean="0">
                <a:ea typeface="굴림" charset="-127"/>
              </a:rPr>
              <a:t>frequent update is inevitable due to the device mobility</a:t>
            </a:r>
          </a:p>
          <a:p>
            <a:pPr lvl="1"/>
            <a:r>
              <a:rPr lang="en-US" altLang="ko-KR" sz="2000" dirty="0" smtClean="0">
                <a:ea typeface="굴림" charset="-127"/>
              </a:rPr>
              <a:t>10s of protocol steps for link setup</a:t>
            </a:r>
          </a:p>
          <a:p>
            <a:r>
              <a:rPr lang="en-US" altLang="ko-KR" sz="2000" dirty="0" smtClean="0">
                <a:ea typeface="굴림" charset="-127"/>
              </a:rPr>
              <a:t>Long latency</a:t>
            </a:r>
          </a:p>
          <a:p>
            <a:pPr lvl="1"/>
            <a:r>
              <a:rPr lang="en-US" altLang="ko-KR" sz="2000" dirty="0" smtClean="0">
                <a:ea typeface="굴림" charset="-127"/>
              </a:rPr>
              <a:t>the communication path between devices is long even though two devices are geographically close in the same segment</a:t>
            </a:r>
          </a:p>
          <a:p>
            <a:endParaRPr lang="en-US" altLang="ko-KR" sz="2400" dirty="0" smtClean="0">
              <a:ea typeface="굴림" charset="-127"/>
            </a:endParaRP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20</a:t>
            </a:fld>
            <a:endParaRPr lang="en-US" altLang="ko-KR" smtClean="0">
              <a:ea typeface="굴림" charset="-127"/>
            </a:endParaRPr>
          </a:p>
        </p:txBody>
      </p:sp>
      <p:sp>
        <p:nvSpPr>
          <p:cNvPr id="7" name="모서리가 둥근 직사각형 6"/>
          <p:cNvSpPr/>
          <p:nvPr/>
        </p:nvSpPr>
        <p:spPr bwMode="auto">
          <a:xfrm>
            <a:off x="607191" y="5214950"/>
            <a:ext cx="7929618" cy="785818"/>
          </a:xfrm>
          <a:prstGeom prst="roundRect">
            <a:avLst>
              <a:gd name="adj" fmla="val 5000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ko-KR" sz="2400" dirty="0">
                <a:latin typeface="Impact" pitchFamily="34" charset="0"/>
                <a:cs typeface="Arial" pitchFamily="34" charset="0"/>
              </a:rPr>
              <a:t>Peer-awareness </a:t>
            </a:r>
            <a:endParaRPr lang="en-US" altLang="ko-KR" sz="2400" dirty="0" smtClean="0">
              <a:latin typeface="Impact" pitchFamily="34" charset="0"/>
              <a:cs typeface="Arial" pitchFamily="34" charset="0"/>
            </a:endParaRPr>
          </a:p>
          <a:p>
            <a:pPr algn="ctr"/>
            <a:r>
              <a:rPr lang="en-US" altLang="ko-KR" sz="2400" dirty="0" smtClean="0">
                <a:latin typeface="Impact" pitchFamily="34" charset="0"/>
                <a:cs typeface="Arial" pitchFamily="34" charset="0"/>
              </a:rPr>
              <a:t>by </a:t>
            </a:r>
            <a:r>
              <a:rPr lang="en-US" altLang="ko-KR" sz="2400" dirty="0">
                <a:latin typeface="Impact" pitchFamily="34" charset="0"/>
                <a:cs typeface="Arial" pitchFamily="34" charset="0"/>
              </a:rPr>
              <a:t>direct communication </a:t>
            </a:r>
            <a:r>
              <a:rPr lang="en-US" altLang="ko-KR" sz="2400" dirty="0" smtClean="0">
                <a:latin typeface="Impact" pitchFamily="34" charset="0"/>
                <a:cs typeface="Arial" pitchFamily="34" charset="0"/>
              </a:rPr>
              <a:t>in close proximity</a:t>
            </a:r>
            <a:endParaRPr lang="en-US" altLang="ko-KR" sz="2400" dirty="0">
              <a:latin typeface="Impact"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Comparison</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21</a:t>
            </a:fld>
            <a:endParaRPr lang="en-US" altLang="ko-KR"/>
          </a:p>
        </p:txBody>
      </p:sp>
      <p:graphicFrame>
        <p:nvGraphicFramePr>
          <p:cNvPr id="7" name="표 6"/>
          <p:cNvGraphicFramePr>
            <a:graphicFrameLocks noGrp="1"/>
          </p:cNvGraphicFramePr>
          <p:nvPr/>
        </p:nvGraphicFramePr>
        <p:xfrm>
          <a:off x="357155" y="1784368"/>
          <a:ext cx="8501124" cy="4216400"/>
        </p:xfrm>
        <a:graphic>
          <a:graphicData uri="http://schemas.openxmlformats.org/drawingml/2006/table">
            <a:tbl>
              <a:tblPr firstRow="1" bandRow="1">
                <a:tableStyleId>{21E4AEA4-8DFA-4A89-87EB-49C32662AFE0}</a:tableStyleId>
              </a:tblPr>
              <a:tblGrid>
                <a:gridCol w="1500201"/>
                <a:gridCol w="1333507"/>
                <a:gridCol w="1416854"/>
                <a:gridCol w="1416854"/>
                <a:gridCol w="1416854"/>
                <a:gridCol w="1416854"/>
              </a:tblGrid>
              <a:tr h="370840">
                <a:tc>
                  <a:txBody>
                    <a:bodyPr/>
                    <a:lstStyle/>
                    <a:p>
                      <a:pPr latinLnBrk="1"/>
                      <a:endParaRPr lang="ko-KR" altLang="en-US" dirty="0"/>
                    </a:p>
                  </a:txBody>
                  <a:tcPr>
                    <a:lnR w="12700" cap="flat" cmpd="sng" algn="ctr">
                      <a:solidFill>
                        <a:schemeClr val="tx1"/>
                      </a:solidFill>
                      <a:prstDash val="solid"/>
                      <a:round/>
                      <a:headEnd type="none" w="med" len="med"/>
                      <a:tailEnd type="none" w="med" len="med"/>
                    </a:lnR>
                  </a:tcPr>
                </a:tc>
                <a:tc>
                  <a:txBody>
                    <a:bodyPr/>
                    <a:lstStyle/>
                    <a:p>
                      <a:pPr latinLnBrk="1"/>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t>GPS</a:t>
                      </a:r>
                      <a:endParaRPr lang="ko-KR" altLang="en-US"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t>A-GPS</a:t>
                      </a:r>
                      <a:endParaRPr lang="ko-KR" altLang="en-US"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t>BS</a:t>
                      </a:r>
                      <a:endParaRPr lang="ko-KR" altLang="en-US"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latinLnBrk="1"/>
                      <a:r>
                        <a:rPr lang="en-US" altLang="ko-KR" dirty="0" smtClean="0"/>
                        <a:t>PAC</a:t>
                      </a:r>
                      <a:endParaRPr lang="ko-KR" altLang="en-US" dirty="0"/>
                    </a:p>
                  </a:txBody>
                  <a:tcPr anchor="ctr">
                    <a:lnL w="12700" cap="flat" cmpd="sng" algn="ctr">
                      <a:solidFill>
                        <a:schemeClr val="tx1"/>
                      </a:solidFill>
                      <a:prstDash val="solid"/>
                      <a:round/>
                      <a:headEnd type="none" w="med" len="med"/>
                      <a:tailEnd type="none" w="med" len="med"/>
                    </a:lnL>
                  </a:tcPr>
                </a:tc>
              </a:tr>
              <a:tr h="370840">
                <a:tc rowSpan="4">
                  <a:txBody>
                    <a:bodyPr/>
                    <a:lstStyle/>
                    <a:p>
                      <a:pPr algn="ctr" latinLnBrk="1"/>
                      <a:r>
                        <a:rPr lang="en-US" altLang="ko-KR" sz="1600" b="1" dirty="0" smtClean="0">
                          <a:solidFill>
                            <a:schemeClr val="tx1"/>
                          </a:solidFill>
                        </a:rPr>
                        <a:t>Positioning</a:t>
                      </a:r>
                      <a:endParaRPr lang="ko-KR" altLang="en-US" sz="1600" b="1" dirty="0">
                        <a:solidFill>
                          <a:schemeClr val="tx1"/>
                        </a:solidFill>
                      </a:endParaRPr>
                    </a:p>
                  </a:txBody>
                  <a:tcPr anchor="ctr"/>
                </a:tc>
                <a:tc>
                  <a:txBody>
                    <a:bodyPr/>
                    <a:lstStyle/>
                    <a:p>
                      <a:pPr algn="ctr" latinLnBrk="1"/>
                      <a:r>
                        <a:rPr lang="en-US" altLang="ko-KR" sz="1600" b="1" dirty="0" smtClean="0">
                          <a:solidFill>
                            <a:srgbClr val="002060"/>
                          </a:solidFill>
                        </a:rPr>
                        <a:t>Method</a:t>
                      </a:r>
                      <a:endParaRPr lang="ko-KR" altLang="en-US" sz="1600" b="1" dirty="0">
                        <a:solidFill>
                          <a:srgbClr val="002060"/>
                        </a:solidFill>
                      </a:endParaRPr>
                    </a:p>
                  </a:txBody>
                  <a:tcPr anchor="ctr"/>
                </a:tc>
                <a:tc gridSpan="3">
                  <a:txBody>
                    <a:bodyPr/>
                    <a:lstStyle/>
                    <a:p>
                      <a:pPr algn="ctr" latinLnBrk="1"/>
                      <a:r>
                        <a:rPr lang="en-US" altLang="ko-KR" sz="1600" kern="1200" dirty="0" smtClean="0">
                          <a:solidFill>
                            <a:schemeClr val="dk1"/>
                          </a:solidFill>
                          <a:latin typeface="+mn-lt"/>
                          <a:ea typeface="+mn-ea"/>
                          <a:cs typeface="+mn-cs"/>
                        </a:rPr>
                        <a:t>Absolute positioning</a:t>
                      </a:r>
                    </a:p>
                  </a:txBody>
                  <a:tcPr anchor="ctr">
                    <a:solidFill>
                      <a:srgbClr val="CDCDEC"/>
                    </a:solidFill>
                  </a:tcPr>
                </a:tc>
                <a:tc hMerge="1">
                  <a:txBody>
                    <a:bodyPr/>
                    <a:lstStyle/>
                    <a:p>
                      <a:pPr latinLnBrk="1"/>
                      <a:endParaRPr lang="en-US" altLang="ko-KR" dirty="0" smtClean="0"/>
                    </a:p>
                  </a:txBody>
                  <a:tcPr/>
                </a:tc>
                <a:tc hMerge="1">
                  <a:txBody>
                    <a:bodyPr/>
                    <a:lstStyle/>
                    <a:p>
                      <a:pPr latinLnBrk="1"/>
                      <a:endParaRPr lang="en-US" altLang="ko-KR" dirty="0" smtClean="0"/>
                    </a:p>
                  </a:txBody>
                  <a:tcPr/>
                </a:tc>
                <a:tc>
                  <a:txBody>
                    <a:bodyPr/>
                    <a:lstStyle/>
                    <a:p>
                      <a:pPr algn="ctr" latinLnBrk="1"/>
                      <a:r>
                        <a:rPr lang="en-US" altLang="ko-KR" sz="1600" kern="1200" dirty="0" smtClean="0">
                          <a:solidFill>
                            <a:schemeClr val="dk1"/>
                          </a:solidFill>
                          <a:latin typeface="+mn-lt"/>
                          <a:ea typeface="+mn-ea"/>
                          <a:cs typeface="+mn-cs"/>
                        </a:rPr>
                        <a:t>Relative positioning</a:t>
                      </a:r>
                      <a:endParaRPr lang="ko-KR" altLang="en-US" sz="1600" kern="1200" dirty="0" smtClean="0">
                        <a:solidFill>
                          <a:schemeClr val="dk1"/>
                        </a:solidFill>
                        <a:latin typeface="+mn-lt"/>
                        <a:ea typeface="+mn-ea"/>
                        <a:cs typeface="+mn-cs"/>
                      </a:endParaRPr>
                    </a:p>
                  </a:txBody>
                  <a:tcPr anchor="ctr"/>
                </a:tc>
              </a:tr>
              <a:tr h="370840">
                <a:tc vMerge="1">
                  <a:txBody>
                    <a:bodyPr/>
                    <a:lstStyle/>
                    <a:p>
                      <a:pPr algn="ctr" latinLnBrk="1"/>
                      <a:endParaRPr lang="ko-KR" altLang="en-US" sz="1600" b="1" dirty="0">
                        <a:solidFill>
                          <a:srgbClr val="002060"/>
                        </a:solidFill>
                      </a:endParaRPr>
                    </a:p>
                  </a:txBody>
                  <a:tcPr anchor="ctr">
                    <a:solidFill>
                      <a:srgbClr val="CDCDEC"/>
                    </a:solidFill>
                  </a:tcPr>
                </a:tc>
                <a:tc>
                  <a:txBody>
                    <a:bodyPr/>
                    <a:lstStyle/>
                    <a:p>
                      <a:pPr algn="ctr" latinLnBrk="1"/>
                      <a:r>
                        <a:rPr lang="en-US" altLang="ko-KR" sz="1600" b="1" dirty="0" smtClean="0">
                          <a:solidFill>
                            <a:srgbClr val="002060"/>
                          </a:solidFill>
                        </a:rPr>
                        <a:t>Outdoor</a:t>
                      </a:r>
                      <a:endParaRPr lang="ko-KR" altLang="en-US" sz="1600" b="1" dirty="0">
                        <a:solidFill>
                          <a:srgbClr val="002060"/>
                        </a:solidFill>
                      </a:endParaRPr>
                    </a:p>
                  </a:txBody>
                  <a:tcPr anchor="ctr">
                    <a:solidFill>
                      <a:srgbClr val="CDCDEC"/>
                    </a:solidFill>
                  </a:tcPr>
                </a:tc>
                <a:tc>
                  <a:txBody>
                    <a:bodyPr/>
                    <a:lstStyle/>
                    <a:p>
                      <a:pPr algn="ctr" latinLnBrk="1"/>
                      <a:r>
                        <a:rPr lang="en-US" altLang="ko-KR" sz="1600" kern="1200" dirty="0" smtClean="0">
                          <a:solidFill>
                            <a:schemeClr val="dk1"/>
                          </a:solidFill>
                          <a:latin typeface="+mn-lt"/>
                          <a:ea typeface="+mn-ea"/>
                          <a:cs typeface="+mn-cs"/>
                        </a:rPr>
                        <a:t>High accuracy</a:t>
                      </a:r>
                    </a:p>
                  </a:txBody>
                  <a:tcPr anchor="ctr">
                    <a:solidFill>
                      <a:srgbClr val="CDCDEC"/>
                    </a:solidFill>
                  </a:tcPr>
                </a:tc>
                <a:tc>
                  <a:txBody>
                    <a:bodyPr/>
                    <a:lstStyle/>
                    <a:p>
                      <a:pPr algn="ctr" latinLnBrk="1"/>
                      <a:r>
                        <a:rPr lang="en-US" altLang="ko-KR" sz="1600" kern="1200" dirty="0" smtClean="0">
                          <a:solidFill>
                            <a:schemeClr val="dk1"/>
                          </a:solidFill>
                          <a:latin typeface="+mn-lt"/>
                          <a:ea typeface="+mn-ea"/>
                          <a:cs typeface="+mn-cs"/>
                        </a:rPr>
                        <a:t>High accuracy</a:t>
                      </a:r>
                    </a:p>
                  </a:txBody>
                  <a:tcPr anchor="ctr">
                    <a:solidFill>
                      <a:srgbClr val="CDCDEC"/>
                    </a:solidFill>
                  </a:tcPr>
                </a:tc>
                <a:tc>
                  <a:txBody>
                    <a:bodyPr/>
                    <a:lstStyle/>
                    <a:p>
                      <a:pPr algn="ctr" latinLnBrk="1"/>
                      <a:r>
                        <a:rPr lang="en-US" altLang="ko-KR" sz="1600" kern="1200" dirty="0" smtClean="0">
                          <a:solidFill>
                            <a:schemeClr val="dk1"/>
                          </a:solidFill>
                          <a:latin typeface="+mn-lt"/>
                          <a:ea typeface="+mn-ea"/>
                          <a:cs typeface="+mn-cs"/>
                        </a:rPr>
                        <a:t>Low accuracy</a:t>
                      </a:r>
                    </a:p>
                  </a:txBody>
                  <a:tcPr anchor="ctr">
                    <a:solidFill>
                      <a:srgbClr val="CDCDEC"/>
                    </a:solidFill>
                  </a:tcPr>
                </a:tc>
                <a:tc>
                  <a:txBody>
                    <a:bodyPr/>
                    <a:lstStyle/>
                    <a:p>
                      <a:pPr algn="ctr" latinLnBrk="1"/>
                      <a:r>
                        <a:rPr lang="en-US" altLang="ko-KR" sz="1600" kern="1200" dirty="0" smtClean="0">
                          <a:solidFill>
                            <a:schemeClr val="dk1"/>
                          </a:solidFill>
                          <a:latin typeface="+mn-lt"/>
                          <a:ea typeface="+mn-ea"/>
                          <a:cs typeface="+mn-cs"/>
                        </a:rPr>
                        <a:t>Moderate accuracy</a:t>
                      </a:r>
                      <a:endParaRPr lang="ko-KR" altLang="en-US" sz="1600" kern="1200" dirty="0" smtClean="0">
                        <a:solidFill>
                          <a:schemeClr val="dk1"/>
                        </a:solidFill>
                        <a:latin typeface="+mn-lt"/>
                        <a:ea typeface="+mn-ea"/>
                        <a:cs typeface="+mn-cs"/>
                      </a:endParaRPr>
                    </a:p>
                  </a:txBody>
                  <a:tcPr anchor="ctr">
                    <a:solidFill>
                      <a:srgbClr val="CDCDEC"/>
                    </a:solidFill>
                  </a:tcPr>
                </a:tc>
              </a:tr>
              <a:tr h="370840">
                <a:tc vMerge="1">
                  <a:txBody>
                    <a:bodyPr/>
                    <a:lstStyle/>
                    <a:p>
                      <a:pPr algn="ctr" latinLnBrk="1"/>
                      <a:endParaRPr lang="ko-KR" altLang="en-US" sz="1600" b="1" dirty="0">
                        <a:solidFill>
                          <a:srgbClr val="002060"/>
                        </a:solidFill>
                      </a:endParaRPr>
                    </a:p>
                  </a:txBody>
                  <a:tcPr anchor="ctr"/>
                </a:tc>
                <a:tc>
                  <a:txBody>
                    <a:bodyPr/>
                    <a:lstStyle/>
                    <a:p>
                      <a:pPr algn="ctr" latinLnBrk="1"/>
                      <a:r>
                        <a:rPr lang="en-US" altLang="ko-KR" sz="1600" b="1" dirty="0" smtClean="0">
                          <a:solidFill>
                            <a:srgbClr val="002060"/>
                          </a:solidFill>
                        </a:rPr>
                        <a:t>Indoor</a:t>
                      </a:r>
                    </a:p>
                    <a:p>
                      <a:pPr algn="ctr" latinLnBrk="1"/>
                      <a:r>
                        <a:rPr lang="en-US" altLang="ko-KR" sz="1600" b="1" dirty="0" smtClean="0">
                          <a:solidFill>
                            <a:srgbClr val="002060"/>
                          </a:solidFill>
                        </a:rPr>
                        <a:t>/Urban</a:t>
                      </a:r>
                      <a:endParaRPr lang="ko-KR" altLang="en-US" sz="1600" b="1" dirty="0">
                        <a:solidFill>
                          <a:srgbClr val="002060"/>
                        </a:solidFill>
                      </a:endParaRPr>
                    </a:p>
                  </a:txBody>
                  <a:tcPr anchor="ctr"/>
                </a:tc>
                <a:tc>
                  <a:txBody>
                    <a:bodyPr/>
                    <a:lstStyle/>
                    <a:p>
                      <a:pPr algn="ctr" latinLnBrk="1"/>
                      <a:r>
                        <a:rPr lang="en-US" altLang="ko-KR" sz="1600" kern="1200" dirty="0" smtClean="0">
                          <a:solidFill>
                            <a:schemeClr val="dk1"/>
                          </a:solidFill>
                          <a:latin typeface="+mn-lt"/>
                          <a:ea typeface="+mn-ea"/>
                          <a:cs typeface="+mn-cs"/>
                        </a:rPr>
                        <a:t>Low accuracy</a:t>
                      </a:r>
                      <a:endParaRPr lang="ko-KR" altLang="en-US" sz="160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kern="1200" dirty="0" smtClean="0">
                          <a:solidFill>
                            <a:schemeClr val="dk1"/>
                          </a:solidFill>
                          <a:latin typeface="+mn-lt"/>
                          <a:ea typeface="+mn-ea"/>
                          <a:cs typeface="+mn-cs"/>
                        </a:rPr>
                        <a:t>Low accuracy</a:t>
                      </a:r>
                      <a:endParaRPr lang="ko-KR" altLang="en-US" sz="160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kern="1200" dirty="0" smtClean="0">
                          <a:solidFill>
                            <a:schemeClr val="dk1"/>
                          </a:solidFill>
                          <a:latin typeface="+mn-lt"/>
                          <a:ea typeface="+mn-ea"/>
                          <a:cs typeface="+mn-cs"/>
                        </a:rPr>
                        <a:t>Low accuracy</a:t>
                      </a:r>
                      <a:endParaRPr lang="ko-KR" altLang="en-US" sz="160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kern="1200" dirty="0" smtClean="0">
                          <a:solidFill>
                            <a:schemeClr val="dk1"/>
                          </a:solidFill>
                          <a:latin typeface="+mn-lt"/>
                          <a:ea typeface="+mn-ea"/>
                          <a:cs typeface="+mn-cs"/>
                        </a:rPr>
                        <a:t>Moderate accuracy</a:t>
                      </a:r>
                      <a:endParaRPr lang="ko-KR" altLang="en-US" sz="1600" kern="1200" dirty="0" smtClean="0">
                        <a:solidFill>
                          <a:schemeClr val="dk1"/>
                        </a:solidFill>
                        <a:latin typeface="+mn-lt"/>
                        <a:ea typeface="+mn-ea"/>
                        <a:cs typeface="+mn-cs"/>
                      </a:endParaRPr>
                    </a:p>
                  </a:txBody>
                  <a:tcPr anchor="ctr"/>
                </a:tc>
              </a:tr>
              <a:tr h="370840">
                <a:tc vMerge="1">
                  <a:txBody>
                    <a:bodyPr/>
                    <a:lstStyle/>
                    <a:p>
                      <a:pPr algn="ctr" latinLnBrk="1"/>
                      <a:endParaRPr lang="ko-KR" altLang="en-US" sz="1600" b="1" dirty="0">
                        <a:solidFill>
                          <a:srgbClr val="002060"/>
                        </a:solidFill>
                      </a:endParaRPr>
                    </a:p>
                  </a:txBody>
                  <a:tcPr anchor="ctr"/>
                </a:tc>
                <a:tc>
                  <a:txBody>
                    <a:bodyPr/>
                    <a:lstStyle/>
                    <a:p>
                      <a:pPr algn="ctr" latinLnBrk="1"/>
                      <a:r>
                        <a:rPr lang="en-US" altLang="ko-KR" sz="1600" b="1" dirty="0" smtClean="0">
                          <a:solidFill>
                            <a:srgbClr val="002060"/>
                          </a:solidFill>
                        </a:rPr>
                        <a:t>Latency</a:t>
                      </a:r>
                      <a:endParaRPr lang="ko-KR" altLang="en-US" sz="1600" b="1" dirty="0">
                        <a:solidFill>
                          <a:srgbClr val="002060"/>
                        </a:solidFill>
                      </a:endParaRPr>
                    </a:p>
                  </a:txBody>
                  <a:tcPr anchor="ctr">
                    <a:solidFill>
                      <a:srgbClr val="CDCDEC"/>
                    </a:solidFill>
                  </a:tcPr>
                </a:tc>
                <a:tc>
                  <a:txBody>
                    <a:bodyPr/>
                    <a:lstStyle/>
                    <a:p>
                      <a:pPr algn="ctr" latinLnBrk="1"/>
                      <a:r>
                        <a:rPr lang="en-US" altLang="ko-KR" sz="1600" dirty="0" smtClean="0"/>
                        <a:t>10s of seconds</a:t>
                      </a:r>
                      <a:endParaRPr lang="ko-KR" altLang="en-US" sz="1600" dirty="0"/>
                    </a:p>
                  </a:txBody>
                  <a:tcPr anchor="ctr">
                    <a:solidFill>
                      <a:srgbClr val="CDCDEC"/>
                    </a:solidFill>
                  </a:tcPr>
                </a:tc>
                <a:tc>
                  <a:txBody>
                    <a:bodyPr/>
                    <a:lstStyle/>
                    <a:p>
                      <a:pPr algn="ctr" latinLnBrk="1"/>
                      <a:r>
                        <a:rPr lang="en-US" altLang="ko-KR" sz="1600" dirty="0" smtClean="0"/>
                        <a:t>Several seconds</a:t>
                      </a:r>
                      <a:endParaRPr lang="ko-KR" altLang="en-US" sz="1600" dirty="0"/>
                    </a:p>
                  </a:txBody>
                  <a:tcPr anchor="ctr">
                    <a:solidFill>
                      <a:srgbClr val="CDCDEC"/>
                    </a:solidFill>
                  </a:tcPr>
                </a:tc>
                <a:tc>
                  <a:txBody>
                    <a:bodyPr/>
                    <a:lstStyle/>
                    <a:p>
                      <a:pPr algn="ctr" latinLnBrk="1"/>
                      <a:r>
                        <a:rPr lang="en-US" altLang="ko-KR" sz="1600" dirty="0" smtClean="0"/>
                        <a:t>Several seconds</a:t>
                      </a:r>
                      <a:endParaRPr lang="ko-KR" altLang="en-US" sz="1600" dirty="0"/>
                    </a:p>
                  </a:txBody>
                  <a:tcPr anchor="ctr">
                    <a:solidFill>
                      <a:srgbClr val="CDCDEC"/>
                    </a:solidFill>
                  </a:tcPr>
                </a:tc>
                <a:tc>
                  <a:txBody>
                    <a:bodyPr/>
                    <a:lstStyle/>
                    <a:p>
                      <a:pPr algn="ctr" latinLnBrk="1"/>
                      <a:r>
                        <a:rPr lang="en-US" altLang="ko-KR" sz="1600" dirty="0" smtClean="0"/>
                        <a:t>?</a:t>
                      </a:r>
                    </a:p>
                  </a:txBody>
                  <a:tcPr anchor="ctr">
                    <a:solidFill>
                      <a:srgbClr val="CDCDEC"/>
                    </a:solidFill>
                  </a:tcPr>
                </a:tc>
              </a:tr>
              <a:tr h="370840">
                <a:tc rowSpan="2">
                  <a:txBody>
                    <a:bodyPr/>
                    <a:lstStyle/>
                    <a:p>
                      <a:pPr algn="ctr" latinLnBrk="1"/>
                      <a:r>
                        <a:rPr lang="en-US" altLang="ko-KR" sz="1600" b="1" dirty="0" smtClean="0">
                          <a:solidFill>
                            <a:schemeClr val="tx1"/>
                          </a:solidFill>
                        </a:rPr>
                        <a:t>Matching</a:t>
                      </a:r>
                      <a:endParaRPr lang="ko-KR" altLang="en-US" sz="1600" b="1" dirty="0">
                        <a:solidFill>
                          <a:schemeClr val="tx1"/>
                        </a:solidFill>
                      </a:endParaRPr>
                    </a:p>
                  </a:txBody>
                  <a:tcPr anchor="ctr">
                    <a:solidFill>
                      <a:srgbClr val="E8E8F6"/>
                    </a:solidFill>
                  </a:tcPr>
                </a:tc>
                <a:tc>
                  <a:txBody>
                    <a:bodyPr/>
                    <a:lstStyle/>
                    <a:p>
                      <a:pPr algn="ctr" latinLnBrk="1"/>
                      <a:r>
                        <a:rPr lang="en-US" altLang="ko-KR" sz="1600" b="1" dirty="0" smtClean="0">
                          <a:solidFill>
                            <a:srgbClr val="002060"/>
                          </a:solidFill>
                        </a:rPr>
                        <a:t>Geo-location</a:t>
                      </a:r>
                      <a:endParaRPr lang="ko-KR" altLang="en-US" sz="1600" b="1" dirty="0">
                        <a:solidFill>
                          <a:srgbClr val="002060"/>
                        </a:solidFill>
                      </a:endParaRPr>
                    </a:p>
                  </a:txBody>
                  <a:tcPr anchor="ctr">
                    <a:solidFill>
                      <a:srgbClr val="E8E8F6"/>
                    </a:solidFill>
                  </a:tcPr>
                </a:tc>
                <a:tc gridSpan="3">
                  <a:txBody>
                    <a:bodyPr/>
                    <a:lstStyle/>
                    <a:p>
                      <a:pPr algn="ctr" latinLnBrk="1"/>
                      <a:r>
                        <a:rPr lang="en-US" altLang="ko-KR" sz="1600" dirty="0" smtClean="0"/>
                        <a:t>Through remote server</a:t>
                      </a:r>
                      <a:endParaRPr lang="ko-KR" altLang="en-US" sz="1600" dirty="0"/>
                    </a:p>
                  </a:txBody>
                  <a:tcPr anchor="ctr">
                    <a:solidFill>
                      <a:srgbClr val="E8E8F6"/>
                    </a:solidFill>
                  </a:tcPr>
                </a:tc>
                <a:tc hMerge="1">
                  <a:txBody>
                    <a:bodyPr/>
                    <a:lstStyle/>
                    <a:p>
                      <a:pPr algn="ctr" latinLnBrk="1"/>
                      <a:endParaRPr lang="ko-KR" altLang="en-US" sz="1600" dirty="0"/>
                    </a:p>
                  </a:txBody>
                  <a:tcPr anchor="ctr"/>
                </a:tc>
                <a:tc hMerge="1">
                  <a:txBody>
                    <a:bodyPr/>
                    <a:lstStyle/>
                    <a:p>
                      <a:pPr algn="ctr" latinLnBrk="1"/>
                      <a:endParaRPr lang="ko-KR" altLang="en-US" sz="1600" dirty="0"/>
                    </a:p>
                  </a:txBody>
                  <a:tcPr anchor="ctr"/>
                </a:tc>
                <a:tc>
                  <a:txBody>
                    <a:bodyPr/>
                    <a:lstStyle/>
                    <a:p>
                      <a:pPr algn="ctr" latinLnBrk="1"/>
                      <a:r>
                        <a:rPr lang="en-US" altLang="ko-KR" sz="1600" dirty="0" smtClean="0"/>
                        <a:t>P2P,</a:t>
                      </a:r>
                    </a:p>
                    <a:p>
                      <a:pPr algn="ctr" latinLnBrk="1"/>
                      <a:r>
                        <a:rPr lang="en-US" altLang="ko-KR" sz="1600" baseline="0" dirty="0" smtClean="0"/>
                        <a:t>conditionally</a:t>
                      </a:r>
                      <a:endParaRPr lang="ko-KR" altLang="en-US" sz="1600" dirty="0"/>
                    </a:p>
                  </a:txBody>
                  <a:tcPr anchor="ctr">
                    <a:solidFill>
                      <a:srgbClr val="E8E8F6"/>
                    </a:solidFill>
                  </a:tcPr>
                </a:tc>
              </a:tr>
              <a:tr h="370840">
                <a:tc vMerge="1">
                  <a:txBody>
                    <a:bodyPr/>
                    <a:lstStyle/>
                    <a:p>
                      <a:pPr algn="ctr" latinLnBrk="1"/>
                      <a:endParaRPr lang="ko-KR" altLang="en-US" sz="1600" b="1" dirty="0">
                        <a:solidFill>
                          <a:srgbClr val="002060"/>
                        </a:solidFill>
                      </a:endParaRPr>
                    </a:p>
                  </a:txBody>
                  <a:tcPr anchor="ctr"/>
                </a:tc>
                <a:tc>
                  <a:txBody>
                    <a:bodyPr/>
                    <a:lstStyle/>
                    <a:p>
                      <a:pPr algn="ctr" latinLnBrk="1"/>
                      <a:r>
                        <a:rPr lang="en-US" altLang="ko-KR" sz="1600" b="1" dirty="0" smtClean="0">
                          <a:solidFill>
                            <a:srgbClr val="002060"/>
                          </a:solidFill>
                        </a:rPr>
                        <a:t>Proximity</a:t>
                      </a:r>
                      <a:endParaRPr lang="ko-KR" altLang="en-US" sz="1600" b="1" dirty="0">
                        <a:solidFill>
                          <a:srgbClr val="002060"/>
                        </a:solidFill>
                      </a:endParaRPr>
                    </a:p>
                  </a:txBody>
                  <a:tcPr anchor="ctr"/>
                </a:tc>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t>Through remote server</a:t>
                      </a:r>
                      <a:endParaRPr lang="ko-KR" altLang="en-US" sz="1600" dirty="0" smtClean="0"/>
                    </a:p>
                  </a:txBody>
                  <a:tcPr anchor="ctr">
                    <a:solidFill>
                      <a:srgbClr val="E8E8F6"/>
                    </a:solidFill>
                  </a:tcPr>
                </a:tc>
                <a:tc hMerge="1">
                  <a:txBody>
                    <a:bodyPr/>
                    <a:lstStyle/>
                    <a:p>
                      <a:pPr algn="ctr" latinLnBrk="1"/>
                      <a:endParaRPr lang="ko-KR" altLang="en-US" sz="1600" dirty="0"/>
                    </a:p>
                  </a:txBody>
                  <a:tcPr anchor="ctr"/>
                </a:tc>
                <a:tc hMerge="1">
                  <a:txBody>
                    <a:bodyPr/>
                    <a:lstStyle/>
                    <a:p>
                      <a:pPr algn="ctr" latinLnBrk="1"/>
                      <a:endParaRPr lang="ko-KR" altLang="en-US" sz="1600" dirty="0"/>
                    </a:p>
                  </a:txBody>
                  <a:tcPr anchor="ctr"/>
                </a:tc>
                <a:tc>
                  <a:txBody>
                    <a:bodyPr/>
                    <a:lstStyle/>
                    <a:p>
                      <a:pPr algn="ctr" latinLnBrk="1"/>
                      <a:r>
                        <a:rPr lang="en-US" altLang="ko-KR" sz="1600" dirty="0" smtClean="0"/>
                        <a:t>P2P</a:t>
                      </a:r>
                      <a:endParaRPr lang="ko-KR" altLang="en-US" sz="1600" dirty="0"/>
                    </a:p>
                  </a:txBody>
                  <a:tcPr anchor="ctr"/>
                </a:tc>
              </a:tr>
              <a:tr h="370840">
                <a:tc>
                  <a:txBody>
                    <a:bodyPr/>
                    <a:lstStyle/>
                    <a:p>
                      <a:pPr algn="ctr" latinLnBrk="1"/>
                      <a:r>
                        <a:rPr lang="en-US" altLang="ko-KR" sz="1600" b="1" dirty="0" smtClean="0">
                          <a:solidFill>
                            <a:schemeClr val="tx1"/>
                          </a:solidFill>
                        </a:rPr>
                        <a:t>Power consumption</a:t>
                      </a:r>
                      <a:endParaRPr lang="ko-KR" altLang="en-US" sz="1600" b="1" dirty="0">
                        <a:solidFill>
                          <a:schemeClr val="tx1"/>
                        </a:solidFill>
                      </a:endParaRPr>
                    </a:p>
                  </a:txBody>
                  <a:tcPr anchor="ctr"/>
                </a:tc>
                <a:tc>
                  <a:txBody>
                    <a:bodyPr/>
                    <a:lstStyle/>
                    <a:p>
                      <a:pPr algn="ctr" latinLnBrk="1"/>
                      <a:endParaRPr lang="ko-KR" altLang="en-US" sz="1600" b="1" dirty="0">
                        <a:solidFill>
                          <a:srgbClr val="002060"/>
                        </a:solidFill>
                      </a:endParaRPr>
                    </a:p>
                  </a:txBody>
                  <a:tcPr anchor="ctr"/>
                </a:tc>
                <a:tc>
                  <a:txBody>
                    <a:bodyPr/>
                    <a:lstStyle/>
                    <a:p>
                      <a:pPr algn="ctr" latinLnBrk="1"/>
                      <a:r>
                        <a:rPr lang="en-US" altLang="ko-KR" sz="1600" dirty="0" smtClean="0"/>
                        <a:t>High</a:t>
                      </a:r>
                      <a:endParaRPr lang="ko-KR" altLang="en-US" sz="1600" dirty="0"/>
                    </a:p>
                  </a:txBody>
                  <a:tcPr anchor="ctr"/>
                </a:tc>
                <a:tc>
                  <a:txBody>
                    <a:bodyPr/>
                    <a:lstStyle/>
                    <a:p>
                      <a:pPr algn="ctr" latinLnBrk="1"/>
                      <a:r>
                        <a:rPr lang="en-US" altLang="ko-KR" sz="1600" dirty="0" smtClean="0"/>
                        <a:t>Medium</a:t>
                      </a:r>
                      <a:endParaRPr lang="ko-KR" altLang="en-US" sz="1600" dirty="0"/>
                    </a:p>
                  </a:txBody>
                  <a:tcPr anchor="ctr"/>
                </a:tc>
                <a:tc>
                  <a:txBody>
                    <a:bodyPr/>
                    <a:lstStyle/>
                    <a:p>
                      <a:pPr algn="ctr" latinLnBrk="1"/>
                      <a:r>
                        <a:rPr lang="en-US" altLang="ko-KR" sz="1600" dirty="0" smtClean="0"/>
                        <a:t>Medium</a:t>
                      </a:r>
                      <a:endParaRPr lang="ko-KR" altLang="en-US" sz="1600" dirty="0"/>
                    </a:p>
                  </a:txBody>
                  <a:tcPr anchor="ctr"/>
                </a:tc>
                <a:tc>
                  <a:txBody>
                    <a:bodyPr/>
                    <a:lstStyle/>
                    <a:p>
                      <a:pPr algn="ctr" latinLnBrk="1"/>
                      <a:r>
                        <a:rPr lang="en-US" altLang="ko-KR" sz="1600" dirty="0" smtClean="0"/>
                        <a:t>Low</a:t>
                      </a:r>
                      <a:endParaRPr lang="ko-KR" altLang="en-US" sz="1600" dirty="0"/>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smtClean="0">
                <a:ea typeface="굴림" charset="-127"/>
              </a:rPr>
              <a:t>Infrastructure-less </a:t>
            </a:r>
            <a:br>
              <a:rPr lang="en-US" altLang="ko-KR" dirty="0" smtClean="0">
                <a:ea typeface="굴림" charset="-127"/>
              </a:rPr>
            </a:br>
            <a:r>
              <a:rPr lang="en-US" altLang="ko-KR" dirty="0" smtClean="0">
                <a:ea typeface="굴림" charset="-127"/>
              </a:rPr>
              <a:t>Peer-aware Communication</a:t>
            </a:r>
            <a:endParaRPr lang="ko-KR" altLang="en-US" dirty="0" smtClean="0">
              <a:ea typeface="굴림" charset="-127"/>
            </a:endParaRPr>
          </a:p>
        </p:txBody>
      </p:sp>
      <p:sp>
        <p:nvSpPr>
          <p:cNvPr id="5123" name="내용 개체 틀 2"/>
          <p:cNvSpPr>
            <a:spLocks noGrp="1"/>
          </p:cNvSpPr>
          <p:nvPr>
            <p:ph idx="1"/>
          </p:nvPr>
        </p:nvSpPr>
        <p:spPr>
          <a:xfrm>
            <a:off x="685800" y="1981200"/>
            <a:ext cx="7815290" cy="4114800"/>
          </a:xfrm>
        </p:spPr>
        <p:txBody>
          <a:bodyPr>
            <a:normAutofit fontScale="92500"/>
          </a:bodyPr>
          <a:lstStyle/>
          <a:p>
            <a:r>
              <a:rPr lang="en-US" altLang="ko-KR" dirty="0" smtClean="0">
                <a:ea typeface="굴림" charset="-127"/>
              </a:rPr>
              <a:t>No BS, no AP</a:t>
            </a:r>
          </a:p>
          <a:p>
            <a:pPr lvl="1"/>
            <a:r>
              <a:rPr lang="en-US" altLang="ko-KR" dirty="0" smtClean="0">
                <a:ea typeface="굴림" charset="-127"/>
              </a:rPr>
              <a:t>No cost for deployment or maintenance</a:t>
            </a:r>
          </a:p>
          <a:p>
            <a:pPr lvl="1"/>
            <a:r>
              <a:rPr lang="en-US" altLang="ko-KR" dirty="0" smtClean="0">
                <a:ea typeface="굴림" charset="-127"/>
              </a:rPr>
              <a:t>No network control overhead</a:t>
            </a:r>
          </a:p>
          <a:p>
            <a:pPr lvl="1"/>
            <a:endParaRPr lang="en-US" altLang="ko-KR" dirty="0" smtClean="0">
              <a:ea typeface="굴림" charset="-127"/>
            </a:endParaRPr>
          </a:p>
          <a:p>
            <a:r>
              <a:rPr lang="en-US" altLang="ko-KR" dirty="0" smtClean="0">
                <a:ea typeface="굴림" charset="-127"/>
              </a:rPr>
              <a:t>No LBS server</a:t>
            </a:r>
          </a:p>
          <a:p>
            <a:pPr lvl="1"/>
            <a:r>
              <a:rPr lang="en-US" altLang="ko-KR" dirty="0" smtClean="0">
                <a:ea typeface="굴림" charset="-127"/>
              </a:rPr>
              <a:t>Low cost to implement proximal search</a:t>
            </a:r>
          </a:p>
          <a:p>
            <a:pPr lvl="1"/>
            <a:r>
              <a:rPr lang="en-US" altLang="ko-KR" sz="2900" dirty="0" smtClean="0">
                <a:ea typeface="굴림" charset="-127"/>
              </a:rPr>
              <a:t>Avoid tracking and storing personal geo-location</a:t>
            </a:r>
          </a:p>
          <a:p>
            <a:pPr lvl="1"/>
            <a:r>
              <a:rPr lang="en-US" altLang="ko-KR" sz="2900" dirty="0" smtClean="0">
                <a:ea typeface="굴림" charset="-127"/>
              </a:rPr>
              <a:t>No single point of hazard from cracking</a:t>
            </a:r>
            <a:endParaRPr lang="ko-KR" altLang="en-US" sz="3400" dirty="0" smtClean="0">
              <a:ea typeface="굴림" charset="-127"/>
            </a:endParaRP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22</a:t>
            </a:fld>
            <a:endParaRPr lang="en-US" altLang="ko-KR" smtClean="0">
              <a:ea typeface="굴림" charset="-127"/>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ea typeface="굴림" charset="-127"/>
              </a:rPr>
              <a:t>Infrastructure-less </a:t>
            </a:r>
            <a:br>
              <a:rPr lang="en-US" altLang="ko-KR" dirty="0" smtClean="0">
                <a:ea typeface="굴림" charset="-127"/>
              </a:rPr>
            </a:br>
            <a:r>
              <a:rPr lang="en-US" altLang="ko-KR" dirty="0" smtClean="0">
                <a:ea typeface="굴림" charset="-127"/>
              </a:rPr>
              <a:t>Peer-aware Communication</a:t>
            </a:r>
            <a:endParaRPr lang="ko-KR" altLang="en-US" dirty="0"/>
          </a:p>
        </p:txBody>
      </p:sp>
      <p:sp>
        <p:nvSpPr>
          <p:cNvPr id="3" name="내용 개체 틀 2"/>
          <p:cNvSpPr>
            <a:spLocks noGrp="1"/>
          </p:cNvSpPr>
          <p:nvPr>
            <p:ph idx="1"/>
          </p:nvPr>
        </p:nvSpPr>
        <p:spPr/>
        <p:txBody>
          <a:bodyPr/>
          <a:lstStyle/>
          <a:p>
            <a:r>
              <a:rPr lang="en-US" altLang="ko-KR" sz="2800" dirty="0" smtClean="0"/>
              <a:t>Peer-awareness based communication</a:t>
            </a:r>
          </a:p>
          <a:p>
            <a:pPr lvl="1"/>
            <a:r>
              <a:rPr lang="en-US" altLang="ko-KR" sz="2400" dirty="0" smtClean="0"/>
              <a:t>Discovery with service/contents information </a:t>
            </a:r>
          </a:p>
          <a:p>
            <a:pPr lvl="2"/>
            <a:r>
              <a:rPr lang="en-US" altLang="ko-KR" sz="2000" dirty="0" smtClean="0"/>
              <a:t>without association</a:t>
            </a:r>
          </a:p>
          <a:p>
            <a:pPr lvl="2"/>
            <a:r>
              <a:rPr lang="en-US" altLang="ko-KR" sz="2000" dirty="0" smtClean="0"/>
              <a:t>relative positioning</a:t>
            </a:r>
          </a:p>
          <a:p>
            <a:pPr lvl="1"/>
            <a:r>
              <a:rPr lang="en-US" altLang="ko-KR" sz="2400" dirty="0" smtClean="0"/>
              <a:t>Group management</a:t>
            </a:r>
          </a:p>
          <a:p>
            <a:pPr lvl="2"/>
            <a:r>
              <a:rPr lang="en-US" altLang="ko-KR" sz="2000" dirty="0" smtClean="0"/>
              <a:t>link management for nodes in the same group</a:t>
            </a:r>
          </a:p>
          <a:p>
            <a:pPr lvl="2"/>
            <a:r>
              <a:rPr lang="en-US" altLang="ko-KR" sz="2000" dirty="0" smtClean="0"/>
              <a:t>multicasting, routing, data dissemination</a:t>
            </a:r>
          </a:p>
          <a:p>
            <a:pPr lvl="1"/>
            <a:r>
              <a:rPr lang="en-US" altLang="ko-KR" dirty="0" smtClean="0">
                <a:solidFill>
                  <a:srgbClr val="0000FF"/>
                </a:solidFill>
              </a:rPr>
              <a:t>Key challenge: </a:t>
            </a:r>
            <a:r>
              <a:rPr lang="en-US" altLang="ko-KR" dirty="0" smtClean="0"/>
              <a:t/>
            </a:r>
            <a:br>
              <a:rPr lang="en-US" altLang="ko-KR" dirty="0" smtClean="0"/>
            </a:br>
            <a:r>
              <a:rPr lang="en-US" altLang="ko-KR" sz="2400" dirty="0" smtClean="0"/>
              <a:t>How to realize/facilitate normally higher layer functions such as discovery and group communication?</a:t>
            </a:r>
          </a:p>
          <a:p>
            <a:pPr lvl="2"/>
            <a:endParaRPr lang="ko-KR" altLang="en-US" sz="2000"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23</a:t>
            </a:fld>
            <a:endParaRPr lang="en-US" altLang="ko-K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normAutofit/>
          </a:bodyPr>
          <a:lstStyle/>
          <a:p>
            <a:r>
              <a:rPr lang="en-US" altLang="ko-KR" dirty="0" smtClean="0">
                <a:ea typeface="굴림" charset="-127"/>
              </a:rPr>
              <a:t>Fully Distributed Coordination</a:t>
            </a:r>
            <a:endParaRPr lang="ko-KR" altLang="en-US" dirty="0" smtClean="0">
              <a:ea typeface="굴림" charset="-127"/>
            </a:endParaRPr>
          </a:p>
        </p:txBody>
      </p:sp>
      <p:sp>
        <p:nvSpPr>
          <p:cNvPr id="5123" name="내용 개체 틀 2"/>
          <p:cNvSpPr>
            <a:spLocks noGrp="1"/>
          </p:cNvSpPr>
          <p:nvPr>
            <p:ph idx="1"/>
          </p:nvPr>
        </p:nvSpPr>
        <p:spPr>
          <a:xfrm>
            <a:off x="685800" y="1981200"/>
            <a:ext cx="5529274" cy="4305320"/>
          </a:xfrm>
        </p:spPr>
        <p:txBody>
          <a:bodyPr>
            <a:normAutofit fontScale="92500" lnSpcReduction="20000"/>
          </a:bodyPr>
          <a:lstStyle/>
          <a:p>
            <a:r>
              <a:rPr lang="en-US" altLang="ko-KR" sz="2400" dirty="0" smtClean="0">
                <a:ea typeface="굴림" charset="-127"/>
              </a:rPr>
              <a:t>No coordinator node</a:t>
            </a:r>
          </a:p>
          <a:p>
            <a:pPr lvl="1"/>
            <a:r>
              <a:rPr lang="en-US" altLang="ko-KR" sz="2000" dirty="0" smtClean="0">
                <a:ea typeface="굴림" charset="-127"/>
              </a:rPr>
              <a:t>Direct link for user-centric operation</a:t>
            </a:r>
          </a:p>
          <a:p>
            <a:pPr lvl="1"/>
            <a:r>
              <a:rPr lang="en-US" altLang="ko-KR" sz="2000" dirty="0" smtClean="0">
                <a:ea typeface="굴림" charset="-127"/>
              </a:rPr>
              <a:t>Low latency / low signaling overhead</a:t>
            </a:r>
          </a:p>
          <a:p>
            <a:pPr lvl="1"/>
            <a:r>
              <a:rPr lang="en-US" altLang="ko-KR" sz="2000" dirty="0" smtClean="0">
                <a:ea typeface="굴림" charset="-127"/>
              </a:rPr>
              <a:t>Efficient resource usage</a:t>
            </a:r>
          </a:p>
          <a:p>
            <a:pPr lvl="1"/>
            <a:r>
              <a:rPr lang="en-US" altLang="ko-KR" sz="2000" dirty="0" smtClean="0">
                <a:ea typeface="굴림" charset="-127"/>
              </a:rPr>
              <a:t>Simple &amp; Scalable</a:t>
            </a:r>
          </a:p>
          <a:p>
            <a:pPr lvl="1"/>
            <a:endParaRPr lang="en-US" altLang="ko-KR" sz="2000" dirty="0" smtClean="0">
              <a:ea typeface="굴림" charset="-127"/>
            </a:endParaRPr>
          </a:p>
          <a:p>
            <a:r>
              <a:rPr lang="en-US" altLang="ko-KR" sz="2800" dirty="0" smtClean="0">
                <a:ea typeface="굴림" charset="-127"/>
              </a:rPr>
              <a:t>Distributed protocol</a:t>
            </a:r>
          </a:p>
          <a:p>
            <a:pPr lvl="1"/>
            <a:r>
              <a:rPr lang="en-US" altLang="ko-KR" sz="2400" dirty="0" smtClean="0">
                <a:ea typeface="굴림" charset="-127"/>
              </a:rPr>
              <a:t>Synchronization</a:t>
            </a:r>
          </a:p>
          <a:p>
            <a:pPr lvl="2"/>
            <a:r>
              <a:rPr lang="en-US" altLang="ko-KR" sz="2000" dirty="0" smtClean="0">
                <a:ea typeface="굴림" charset="-127"/>
              </a:rPr>
              <a:t>enables low duty cycling for discovery</a:t>
            </a:r>
          </a:p>
          <a:p>
            <a:pPr lvl="1"/>
            <a:r>
              <a:rPr lang="en-US" altLang="ko-KR" sz="2400" dirty="0" smtClean="0">
                <a:ea typeface="굴림" charset="-127"/>
              </a:rPr>
              <a:t>Resource management</a:t>
            </a:r>
          </a:p>
          <a:p>
            <a:pPr lvl="2"/>
            <a:r>
              <a:rPr lang="en-US" altLang="ko-KR" sz="2000" dirty="0" smtClean="0">
                <a:ea typeface="굴림" charset="-127"/>
              </a:rPr>
              <a:t>distributed multiple access</a:t>
            </a:r>
          </a:p>
          <a:p>
            <a:pPr lvl="2"/>
            <a:r>
              <a:rPr lang="en-US" altLang="ko-KR" sz="2000" dirty="0" smtClean="0">
                <a:ea typeface="굴림" charset="-127"/>
              </a:rPr>
              <a:t>distributed scheduling</a:t>
            </a:r>
          </a:p>
          <a:p>
            <a:pPr lvl="2"/>
            <a:r>
              <a:rPr lang="en-US" altLang="ko-KR" sz="2000" dirty="0" smtClean="0">
                <a:ea typeface="굴림" charset="-127"/>
              </a:rPr>
              <a:t>distributed interference management</a:t>
            </a:r>
            <a:endParaRPr lang="ko-KR" altLang="en-US" sz="2400" dirty="0" smtClean="0">
              <a:ea typeface="굴림" charset="-127"/>
            </a:endParaRP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dirty="0"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24</a:t>
            </a:fld>
            <a:endParaRPr lang="en-US" altLang="ko-KR" smtClean="0">
              <a:ea typeface="굴림" charset="-127"/>
            </a:endParaRPr>
          </a:p>
        </p:txBody>
      </p:sp>
      <p:grpSp>
        <p:nvGrpSpPr>
          <p:cNvPr id="33" name="그룹 32"/>
          <p:cNvGrpSpPr/>
          <p:nvPr/>
        </p:nvGrpSpPr>
        <p:grpSpPr>
          <a:xfrm>
            <a:off x="5857884" y="3771902"/>
            <a:ext cx="2786082" cy="2228866"/>
            <a:chOff x="5857884" y="3214686"/>
            <a:chExt cx="2786082" cy="2228866"/>
          </a:xfrm>
        </p:grpSpPr>
        <p:grpSp>
          <p:nvGrpSpPr>
            <p:cNvPr id="104" name="그룹 103"/>
            <p:cNvGrpSpPr/>
            <p:nvPr/>
          </p:nvGrpSpPr>
          <p:grpSpPr>
            <a:xfrm>
              <a:off x="5857884" y="3214686"/>
              <a:ext cx="2786082" cy="2228866"/>
              <a:chOff x="6215074" y="4000504"/>
              <a:chExt cx="2143140" cy="1714512"/>
            </a:xfrm>
          </p:grpSpPr>
          <p:grpSp>
            <p:nvGrpSpPr>
              <p:cNvPr id="68" name="그룹 67"/>
              <p:cNvGrpSpPr/>
              <p:nvPr/>
            </p:nvGrpSpPr>
            <p:grpSpPr>
              <a:xfrm>
                <a:off x="6786578" y="4429132"/>
                <a:ext cx="1000132" cy="1000132"/>
                <a:chOff x="9144000" y="4286256"/>
                <a:chExt cx="1306789" cy="1306789"/>
              </a:xfrm>
            </p:grpSpPr>
            <p:sp>
              <p:nvSpPr>
                <p:cNvPr id="66" name="타원 65"/>
                <p:cNvSpPr/>
                <p:nvPr/>
              </p:nvSpPr>
              <p:spPr bwMode="auto">
                <a:xfrm>
                  <a:off x="9144000" y="4286256"/>
                  <a:ext cx="1306789" cy="1306789"/>
                </a:xfrm>
                <a:prstGeom prst="ellipse">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67" name="타원 66"/>
                <p:cNvSpPr/>
                <p:nvPr/>
              </p:nvSpPr>
              <p:spPr bwMode="auto">
                <a:xfrm>
                  <a:off x="9741387" y="4902532"/>
                  <a:ext cx="91268" cy="91268"/>
                </a:xfrm>
                <a:prstGeom prst="ellipse">
                  <a:avLst/>
                </a:prstGeom>
                <a:ln>
                  <a:solidFill>
                    <a:srgbClr val="FF000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86" name="그룹 85"/>
              <p:cNvGrpSpPr/>
              <p:nvPr/>
            </p:nvGrpSpPr>
            <p:grpSpPr>
              <a:xfrm>
                <a:off x="6572264" y="4714884"/>
                <a:ext cx="1000132" cy="1000132"/>
                <a:chOff x="9144000" y="4286256"/>
                <a:chExt cx="1306789" cy="1306789"/>
              </a:xfrm>
            </p:grpSpPr>
            <p:sp>
              <p:nvSpPr>
                <p:cNvPr id="87" name="타원 86"/>
                <p:cNvSpPr/>
                <p:nvPr/>
              </p:nvSpPr>
              <p:spPr bwMode="auto">
                <a:xfrm>
                  <a:off x="9144000" y="4286256"/>
                  <a:ext cx="1306789" cy="1306789"/>
                </a:xfrm>
                <a:prstGeom prst="ellipse">
                  <a:avLst/>
                </a:prstGeom>
                <a:noFill/>
                <a:ln w="2857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88" name="타원 87"/>
                <p:cNvSpPr/>
                <p:nvPr/>
              </p:nvSpPr>
              <p:spPr bwMode="auto">
                <a:xfrm>
                  <a:off x="9741387" y="4902532"/>
                  <a:ext cx="91268" cy="91268"/>
                </a:xfrm>
                <a:prstGeom prst="ellipse">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89" name="그룹 88"/>
              <p:cNvGrpSpPr/>
              <p:nvPr/>
            </p:nvGrpSpPr>
            <p:grpSpPr>
              <a:xfrm>
                <a:off x="7000892" y="4714884"/>
                <a:ext cx="1000132" cy="1000132"/>
                <a:chOff x="9144000" y="4286256"/>
                <a:chExt cx="1306789" cy="1306789"/>
              </a:xfrm>
            </p:grpSpPr>
            <p:sp>
              <p:nvSpPr>
                <p:cNvPr id="90" name="타원 89"/>
                <p:cNvSpPr/>
                <p:nvPr/>
              </p:nvSpPr>
              <p:spPr bwMode="auto">
                <a:xfrm>
                  <a:off x="9144000" y="4286256"/>
                  <a:ext cx="1306789" cy="1306789"/>
                </a:xfrm>
                <a:prstGeom prst="ellipse">
                  <a:avLst/>
                </a:prstGeom>
                <a:noFill/>
                <a:ln w="2857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91" name="타원 90"/>
                <p:cNvSpPr/>
                <p:nvPr/>
              </p:nvSpPr>
              <p:spPr bwMode="auto">
                <a:xfrm>
                  <a:off x="9741387" y="4902532"/>
                  <a:ext cx="91268" cy="91268"/>
                </a:xfrm>
                <a:prstGeom prst="ellipse">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92" name="그룹 91"/>
              <p:cNvGrpSpPr/>
              <p:nvPr/>
            </p:nvGrpSpPr>
            <p:grpSpPr>
              <a:xfrm>
                <a:off x="6786578" y="4000504"/>
                <a:ext cx="1000132" cy="1000132"/>
                <a:chOff x="9144000" y="4286256"/>
                <a:chExt cx="1306789" cy="1306789"/>
              </a:xfrm>
            </p:grpSpPr>
            <p:sp>
              <p:nvSpPr>
                <p:cNvPr id="93" name="타원 92"/>
                <p:cNvSpPr/>
                <p:nvPr/>
              </p:nvSpPr>
              <p:spPr bwMode="auto">
                <a:xfrm>
                  <a:off x="9144000" y="4286256"/>
                  <a:ext cx="1306789" cy="1306789"/>
                </a:xfrm>
                <a:prstGeom prst="ellipse">
                  <a:avLst/>
                </a:prstGeom>
                <a:noFill/>
                <a:ln w="2857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94" name="타원 93"/>
                <p:cNvSpPr/>
                <p:nvPr/>
              </p:nvSpPr>
              <p:spPr bwMode="auto">
                <a:xfrm>
                  <a:off x="9741387" y="4902532"/>
                  <a:ext cx="91268" cy="91268"/>
                </a:xfrm>
                <a:prstGeom prst="ellipse">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98" name="그룹 97"/>
              <p:cNvGrpSpPr/>
              <p:nvPr/>
            </p:nvGrpSpPr>
            <p:grpSpPr>
              <a:xfrm>
                <a:off x="6215074" y="4500570"/>
                <a:ext cx="1000132" cy="1000132"/>
                <a:chOff x="9144000" y="4286256"/>
                <a:chExt cx="1306789" cy="1306789"/>
              </a:xfrm>
            </p:grpSpPr>
            <p:sp>
              <p:nvSpPr>
                <p:cNvPr id="99" name="타원 98"/>
                <p:cNvSpPr/>
                <p:nvPr/>
              </p:nvSpPr>
              <p:spPr bwMode="auto">
                <a:xfrm>
                  <a:off x="9144000" y="4286256"/>
                  <a:ext cx="1306789" cy="1306789"/>
                </a:xfrm>
                <a:prstGeom prst="ellipse">
                  <a:avLst/>
                </a:prstGeom>
                <a:noFill/>
                <a:ln w="2857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0" name="타원 99"/>
                <p:cNvSpPr/>
                <p:nvPr/>
              </p:nvSpPr>
              <p:spPr bwMode="auto">
                <a:xfrm>
                  <a:off x="9741387" y="4902532"/>
                  <a:ext cx="91268" cy="91268"/>
                </a:xfrm>
                <a:prstGeom prst="ellipse">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101" name="그룹 100"/>
              <p:cNvGrpSpPr/>
              <p:nvPr/>
            </p:nvGrpSpPr>
            <p:grpSpPr>
              <a:xfrm>
                <a:off x="7358082" y="4500570"/>
                <a:ext cx="1000132" cy="1000132"/>
                <a:chOff x="9144000" y="4286256"/>
                <a:chExt cx="1306789" cy="1306789"/>
              </a:xfrm>
            </p:grpSpPr>
            <p:sp>
              <p:nvSpPr>
                <p:cNvPr id="102" name="타원 101"/>
                <p:cNvSpPr/>
                <p:nvPr/>
              </p:nvSpPr>
              <p:spPr bwMode="auto">
                <a:xfrm>
                  <a:off x="9144000" y="4286256"/>
                  <a:ext cx="1306789" cy="1306789"/>
                </a:xfrm>
                <a:prstGeom prst="ellipse">
                  <a:avLst/>
                </a:prstGeom>
                <a:noFill/>
                <a:ln w="2857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3" name="타원 102"/>
                <p:cNvSpPr/>
                <p:nvPr/>
              </p:nvSpPr>
              <p:spPr bwMode="auto">
                <a:xfrm>
                  <a:off x="9741387" y="4902532"/>
                  <a:ext cx="91268" cy="91268"/>
                </a:xfrm>
                <a:prstGeom prst="ellipse">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pic>
          <p:nvPicPr>
            <p:cNvPr id="105" name="그림 104" descr="GalaxyS2.jpg"/>
            <p:cNvPicPr>
              <a:picLocks noChangeAspect="1"/>
            </p:cNvPicPr>
            <p:nvPr/>
          </p:nvPicPr>
          <p:blipFill>
            <a:blip r:embed="rId2" cstate="print">
              <a:clrChange>
                <a:clrFrom>
                  <a:srgbClr val="FFFFFF"/>
                </a:clrFrom>
                <a:clrTo>
                  <a:srgbClr val="FFFFFF">
                    <a:alpha val="0"/>
                  </a:srgbClr>
                </a:clrTo>
              </a:clrChange>
              <a:lum bright="31000" contrast="-39000"/>
            </a:blip>
            <a:stretch>
              <a:fillRect/>
            </a:stretch>
          </p:blipFill>
          <p:spPr>
            <a:xfrm>
              <a:off x="6273449" y="4331568"/>
              <a:ext cx="370253" cy="370253"/>
            </a:xfrm>
            <a:prstGeom prst="rect">
              <a:avLst/>
            </a:prstGeom>
          </p:spPr>
        </p:pic>
        <p:pic>
          <p:nvPicPr>
            <p:cNvPr id="106" name="그림 105" descr="GalaxyS2.jpg"/>
            <p:cNvPicPr>
              <a:picLocks noChangeAspect="1"/>
            </p:cNvPicPr>
            <p:nvPr/>
          </p:nvPicPr>
          <p:blipFill>
            <a:blip r:embed="rId2" cstate="print">
              <a:clrChange>
                <a:clrFrom>
                  <a:srgbClr val="FFFFFF"/>
                </a:clrFrom>
                <a:clrTo>
                  <a:srgbClr val="FFFFFF">
                    <a:alpha val="0"/>
                  </a:srgbClr>
                </a:clrTo>
              </a:clrChange>
              <a:lum bright="31000" contrast="-39000"/>
            </a:blip>
            <a:stretch>
              <a:fillRect/>
            </a:stretch>
          </p:blipFill>
          <p:spPr>
            <a:xfrm>
              <a:off x="6767392" y="4643446"/>
              <a:ext cx="370253" cy="370253"/>
            </a:xfrm>
            <a:prstGeom prst="rect">
              <a:avLst/>
            </a:prstGeom>
          </p:spPr>
        </p:pic>
        <p:pic>
          <p:nvPicPr>
            <p:cNvPr id="107" name="그림 106" descr="GalaxyS2.jpg"/>
            <p:cNvPicPr>
              <a:picLocks noChangeAspect="1"/>
            </p:cNvPicPr>
            <p:nvPr/>
          </p:nvPicPr>
          <p:blipFill>
            <a:blip r:embed="rId2" cstate="print">
              <a:clrChange>
                <a:clrFrom>
                  <a:srgbClr val="FFFFFF"/>
                </a:clrFrom>
                <a:clrTo>
                  <a:srgbClr val="FFFFFF">
                    <a:alpha val="0"/>
                  </a:srgbClr>
                </a:clrTo>
              </a:clrChange>
              <a:lum bright="31000" contrast="-39000"/>
            </a:blip>
            <a:stretch>
              <a:fillRect/>
            </a:stretch>
          </p:blipFill>
          <p:spPr>
            <a:xfrm>
              <a:off x="7345019" y="4643446"/>
              <a:ext cx="370253" cy="370253"/>
            </a:xfrm>
            <a:prstGeom prst="rect">
              <a:avLst/>
            </a:prstGeom>
          </p:spPr>
        </p:pic>
        <p:pic>
          <p:nvPicPr>
            <p:cNvPr id="108" name="그림 107" descr="GalaxyS2.jpg"/>
            <p:cNvPicPr>
              <a:picLocks noChangeAspect="1"/>
            </p:cNvPicPr>
            <p:nvPr/>
          </p:nvPicPr>
          <p:blipFill>
            <a:blip r:embed="rId2" cstate="print">
              <a:clrChange>
                <a:clrFrom>
                  <a:srgbClr val="FFFFFF"/>
                </a:clrFrom>
                <a:clrTo>
                  <a:srgbClr val="FFFFFF">
                    <a:alpha val="0"/>
                  </a:srgbClr>
                </a:clrTo>
              </a:clrChange>
              <a:lum bright="31000" contrast="-39000"/>
            </a:blip>
            <a:stretch>
              <a:fillRect/>
            </a:stretch>
          </p:blipFill>
          <p:spPr>
            <a:xfrm>
              <a:off x="7799773" y="4363817"/>
              <a:ext cx="370253" cy="370253"/>
            </a:xfrm>
            <a:prstGeom prst="rect">
              <a:avLst/>
            </a:prstGeom>
          </p:spPr>
        </p:pic>
        <p:pic>
          <p:nvPicPr>
            <p:cNvPr id="109" name="그림 108" descr="GalaxyS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059267" y="4286256"/>
              <a:ext cx="370253" cy="370253"/>
            </a:xfrm>
            <a:prstGeom prst="rect">
              <a:avLst/>
            </a:prstGeom>
          </p:spPr>
        </p:pic>
        <p:pic>
          <p:nvPicPr>
            <p:cNvPr id="110" name="그림 109" descr="GalaxyS2.jpg"/>
            <p:cNvPicPr>
              <a:picLocks noChangeAspect="1"/>
            </p:cNvPicPr>
            <p:nvPr/>
          </p:nvPicPr>
          <p:blipFill>
            <a:blip r:embed="rId2" cstate="print">
              <a:clrChange>
                <a:clrFrom>
                  <a:srgbClr val="FFFFFF"/>
                </a:clrFrom>
                <a:clrTo>
                  <a:srgbClr val="FFFFFF">
                    <a:alpha val="0"/>
                  </a:srgbClr>
                </a:clrTo>
              </a:clrChange>
              <a:lum bright="31000" contrast="-39000"/>
            </a:blip>
            <a:stretch>
              <a:fillRect/>
            </a:stretch>
          </p:blipFill>
          <p:spPr>
            <a:xfrm>
              <a:off x="7059267" y="3733938"/>
              <a:ext cx="370253" cy="370253"/>
            </a:xfrm>
            <a:prstGeom prst="rect">
              <a:avLst/>
            </a:prstGeom>
          </p:spPr>
        </p:pic>
      </p:grpSp>
      <p:pic>
        <p:nvPicPr>
          <p:cNvPr id="32" name="그림 31" descr="networking-bullseye.jpeg"/>
          <p:cNvPicPr>
            <a:picLocks noChangeAspect="1"/>
          </p:cNvPicPr>
          <p:nvPr/>
        </p:nvPicPr>
        <p:blipFill>
          <a:blip r:embed="rId3" cstate="print"/>
          <a:stretch>
            <a:fillRect/>
          </a:stretch>
        </p:blipFill>
        <p:spPr>
          <a:xfrm>
            <a:off x="6048385" y="1643050"/>
            <a:ext cx="2611438" cy="195857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Distinctive Features</a:t>
            </a:r>
            <a:endParaRPr lang="ko-KR" altLang="en-US" dirty="0"/>
          </a:p>
        </p:txBody>
      </p:sp>
      <p:sp>
        <p:nvSpPr>
          <p:cNvPr id="3" name="내용 개체 틀 2"/>
          <p:cNvSpPr>
            <a:spLocks noGrp="1"/>
          </p:cNvSpPr>
          <p:nvPr>
            <p:ph idx="1"/>
          </p:nvPr>
        </p:nvSpPr>
        <p:spPr/>
        <p:txBody>
          <a:bodyPr>
            <a:normAutofit fontScale="92500" lnSpcReduction="20000"/>
          </a:bodyPr>
          <a:lstStyle/>
          <a:p>
            <a:pPr marL="342900" lvl="1" indent="-342900">
              <a:buClr>
                <a:srgbClr val="002060"/>
              </a:buClr>
              <a:buSzPct val="120000"/>
              <a:buFont typeface="Wingdings" pitchFamily="2" charset="2"/>
              <a:buChar char="§"/>
            </a:pPr>
            <a:r>
              <a:rPr lang="en-US" altLang="ko-KR" dirty="0" smtClean="0"/>
              <a:t>Discovery for peer information without association</a:t>
            </a:r>
          </a:p>
          <a:p>
            <a:pPr marL="685800" lvl="2" indent="-342900">
              <a:buClr>
                <a:srgbClr val="002060"/>
              </a:buClr>
              <a:buSzPct val="120000"/>
              <a:buFont typeface="Wingdings" pitchFamily="2" charset="2"/>
              <a:buChar char="§"/>
            </a:pPr>
            <a:r>
              <a:rPr lang="en-US" altLang="ko-KR" dirty="0" smtClean="0"/>
              <a:t>Discovery signaling rate   -typically 100 kbps</a:t>
            </a:r>
          </a:p>
          <a:p>
            <a:pPr marL="685800" lvl="2" indent="-342900">
              <a:buClr>
                <a:srgbClr val="002060"/>
              </a:buClr>
              <a:buSzPct val="120000"/>
              <a:buFont typeface="Wingdings" pitchFamily="2" charset="2"/>
              <a:buChar char="§"/>
            </a:pPr>
            <a:r>
              <a:rPr lang="en-US" altLang="ko-KR" dirty="0" smtClean="0"/>
              <a:t>Number of peers &gt;100  </a:t>
            </a:r>
          </a:p>
          <a:p>
            <a:pPr marL="342900" lvl="1" indent="-342900">
              <a:buClr>
                <a:srgbClr val="002060"/>
              </a:buClr>
              <a:buSzPct val="120000"/>
              <a:buFont typeface="Wingdings" pitchFamily="2" charset="2"/>
              <a:buChar char="§"/>
            </a:pPr>
            <a:r>
              <a:rPr lang="en-US" altLang="ko-KR" dirty="0" smtClean="0"/>
              <a:t>Efficient data transmission by distributed coordination</a:t>
            </a:r>
          </a:p>
          <a:p>
            <a:pPr marL="685800" lvl="2" indent="-342900">
              <a:buClr>
                <a:srgbClr val="002060"/>
              </a:buClr>
              <a:buSzPct val="120000"/>
              <a:buFont typeface="Wingdings" pitchFamily="2" charset="2"/>
              <a:buChar char="§"/>
            </a:pPr>
            <a:r>
              <a:rPr lang="en-US" altLang="ko-KR" dirty="0" smtClean="0"/>
              <a:t>Data transmission rate    -typically 10 Mbps</a:t>
            </a:r>
          </a:p>
          <a:p>
            <a:pPr marL="342900" lvl="1" indent="-342900">
              <a:buClr>
                <a:srgbClr val="002060"/>
              </a:buClr>
              <a:buSzPct val="120000"/>
              <a:buFont typeface="Wingdings" pitchFamily="2" charset="2"/>
              <a:buChar char="§"/>
            </a:pPr>
            <a:r>
              <a:rPr lang="en-US" altLang="ko-KR" dirty="0" smtClean="0"/>
              <a:t>Group communications: n to m</a:t>
            </a:r>
          </a:p>
          <a:p>
            <a:pPr marL="342900" lvl="1" indent="-342900">
              <a:buClr>
                <a:srgbClr val="002060"/>
              </a:buClr>
              <a:buSzPct val="120000"/>
              <a:buFont typeface="Wingdings" pitchFamily="2" charset="2"/>
              <a:buChar char="§"/>
            </a:pPr>
            <a:r>
              <a:rPr lang="en-US" altLang="ko-KR" dirty="0" smtClean="0"/>
              <a:t>Multi-hop support  -typically 2 hops</a:t>
            </a:r>
          </a:p>
          <a:p>
            <a:pPr marL="342900" lvl="1" indent="-342900">
              <a:buClr>
                <a:srgbClr val="002060"/>
              </a:buClr>
              <a:buSzPct val="120000"/>
              <a:buFont typeface="Wingdings" pitchFamily="2" charset="2"/>
              <a:buChar char="§"/>
            </a:pPr>
            <a:r>
              <a:rPr lang="en-US" altLang="ko-KR" dirty="0" smtClean="0"/>
              <a:t>Relative positioning  -typically 10 m</a:t>
            </a:r>
          </a:p>
          <a:p>
            <a:pPr marL="342900" lvl="1" indent="-342900">
              <a:buClr>
                <a:srgbClr val="002060"/>
              </a:buClr>
              <a:buSzPct val="120000"/>
              <a:buFont typeface="Wingdings" pitchFamily="2" charset="2"/>
              <a:buChar char="§"/>
            </a:pPr>
            <a:r>
              <a:rPr lang="en-US" altLang="ko-KR" dirty="0" smtClean="0"/>
              <a:t>Security</a:t>
            </a:r>
          </a:p>
          <a:p>
            <a:pPr marL="342900" lvl="1" indent="-342900">
              <a:buClr>
                <a:srgbClr val="002060"/>
              </a:buClr>
              <a:buSzPct val="120000"/>
              <a:buFont typeface="Wingdings" pitchFamily="2" charset="2"/>
              <a:buChar char="§"/>
            </a:pPr>
            <a:r>
              <a:rPr lang="en-US" altLang="ko-KR" dirty="0" smtClean="0"/>
              <a:t>Globally available unlicensed/licensed bands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25</a:t>
            </a:fld>
            <a:endParaRPr lang="en-US" altLang="ko-K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Potential Spectrum Bands</a:t>
            </a:r>
            <a:endParaRPr lang="ko-KR" altLang="en-US" dirty="0"/>
          </a:p>
        </p:txBody>
      </p:sp>
      <p:sp>
        <p:nvSpPr>
          <p:cNvPr id="3" name="내용 개체 틀 2"/>
          <p:cNvSpPr>
            <a:spLocks noGrp="1"/>
          </p:cNvSpPr>
          <p:nvPr>
            <p:ph idx="1"/>
          </p:nvPr>
        </p:nvSpPr>
        <p:spPr>
          <a:xfrm>
            <a:off x="685800" y="2428868"/>
            <a:ext cx="7772400" cy="2786082"/>
          </a:xfrm>
        </p:spPr>
        <p:txBody>
          <a:bodyPr>
            <a:noAutofit/>
          </a:bodyPr>
          <a:lstStyle/>
          <a:p>
            <a:r>
              <a:rPr lang="en-US" altLang="ko-KR" sz="2000" dirty="0" smtClean="0"/>
              <a:t>Unlicensed</a:t>
            </a:r>
          </a:p>
          <a:p>
            <a:pPr lvl="1"/>
            <a:r>
              <a:rPr lang="en-US" altLang="ko-KR" sz="1600" dirty="0" smtClean="0"/>
              <a:t>No need for licensees, fast adoptions</a:t>
            </a:r>
          </a:p>
          <a:p>
            <a:r>
              <a:rPr lang="en-US" altLang="ko-KR" sz="2000" dirty="0" smtClean="0"/>
              <a:t>Licensed</a:t>
            </a:r>
          </a:p>
          <a:p>
            <a:pPr lvl="1"/>
            <a:r>
              <a:rPr lang="en-US" altLang="ko-KR" sz="1600" dirty="0" smtClean="0"/>
              <a:t>Easier to find Biz model (compared to unlicensed)</a:t>
            </a:r>
          </a:p>
          <a:p>
            <a:endParaRPr lang="en-US" altLang="ko-KR" sz="500" dirty="0" smtClean="0"/>
          </a:p>
          <a:p>
            <a:r>
              <a:rPr lang="en-US" altLang="ko-KR" sz="2000" dirty="0" smtClean="0"/>
              <a:t>Potential spectrum bands</a:t>
            </a:r>
          </a:p>
          <a:p>
            <a:pPr lvl="1"/>
            <a:r>
              <a:rPr lang="en-US" altLang="ko-KR" sz="1600" dirty="0" smtClean="0"/>
              <a:t>Unlicensed : TV White Space, WLAN(2.4GHz, 5GHz), local license-exempt band</a:t>
            </a:r>
          </a:p>
          <a:p>
            <a:pPr lvl="1"/>
            <a:r>
              <a:rPr lang="en-US" altLang="ko-KR" sz="1600" dirty="0" smtClean="0"/>
              <a:t>Licensed: under utilized existing bands</a:t>
            </a:r>
            <a:endParaRPr lang="ko-KR" altLang="en-US" sz="2000"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26</a:t>
            </a:fld>
            <a:endParaRPr lang="en-US" altLang="ko-KR"/>
          </a:p>
        </p:txBody>
      </p:sp>
      <p:sp>
        <p:nvSpPr>
          <p:cNvPr id="9" name="TextBox 8"/>
          <p:cNvSpPr txBox="1"/>
          <p:nvPr/>
        </p:nvSpPr>
        <p:spPr>
          <a:xfrm>
            <a:off x="857224" y="1857364"/>
            <a:ext cx="7715304" cy="400110"/>
          </a:xfrm>
          <a:prstGeom prst="rect">
            <a:avLst/>
          </a:prstGeom>
          <a:noFill/>
        </p:spPr>
        <p:txBody>
          <a:bodyPr wrap="square" rtlCol="0" anchor="ctr">
            <a:spAutoFit/>
          </a:bodyPr>
          <a:lstStyle/>
          <a:p>
            <a:pPr algn="ctr"/>
            <a:r>
              <a:rPr lang="en-US" altLang="ko-KR" sz="2000" b="1" dirty="0" smtClean="0"/>
              <a:t>Globally available unlicensed/licensed bands</a:t>
            </a:r>
            <a:endParaRPr lang="ko-KR" altLang="en-US" sz="2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Why a new TG?</a:t>
            </a:r>
            <a:endParaRPr lang="ko-KR" altLang="en-US" dirty="0"/>
          </a:p>
        </p:txBody>
      </p:sp>
      <p:sp>
        <p:nvSpPr>
          <p:cNvPr id="3" name="내용 개체 틀 2"/>
          <p:cNvSpPr>
            <a:spLocks noGrp="1"/>
          </p:cNvSpPr>
          <p:nvPr>
            <p:ph idx="1"/>
          </p:nvPr>
        </p:nvSpPr>
        <p:spPr>
          <a:xfrm>
            <a:off x="685800" y="1714488"/>
            <a:ext cx="7772400" cy="4381512"/>
          </a:xfrm>
        </p:spPr>
        <p:txBody>
          <a:bodyPr/>
          <a:lstStyle/>
          <a:p>
            <a:r>
              <a:rPr lang="en-US" altLang="ko-KR" sz="2000" dirty="0" smtClean="0"/>
              <a:t>Existing centralized architecture incurs substantial signaling overhead and communication latency when to support hundreds of devices in the proximity.  </a:t>
            </a:r>
          </a:p>
          <a:p>
            <a:r>
              <a:rPr lang="en-US" altLang="ko-KR" sz="2000" dirty="0" smtClean="0"/>
              <a:t>In view of IEEE 802 standard, current MAC and PHY are not optimized to support those applications.</a:t>
            </a:r>
          </a:p>
          <a:p>
            <a:r>
              <a:rPr lang="en-US" altLang="ko-KR" sz="2000" dirty="0" smtClean="0"/>
              <a:t>Parts of the features can be supported by existing standards, but no single standard can support all features</a:t>
            </a:r>
            <a:endParaRPr lang="ko-KR" altLang="en-US" sz="2000"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27</a:t>
            </a:fld>
            <a:endParaRPr lang="en-US" altLang="ko-K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Thank You</a:t>
            </a:r>
            <a:endParaRPr lang="ko-KR" altLang="en-US" dirty="0"/>
          </a:p>
        </p:txBody>
      </p:sp>
      <p:sp>
        <p:nvSpPr>
          <p:cNvPr id="3" name="부제목 2"/>
          <p:cNvSpPr>
            <a:spLocks noGrp="1"/>
          </p:cNvSpPr>
          <p:nvPr>
            <p:ph type="subTitle" idx="1"/>
          </p:nvPr>
        </p:nvSpPr>
        <p:spPr/>
        <p:txBody>
          <a:bodyPr/>
          <a:lstStyle/>
          <a:p>
            <a:r>
              <a:rPr lang="en-US" altLang="ko-KR" dirty="0" smtClean="0"/>
              <a:t>Any Questions?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dirty="0"/>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B8505083-D182-4BF7-B1A7-D3F76AEDD19D}" type="slidenum">
              <a:rPr lang="en-US" altLang="ko-KR" smtClean="0"/>
              <a:pPr>
                <a:defRPr/>
              </a:pPr>
              <a:t>28</a:t>
            </a:fld>
            <a:endParaRPr lang="en-US" altLang="ko-K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ToC</a:t>
            </a:r>
            <a:endParaRPr lang="ko-KR" altLang="en-US" dirty="0"/>
          </a:p>
        </p:txBody>
      </p:sp>
      <p:sp>
        <p:nvSpPr>
          <p:cNvPr id="3" name="내용 개체 틀 2"/>
          <p:cNvSpPr>
            <a:spLocks noGrp="1"/>
          </p:cNvSpPr>
          <p:nvPr>
            <p:ph idx="1"/>
          </p:nvPr>
        </p:nvSpPr>
        <p:spPr>
          <a:xfrm>
            <a:off x="685800" y="1500174"/>
            <a:ext cx="7772400" cy="4595826"/>
          </a:xfrm>
        </p:spPr>
        <p:txBody>
          <a:bodyPr>
            <a:noAutofit/>
          </a:bodyPr>
          <a:lstStyle/>
          <a:p>
            <a:r>
              <a:rPr lang="en-US" altLang="ko-KR" sz="2000" dirty="0" smtClean="0"/>
              <a:t>Introduction</a:t>
            </a:r>
          </a:p>
          <a:p>
            <a:r>
              <a:rPr lang="en-US" altLang="ko-KR" sz="2000" dirty="0" smtClean="0"/>
              <a:t>Target Use-cases</a:t>
            </a:r>
          </a:p>
          <a:p>
            <a:pPr lvl="1"/>
            <a:r>
              <a:rPr lang="en-US" altLang="ko-KR" sz="1600" dirty="0" smtClean="0"/>
              <a:t>Social Networking</a:t>
            </a:r>
          </a:p>
          <a:p>
            <a:pPr lvl="1"/>
            <a:r>
              <a:rPr lang="en-US" altLang="ko-KR" sz="1600" dirty="0" smtClean="0"/>
              <a:t>Advertisement</a:t>
            </a:r>
          </a:p>
          <a:p>
            <a:pPr lvl="1"/>
            <a:r>
              <a:rPr lang="en-US" altLang="ko-KR" sz="1600" dirty="0" smtClean="0"/>
              <a:t>Gaming</a:t>
            </a:r>
          </a:p>
          <a:p>
            <a:pPr lvl="1"/>
            <a:r>
              <a:rPr lang="en-US" altLang="ko-KR" sz="1600" dirty="0" smtClean="0"/>
              <a:t>CE</a:t>
            </a:r>
          </a:p>
          <a:p>
            <a:pPr lvl="1"/>
            <a:r>
              <a:rPr lang="en-US" altLang="ko-KR" sz="1600" dirty="0" smtClean="0"/>
              <a:t>Emergency </a:t>
            </a:r>
          </a:p>
          <a:p>
            <a:pPr lvl="1"/>
            <a:r>
              <a:rPr lang="en-US" altLang="ko-KR" sz="1600" dirty="0" smtClean="0"/>
              <a:t>Key Requirements</a:t>
            </a:r>
          </a:p>
          <a:p>
            <a:r>
              <a:rPr lang="en-US" altLang="ko-KR" sz="2000" dirty="0" smtClean="0"/>
              <a:t>Key Technical Features</a:t>
            </a:r>
          </a:p>
          <a:p>
            <a:pPr lvl="1"/>
            <a:r>
              <a:rPr lang="en-US" altLang="ko-KR" sz="1600" dirty="0" smtClean="0"/>
              <a:t>Infrastructure-less peer-aware communication</a:t>
            </a:r>
          </a:p>
          <a:p>
            <a:pPr lvl="1"/>
            <a:r>
              <a:rPr lang="en-US" altLang="ko-KR" sz="1600" dirty="0" smtClean="0"/>
              <a:t>Fully distributed coordination</a:t>
            </a:r>
            <a:endParaRPr lang="ko-KR" altLang="en-US" sz="1600" dirty="0" smtClean="0"/>
          </a:p>
          <a:p>
            <a:r>
              <a:rPr lang="en-US" altLang="ko-KR" sz="2000" dirty="0" smtClean="0"/>
              <a:t>Summary</a:t>
            </a:r>
          </a:p>
          <a:p>
            <a:pPr lvl="1"/>
            <a:r>
              <a:rPr lang="en-US" altLang="ko-KR" sz="1600" dirty="0" smtClean="0"/>
              <a:t>Why </a:t>
            </a:r>
            <a:r>
              <a:rPr lang="en-US" altLang="ko-KR" sz="1600" dirty="0" smtClean="0"/>
              <a:t>a new </a:t>
            </a:r>
            <a:r>
              <a:rPr lang="en-US" altLang="ko-KR" sz="1600" dirty="0" smtClean="0"/>
              <a:t>TG?</a:t>
            </a:r>
          </a:p>
          <a:p>
            <a:pPr lvl="1"/>
            <a:endParaRPr lang="ko-KR" altLang="en-US" sz="1600"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3</a:t>
            </a:fld>
            <a:endParaRPr lang="en-US" altLang="ko-K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a:t>
            </a:r>
            <a:endParaRPr lang="ko-KR" altLang="en-US" dirty="0"/>
          </a:p>
        </p:txBody>
      </p:sp>
      <p:sp>
        <p:nvSpPr>
          <p:cNvPr id="3" name="내용 개체 틀 2"/>
          <p:cNvSpPr>
            <a:spLocks noGrp="1"/>
          </p:cNvSpPr>
          <p:nvPr>
            <p:ph idx="1"/>
          </p:nvPr>
        </p:nvSpPr>
        <p:spPr>
          <a:xfrm>
            <a:off x="685800" y="1714488"/>
            <a:ext cx="7772400" cy="4381512"/>
          </a:xfrm>
        </p:spPr>
        <p:txBody>
          <a:bodyPr>
            <a:noAutofit/>
          </a:bodyPr>
          <a:lstStyle/>
          <a:p>
            <a:r>
              <a:rPr lang="en-US" altLang="ko-KR" sz="2400" dirty="0" smtClean="0"/>
              <a:t>Application driven</a:t>
            </a:r>
          </a:p>
          <a:p>
            <a:pPr lvl="1"/>
            <a:r>
              <a:rPr lang="en-US" altLang="ko-KR" sz="1800" dirty="0" smtClean="0"/>
              <a:t>Primarily to support burgeoning social networking, peer-to-peer applications, and emergency communications for mobile devices</a:t>
            </a:r>
          </a:p>
          <a:p>
            <a:pPr lvl="1"/>
            <a:endParaRPr lang="en-US" altLang="ko-KR" sz="1800" dirty="0" smtClean="0"/>
          </a:p>
          <a:p>
            <a:r>
              <a:rPr lang="en-US" altLang="ko-KR" sz="2400" dirty="0" smtClean="0"/>
              <a:t>Requirements</a:t>
            </a:r>
          </a:p>
          <a:p>
            <a:pPr lvl="1"/>
            <a:r>
              <a:rPr lang="en-US" altLang="ko-KR" sz="1800" dirty="0" smtClean="0"/>
              <a:t>Peer awareness in a close proximity</a:t>
            </a:r>
          </a:p>
          <a:p>
            <a:pPr lvl="1"/>
            <a:r>
              <a:rPr lang="en-US" altLang="ko-KR" sz="1800" dirty="0" smtClean="0"/>
              <a:t>Low signaling overhead</a:t>
            </a:r>
          </a:p>
          <a:p>
            <a:pPr lvl="1"/>
            <a:r>
              <a:rPr lang="en-US" altLang="ko-KR" sz="1800" dirty="0" smtClean="0"/>
              <a:t>Scalability</a:t>
            </a:r>
          </a:p>
          <a:p>
            <a:pPr lvl="1"/>
            <a:r>
              <a:rPr lang="en-US" altLang="ko-KR" sz="1800" dirty="0" smtClean="0"/>
              <a:t>Group management</a:t>
            </a:r>
            <a:endParaRPr lang="en-US" altLang="ko-KR" sz="1600" dirty="0" smtClean="0"/>
          </a:p>
          <a:p>
            <a:pPr lvl="1"/>
            <a:endParaRPr lang="en-US" altLang="ko-KR" sz="1600" dirty="0" smtClean="0"/>
          </a:p>
          <a:p>
            <a:r>
              <a:rPr lang="en-US" altLang="ko-KR" sz="2400" dirty="0" smtClean="0"/>
              <a:t>Need for a New TG</a:t>
            </a:r>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4</a:t>
            </a:fld>
            <a:endParaRPr lang="en-US" altLang="ko-KR"/>
          </a:p>
        </p:txBody>
      </p:sp>
      <p:pic>
        <p:nvPicPr>
          <p:cNvPr id="7" name="Picture 8"/>
          <p:cNvPicPr>
            <a:picLocks noChangeAspect="1" noChangeArrowheads="1"/>
          </p:cNvPicPr>
          <p:nvPr/>
        </p:nvPicPr>
        <p:blipFill>
          <a:blip r:embed="rId2" cstate="print"/>
          <a:srcRect/>
          <a:stretch>
            <a:fillRect/>
          </a:stretch>
        </p:blipFill>
        <p:spPr bwMode="auto">
          <a:xfrm>
            <a:off x="5072067" y="3286124"/>
            <a:ext cx="3929090" cy="210802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Target Use-cases</a:t>
            </a:r>
            <a:endParaRPr lang="ko-KR" altLang="en-US" dirty="0"/>
          </a:p>
        </p:txBody>
      </p:sp>
      <p:sp>
        <p:nvSpPr>
          <p:cNvPr id="3" name="부제목 2"/>
          <p:cNvSpPr>
            <a:spLocks noGrp="1"/>
          </p:cNvSpPr>
          <p:nvPr>
            <p:ph type="subTitle" idx="1"/>
          </p:nvPr>
        </p:nvSpPr>
        <p:spPr/>
        <p:txBody>
          <a:bodyPr/>
          <a:lstStyle/>
          <a:p>
            <a:endParaRPr lang="ko-KR" altLang="en-US"/>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dirty="0"/>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B8505083-D182-4BF7-B1A7-D3F76AEDD19D}" type="slidenum">
              <a:rPr lang="en-US" altLang="ko-KR" smtClean="0"/>
              <a:pPr>
                <a:defRPr/>
              </a:pPr>
              <a:t>5</a:t>
            </a:fld>
            <a:endParaRPr lang="en-US" altLang="ko-K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smtClean="0">
                <a:ea typeface="굴림" charset="-127"/>
              </a:rPr>
              <a:t>Location-based Service Trend</a:t>
            </a:r>
            <a:endParaRPr lang="ko-KR" altLang="en-US" dirty="0" smtClean="0">
              <a:ea typeface="굴림" charset="-127"/>
            </a:endParaRPr>
          </a:p>
        </p:txBody>
      </p:sp>
      <p:sp>
        <p:nvSpPr>
          <p:cNvPr id="5123" name="내용 개체 틀 2"/>
          <p:cNvSpPr>
            <a:spLocks noGrp="1"/>
          </p:cNvSpPr>
          <p:nvPr>
            <p:ph idx="1"/>
          </p:nvPr>
        </p:nvSpPr>
        <p:spPr>
          <a:xfrm>
            <a:off x="685800" y="1714488"/>
            <a:ext cx="7772400" cy="4381512"/>
          </a:xfrm>
        </p:spPr>
        <p:txBody>
          <a:bodyPr/>
          <a:lstStyle/>
          <a:p>
            <a:r>
              <a:rPr lang="en-US" altLang="ko-KR" sz="2400" dirty="0" smtClean="0">
                <a:ea typeface="굴림" charset="-127"/>
              </a:rPr>
              <a:t>Geo-social networking</a:t>
            </a:r>
          </a:p>
          <a:p>
            <a:pPr lvl="1"/>
            <a:r>
              <a:rPr lang="en-US" altLang="ko-KR" sz="2000" dirty="0" smtClean="0">
                <a:ea typeface="굴림" charset="-127"/>
              </a:rPr>
              <a:t>Who’s here</a:t>
            </a:r>
          </a:p>
          <a:p>
            <a:r>
              <a:rPr lang="en-US" altLang="ko-KR" sz="2400" dirty="0" smtClean="0">
                <a:ea typeface="굴림" charset="-127"/>
              </a:rPr>
              <a:t>Location-based Game</a:t>
            </a:r>
          </a:p>
          <a:p>
            <a:pPr lvl="1"/>
            <a:r>
              <a:rPr lang="en-US" altLang="ko-KR" sz="2000" dirty="0" smtClean="0">
                <a:ea typeface="굴림" charset="-127"/>
              </a:rPr>
              <a:t>‘check-in’ game:          </a:t>
            </a:r>
          </a:p>
          <a:p>
            <a:pPr lvl="1"/>
            <a:r>
              <a:rPr lang="en-US" altLang="ko-KR" sz="2000" dirty="0" smtClean="0">
                <a:ea typeface="굴림" charset="-127"/>
              </a:rPr>
              <a:t>over 25 various games from </a:t>
            </a:r>
            <a:r>
              <a:rPr lang="en-US" altLang="ko-KR" sz="2000" dirty="0" smtClean="0">
                <a:ea typeface="굴림" charset="-127"/>
                <a:hlinkClick r:id="rId2"/>
              </a:rPr>
              <a:t>Wikipedia</a:t>
            </a:r>
            <a:endParaRPr lang="en-US" altLang="ko-KR" sz="2000" dirty="0" smtClean="0">
              <a:ea typeface="굴림" charset="-127"/>
            </a:endParaRPr>
          </a:p>
          <a:p>
            <a:r>
              <a:rPr lang="en-US" altLang="ko-KR" sz="2400" dirty="0" smtClean="0">
                <a:ea typeface="굴림" charset="-127"/>
              </a:rPr>
              <a:t>Location-based Search</a:t>
            </a:r>
          </a:p>
          <a:p>
            <a:pPr lvl="1"/>
            <a:r>
              <a:rPr lang="en-US" altLang="ko-KR" sz="2000" dirty="0" smtClean="0">
                <a:ea typeface="굴림" charset="-127"/>
                <a:cs typeface="+mn-cs"/>
              </a:rPr>
              <a:t> </a:t>
            </a:r>
          </a:p>
          <a:p>
            <a:pPr lvl="1"/>
            <a:endParaRPr lang="en-US" altLang="ko-KR" sz="2000" dirty="0" smtClean="0">
              <a:ea typeface="굴림" charset="-127"/>
              <a:cs typeface="+mn-cs"/>
            </a:endParaRPr>
          </a:p>
          <a:p>
            <a:pPr lvl="1"/>
            <a:r>
              <a:rPr lang="en-US" altLang="ko-KR" sz="2000" dirty="0" smtClean="0">
                <a:ea typeface="굴림" charset="-127"/>
                <a:cs typeface="+mn-cs"/>
              </a:rPr>
              <a:t>  </a:t>
            </a:r>
            <a:endParaRPr lang="ko-KR" altLang="en-US" sz="2400" dirty="0" smtClean="0">
              <a:ea typeface="굴림" charset="-127"/>
            </a:endParaRP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6</a:t>
            </a:fld>
            <a:endParaRPr lang="en-US" altLang="ko-KR" smtClean="0">
              <a:ea typeface="굴림" charset="-127"/>
            </a:endParaRPr>
          </a:p>
        </p:txBody>
      </p:sp>
      <p:grpSp>
        <p:nvGrpSpPr>
          <p:cNvPr id="13" name="그룹 12"/>
          <p:cNvGrpSpPr/>
          <p:nvPr/>
        </p:nvGrpSpPr>
        <p:grpSpPr>
          <a:xfrm>
            <a:off x="6643702" y="1643050"/>
            <a:ext cx="1683821" cy="2563015"/>
            <a:chOff x="6929454" y="3929066"/>
            <a:chExt cx="1683821" cy="2563015"/>
          </a:xfrm>
        </p:grpSpPr>
        <p:pic>
          <p:nvPicPr>
            <p:cNvPr id="11" name="그림 10" descr="aroundme_screen2.png"/>
            <p:cNvPicPr>
              <a:picLocks noChangeAspect="1"/>
            </p:cNvPicPr>
            <p:nvPr/>
          </p:nvPicPr>
          <p:blipFill>
            <a:blip r:embed="rId3" cstate="print"/>
            <a:stretch>
              <a:fillRect/>
            </a:stretch>
          </p:blipFill>
          <p:spPr>
            <a:xfrm>
              <a:off x="6929454" y="3929066"/>
              <a:ext cx="1602847" cy="2305046"/>
            </a:xfrm>
            <a:prstGeom prst="rect">
              <a:avLst/>
            </a:prstGeom>
          </p:spPr>
        </p:pic>
        <p:sp>
          <p:nvSpPr>
            <p:cNvPr id="12" name="TextBox 11"/>
            <p:cNvSpPr txBox="1"/>
            <p:nvPr/>
          </p:nvSpPr>
          <p:spPr>
            <a:xfrm>
              <a:off x="7715272" y="6215082"/>
              <a:ext cx="898003" cy="276999"/>
            </a:xfrm>
            <a:prstGeom prst="rect">
              <a:avLst/>
            </a:prstGeom>
            <a:noFill/>
          </p:spPr>
          <p:txBody>
            <a:bodyPr wrap="none" rtlCol="0">
              <a:spAutoFit/>
            </a:bodyPr>
            <a:lstStyle/>
            <a:p>
              <a:r>
                <a:rPr lang="en-US" altLang="ko-KR" dirty="0" smtClean="0">
                  <a:hlinkClick r:id="rId4"/>
                </a:rPr>
                <a:t>Around Me</a:t>
              </a:r>
              <a:endParaRPr lang="ko-KR" altLang="en-US" dirty="0"/>
            </a:p>
          </p:txBody>
        </p:sp>
      </p:grpSp>
      <p:pic>
        <p:nvPicPr>
          <p:cNvPr id="15" name="그림 14" descr="mapattack-stanford-full-game-900x468.jpg">
            <a:hlinkClick r:id="rId5"/>
          </p:cNvPr>
          <p:cNvPicPr>
            <a:picLocks noChangeAspect="1"/>
          </p:cNvPicPr>
          <p:nvPr/>
        </p:nvPicPr>
        <p:blipFill>
          <a:blip r:embed="rId6" cstate="print"/>
          <a:stretch>
            <a:fillRect/>
          </a:stretch>
        </p:blipFill>
        <p:spPr>
          <a:xfrm>
            <a:off x="4736857" y="4326261"/>
            <a:ext cx="3907109" cy="2031697"/>
          </a:xfrm>
          <a:prstGeom prst="rect">
            <a:avLst/>
          </a:prstGeom>
        </p:spPr>
      </p:pic>
      <p:sp>
        <p:nvSpPr>
          <p:cNvPr id="14" name="TextBox 13"/>
          <p:cNvSpPr txBox="1"/>
          <p:nvPr/>
        </p:nvSpPr>
        <p:spPr>
          <a:xfrm>
            <a:off x="3857620" y="6072206"/>
            <a:ext cx="908775" cy="276999"/>
          </a:xfrm>
          <a:prstGeom prst="rect">
            <a:avLst/>
          </a:prstGeom>
          <a:noFill/>
        </p:spPr>
        <p:txBody>
          <a:bodyPr wrap="none" rtlCol="0">
            <a:spAutoFit/>
          </a:bodyPr>
          <a:lstStyle/>
          <a:p>
            <a:r>
              <a:rPr lang="en-US" altLang="ko-KR" dirty="0" smtClean="0">
                <a:hlinkClick r:id="rId5"/>
              </a:rPr>
              <a:t>Map Attack</a:t>
            </a:r>
            <a:endParaRPr lang="ko-KR" altLang="en-US" dirty="0"/>
          </a:p>
        </p:txBody>
      </p:sp>
      <p:pic>
        <p:nvPicPr>
          <p:cNvPr id="16" name="그림 15" descr="foursquare.jpg"/>
          <p:cNvPicPr>
            <a:picLocks noChangeAspect="1"/>
          </p:cNvPicPr>
          <p:nvPr/>
        </p:nvPicPr>
        <p:blipFill>
          <a:blip r:embed="rId7" cstate="print">
            <a:clrChange>
              <a:clrFrom>
                <a:srgbClr val="FFFFFF"/>
              </a:clrFrom>
              <a:clrTo>
                <a:srgbClr val="FFFFFF">
                  <a:alpha val="0"/>
                </a:srgbClr>
              </a:clrTo>
            </a:clrChange>
          </a:blip>
          <a:stretch>
            <a:fillRect/>
          </a:stretch>
        </p:blipFill>
        <p:spPr>
          <a:xfrm>
            <a:off x="3214678" y="2857496"/>
            <a:ext cx="1151938" cy="642942"/>
          </a:xfrm>
          <a:prstGeom prst="rect">
            <a:avLst/>
          </a:prstGeom>
        </p:spPr>
      </p:pic>
      <p:pic>
        <p:nvPicPr>
          <p:cNvPr id="17" name="그림 16" descr="Gowala.jpg"/>
          <p:cNvPicPr>
            <a:picLocks noChangeAspect="1"/>
          </p:cNvPicPr>
          <p:nvPr/>
        </p:nvPicPr>
        <p:blipFill>
          <a:blip r:embed="rId8" cstate="print">
            <a:clrChange>
              <a:clrFrom>
                <a:srgbClr val="FFFFFF"/>
              </a:clrFrom>
              <a:clrTo>
                <a:srgbClr val="FFFFFF">
                  <a:alpha val="0"/>
                </a:srgbClr>
              </a:clrTo>
            </a:clrChange>
          </a:blip>
          <a:stretch>
            <a:fillRect/>
          </a:stretch>
        </p:blipFill>
        <p:spPr>
          <a:xfrm>
            <a:off x="5219145" y="2759164"/>
            <a:ext cx="570268" cy="533397"/>
          </a:xfrm>
          <a:prstGeom prst="rect">
            <a:avLst/>
          </a:prstGeom>
        </p:spPr>
      </p:pic>
      <p:pic>
        <p:nvPicPr>
          <p:cNvPr id="18" name="그림 17" descr="Gowala2.jpg"/>
          <p:cNvPicPr>
            <a:picLocks noChangeAspect="1"/>
          </p:cNvPicPr>
          <p:nvPr/>
        </p:nvPicPr>
        <p:blipFill>
          <a:blip r:embed="rId9" cstate="print">
            <a:clrChange>
              <a:clrFrom>
                <a:srgbClr val="FFFFFF"/>
              </a:clrFrom>
              <a:clrTo>
                <a:srgbClr val="FFFFFF">
                  <a:alpha val="0"/>
                </a:srgbClr>
              </a:clrTo>
            </a:clrChange>
          </a:blip>
          <a:stretch>
            <a:fillRect/>
          </a:stretch>
        </p:blipFill>
        <p:spPr>
          <a:xfrm>
            <a:off x="4357686" y="2370877"/>
            <a:ext cx="973557" cy="1562092"/>
          </a:xfrm>
          <a:prstGeom prst="rect">
            <a:avLst/>
          </a:prstGeom>
        </p:spPr>
      </p:pic>
      <p:pic>
        <p:nvPicPr>
          <p:cNvPr id="19" name="그림 18" descr="Google_latitude3.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1500166" y="3349586"/>
            <a:ext cx="1928826" cy="2293992"/>
          </a:xfrm>
          <a:prstGeom prst="rect">
            <a:avLst/>
          </a:prstGeom>
        </p:spPr>
      </p:pic>
      <p:pic>
        <p:nvPicPr>
          <p:cNvPr id="20" name="그림 19" descr="whoshere.png"/>
          <p:cNvPicPr>
            <a:picLocks noChangeAspect="1"/>
          </p:cNvPicPr>
          <p:nvPr/>
        </p:nvPicPr>
        <p:blipFill>
          <a:blip r:embed="rId11" cstate="print"/>
          <a:stretch>
            <a:fillRect/>
          </a:stretch>
        </p:blipFill>
        <p:spPr>
          <a:xfrm>
            <a:off x="2857488" y="2143116"/>
            <a:ext cx="428628" cy="428628"/>
          </a:xfrm>
          <a:prstGeom prst="rect">
            <a:avLst/>
          </a:prstGeom>
        </p:spPr>
      </p:pic>
      <p:pic>
        <p:nvPicPr>
          <p:cNvPr id="22" name="그림 21" descr="AroundMe2.jpg"/>
          <p:cNvPicPr>
            <a:picLocks noChangeAspect="1"/>
          </p:cNvPicPr>
          <p:nvPr/>
        </p:nvPicPr>
        <p:blipFill>
          <a:blip r:embed="rId12" cstate="print">
            <a:clrChange>
              <a:clrFrom>
                <a:srgbClr val="F3F3F3"/>
              </a:clrFrom>
              <a:clrTo>
                <a:srgbClr val="F3F3F3">
                  <a:alpha val="0"/>
                </a:srgbClr>
              </a:clrTo>
            </a:clrChange>
          </a:blip>
          <a:stretch>
            <a:fillRect/>
          </a:stretch>
        </p:blipFill>
        <p:spPr>
          <a:xfrm>
            <a:off x="1500166" y="4857760"/>
            <a:ext cx="2143140" cy="39198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smtClean="0">
                <a:ea typeface="굴림" charset="-127"/>
              </a:rPr>
              <a:t>Target Use-cases</a:t>
            </a:r>
            <a:endParaRPr lang="ko-KR" altLang="en-US" dirty="0" smtClean="0">
              <a:ea typeface="굴림" charset="-127"/>
            </a:endParaRPr>
          </a:p>
        </p:txBody>
      </p:sp>
      <p:sp>
        <p:nvSpPr>
          <p:cNvPr id="5123" name="내용 개체 틀 2"/>
          <p:cNvSpPr>
            <a:spLocks noGrp="1"/>
          </p:cNvSpPr>
          <p:nvPr>
            <p:ph idx="1"/>
          </p:nvPr>
        </p:nvSpPr>
        <p:spPr/>
        <p:txBody>
          <a:bodyPr>
            <a:normAutofit fontScale="92500" lnSpcReduction="20000"/>
          </a:bodyPr>
          <a:lstStyle/>
          <a:p>
            <a:r>
              <a:rPr lang="en-US" altLang="ko-KR" sz="2800" dirty="0" smtClean="0">
                <a:ea typeface="굴림" charset="-127"/>
              </a:rPr>
              <a:t>Urban/Crowded</a:t>
            </a:r>
          </a:p>
          <a:p>
            <a:pPr lvl="1"/>
            <a:r>
              <a:rPr lang="en-US" altLang="ko-KR" sz="2400" dirty="0" smtClean="0">
                <a:ea typeface="굴림" charset="-127"/>
              </a:rPr>
              <a:t>SNS, Advertisements, Gaming, </a:t>
            </a:r>
          </a:p>
          <a:p>
            <a:pPr lvl="1"/>
            <a:r>
              <a:rPr lang="en-US" altLang="ko-KR" sz="2400" dirty="0" smtClean="0">
                <a:ea typeface="굴림" charset="-127"/>
              </a:rPr>
              <a:t>Broadcasting/Multicasting</a:t>
            </a:r>
          </a:p>
          <a:p>
            <a:pPr lvl="1"/>
            <a:r>
              <a:rPr lang="en-US" altLang="ko-KR" sz="2400" dirty="0" smtClean="0">
                <a:ea typeface="굴림" charset="-127"/>
              </a:rPr>
              <a:t>Service/Contents discovery</a:t>
            </a:r>
          </a:p>
          <a:p>
            <a:pPr lvl="1"/>
            <a:endParaRPr lang="en-US" altLang="ko-KR" dirty="0" smtClean="0">
              <a:ea typeface="굴림" charset="-127"/>
            </a:endParaRPr>
          </a:p>
          <a:p>
            <a:r>
              <a:rPr lang="en-US" altLang="ko-KR" sz="2800" dirty="0" smtClean="0">
                <a:ea typeface="굴림" charset="-127"/>
              </a:rPr>
              <a:t>Rural/Isolated</a:t>
            </a:r>
          </a:p>
          <a:p>
            <a:pPr lvl="1"/>
            <a:r>
              <a:rPr lang="en-US" altLang="ko-KR" sz="2400" dirty="0" smtClean="0">
                <a:ea typeface="굴림" charset="-127"/>
              </a:rPr>
              <a:t>SNS, Advertisements</a:t>
            </a:r>
          </a:p>
          <a:p>
            <a:pPr lvl="1"/>
            <a:r>
              <a:rPr lang="en-US" altLang="ko-KR" sz="2400" dirty="0" smtClean="0">
                <a:ea typeface="굴림" charset="-127"/>
              </a:rPr>
              <a:t>Broadcasting/Multicasting</a:t>
            </a:r>
          </a:p>
          <a:p>
            <a:pPr lvl="1"/>
            <a:endParaRPr lang="en-US" altLang="ko-KR" sz="2400" dirty="0" smtClean="0">
              <a:ea typeface="굴림" charset="-127"/>
            </a:endParaRPr>
          </a:p>
          <a:p>
            <a:r>
              <a:rPr lang="en-US" altLang="ko-KR" sz="2800" dirty="0" smtClean="0">
                <a:ea typeface="굴림" charset="-127"/>
              </a:rPr>
              <a:t>Public safety</a:t>
            </a:r>
          </a:p>
          <a:p>
            <a:pPr lvl="1"/>
            <a:r>
              <a:rPr lang="en-US" altLang="ko-KR" sz="2400" dirty="0" smtClean="0">
                <a:ea typeface="굴림" charset="-127"/>
              </a:rPr>
              <a:t>Back-up network at emergency</a:t>
            </a:r>
          </a:p>
          <a:p>
            <a:pPr lvl="1"/>
            <a:endParaRPr lang="en-US" altLang="ko-KR" sz="2400" dirty="0" smtClean="0">
              <a:ea typeface="굴림" charset="-127"/>
            </a:endParaRP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7</a:t>
            </a:fld>
            <a:endParaRPr lang="en-US" altLang="ko-KR" smtClean="0">
              <a:ea typeface="굴림" charset="-127"/>
            </a:endParaRPr>
          </a:p>
        </p:txBody>
      </p:sp>
      <p:pic>
        <p:nvPicPr>
          <p:cNvPr id="8" name="그림 8" descr="marketing2.jpg"/>
          <p:cNvPicPr>
            <a:picLocks noChangeAspect="1"/>
          </p:cNvPicPr>
          <p:nvPr/>
        </p:nvPicPr>
        <p:blipFill>
          <a:blip r:embed="rId3" cstate="print"/>
          <a:srcRect/>
          <a:stretch>
            <a:fillRect/>
          </a:stretch>
        </p:blipFill>
        <p:spPr bwMode="auto">
          <a:xfrm>
            <a:off x="5572132" y="3214694"/>
            <a:ext cx="1524000" cy="1143000"/>
          </a:xfrm>
          <a:prstGeom prst="rect">
            <a:avLst/>
          </a:prstGeom>
          <a:noFill/>
          <a:ln w="9525">
            <a:noFill/>
            <a:miter lim="800000"/>
            <a:headEnd/>
            <a:tailEnd/>
          </a:ln>
        </p:spPr>
      </p:pic>
      <p:grpSp>
        <p:nvGrpSpPr>
          <p:cNvPr id="2" name="그룹 9"/>
          <p:cNvGrpSpPr>
            <a:grpSpLocks/>
          </p:cNvGrpSpPr>
          <p:nvPr/>
        </p:nvGrpSpPr>
        <p:grpSpPr bwMode="auto">
          <a:xfrm>
            <a:off x="6072198" y="1714488"/>
            <a:ext cx="2330450" cy="1247775"/>
            <a:chOff x="357158" y="4714884"/>
            <a:chExt cx="2840842" cy="1521693"/>
          </a:xfrm>
        </p:grpSpPr>
        <p:pic>
          <p:nvPicPr>
            <p:cNvPr id="10" name="그림 10" descr="social_network5.jpg"/>
            <p:cNvPicPr>
              <a:picLocks noChangeAspect="1"/>
            </p:cNvPicPr>
            <p:nvPr/>
          </p:nvPicPr>
          <p:blipFill>
            <a:blip r:embed="rId4" cstate="print"/>
            <a:srcRect/>
            <a:stretch>
              <a:fillRect/>
            </a:stretch>
          </p:blipFill>
          <p:spPr bwMode="auto">
            <a:xfrm>
              <a:off x="714348" y="4714884"/>
              <a:ext cx="1928826" cy="1289268"/>
            </a:xfrm>
            <a:prstGeom prst="rect">
              <a:avLst/>
            </a:prstGeom>
            <a:noFill/>
            <a:ln w="9525">
              <a:noFill/>
              <a:miter lim="800000"/>
              <a:headEnd/>
              <a:tailEnd/>
            </a:ln>
          </p:spPr>
        </p:pic>
        <p:sp>
          <p:nvSpPr>
            <p:cNvPr id="11" name="TextBox 10"/>
            <p:cNvSpPr txBox="1"/>
            <p:nvPr/>
          </p:nvSpPr>
          <p:spPr>
            <a:xfrm>
              <a:off x="357158" y="5786454"/>
              <a:ext cx="2840842" cy="450123"/>
            </a:xfrm>
            <a:prstGeom prst="rect">
              <a:avLst/>
            </a:prstGeom>
            <a:noFill/>
          </p:spPr>
          <p:txBody>
            <a:bodyPr>
              <a:spAutoFit/>
            </a:bodyPr>
            <a:lstStyle/>
            <a:p>
              <a:pPr>
                <a:defRPr/>
              </a:pPr>
              <a:r>
                <a:rPr lang="en-US" altLang="ko-KR" sz="1800" b="1" dirty="0">
                  <a:solidFill>
                    <a:srgbClr val="00B050"/>
                  </a:solidFill>
                  <a:effectLst>
                    <a:reflection blurRad="6350" stA="60000" endA="900" endPos="58000" dir="5400000" sy="-100000" algn="bl" rotWithShape="0"/>
                  </a:effectLst>
                  <a:latin typeface="Lao UI" pitchFamily="34" charset="0"/>
                  <a:cs typeface="Lao UI" pitchFamily="34" charset="0"/>
                </a:rPr>
                <a:t>Social Networking</a:t>
              </a:r>
              <a:endParaRPr lang="ko-KR" altLang="en-US" sz="1800" b="1" dirty="0">
                <a:solidFill>
                  <a:srgbClr val="00B050"/>
                </a:solidFill>
                <a:effectLst>
                  <a:reflection blurRad="6350" stA="60000" endA="900" endPos="58000" dir="5400000" sy="-100000" algn="bl" rotWithShape="0"/>
                </a:effectLst>
                <a:latin typeface="Lao UI" pitchFamily="34" charset="0"/>
                <a:cs typeface="Lao UI" pitchFamily="34" charset="0"/>
              </a:endParaRPr>
            </a:p>
          </p:txBody>
        </p:sp>
      </p:grpSp>
      <p:grpSp>
        <p:nvGrpSpPr>
          <p:cNvPr id="3" name="그룹 12"/>
          <p:cNvGrpSpPr>
            <a:grpSpLocks/>
          </p:cNvGrpSpPr>
          <p:nvPr/>
        </p:nvGrpSpPr>
        <p:grpSpPr bwMode="auto">
          <a:xfrm>
            <a:off x="7334280" y="3286124"/>
            <a:ext cx="1524000" cy="1050925"/>
            <a:chOff x="685339" y="3148612"/>
            <a:chExt cx="1857388" cy="1280520"/>
          </a:xfrm>
        </p:grpSpPr>
        <p:pic>
          <p:nvPicPr>
            <p:cNvPr id="13" name="Picture 4" descr="http://www.weedoorsbanging.com/blog-content/uploads/2010/05/angry-birds-iphone-1.png"/>
            <p:cNvPicPr>
              <a:picLocks noChangeAspect="1" noChangeArrowheads="1"/>
            </p:cNvPicPr>
            <p:nvPr/>
          </p:nvPicPr>
          <p:blipFill>
            <a:blip r:embed="rId5" cstate="print"/>
            <a:srcRect/>
            <a:stretch>
              <a:fillRect/>
            </a:stretch>
          </p:blipFill>
          <p:spPr bwMode="auto">
            <a:xfrm>
              <a:off x="685339" y="3148612"/>
              <a:ext cx="1857388" cy="1238259"/>
            </a:xfrm>
            <a:prstGeom prst="rect">
              <a:avLst/>
            </a:prstGeom>
            <a:noFill/>
            <a:ln w="9525">
              <a:noFill/>
              <a:miter lim="800000"/>
              <a:headEnd/>
              <a:tailEnd/>
            </a:ln>
          </p:spPr>
        </p:pic>
        <p:sp>
          <p:nvSpPr>
            <p:cNvPr id="14" name="TextBox 13"/>
            <p:cNvSpPr txBox="1"/>
            <p:nvPr/>
          </p:nvSpPr>
          <p:spPr>
            <a:xfrm>
              <a:off x="888448" y="3967467"/>
              <a:ext cx="1316386" cy="461665"/>
            </a:xfrm>
            <a:prstGeom prst="rect">
              <a:avLst/>
            </a:prstGeom>
            <a:noFill/>
          </p:spPr>
          <p:txBody>
            <a:bodyPr wrap="none">
              <a:spAutoFit/>
            </a:bodyPr>
            <a:lstStyle/>
            <a:p>
              <a:pPr>
                <a:defRPr/>
              </a:pPr>
              <a:r>
                <a:rPr lang="en-US" altLang="ko-KR" sz="2400" b="1" dirty="0">
                  <a:solidFill>
                    <a:schemeClr val="bg1"/>
                  </a:solidFill>
                  <a:effectLst>
                    <a:reflection blurRad="6350" stA="60000" endA="900" endPos="58000" dir="5400000" sy="-100000" algn="bl" rotWithShape="0"/>
                  </a:effectLst>
                  <a:latin typeface="Lao UI" pitchFamily="34" charset="0"/>
                  <a:cs typeface="Lao UI" pitchFamily="34" charset="0"/>
                </a:rPr>
                <a:t>Gaming</a:t>
              </a:r>
              <a:endParaRPr lang="ko-KR" altLang="en-US" sz="2400" b="1" dirty="0">
                <a:solidFill>
                  <a:schemeClr val="bg1"/>
                </a:solidFill>
                <a:effectLst>
                  <a:reflection blurRad="6350" stA="60000" endA="900" endPos="58000" dir="5400000" sy="-100000" algn="bl" rotWithShape="0"/>
                </a:effectLst>
                <a:latin typeface="Lao UI" pitchFamily="34" charset="0"/>
                <a:cs typeface="Lao UI" pitchFamily="34" charset="0"/>
              </a:endParaRPr>
            </a:p>
          </p:txBody>
        </p:sp>
      </p:grpSp>
      <p:grpSp>
        <p:nvGrpSpPr>
          <p:cNvPr id="4" name="그룹 71"/>
          <p:cNvGrpSpPr>
            <a:grpSpLocks/>
          </p:cNvGrpSpPr>
          <p:nvPr/>
        </p:nvGrpSpPr>
        <p:grpSpPr bwMode="auto">
          <a:xfrm>
            <a:off x="6273824" y="4627582"/>
            <a:ext cx="1811324" cy="1658938"/>
            <a:chOff x="6960514" y="4740417"/>
            <a:chExt cx="1812696" cy="1756408"/>
          </a:xfrm>
        </p:grpSpPr>
        <p:pic>
          <p:nvPicPr>
            <p:cNvPr id="19" name="Picture 2"/>
            <p:cNvPicPr preferRelativeResize="0">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73210" y="4740417"/>
              <a:ext cx="1800000" cy="1373780"/>
            </a:xfrm>
            <a:prstGeom prst="rect">
              <a:avLst/>
            </a:prstGeom>
            <a:noFill/>
            <a:ln w="9525">
              <a:noFill/>
              <a:miter lim="800000"/>
              <a:headEnd/>
              <a:tailEnd/>
            </a:ln>
          </p:spPr>
        </p:pic>
        <p:sp>
          <p:nvSpPr>
            <p:cNvPr id="20" name="TextBox 19"/>
            <p:cNvSpPr txBox="1"/>
            <p:nvPr/>
          </p:nvSpPr>
          <p:spPr>
            <a:xfrm>
              <a:off x="6960514" y="6122013"/>
              <a:ext cx="1800000" cy="374812"/>
            </a:xfrm>
            <a:prstGeom prst="rect">
              <a:avLst/>
            </a:prstGeom>
            <a:noFill/>
            <a:ln w="9525" cap="flat" cmpd="sng" algn="ctr">
              <a:noFill/>
              <a:prstDash val="solid"/>
            </a:ln>
            <a:effectLst>
              <a:outerShdw blurRad="40000" dist="20000" dir="5400000" rotWithShape="0">
                <a:srgbClr val="000000">
                  <a:alpha val="38000"/>
                </a:srgb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700" b="1" i="0" u="none" strike="noStrike" kern="0" cap="none" spc="0" normalizeH="0" baseline="0" noProof="0" dirty="0">
                  <a:ln>
                    <a:noFill/>
                  </a:ln>
                  <a:solidFill>
                    <a:srgbClr val="002060"/>
                  </a:solidFill>
                  <a:effectLst/>
                  <a:uLnTx/>
                  <a:uFillTx/>
                  <a:latin typeface="Arial" pitchFamily="34" charset="0"/>
                  <a:ea typeface="맑은 고딕" pitchFamily="50" charset="-127"/>
                  <a:cs typeface="Arial" pitchFamily="34" charset="0"/>
                </a:rPr>
                <a:t>Public Safety</a:t>
              </a:r>
              <a:endParaRPr kumimoji="0" lang="ko-KR" altLang="en-US" sz="1700" b="1" i="0" u="none" strike="noStrike" kern="0" cap="none" spc="0" normalizeH="0" baseline="0" noProof="0" dirty="0">
                <a:ln>
                  <a:noFill/>
                </a:ln>
                <a:solidFill>
                  <a:srgbClr val="002060"/>
                </a:solidFill>
                <a:effectLst/>
                <a:uLnTx/>
                <a:uFillTx/>
                <a:latin typeface="Arial" pitchFamily="34" charset="0"/>
                <a:ea typeface="맑은 고딕" pitchFamily="50" charset="-127"/>
                <a:cs typeface="Arial"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smtClean="0">
                <a:ea typeface="굴림" charset="-127"/>
              </a:rPr>
              <a:t>Use-case 1: </a:t>
            </a:r>
            <a:br>
              <a:rPr lang="en-US" altLang="ko-KR" dirty="0" smtClean="0">
                <a:ea typeface="굴림" charset="-127"/>
              </a:rPr>
            </a:br>
            <a:r>
              <a:rPr lang="en-US" altLang="ko-KR" dirty="0" smtClean="0">
                <a:ea typeface="굴림" charset="-127"/>
              </a:rPr>
              <a:t>Social Networking</a:t>
            </a:r>
            <a:endParaRPr lang="ko-KR" altLang="en-US" dirty="0" smtClean="0">
              <a:ea typeface="굴림" charset="-127"/>
            </a:endParaRP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8</a:t>
            </a:fld>
            <a:endParaRPr lang="en-US" altLang="ko-KR" smtClean="0">
              <a:ea typeface="굴림" charset="-127"/>
            </a:endParaRPr>
          </a:p>
        </p:txBody>
      </p:sp>
      <p:grpSp>
        <p:nvGrpSpPr>
          <p:cNvPr id="2" name="그룹 61"/>
          <p:cNvGrpSpPr/>
          <p:nvPr/>
        </p:nvGrpSpPr>
        <p:grpSpPr>
          <a:xfrm>
            <a:off x="2967038" y="2024059"/>
            <a:ext cx="1676400" cy="1833559"/>
            <a:chOff x="2967038" y="2024059"/>
            <a:chExt cx="1676400" cy="1833559"/>
          </a:xfrm>
        </p:grpSpPr>
        <p:grpSp>
          <p:nvGrpSpPr>
            <p:cNvPr id="3" name="그룹 41"/>
            <p:cNvGrpSpPr/>
            <p:nvPr/>
          </p:nvGrpSpPr>
          <p:grpSpPr>
            <a:xfrm>
              <a:off x="2967038" y="2500306"/>
              <a:ext cx="1676400" cy="1357312"/>
              <a:chOff x="2967038" y="2500306"/>
              <a:chExt cx="1676400" cy="1357312"/>
            </a:xfrm>
          </p:grpSpPr>
          <p:sp>
            <p:nvSpPr>
              <p:cNvPr id="20" name="TextBox 19"/>
              <p:cNvSpPr txBox="1"/>
              <p:nvPr/>
            </p:nvSpPr>
            <p:spPr>
              <a:xfrm>
                <a:off x="3497041" y="2937687"/>
                <a:ext cx="646331" cy="276999"/>
              </a:xfrm>
              <a:prstGeom prst="rect">
                <a:avLst/>
              </a:prstGeom>
              <a:noFill/>
            </p:spPr>
            <p:txBody>
              <a:bodyPr wrap="none" rtlCol="0">
                <a:spAutoFit/>
              </a:bodyPr>
              <a:lstStyle/>
              <a:p>
                <a:r>
                  <a:rPr lang="en-US" altLang="ko-KR" u="sng" dirty="0" smtClean="0">
                    <a:solidFill>
                      <a:schemeClr val="accent6">
                        <a:lumMod val="75000"/>
                      </a:schemeClr>
                    </a:solidFill>
                  </a:rPr>
                  <a:t>Friends</a:t>
                </a:r>
                <a:endParaRPr lang="ko-KR" altLang="en-US" u="sng" dirty="0">
                  <a:solidFill>
                    <a:schemeClr val="accent6">
                      <a:lumMod val="75000"/>
                    </a:schemeClr>
                  </a:solidFill>
                </a:endParaRPr>
              </a:p>
            </p:txBody>
          </p:sp>
          <p:grpSp>
            <p:nvGrpSpPr>
              <p:cNvPr id="4" name="그룹 21"/>
              <p:cNvGrpSpPr>
                <a:grpSpLocks/>
              </p:cNvGrpSpPr>
              <p:nvPr/>
            </p:nvGrpSpPr>
            <p:grpSpPr bwMode="auto">
              <a:xfrm>
                <a:off x="2967038" y="2500306"/>
                <a:ext cx="1676400" cy="1357312"/>
                <a:chOff x="928662" y="4929198"/>
                <a:chExt cx="1676409" cy="1357322"/>
              </a:xfrm>
            </p:grpSpPr>
            <p:pic>
              <p:nvPicPr>
                <p:cNvPr id="22" name="그림 21" descr="People1.png"/>
                <p:cNvPicPr>
                  <a:picLocks noChangeAspect="1"/>
                </p:cNvPicPr>
                <p:nvPr/>
              </p:nvPicPr>
              <p:blipFill>
                <a:blip r:embed="rId2" cstate="print"/>
                <a:srcRect/>
                <a:stretch>
                  <a:fillRect/>
                </a:stretch>
              </p:blipFill>
              <p:spPr bwMode="auto">
                <a:xfrm>
                  <a:off x="928662" y="4929198"/>
                  <a:ext cx="390525" cy="457200"/>
                </a:xfrm>
                <a:prstGeom prst="rect">
                  <a:avLst/>
                </a:prstGeom>
                <a:noFill/>
                <a:ln w="9525">
                  <a:noFill/>
                  <a:miter lim="800000"/>
                  <a:headEnd/>
                  <a:tailEnd/>
                </a:ln>
              </p:spPr>
            </p:pic>
            <p:pic>
              <p:nvPicPr>
                <p:cNvPr id="23" name="그림 22" descr="People2.png"/>
                <p:cNvPicPr>
                  <a:picLocks noChangeAspect="1"/>
                </p:cNvPicPr>
                <p:nvPr/>
              </p:nvPicPr>
              <p:blipFill>
                <a:blip r:embed="rId3" cstate="print"/>
                <a:srcRect/>
                <a:stretch>
                  <a:fillRect/>
                </a:stretch>
              </p:blipFill>
              <p:spPr bwMode="auto">
                <a:xfrm>
                  <a:off x="1571600" y="5772170"/>
                  <a:ext cx="390525" cy="514350"/>
                </a:xfrm>
                <a:prstGeom prst="rect">
                  <a:avLst/>
                </a:prstGeom>
                <a:noFill/>
                <a:ln w="9525">
                  <a:noFill/>
                  <a:miter lim="800000"/>
                  <a:headEnd/>
                  <a:tailEnd/>
                </a:ln>
              </p:spPr>
            </p:pic>
            <p:pic>
              <p:nvPicPr>
                <p:cNvPr id="24" name="그림 23" descr="People3.png"/>
                <p:cNvPicPr>
                  <a:picLocks noChangeAspect="1"/>
                </p:cNvPicPr>
                <p:nvPr/>
              </p:nvPicPr>
              <p:blipFill>
                <a:blip r:embed="rId4" cstate="print"/>
                <a:srcRect/>
                <a:stretch>
                  <a:fillRect/>
                </a:stretch>
              </p:blipFill>
              <p:spPr bwMode="auto">
                <a:xfrm>
                  <a:off x="2214546" y="4929198"/>
                  <a:ext cx="390525" cy="457200"/>
                </a:xfrm>
                <a:prstGeom prst="rect">
                  <a:avLst/>
                </a:prstGeom>
                <a:noFill/>
                <a:ln w="9525">
                  <a:noFill/>
                  <a:miter lim="800000"/>
                  <a:headEnd/>
                  <a:tailEnd/>
                </a:ln>
              </p:spPr>
            </p:pic>
            <p:cxnSp>
              <p:nvCxnSpPr>
                <p:cNvPr id="25" name="직선 연결선 24"/>
                <p:cNvCxnSpPr/>
                <p:nvPr/>
              </p:nvCxnSpPr>
              <p:spPr>
                <a:xfrm>
                  <a:off x="1319189" y="5157800"/>
                  <a:ext cx="895355" cy="0"/>
                </a:xfrm>
                <a:prstGeom prst="line">
                  <a:avLst/>
                </a:prstGeom>
                <a:noFill/>
                <a:ln w="9525" cap="flat" cmpd="sng" algn="ctr">
                  <a:solidFill>
                    <a:srgbClr val="4BACC6">
                      <a:lumMod val="75000"/>
                    </a:srgbClr>
                  </a:solidFill>
                  <a:prstDash val="solid"/>
                  <a:headEnd type="triangle" w="med" len="med"/>
                  <a:tailEnd type="triangle" w="med" len="med"/>
                </a:ln>
                <a:effectLst/>
              </p:spPr>
            </p:cxnSp>
            <p:cxnSp>
              <p:nvCxnSpPr>
                <p:cNvPr id="26" name="직선 연결선 25"/>
                <p:cNvCxnSpPr>
                  <a:endCxn id="23" idx="3"/>
                </p:cNvCxnSpPr>
                <p:nvPr/>
              </p:nvCxnSpPr>
              <p:spPr>
                <a:xfrm rot="5400000">
                  <a:off x="1864496" y="5484032"/>
                  <a:ext cx="642944" cy="447683"/>
                </a:xfrm>
                <a:prstGeom prst="line">
                  <a:avLst/>
                </a:prstGeom>
                <a:noFill/>
                <a:ln w="9525" cap="flat" cmpd="sng" algn="ctr">
                  <a:solidFill>
                    <a:srgbClr val="4BACC6">
                      <a:lumMod val="75000"/>
                    </a:srgbClr>
                  </a:solidFill>
                  <a:prstDash val="solid"/>
                  <a:headEnd type="triangle" w="med" len="med"/>
                  <a:tailEnd type="triangle" w="med" len="med"/>
                </a:ln>
                <a:effectLst/>
              </p:spPr>
            </p:cxnSp>
            <p:cxnSp>
              <p:nvCxnSpPr>
                <p:cNvPr id="27" name="직선 연결선 26"/>
                <p:cNvCxnSpPr>
                  <a:endCxn id="23" idx="1"/>
                </p:cNvCxnSpPr>
                <p:nvPr/>
              </p:nvCxnSpPr>
              <p:spPr>
                <a:xfrm rot="16200000" flipH="1">
                  <a:off x="1026292" y="5484036"/>
                  <a:ext cx="642944" cy="447674"/>
                </a:xfrm>
                <a:prstGeom prst="line">
                  <a:avLst/>
                </a:prstGeom>
                <a:noFill/>
                <a:ln w="9525" cap="flat" cmpd="sng" algn="ctr">
                  <a:solidFill>
                    <a:srgbClr val="4BACC6">
                      <a:lumMod val="75000"/>
                    </a:srgbClr>
                  </a:solidFill>
                  <a:prstDash val="solid"/>
                  <a:headEnd type="triangle" w="med" len="med"/>
                  <a:tailEnd type="triangle" w="med" len="med"/>
                </a:ln>
                <a:effectLst/>
              </p:spPr>
            </p:cxnSp>
          </p:grpSp>
        </p:grpSp>
        <p:pic>
          <p:nvPicPr>
            <p:cNvPr id="46" name="그림 45" descr="campusicon2.jpg"/>
            <p:cNvPicPr>
              <a:picLocks noChangeAspect="1"/>
            </p:cNvPicPr>
            <p:nvPr/>
          </p:nvPicPr>
          <p:blipFill>
            <a:blip r:embed="rId5" cstate="print"/>
            <a:stretch>
              <a:fillRect/>
            </a:stretch>
          </p:blipFill>
          <p:spPr>
            <a:xfrm>
              <a:off x="3479133" y="2024059"/>
              <a:ext cx="664239" cy="476247"/>
            </a:xfrm>
            <a:prstGeom prst="rect">
              <a:avLst/>
            </a:prstGeom>
          </p:spPr>
        </p:pic>
      </p:grpSp>
      <p:grpSp>
        <p:nvGrpSpPr>
          <p:cNvPr id="5" name="그룹 59"/>
          <p:cNvGrpSpPr/>
          <p:nvPr/>
        </p:nvGrpSpPr>
        <p:grpSpPr>
          <a:xfrm>
            <a:off x="357158" y="3953036"/>
            <a:ext cx="2357454" cy="2467607"/>
            <a:chOff x="357158" y="3953036"/>
            <a:chExt cx="2357454" cy="2467607"/>
          </a:xfrm>
        </p:grpSpPr>
        <p:grpSp>
          <p:nvGrpSpPr>
            <p:cNvPr id="6" name="그룹 40"/>
            <p:cNvGrpSpPr/>
            <p:nvPr/>
          </p:nvGrpSpPr>
          <p:grpSpPr>
            <a:xfrm>
              <a:off x="714348" y="3953036"/>
              <a:ext cx="2000264" cy="2467607"/>
              <a:chOff x="785786" y="3953036"/>
              <a:chExt cx="2000264" cy="2467607"/>
            </a:xfrm>
          </p:grpSpPr>
          <p:pic>
            <p:nvPicPr>
              <p:cNvPr id="29" name="그림 28"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785918" y="4595978"/>
                <a:ext cx="1000000" cy="1190476"/>
              </a:xfrm>
              <a:prstGeom prst="rect">
                <a:avLst/>
              </a:prstGeom>
            </p:spPr>
          </p:pic>
          <p:pic>
            <p:nvPicPr>
              <p:cNvPr id="34" name="그림 33"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785918" y="5214950"/>
                <a:ext cx="1000000" cy="1190476"/>
              </a:xfrm>
              <a:prstGeom prst="rect">
                <a:avLst/>
              </a:prstGeom>
            </p:spPr>
          </p:pic>
          <p:pic>
            <p:nvPicPr>
              <p:cNvPr id="37" name="그림 36"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785786" y="3953036"/>
                <a:ext cx="1000000" cy="1190476"/>
              </a:xfrm>
              <a:prstGeom prst="rect">
                <a:avLst/>
              </a:prstGeom>
            </p:spPr>
          </p:pic>
          <p:pic>
            <p:nvPicPr>
              <p:cNvPr id="38" name="그림 37"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285852" y="3953036"/>
                <a:ext cx="1000000" cy="1190476"/>
              </a:xfrm>
              <a:prstGeom prst="rect">
                <a:avLst/>
              </a:prstGeom>
            </p:spPr>
          </p:pic>
          <p:pic>
            <p:nvPicPr>
              <p:cNvPr id="39" name="그림 38"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785918" y="3953036"/>
                <a:ext cx="1000000" cy="1190476"/>
              </a:xfrm>
              <a:prstGeom prst="rect">
                <a:avLst/>
              </a:prstGeom>
            </p:spPr>
          </p:pic>
          <p:pic>
            <p:nvPicPr>
              <p:cNvPr id="12" name="그림 11" descr="User2.png"/>
              <p:cNvPicPr>
                <a:picLocks noChangeAspect="1"/>
              </p:cNvPicPr>
              <p:nvPr/>
            </p:nvPicPr>
            <p:blipFill>
              <a:blip r:embed="rId7" cstate="print">
                <a:clrChange>
                  <a:clrFrom>
                    <a:srgbClr val="FFFFFF"/>
                  </a:clrFrom>
                  <a:clrTo>
                    <a:srgbClr val="FFFFFF">
                      <a:alpha val="0"/>
                    </a:srgbClr>
                  </a:clrTo>
                </a:clrChange>
              </a:blip>
              <a:stretch>
                <a:fillRect/>
              </a:stretch>
            </p:blipFill>
            <p:spPr>
              <a:xfrm>
                <a:off x="1357290" y="4572008"/>
                <a:ext cx="1000000" cy="1190476"/>
              </a:xfrm>
              <a:prstGeom prst="rect">
                <a:avLst/>
              </a:prstGeom>
            </p:spPr>
          </p:pic>
          <p:pic>
            <p:nvPicPr>
              <p:cNvPr id="33" name="그림 32"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285852" y="5214950"/>
                <a:ext cx="1000000" cy="1190476"/>
              </a:xfrm>
              <a:prstGeom prst="rect">
                <a:avLst/>
              </a:prstGeom>
            </p:spPr>
          </p:pic>
          <p:pic>
            <p:nvPicPr>
              <p:cNvPr id="30" name="그림 29"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786050" y="4595978"/>
                <a:ext cx="1000000" cy="1190476"/>
              </a:xfrm>
              <a:prstGeom prst="rect">
                <a:avLst/>
              </a:prstGeom>
            </p:spPr>
          </p:pic>
          <p:pic>
            <p:nvPicPr>
              <p:cNvPr id="32" name="그림 31"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785918" y="5214950"/>
                <a:ext cx="1000000" cy="1190476"/>
              </a:xfrm>
              <a:prstGeom prst="rect">
                <a:avLst/>
              </a:prstGeom>
            </p:spPr>
          </p:pic>
          <p:sp>
            <p:nvSpPr>
              <p:cNvPr id="40" name="TextBox 39"/>
              <p:cNvSpPr txBox="1"/>
              <p:nvPr/>
            </p:nvSpPr>
            <p:spPr>
              <a:xfrm>
                <a:off x="1430357" y="6143644"/>
                <a:ext cx="784189" cy="276999"/>
              </a:xfrm>
              <a:prstGeom prst="rect">
                <a:avLst/>
              </a:prstGeom>
              <a:noFill/>
            </p:spPr>
            <p:txBody>
              <a:bodyPr wrap="none" rtlCol="0">
                <a:spAutoFit/>
              </a:bodyPr>
              <a:lstStyle/>
              <a:p>
                <a:r>
                  <a:rPr lang="en-US" altLang="ko-KR" u="sng" dirty="0" smtClean="0">
                    <a:solidFill>
                      <a:schemeClr val="accent6">
                        <a:lumMod val="75000"/>
                      </a:schemeClr>
                    </a:solidFill>
                  </a:rPr>
                  <a:t>Company</a:t>
                </a:r>
                <a:endParaRPr lang="ko-KR" altLang="en-US" u="sng" dirty="0">
                  <a:solidFill>
                    <a:schemeClr val="accent6">
                      <a:lumMod val="75000"/>
                    </a:schemeClr>
                  </a:solidFill>
                </a:endParaRPr>
              </a:p>
            </p:txBody>
          </p:sp>
        </p:grpSp>
        <p:pic>
          <p:nvPicPr>
            <p:cNvPr id="48" name="그림 47" descr="companyIcon3.jpg"/>
            <p:cNvPicPr>
              <a:picLocks noChangeAspect="1"/>
            </p:cNvPicPr>
            <p:nvPr/>
          </p:nvPicPr>
          <p:blipFill>
            <a:blip r:embed="rId8" cstate="print"/>
            <a:stretch>
              <a:fillRect/>
            </a:stretch>
          </p:blipFill>
          <p:spPr>
            <a:xfrm>
              <a:off x="357158" y="4572008"/>
              <a:ext cx="506907" cy="871524"/>
            </a:xfrm>
            <a:prstGeom prst="rect">
              <a:avLst/>
            </a:prstGeom>
          </p:spPr>
        </p:pic>
      </p:grpSp>
      <p:grpSp>
        <p:nvGrpSpPr>
          <p:cNvPr id="7" name="그룹 60"/>
          <p:cNvGrpSpPr/>
          <p:nvPr/>
        </p:nvGrpSpPr>
        <p:grpSpPr>
          <a:xfrm>
            <a:off x="785786" y="1981196"/>
            <a:ext cx="1672045" cy="1890298"/>
            <a:chOff x="785786" y="1981196"/>
            <a:chExt cx="1672045" cy="1890298"/>
          </a:xfrm>
        </p:grpSpPr>
        <p:grpSp>
          <p:nvGrpSpPr>
            <p:cNvPr id="8" name="그룹 18"/>
            <p:cNvGrpSpPr/>
            <p:nvPr/>
          </p:nvGrpSpPr>
          <p:grpSpPr>
            <a:xfrm>
              <a:off x="785786" y="1981196"/>
              <a:ext cx="1214446" cy="1447804"/>
              <a:chOff x="7000892" y="2624138"/>
              <a:chExt cx="1214446" cy="1447804"/>
            </a:xfrm>
          </p:grpSpPr>
          <p:pic>
            <p:nvPicPr>
              <p:cNvPr id="16" name="그림 15" descr="FoodTruck2.bmp"/>
              <p:cNvPicPr>
                <a:picLocks noChangeAspect="1"/>
              </p:cNvPicPr>
              <p:nvPr/>
            </p:nvPicPr>
            <p:blipFill>
              <a:blip r:embed="rId9" cstate="print">
                <a:clrChange>
                  <a:clrFrom>
                    <a:srgbClr val="FFFFFF"/>
                  </a:clrFrom>
                  <a:clrTo>
                    <a:srgbClr val="FFFFFF">
                      <a:alpha val="0"/>
                    </a:srgbClr>
                  </a:clrTo>
                </a:clrChange>
              </a:blip>
              <a:stretch>
                <a:fillRect/>
              </a:stretch>
            </p:blipFill>
            <p:spPr>
              <a:xfrm>
                <a:off x="7000892" y="2624138"/>
                <a:ext cx="914400" cy="876300"/>
              </a:xfrm>
              <a:prstGeom prst="rect">
                <a:avLst/>
              </a:prstGeom>
            </p:spPr>
          </p:pic>
          <p:pic>
            <p:nvPicPr>
              <p:cNvPr id="11" name="그림 10" descr="User1.png"/>
              <p:cNvPicPr>
                <a:picLocks noChangeAspect="1"/>
              </p:cNvPicPr>
              <p:nvPr/>
            </p:nvPicPr>
            <p:blipFill>
              <a:blip r:embed="rId10" cstate="print">
                <a:clrChange>
                  <a:clrFrom>
                    <a:srgbClr val="FFFFFF"/>
                  </a:clrFrom>
                  <a:clrTo>
                    <a:srgbClr val="FFFFFF">
                      <a:alpha val="0"/>
                    </a:srgbClr>
                  </a:clrTo>
                </a:clrChange>
              </a:blip>
              <a:stretch>
                <a:fillRect/>
              </a:stretch>
            </p:blipFill>
            <p:spPr>
              <a:xfrm>
                <a:off x="7215338" y="2881466"/>
                <a:ext cx="1000000" cy="1190476"/>
              </a:xfrm>
              <a:prstGeom prst="rect">
                <a:avLst/>
              </a:prstGeom>
            </p:spPr>
          </p:pic>
          <p:sp>
            <p:nvSpPr>
              <p:cNvPr id="18" name="TextBox 17"/>
              <p:cNvSpPr txBox="1"/>
              <p:nvPr/>
            </p:nvSpPr>
            <p:spPr>
              <a:xfrm>
                <a:off x="7000892" y="3643314"/>
                <a:ext cx="899477" cy="276999"/>
              </a:xfrm>
              <a:prstGeom prst="rect">
                <a:avLst/>
              </a:prstGeom>
              <a:noFill/>
            </p:spPr>
            <p:txBody>
              <a:bodyPr wrap="none" rtlCol="0">
                <a:spAutoFit/>
              </a:bodyPr>
              <a:lstStyle/>
              <a:p>
                <a:r>
                  <a:rPr lang="en-US" altLang="ko-KR" u="sng" dirty="0" smtClean="0">
                    <a:solidFill>
                      <a:schemeClr val="accent6">
                        <a:lumMod val="75000"/>
                      </a:schemeClr>
                    </a:solidFill>
                  </a:rPr>
                  <a:t>Food Truck</a:t>
                </a:r>
                <a:endParaRPr lang="ko-KR" altLang="en-US" u="sng" dirty="0">
                  <a:solidFill>
                    <a:schemeClr val="accent6">
                      <a:lumMod val="75000"/>
                    </a:schemeClr>
                  </a:solidFill>
                </a:endParaRPr>
              </a:p>
            </p:txBody>
          </p:sp>
        </p:grpSp>
        <p:pic>
          <p:nvPicPr>
            <p:cNvPr id="49" name="그림 48" descr="radio_wave3.jpg"/>
            <p:cNvPicPr>
              <a:picLocks noChangeAspect="1"/>
            </p:cNvPicPr>
            <p:nvPr/>
          </p:nvPicPr>
          <p:blipFill>
            <a:blip r:embed="rId11" cstate="print">
              <a:clrChange>
                <a:clrFrom>
                  <a:srgbClr val="FFFFFF"/>
                </a:clrFrom>
                <a:clrTo>
                  <a:srgbClr val="FFFFFF">
                    <a:alpha val="0"/>
                  </a:srgbClr>
                </a:clrTo>
              </a:clrChange>
            </a:blip>
            <a:stretch>
              <a:fillRect/>
            </a:stretch>
          </p:blipFill>
          <p:spPr>
            <a:xfrm rot="274450">
              <a:off x="1872280" y="2343768"/>
              <a:ext cx="585551" cy="801861"/>
            </a:xfrm>
            <a:prstGeom prst="rect">
              <a:avLst/>
            </a:prstGeom>
          </p:spPr>
        </p:pic>
        <p:pic>
          <p:nvPicPr>
            <p:cNvPr id="50" name="그림 49" descr="radio_wave3.jpg"/>
            <p:cNvPicPr>
              <a:picLocks noChangeAspect="1"/>
            </p:cNvPicPr>
            <p:nvPr/>
          </p:nvPicPr>
          <p:blipFill>
            <a:blip r:embed="rId11" cstate="print">
              <a:clrChange>
                <a:clrFrom>
                  <a:srgbClr val="FFFFFF"/>
                </a:clrFrom>
                <a:clrTo>
                  <a:srgbClr val="FFFFFF">
                    <a:alpha val="0"/>
                  </a:srgbClr>
                </a:clrTo>
              </a:clrChange>
            </a:blip>
            <a:stretch>
              <a:fillRect/>
            </a:stretch>
          </p:blipFill>
          <p:spPr>
            <a:xfrm rot="4738623">
              <a:off x="1156837" y="3177788"/>
              <a:ext cx="585551" cy="801861"/>
            </a:xfrm>
            <a:prstGeom prst="rect">
              <a:avLst/>
            </a:prstGeom>
          </p:spPr>
        </p:pic>
      </p:grpSp>
      <p:sp>
        <p:nvSpPr>
          <p:cNvPr id="51" name="내용 개체 틀 2"/>
          <p:cNvSpPr>
            <a:spLocks noGrp="1"/>
          </p:cNvSpPr>
          <p:nvPr>
            <p:ph idx="1"/>
          </p:nvPr>
        </p:nvSpPr>
        <p:spPr>
          <a:xfrm>
            <a:off x="4857752" y="1981200"/>
            <a:ext cx="3600448" cy="4114800"/>
          </a:xfrm>
        </p:spPr>
        <p:txBody>
          <a:bodyPr/>
          <a:lstStyle/>
          <a:p>
            <a:r>
              <a:rPr lang="en-US" altLang="ko-KR" sz="2000" dirty="0" smtClean="0">
                <a:ea typeface="굴림" charset="-127"/>
              </a:rPr>
              <a:t>Geo-social networking</a:t>
            </a:r>
          </a:p>
          <a:p>
            <a:pPr lvl="1"/>
            <a:r>
              <a:rPr lang="en-US" altLang="ko-KR" sz="1600" dirty="0" smtClean="0">
                <a:ea typeface="굴림" charset="-127"/>
              </a:rPr>
              <a:t>Relevant to situation/context</a:t>
            </a:r>
          </a:p>
          <a:p>
            <a:pPr lvl="1"/>
            <a:r>
              <a:rPr lang="en-US" altLang="ko-KR" sz="1600" dirty="0" smtClean="0">
                <a:ea typeface="굴림" charset="-127"/>
              </a:rPr>
              <a:t>Local group chatting</a:t>
            </a:r>
          </a:p>
          <a:p>
            <a:r>
              <a:rPr lang="en-US" altLang="ko-KR" sz="2000" dirty="0" smtClean="0">
                <a:ea typeface="굴림" charset="-127"/>
              </a:rPr>
              <a:t>Proximal filtering</a:t>
            </a:r>
          </a:p>
          <a:p>
            <a:pPr lvl="1"/>
            <a:r>
              <a:rPr lang="en-US" altLang="ko-KR" sz="1600" dirty="0" smtClean="0">
                <a:ea typeface="굴림" charset="-127"/>
              </a:rPr>
              <a:t>Avoid too many info from SNS</a:t>
            </a:r>
          </a:p>
          <a:p>
            <a:r>
              <a:rPr lang="en-US" altLang="ko-KR" sz="2000" dirty="0" smtClean="0">
                <a:ea typeface="굴림" charset="-127"/>
              </a:rPr>
              <a:t>Proximal search</a:t>
            </a:r>
          </a:p>
          <a:p>
            <a:pPr lvl="1"/>
            <a:r>
              <a:rPr lang="en-US" altLang="ko-KR" sz="1600" dirty="0" smtClean="0">
                <a:ea typeface="굴림" charset="-127"/>
              </a:rPr>
              <a:t>Suitable for dynamically changing proximal info</a:t>
            </a:r>
          </a:p>
          <a:p>
            <a:pPr lvl="1"/>
            <a:r>
              <a:rPr lang="en-US" altLang="ko-KR" sz="1600" dirty="0" smtClean="0">
                <a:ea typeface="굴림" charset="-127"/>
              </a:rPr>
              <a:t>Proximal answering engine</a:t>
            </a:r>
          </a:p>
          <a:p>
            <a:pPr lvl="1"/>
            <a:r>
              <a:rPr lang="en-US" altLang="ko-KR" sz="1600" dirty="0" smtClean="0">
                <a:ea typeface="굴림" charset="-127"/>
              </a:rPr>
              <a:t>Proximal profile matching</a:t>
            </a:r>
          </a:p>
          <a:p>
            <a:r>
              <a:rPr lang="en-US" altLang="ko-KR" sz="2000" dirty="0" smtClean="0">
                <a:ea typeface="굴림" charset="-127"/>
              </a:rPr>
              <a:t>Augmented society</a:t>
            </a:r>
          </a:p>
          <a:p>
            <a:pPr lvl="1"/>
            <a:r>
              <a:rPr lang="en-US" altLang="ko-KR" sz="1600" dirty="0" smtClean="0">
                <a:ea typeface="굴림" charset="-127"/>
              </a:rPr>
              <a:t>Complementing real world</a:t>
            </a:r>
          </a:p>
          <a:p>
            <a:r>
              <a:rPr lang="en-US" altLang="ko-KR" sz="2000" dirty="0" smtClean="0">
                <a:ea typeface="굴림" charset="-127"/>
              </a:rPr>
              <a:t>Personal broadcast</a:t>
            </a:r>
          </a:p>
          <a:p>
            <a:pPr lvl="1"/>
            <a:r>
              <a:rPr lang="en-US" altLang="ko-KR" sz="1600" dirty="0" smtClean="0">
                <a:ea typeface="굴림" charset="-127"/>
              </a:rPr>
              <a:t>By relevant information</a:t>
            </a:r>
          </a:p>
        </p:txBody>
      </p:sp>
      <p:grpSp>
        <p:nvGrpSpPr>
          <p:cNvPr id="9" name="그룹 62"/>
          <p:cNvGrpSpPr/>
          <p:nvPr/>
        </p:nvGrpSpPr>
        <p:grpSpPr>
          <a:xfrm>
            <a:off x="3000364" y="4572008"/>
            <a:ext cx="1714512" cy="1277131"/>
            <a:chOff x="3000364" y="4572008"/>
            <a:chExt cx="1714512" cy="1277131"/>
          </a:xfrm>
        </p:grpSpPr>
        <p:grpSp>
          <p:nvGrpSpPr>
            <p:cNvPr id="10" name="그룹 57"/>
            <p:cNvGrpSpPr/>
            <p:nvPr/>
          </p:nvGrpSpPr>
          <p:grpSpPr>
            <a:xfrm>
              <a:off x="3000364" y="4572008"/>
              <a:ext cx="1714512" cy="928694"/>
              <a:chOff x="3000364" y="4572008"/>
              <a:chExt cx="1714512" cy="928694"/>
            </a:xfrm>
          </p:grpSpPr>
          <p:pic>
            <p:nvPicPr>
              <p:cNvPr id="54" name="그림 53" descr="neighbors1.jpg"/>
              <p:cNvPicPr>
                <a:picLocks noChangeAspect="1"/>
              </p:cNvPicPr>
              <p:nvPr/>
            </p:nvPicPr>
            <p:blipFill>
              <a:blip r:embed="rId12" cstate="print"/>
              <a:stretch>
                <a:fillRect/>
              </a:stretch>
            </p:blipFill>
            <p:spPr>
              <a:xfrm>
                <a:off x="3000364" y="4572008"/>
                <a:ext cx="1714512" cy="928694"/>
              </a:xfrm>
              <a:prstGeom prst="rect">
                <a:avLst/>
              </a:prstGeom>
            </p:spPr>
          </p:pic>
          <p:pic>
            <p:nvPicPr>
              <p:cNvPr id="56" name="그림 55" descr="family2.jpg"/>
              <p:cNvPicPr>
                <a:picLocks noChangeAspect="1"/>
              </p:cNvPicPr>
              <p:nvPr/>
            </p:nvPicPr>
            <p:blipFill>
              <a:blip r:embed="rId13" cstate="print">
                <a:clrChange>
                  <a:clrFrom>
                    <a:srgbClr val="FFFFFF"/>
                  </a:clrFrom>
                  <a:clrTo>
                    <a:srgbClr val="FFFFFF">
                      <a:alpha val="0"/>
                    </a:srgbClr>
                  </a:clrTo>
                </a:clrChange>
              </a:blip>
              <a:stretch>
                <a:fillRect/>
              </a:stretch>
            </p:blipFill>
            <p:spPr>
              <a:xfrm>
                <a:off x="3000364" y="4690212"/>
                <a:ext cx="962020" cy="524738"/>
              </a:xfrm>
              <a:prstGeom prst="rect">
                <a:avLst/>
              </a:prstGeom>
            </p:spPr>
          </p:pic>
          <p:pic>
            <p:nvPicPr>
              <p:cNvPr id="57" name="그림 56" descr="family1.jpg"/>
              <p:cNvPicPr>
                <a:picLocks noChangeAspect="1"/>
              </p:cNvPicPr>
              <p:nvPr/>
            </p:nvPicPr>
            <p:blipFill>
              <a:blip r:embed="rId14" cstate="print">
                <a:clrChange>
                  <a:clrFrom>
                    <a:srgbClr val="FFFFFF"/>
                  </a:clrFrom>
                  <a:clrTo>
                    <a:srgbClr val="FFFFFF">
                      <a:alpha val="0"/>
                    </a:srgbClr>
                  </a:clrTo>
                </a:clrChange>
              </a:blip>
              <a:stretch>
                <a:fillRect/>
              </a:stretch>
            </p:blipFill>
            <p:spPr>
              <a:xfrm>
                <a:off x="3929062" y="4786322"/>
                <a:ext cx="571500" cy="342900"/>
              </a:xfrm>
              <a:prstGeom prst="rect">
                <a:avLst/>
              </a:prstGeom>
            </p:spPr>
          </p:pic>
        </p:grpSp>
        <p:sp>
          <p:nvSpPr>
            <p:cNvPr id="59" name="TextBox 58"/>
            <p:cNvSpPr txBox="1"/>
            <p:nvPr/>
          </p:nvSpPr>
          <p:spPr>
            <a:xfrm>
              <a:off x="3500430" y="5572140"/>
              <a:ext cx="825867" cy="276999"/>
            </a:xfrm>
            <a:prstGeom prst="rect">
              <a:avLst/>
            </a:prstGeom>
            <a:noFill/>
          </p:spPr>
          <p:txBody>
            <a:bodyPr wrap="none" rtlCol="0">
              <a:spAutoFit/>
            </a:bodyPr>
            <a:lstStyle/>
            <a:p>
              <a:r>
                <a:rPr lang="en-US" altLang="ko-KR" u="sng" dirty="0" smtClean="0">
                  <a:solidFill>
                    <a:schemeClr val="accent6">
                      <a:lumMod val="75000"/>
                    </a:schemeClr>
                  </a:solidFill>
                </a:rPr>
                <a:t>Neighbors</a:t>
              </a:r>
              <a:endParaRPr lang="ko-KR" altLang="en-US" u="sng" dirty="0">
                <a:solidFill>
                  <a:schemeClr val="accent6">
                    <a:lumMod val="75000"/>
                  </a:schemeClr>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Use-case 2:</a:t>
            </a:r>
            <a:br>
              <a:rPr lang="en-US" altLang="ko-KR" dirty="0" smtClean="0"/>
            </a:br>
            <a:r>
              <a:rPr lang="en-US" altLang="ko-KR" dirty="0" smtClean="0"/>
              <a:t>Advertisements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9</a:t>
            </a:fld>
            <a:endParaRPr lang="en-US" altLang="ko-KR"/>
          </a:p>
        </p:txBody>
      </p:sp>
      <p:grpSp>
        <p:nvGrpSpPr>
          <p:cNvPr id="29" name="그룹 28"/>
          <p:cNvGrpSpPr/>
          <p:nvPr/>
        </p:nvGrpSpPr>
        <p:grpSpPr>
          <a:xfrm>
            <a:off x="428596" y="1714488"/>
            <a:ext cx="4714908" cy="2469730"/>
            <a:chOff x="428596" y="3071810"/>
            <a:chExt cx="4714908" cy="2469730"/>
          </a:xfrm>
        </p:grpSpPr>
        <p:grpSp>
          <p:nvGrpSpPr>
            <p:cNvPr id="7" name="그룹 126"/>
            <p:cNvGrpSpPr/>
            <p:nvPr/>
          </p:nvGrpSpPr>
          <p:grpSpPr>
            <a:xfrm>
              <a:off x="428596" y="3071810"/>
              <a:ext cx="4714908" cy="2469730"/>
              <a:chOff x="571472" y="3945961"/>
              <a:chExt cx="4714908" cy="2469730"/>
            </a:xfrm>
          </p:grpSpPr>
          <p:pic>
            <p:nvPicPr>
              <p:cNvPr id="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01340" y="4780065"/>
                <a:ext cx="1760469" cy="1213238"/>
              </a:xfrm>
              <a:prstGeom prst="rect">
                <a:avLst/>
              </a:prstGeom>
              <a:noFill/>
              <a:ln w="9525">
                <a:noFill/>
                <a:miter lim="800000"/>
                <a:headEnd/>
                <a:tailEnd/>
              </a:ln>
            </p:spPr>
          </p:pic>
          <p:pic>
            <p:nvPicPr>
              <p:cNvPr id="9" name="Picture 4"/>
              <p:cNvPicPr>
                <a:picLocks noChangeAspect="1" noChangeArrowheads="1"/>
              </p:cNvPicPr>
              <p:nvPr/>
            </p:nvPicPr>
            <p:blipFill>
              <a:blip r:embed="rId3" cstate="print"/>
              <a:srcRect/>
              <a:stretch>
                <a:fillRect/>
              </a:stretch>
            </p:blipFill>
            <p:spPr bwMode="auto">
              <a:xfrm>
                <a:off x="3610523" y="4925898"/>
                <a:ext cx="1542114" cy="937439"/>
              </a:xfrm>
              <a:prstGeom prst="rect">
                <a:avLst/>
              </a:prstGeom>
              <a:noFill/>
              <a:ln w="9525">
                <a:noFill/>
                <a:miter lim="800000"/>
                <a:headEnd/>
                <a:tailEnd/>
              </a:ln>
            </p:spPr>
          </p:pic>
          <p:grpSp>
            <p:nvGrpSpPr>
              <p:cNvPr id="10" name="그룹 83"/>
              <p:cNvGrpSpPr/>
              <p:nvPr/>
            </p:nvGrpSpPr>
            <p:grpSpPr>
              <a:xfrm>
                <a:off x="2770457" y="5502021"/>
                <a:ext cx="1103194" cy="913670"/>
                <a:chOff x="2336043" y="5145936"/>
                <a:chExt cx="1103194" cy="913670"/>
              </a:xfrm>
            </p:grpSpPr>
            <p:pic>
              <p:nvPicPr>
                <p:cNvPr id="24" name="Picture 2" descr="http://icons.iconarchive.com/icons/visualpharm/must-have/256/User-icon.png"/>
                <p:cNvPicPr>
                  <a:picLocks noChangeAspect="1" noChangeArrowheads="1"/>
                </p:cNvPicPr>
                <p:nvPr/>
              </p:nvPicPr>
              <p:blipFill>
                <a:blip r:embed="rId4" cstate="print"/>
                <a:srcRect/>
                <a:stretch>
                  <a:fillRect/>
                </a:stretch>
              </p:blipFill>
              <p:spPr bwMode="auto">
                <a:xfrm>
                  <a:off x="2565129" y="5145936"/>
                  <a:ext cx="645023" cy="714849"/>
                </a:xfrm>
                <a:prstGeom prst="rect">
                  <a:avLst/>
                </a:prstGeom>
                <a:noFill/>
              </p:spPr>
            </p:pic>
            <p:sp>
              <p:nvSpPr>
                <p:cNvPr id="25" name="모서리가 둥근 직사각형 24"/>
                <p:cNvSpPr/>
                <p:nvPr/>
              </p:nvSpPr>
              <p:spPr>
                <a:xfrm>
                  <a:off x="2336043" y="5841241"/>
                  <a:ext cx="1103194" cy="218365"/>
                </a:xfrm>
                <a:prstGeom prst="roundRect">
                  <a:avLst>
                    <a:gd name="adj" fmla="val 41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ko-KR" sz="1200" b="1" dirty="0" smtClean="0">
                      <a:solidFill>
                        <a:srgbClr val="000000"/>
                      </a:solidFill>
                      <a:latin typeface="Arial" pitchFamily="34" charset="0"/>
                      <a:ea typeface="맑은 고딕" pitchFamily="50" charset="-127"/>
                      <a:cs typeface="Arial" pitchFamily="34" charset="0"/>
                    </a:rPr>
                    <a:t>John</a:t>
                  </a:r>
                  <a:endParaRPr lang="en-US" altLang="ko-KR" sz="1200" b="1" dirty="0">
                    <a:solidFill>
                      <a:srgbClr val="000000"/>
                    </a:solidFill>
                    <a:latin typeface="Arial" pitchFamily="34" charset="0"/>
                    <a:ea typeface="맑은 고딕" pitchFamily="50" charset="-127"/>
                    <a:cs typeface="Arial" pitchFamily="34" charset="0"/>
                  </a:endParaRPr>
                </a:p>
              </p:txBody>
            </p:sp>
          </p:grpSp>
          <p:cxnSp>
            <p:nvCxnSpPr>
              <p:cNvPr id="11" name="직선 화살표 연결선 10"/>
              <p:cNvCxnSpPr/>
              <p:nvPr/>
            </p:nvCxnSpPr>
            <p:spPr>
              <a:xfrm>
                <a:off x="1857356" y="4786322"/>
                <a:ext cx="1643074" cy="214314"/>
              </a:xfrm>
              <a:prstGeom prst="straightConnector1">
                <a:avLst/>
              </a:prstGeom>
              <a:ln w="57150">
                <a:solidFill>
                  <a:srgbClr val="33CC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 name="그룹 229"/>
              <p:cNvGrpSpPr/>
              <p:nvPr/>
            </p:nvGrpSpPr>
            <p:grpSpPr>
              <a:xfrm>
                <a:off x="1785918" y="3945961"/>
                <a:ext cx="2485261" cy="697485"/>
                <a:chOff x="1366806" y="1584301"/>
                <a:chExt cx="2516828" cy="793619"/>
              </a:xfrm>
            </p:grpSpPr>
            <p:sp>
              <p:nvSpPr>
                <p:cNvPr id="22" name="모서리가 둥근 사각형 설명선 21"/>
                <p:cNvSpPr/>
                <p:nvPr/>
              </p:nvSpPr>
              <p:spPr>
                <a:xfrm>
                  <a:off x="1693271" y="1727646"/>
                  <a:ext cx="2190363" cy="650274"/>
                </a:xfrm>
                <a:prstGeom prst="wedgeRoundRectCallout">
                  <a:avLst>
                    <a:gd name="adj1" fmla="val -63033"/>
                    <a:gd name="adj2" fmla="val 49068"/>
                    <a:gd name="adj3" fmla="val 16667"/>
                  </a:avLst>
                </a:prstGeom>
                <a:solidFill>
                  <a:srgbClr val="FFC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smtClean="0">
                      <a:ln>
                        <a:noFill/>
                      </a:ln>
                      <a:solidFill>
                        <a:srgbClr val="002060"/>
                      </a:solidFill>
                      <a:effectLst/>
                      <a:uLnTx/>
                      <a:uFillTx/>
                      <a:latin typeface="Times New Roman"/>
                      <a:ea typeface="맑은 고딕"/>
                      <a:cs typeface="+mn-cs"/>
                    </a:rPr>
                    <a:t>Broadcast Ad for</a:t>
                  </a:r>
                  <a:r>
                    <a:rPr kumimoji="0" lang="en-US" altLang="ko-KR" sz="1400" b="0" i="0" u="none" strike="noStrike" kern="0" cap="none" spc="0" normalizeH="0" noProof="0" dirty="0" smtClean="0">
                      <a:ln>
                        <a:noFill/>
                      </a:ln>
                      <a:solidFill>
                        <a:srgbClr val="002060"/>
                      </a:solidFill>
                      <a:effectLst/>
                      <a:uLnTx/>
                      <a:uFillTx/>
                      <a:latin typeface="Times New Roman"/>
                      <a:ea typeface="맑은 고딕"/>
                      <a:cs typeface="+mn-cs"/>
                    </a:rPr>
                    <a:t> McDonald’s Hamburger</a:t>
                  </a:r>
                  <a:endParaRPr kumimoji="0" lang="ko-KR" altLang="en-US" sz="1400" b="0" i="0" u="none" strike="noStrike" kern="0" cap="none" spc="0" normalizeH="0" baseline="0" noProof="0" dirty="0">
                    <a:ln>
                      <a:noFill/>
                    </a:ln>
                    <a:solidFill>
                      <a:srgbClr val="002060"/>
                    </a:solidFill>
                    <a:effectLst/>
                    <a:uLnTx/>
                    <a:uFillTx/>
                    <a:latin typeface="Times New Roman"/>
                    <a:ea typeface="맑은 고딕"/>
                    <a:cs typeface="+mn-cs"/>
                  </a:endParaRPr>
                </a:p>
              </p:txBody>
            </p:sp>
            <p:sp>
              <p:nvSpPr>
                <p:cNvPr id="23" name="타원 22"/>
                <p:cNvSpPr/>
                <p:nvPr/>
              </p:nvSpPr>
              <p:spPr>
                <a:xfrm>
                  <a:off x="1366806" y="1584301"/>
                  <a:ext cx="285752" cy="285752"/>
                </a:xfrm>
                <a:prstGeom prst="ellipse">
                  <a:avLst/>
                </a:prstGeom>
                <a:solidFill>
                  <a:srgbClr val="FFC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sysClr val="window" lastClr="FFFFFF"/>
                      </a:solidFill>
                      <a:effectLst/>
                      <a:uLnTx/>
                      <a:uFillTx/>
                      <a:latin typeface="Times New Roman"/>
                      <a:ea typeface="맑은 고딕"/>
                      <a:cs typeface="+mn-cs"/>
                    </a:rPr>
                    <a:t>1</a:t>
                  </a:r>
                  <a:endParaRPr kumimoji="0" lang="ko-KR" altLang="en-US" sz="1800" b="0" i="0" u="none" strike="noStrike" kern="0" cap="none" spc="0" normalizeH="0" baseline="0" noProof="0" dirty="0">
                    <a:ln>
                      <a:noFill/>
                    </a:ln>
                    <a:solidFill>
                      <a:sysClr val="window" lastClr="FFFFFF"/>
                    </a:solidFill>
                    <a:effectLst/>
                    <a:uLnTx/>
                    <a:uFillTx/>
                    <a:latin typeface="Times New Roman"/>
                    <a:ea typeface="맑은 고딕"/>
                    <a:cs typeface="+mn-cs"/>
                  </a:endParaRPr>
                </a:p>
              </p:txBody>
            </p:sp>
          </p:grpSp>
          <p:grpSp>
            <p:nvGrpSpPr>
              <p:cNvPr id="13" name="그룹 235"/>
              <p:cNvGrpSpPr/>
              <p:nvPr/>
            </p:nvGrpSpPr>
            <p:grpSpPr>
              <a:xfrm>
                <a:off x="571472" y="5500702"/>
                <a:ext cx="1989271" cy="858657"/>
                <a:chOff x="1366806" y="1584301"/>
                <a:chExt cx="2014538" cy="977005"/>
              </a:xfrm>
            </p:grpSpPr>
            <p:sp>
              <p:nvSpPr>
                <p:cNvPr id="20" name="모서리가 둥근 사각형 설명선 19"/>
                <p:cNvSpPr/>
                <p:nvPr/>
              </p:nvSpPr>
              <p:spPr>
                <a:xfrm>
                  <a:off x="1629408" y="1624680"/>
                  <a:ext cx="1751936" cy="936626"/>
                </a:xfrm>
                <a:prstGeom prst="wedgeRoundRectCallout">
                  <a:avLst>
                    <a:gd name="adj1" fmla="val 103069"/>
                    <a:gd name="adj2" fmla="val -92997"/>
                    <a:gd name="adj3" fmla="val 16667"/>
                  </a:avLst>
                </a:prstGeom>
                <a:solidFill>
                  <a:srgbClr val="FFC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smtClean="0">
                      <a:ln>
                        <a:noFill/>
                      </a:ln>
                      <a:solidFill>
                        <a:srgbClr val="002060"/>
                      </a:solidFill>
                      <a:effectLst/>
                      <a:uLnTx/>
                      <a:uFillTx/>
                      <a:latin typeface="Times New Roman"/>
                      <a:ea typeface="맑은 고딕"/>
                      <a:cs typeface="+mn-cs"/>
                    </a:rPr>
                    <a:t>Receive Ad from near-by shop</a:t>
                  </a:r>
                  <a:r>
                    <a:rPr kumimoji="0" lang="en-US" altLang="ko-KR" sz="1400" b="0" i="0" u="none" strike="noStrike" kern="0" cap="none" spc="0" normalizeH="0" noProof="0" dirty="0" smtClean="0">
                      <a:ln>
                        <a:noFill/>
                      </a:ln>
                      <a:solidFill>
                        <a:srgbClr val="002060"/>
                      </a:solidFill>
                      <a:effectLst/>
                      <a:uLnTx/>
                      <a:uFillTx/>
                      <a:latin typeface="Times New Roman"/>
                      <a:ea typeface="맑은 고딕"/>
                      <a:cs typeface="+mn-cs"/>
                    </a:rPr>
                    <a:t> when hitting the score</a:t>
                  </a:r>
                  <a:endParaRPr kumimoji="0" lang="ko-KR" altLang="en-US" sz="1400" b="0" i="0" u="none" strike="noStrike" kern="0" cap="none" spc="0" normalizeH="0" baseline="0" noProof="0" dirty="0">
                    <a:ln>
                      <a:noFill/>
                    </a:ln>
                    <a:solidFill>
                      <a:srgbClr val="002060"/>
                    </a:solidFill>
                    <a:effectLst/>
                    <a:uLnTx/>
                    <a:uFillTx/>
                    <a:latin typeface="Times New Roman"/>
                    <a:ea typeface="맑은 고딕"/>
                    <a:cs typeface="+mn-cs"/>
                  </a:endParaRPr>
                </a:p>
              </p:txBody>
            </p:sp>
            <p:sp>
              <p:nvSpPr>
                <p:cNvPr id="21" name="타원 20"/>
                <p:cNvSpPr/>
                <p:nvPr/>
              </p:nvSpPr>
              <p:spPr>
                <a:xfrm>
                  <a:off x="1366806" y="1584301"/>
                  <a:ext cx="285752" cy="285752"/>
                </a:xfrm>
                <a:prstGeom prst="ellipse">
                  <a:avLst/>
                </a:prstGeom>
                <a:solidFill>
                  <a:srgbClr val="FFC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800" kern="0" dirty="0" smtClean="0">
                      <a:solidFill>
                        <a:sysClr val="window" lastClr="FFFFFF"/>
                      </a:solidFill>
                      <a:latin typeface="Times New Roman"/>
                      <a:ea typeface="맑은 고딕"/>
                    </a:rPr>
                    <a:t>2</a:t>
                  </a:r>
                  <a:endParaRPr kumimoji="0" lang="ko-KR" altLang="en-US" sz="1800" b="0" i="0" u="none" strike="noStrike" kern="0" cap="none" spc="0" normalizeH="0" baseline="0" noProof="0" dirty="0">
                    <a:ln>
                      <a:noFill/>
                    </a:ln>
                    <a:solidFill>
                      <a:sysClr val="window" lastClr="FFFFFF"/>
                    </a:solidFill>
                    <a:effectLst/>
                    <a:uLnTx/>
                    <a:uFillTx/>
                    <a:latin typeface="Times New Roman"/>
                    <a:ea typeface="맑은 고딕"/>
                    <a:cs typeface="+mn-cs"/>
                  </a:endParaRPr>
                </a:p>
              </p:txBody>
            </p:sp>
          </p:grpSp>
          <p:pic>
            <p:nvPicPr>
              <p:cNvPr id="14" name="Picture 14" descr="http://images.wikia.com/sonic/images/f/fe/20061213mcdonalds.gif"/>
              <p:cNvPicPr>
                <a:picLocks noChangeAspect="1" noChangeArrowheads="1"/>
              </p:cNvPicPr>
              <p:nvPr/>
            </p:nvPicPr>
            <p:blipFill>
              <a:blip r:embed="rId5" cstate="print"/>
              <a:srcRect/>
              <a:stretch>
                <a:fillRect/>
              </a:stretch>
            </p:blipFill>
            <p:spPr bwMode="auto">
              <a:xfrm>
                <a:off x="3787721" y="5301956"/>
                <a:ext cx="264807" cy="202635"/>
              </a:xfrm>
              <a:prstGeom prst="rect">
                <a:avLst/>
              </a:prstGeom>
              <a:noFill/>
            </p:spPr>
          </p:pic>
          <p:grpSp>
            <p:nvGrpSpPr>
              <p:cNvPr id="15" name="그룹 92"/>
              <p:cNvGrpSpPr/>
              <p:nvPr/>
            </p:nvGrpSpPr>
            <p:grpSpPr>
              <a:xfrm>
                <a:off x="785786" y="4004556"/>
                <a:ext cx="1119116" cy="1353270"/>
                <a:chOff x="906504" y="3857628"/>
                <a:chExt cx="1119116" cy="1353270"/>
              </a:xfrm>
            </p:grpSpPr>
            <p:sp>
              <p:nvSpPr>
                <p:cNvPr id="17" name="모서리가 둥근 직사각형 16"/>
                <p:cNvSpPr/>
                <p:nvPr/>
              </p:nvSpPr>
              <p:spPr>
                <a:xfrm>
                  <a:off x="906504" y="4959347"/>
                  <a:ext cx="1119116" cy="251551"/>
                </a:xfrm>
                <a:prstGeom prst="roundRect">
                  <a:avLst>
                    <a:gd name="adj" fmla="val 41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ko-KR" sz="1200" b="1" dirty="0" smtClean="0">
                      <a:solidFill>
                        <a:srgbClr val="000000"/>
                      </a:solidFill>
                      <a:latin typeface="Arial" pitchFamily="34" charset="0"/>
                      <a:ea typeface="맑은 고딕" pitchFamily="50" charset="-127"/>
                      <a:cs typeface="Arial" pitchFamily="34" charset="0"/>
                    </a:rPr>
                    <a:t>Retailer</a:t>
                  </a:r>
                  <a:endParaRPr lang="en-US" altLang="ko-KR" sz="1200" b="1" dirty="0">
                    <a:solidFill>
                      <a:srgbClr val="000000"/>
                    </a:solidFill>
                    <a:latin typeface="Arial" pitchFamily="34" charset="0"/>
                    <a:ea typeface="맑은 고딕" pitchFamily="50" charset="-127"/>
                    <a:cs typeface="Arial" pitchFamily="34" charset="0"/>
                  </a:endParaRPr>
                </a:p>
              </p:txBody>
            </p:sp>
            <p:pic>
              <p:nvPicPr>
                <p:cNvPr id="18" name="그림 17" descr="shop1.jpg"/>
                <p:cNvPicPr>
                  <a:picLocks noChangeAspect="1"/>
                </p:cNvPicPr>
                <p:nvPr/>
              </p:nvPicPr>
              <p:blipFill>
                <a:blip r:embed="rId6" cstate="print"/>
                <a:stretch>
                  <a:fillRect/>
                </a:stretch>
              </p:blipFill>
              <p:spPr>
                <a:xfrm>
                  <a:off x="1126623" y="4143380"/>
                  <a:ext cx="659295" cy="729620"/>
                </a:xfrm>
                <a:prstGeom prst="rect">
                  <a:avLst/>
                </a:prstGeom>
              </p:spPr>
            </p:pic>
            <p:pic>
              <p:nvPicPr>
                <p:cNvPr id="19" name="Picture 14" descr="http://images.wikia.com/sonic/images/f/fe/20061213mcdonalds.gif"/>
                <p:cNvPicPr>
                  <a:picLocks noChangeAspect="1" noChangeArrowheads="1"/>
                </p:cNvPicPr>
                <p:nvPr/>
              </p:nvPicPr>
              <p:blipFill>
                <a:blip r:embed="rId5" cstate="print"/>
                <a:srcRect/>
                <a:stretch>
                  <a:fillRect/>
                </a:stretch>
              </p:blipFill>
              <p:spPr bwMode="auto">
                <a:xfrm>
                  <a:off x="1214414" y="3857628"/>
                  <a:ext cx="530903" cy="406257"/>
                </a:xfrm>
                <a:prstGeom prst="rect">
                  <a:avLst/>
                </a:prstGeom>
                <a:noFill/>
              </p:spPr>
            </p:pic>
          </p:grpSp>
          <p:sp>
            <p:nvSpPr>
              <p:cNvPr id="16" name="TextBox 15"/>
              <p:cNvSpPr txBox="1"/>
              <p:nvPr/>
            </p:nvSpPr>
            <p:spPr>
              <a:xfrm>
                <a:off x="4179090" y="6080959"/>
                <a:ext cx="1107290" cy="276999"/>
              </a:xfrm>
              <a:prstGeom prst="rect">
                <a:avLst/>
              </a:prstGeom>
              <a:noFill/>
            </p:spPr>
            <p:txBody>
              <a:bodyPr wrap="square" rtlCol="0">
                <a:spAutoFit/>
              </a:bodyPr>
              <a:lstStyle/>
              <a:p>
                <a:r>
                  <a:rPr lang="en-US" altLang="ko-KR" u="sng" dirty="0" smtClean="0">
                    <a:solidFill>
                      <a:schemeClr val="accent6">
                        <a:lumMod val="75000"/>
                      </a:schemeClr>
                    </a:solidFill>
                  </a:rPr>
                  <a:t>Ads in Game</a:t>
                </a:r>
                <a:endParaRPr lang="ko-KR" altLang="en-US" u="sng" dirty="0">
                  <a:solidFill>
                    <a:schemeClr val="accent6">
                      <a:lumMod val="75000"/>
                    </a:schemeClr>
                  </a:solidFill>
                </a:endParaRPr>
              </a:p>
            </p:txBody>
          </p:sp>
        </p:grpSp>
        <p:pic>
          <p:nvPicPr>
            <p:cNvPr id="26" name="그림 25" descr="hamberger.jpg"/>
            <p:cNvPicPr>
              <a:picLocks noChangeAspect="1"/>
            </p:cNvPicPr>
            <p:nvPr/>
          </p:nvPicPr>
          <p:blipFill>
            <a:blip r:embed="rId7" cstate="print">
              <a:clrChange>
                <a:clrFrom>
                  <a:srgbClr val="FFFFFF"/>
                </a:clrFrom>
                <a:clrTo>
                  <a:srgbClr val="FFFFFF">
                    <a:alpha val="0"/>
                  </a:srgbClr>
                </a:clrTo>
              </a:clrChange>
            </a:blip>
            <a:stretch>
              <a:fillRect/>
            </a:stretch>
          </p:blipFill>
          <p:spPr>
            <a:xfrm>
              <a:off x="3857621" y="4398532"/>
              <a:ext cx="285752" cy="247652"/>
            </a:xfrm>
            <a:prstGeom prst="rect">
              <a:avLst/>
            </a:prstGeom>
          </p:spPr>
        </p:pic>
        <p:sp>
          <p:nvSpPr>
            <p:cNvPr id="27" name="타원 26"/>
            <p:cNvSpPr/>
            <p:nvPr/>
          </p:nvSpPr>
          <p:spPr bwMode="auto">
            <a:xfrm>
              <a:off x="3571868" y="4327094"/>
              <a:ext cx="642942" cy="428628"/>
            </a:xfrm>
            <a:prstGeom prst="ellipse">
              <a:avLst/>
            </a:prstGeom>
            <a:noFill/>
            <a:ln w="38100" cap="flat" cmpd="sng" algn="ctr">
              <a:solidFill>
                <a:srgbClr val="FF0000"/>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sp>
        <p:nvSpPr>
          <p:cNvPr id="28" name="내용 개체 틀 2"/>
          <p:cNvSpPr txBox="1">
            <a:spLocks/>
          </p:cNvSpPr>
          <p:nvPr/>
        </p:nvSpPr>
        <p:spPr bwMode="auto">
          <a:xfrm>
            <a:off x="4857752" y="1857364"/>
            <a:ext cx="3600448"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2060"/>
              </a:buClr>
              <a:buSzPct val="120000"/>
              <a:buFont typeface="Wingdings" pitchFamily="2" charset="2"/>
              <a:buChar char="§"/>
              <a:tabLst/>
              <a:defRPr/>
            </a:pPr>
            <a:r>
              <a:rPr kumimoji="0" lang="en-US" altLang="ko-KR" sz="2000" b="0" i="0" u="none" strike="noStrike" kern="0" cap="none" spc="0" normalizeH="0" baseline="0" noProof="0" dirty="0" smtClean="0">
                <a:ln>
                  <a:noFill/>
                </a:ln>
                <a:solidFill>
                  <a:schemeClr val="tx1"/>
                </a:solidFill>
                <a:effectLst/>
                <a:uLnTx/>
                <a:uFillTx/>
                <a:latin typeface="Lucida Bright" pitchFamily="18" charset="0"/>
                <a:ea typeface="굴림" charset="-127"/>
                <a:cs typeface="Narkisim" pitchFamily="34" charset="-79"/>
              </a:rPr>
              <a:t>Advertising platform</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ko-KR" sz="1600" b="0" i="0" u="none" strike="noStrike" kern="0" cap="none" spc="0" normalizeH="0" baseline="0" noProof="0" dirty="0" smtClean="0">
                <a:ln>
                  <a:noFill/>
                </a:ln>
                <a:solidFill>
                  <a:schemeClr val="tx1"/>
                </a:solidFill>
                <a:effectLst/>
                <a:uLnTx/>
                <a:uFillTx/>
                <a:latin typeface="Times New Roman" pitchFamily="18" charset="0"/>
                <a:ea typeface="굴림" charset="-127"/>
                <a:cs typeface="Times New Roman" pitchFamily="18" charset="0"/>
              </a:rPr>
              <a:t>By user interaction/context</a:t>
            </a:r>
          </a:p>
          <a:p>
            <a:pPr marL="742950" lvl="1" indent="-285750">
              <a:spcBef>
                <a:spcPct val="20000"/>
              </a:spcBef>
              <a:buFontTx/>
              <a:buChar char="–"/>
              <a:defRPr/>
            </a:pPr>
            <a:r>
              <a:rPr lang="en-US" altLang="ko-KR" sz="1600" kern="0" dirty="0" smtClean="0">
                <a:ea typeface="굴림" charset="-127"/>
                <a:cs typeface="Times New Roman" pitchFamily="18" charset="0"/>
              </a:rPr>
              <a:t>Personalized promotions</a:t>
            </a:r>
          </a:p>
          <a:p>
            <a:pPr marL="742950" lvl="1" indent="-285750">
              <a:spcBef>
                <a:spcPct val="20000"/>
              </a:spcBef>
              <a:buFontTx/>
              <a:buChar char="–"/>
              <a:defRPr/>
            </a:pPr>
            <a:r>
              <a:rPr lang="en-US" altLang="ko-KR" sz="1600" kern="0" dirty="0" smtClean="0">
                <a:ea typeface="굴림" charset="-127"/>
                <a:cs typeface="Times New Roman" pitchFamily="18" charset="0"/>
              </a:rPr>
              <a:t>Precision marketing</a:t>
            </a:r>
          </a:p>
          <a:p>
            <a:pPr marL="742950" lvl="1" indent="-285750">
              <a:spcBef>
                <a:spcPct val="20000"/>
              </a:spcBef>
              <a:buFontTx/>
              <a:buChar char="–"/>
              <a:defRPr/>
            </a:pPr>
            <a:endParaRPr kumimoji="0" lang="en-US" altLang="ko-KR" sz="1600" b="0" i="0" u="none" strike="noStrike" kern="0" cap="none" spc="0" normalizeH="0" baseline="0" noProof="0" dirty="0" smtClean="0">
              <a:ln>
                <a:noFill/>
              </a:ln>
              <a:solidFill>
                <a:schemeClr val="tx1"/>
              </a:solidFill>
              <a:effectLst/>
              <a:uLnTx/>
              <a:uFillTx/>
              <a:latin typeface="Times New Roman" pitchFamily="18" charset="0"/>
              <a:ea typeface="굴림" charset="-127"/>
              <a:cs typeface="Times New Roman" pitchFamily="18" charset="0"/>
            </a:endParaRPr>
          </a:p>
          <a:p>
            <a:pPr marL="342900" indent="-342900">
              <a:spcBef>
                <a:spcPct val="20000"/>
              </a:spcBef>
              <a:buClr>
                <a:srgbClr val="002060"/>
              </a:buClr>
              <a:buSzPct val="120000"/>
              <a:buFont typeface="Wingdings" pitchFamily="2" charset="2"/>
              <a:buChar char="§"/>
            </a:pPr>
            <a:r>
              <a:rPr lang="en-US" altLang="ko-KR" sz="2000" kern="0" dirty="0" smtClean="0">
                <a:latin typeface="Lucida Bright" pitchFamily="18" charset="0"/>
                <a:ea typeface="굴림" charset="-127"/>
                <a:cs typeface="Narkisim" pitchFamily="34" charset="-79"/>
              </a:rPr>
              <a:t>Related services</a:t>
            </a:r>
          </a:p>
          <a:p>
            <a:pPr marL="742950" lvl="1" indent="-285750">
              <a:spcBef>
                <a:spcPct val="20000"/>
              </a:spcBef>
              <a:buFontTx/>
              <a:buChar char="–"/>
            </a:pPr>
            <a:r>
              <a:rPr lang="en-US" altLang="ko-KR" sz="1600" kern="0" dirty="0" smtClean="0">
                <a:ea typeface="굴림" charset="-127"/>
                <a:cs typeface="Times New Roman" pitchFamily="18" charset="0"/>
              </a:rPr>
              <a:t>Advertisements with personalized information (coupon, brochure, mileage, etc)</a:t>
            </a:r>
          </a:p>
          <a:p>
            <a:pPr marL="742950" lvl="1" indent="-285750">
              <a:spcBef>
                <a:spcPct val="20000"/>
              </a:spcBef>
              <a:buFontTx/>
              <a:buChar char="–"/>
            </a:pPr>
            <a:r>
              <a:rPr lang="en-US" altLang="ko-KR" sz="1600" kern="0" dirty="0" smtClean="0">
                <a:ea typeface="굴림" charset="-127"/>
                <a:cs typeface="Times New Roman" pitchFamily="18" charset="0"/>
              </a:rPr>
              <a:t>Product information broadcastings</a:t>
            </a:r>
          </a:p>
          <a:p>
            <a:pPr marL="742950" lvl="1" indent="-285750">
              <a:spcBef>
                <a:spcPct val="20000"/>
              </a:spcBef>
              <a:buFontTx/>
              <a:buChar char="–"/>
            </a:pPr>
            <a:r>
              <a:rPr lang="en-US" altLang="ko-KR" sz="1600" kern="0" dirty="0" smtClean="0">
                <a:ea typeface="굴림" charset="-127"/>
                <a:cs typeface="Times New Roman" pitchFamily="18" charset="0"/>
              </a:rPr>
              <a:t>Experience of sample video or audio clips</a:t>
            </a:r>
          </a:p>
          <a:p>
            <a:pPr marL="742950" lvl="1" indent="-285750">
              <a:spcBef>
                <a:spcPct val="20000"/>
              </a:spcBef>
              <a:buFontTx/>
              <a:buChar char="–"/>
            </a:pPr>
            <a:r>
              <a:rPr lang="en-US" altLang="ko-KR" sz="1600" kern="0" dirty="0" smtClean="0">
                <a:ea typeface="굴림" charset="-127"/>
                <a:cs typeface="Times New Roman" pitchFamily="18" charset="0"/>
              </a:rPr>
              <a:t>Automatic narration/guide</a:t>
            </a:r>
          </a:p>
          <a:p>
            <a:pPr marL="742950" lvl="1" indent="-285750">
              <a:spcBef>
                <a:spcPct val="20000"/>
              </a:spcBef>
              <a:buFontTx/>
              <a:buChar char="–"/>
              <a:defRPr/>
            </a:pPr>
            <a:r>
              <a:rPr lang="en-US" altLang="ko-KR" sz="1600" kern="0" dirty="0" smtClean="0">
                <a:ea typeface="굴림" charset="-127"/>
                <a:cs typeface="Times New Roman" pitchFamily="18" charset="0"/>
              </a:rPr>
              <a:t>Mobile group buying</a:t>
            </a:r>
          </a:p>
          <a:p>
            <a:pPr marL="742950" lvl="1" indent="-285750">
              <a:spcBef>
                <a:spcPct val="20000"/>
              </a:spcBef>
              <a:buFontTx/>
              <a:buChar char="–"/>
            </a:pPr>
            <a:r>
              <a:rPr lang="en-US" altLang="ko-KR" sz="1600" kern="0" dirty="0" smtClean="0">
                <a:ea typeface="굴림" charset="-127"/>
                <a:cs typeface="Times New Roman" pitchFamily="18" charset="0"/>
              </a:rPr>
              <a:t>Mall navigator</a:t>
            </a:r>
            <a:endParaRPr kumimoji="0" lang="en-US" altLang="ko-KR" sz="1600" b="0" i="0" u="none" strike="noStrike" kern="0" cap="none" spc="0" normalizeH="0" baseline="0" noProof="0" dirty="0" smtClean="0">
              <a:ln>
                <a:noFill/>
              </a:ln>
              <a:solidFill>
                <a:schemeClr val="tx1"/>
              </a:solidFill>
              <a:effectLst/>
              <a:uLnTx/>
              <a:uFillTx/>
              <a:latin typeface="Times New Roman" pitchFamily="18" charset="0"/>
              <a:ea typeface="굴림" charset="-127"/>
              <a:cs typeface="Times New Roman" pitchFamily="18" charset="0"/>
            </a:endParaRPr>
          </a:p>
        </p:txBody>
      </p:sp>
      <p:pic>
        <p:nvPicPr>
          <p:cNvPr id="30" name="Picture 3"/>
          <p:cNvPicPr>
            <a:picLocks noGrp="1" noChangeAspect="1" noChangeArrowheads="1"/>
          </p:cNvPicPr>
          <p:nvPr>
            <p:ph idx="1"/>
          </p:nvPr>
        </p:nvPicPr>
        <p:blipFill>
          <a:blip r:embed="rId8" cstate="print"/>
          <a:srcRect/>
          <a:stretch>
            <a:fillRect/>
          </a:stretch>
        </p:blipFill>
        <p:spPr>
          <a:xfrm>
            <a:off x="1571604" y="4393602"/>
            <a:ext cx="2736848" cy="2049042"/>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26194</TotalTime>
  <Words>1303</Words>
  <Application>Microsoft Office PowerPoint</Application>
  <PresentationFormat>화면 슬라이드 쇼(4:3)</PresentationFormat>
  <Paragraphs>365</Paragraphs>
  <Slides>28</Slides>
  <Notes>4</Notes>
  <HiddenSlides>0</HiddenSlides>
  <MMClips>0</MMClips>
  <ScaleCrop>false</ScaleCrop>
  <HeadingPairs>
    <vt:vector size="4" baseType="variant">
      <vt:variant>
        <vt:lpstr>테마</vt:lpstr>
      </vt:variant>
      <vt:variant>
        <vt:i4>1</vt:i4>
      </vt:variant>
      <vt:variant>
        <vt:lpstr>슬라이드 제목</vt:lpstr>
      </vt:variant>
      <vt:variant>
        <vt:i4>28</vt:i4>
      </vt:variant>
    </vt:vector>
  </HeadingPairs>
  <TitlesOfParts>
    <vt:vector size="29" baseType="lpstr">
      <vt:lpstr>Blank Presentation</vt:lpstr>
      <vt:lpstr>슬라이드 1</vt:lpstr>
      <vt:lpstr>슬라이드 2</vt:lpstr>
      <vt:lpstr>ToC</vt:lpstr>
      <vt:lpstr>Introduction</vt:lpstr>
      <vt:lpstr>Target Use-cases</vt:lpstr>
      <vt:lpstr>Location-based Service Trend</vt:lpstr>
      <vt:lpstr>Target Use-cases</vt:lpstr>
      <vt:lpstr>Use-case 1:  Social Networking</vt:lpstr>
      <vt:lpstr>Use-case 2: Advertisements</vt:lpstr>
      <vt:lpstr>Use-case 3: User-centric Service Platform</vt:lpstr>
      <vt:lpstr>Use-case 4: CE (Consumer Electronics) </vt:lpstr>
      <vt:lpstr>Use-case 5: Alarm &amp; Emergency Service</vt:lpstr>
      <vt:lpstr>슬라이드 13</vt:lpstr>
      <vt:lpstr>Key Features</vt:lpstr>
      <vt:lpstr>Key Features</vt:lpstr>
      <vt:lpstr>Peer Awareness</vt:lpstr>
      <vt:lpstr>Location-based Service</vt:lpstr>
      <vt:lpstr>Positioning</vt:lpstr>
      <vt:lpstr>Matching</vt:lpstr>
      <vt:lpstr>Limitation of Existing Matching</vt:lpstr>
      <vt:lpstr>Comparison</vt:lpstr>
      <vt:lpstr>Infrastructure-less  Peer-aware Communication</vt:lpstr>
      <vt:lpstr>Infrastructure-less  Peer-aware Communication</vt:lpstr>
      <vt:lpstr>Fully Distributed Coordination</vt:lpstr>
      <vt:lpstr>Distinctive Features</vt:lpstr>
      <vt:lpstr>Potential Spectrum Bands</vt:lpstr>
      <vt:lpstr>Why a new TG?</vt:lpstr>
      <vt:lpstr>Thank You</vt:lpstr>
    </vt:vector>
  </TitlesOfParts>
  <Company>Self: Consultant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subject>PAC</dc:subject>
  <dc:creator>Samsung Electronics</dc:creator>
  <cp:lastModifiedBy>Samsung Electronics</cp:lastModifiedBy>
  <cp:revision>812</cp:revision>
  <cp:lastPrinted>1998-02-10T13:28:06Z</cp:lastPrinted>
  <dcterms:created xsi:type="dcterms:W3CDTF">1999-11-08T18:59:45Z</dcterms:created>
  <dcterms:modified xsi:type="dcterms:W3CDTF">2012-01-06T02:03:35Z</dcterms:modified>
</cp:coreProperties>
</file>