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3" r:id="rId2"/>
    <p:sldId id="267" r:id="rId3"/>
    <p:sldId id="294" r:id="rId4"/>
    <p:sldId id="295" r:id="rId5"/>
    <p:sldId id="296" r:id="rId6"/>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8C2B"/>
    <a:srgbClr val="00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7797" autoAdjust="0"/>
  </p:normalViewPr>
  <p:slideViewPr>
    <p:cSldViewPr>
      <p:cViewPr>
        <p:scale>
          <a:sx n="100" d="100"/>
          <a:sy n="100" d="100"/>
        </p:scale>
        <p:origin x="-7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a:t>
            </a:r>
            <a:r>
              <a:rPr lang="en-US" altLang="zh-CN" sz="1400" b="1" i="0" kern="1200" dirty="0" smtClean="0">
                <a:solidFill>
                  <a:schemeClr val="tx1"/>
                </a:solidFill>
                <a:latin typeface="Times New Roman" pitchFamily="18" charset="0"/>
                <a:ea typeface="+mn-ea"/>
                <a:cs typeface="+mn-cs"/>
              </a:rPr>
              <a:t>15-11-0867-00-004k</a:t>
            </a:r>
            <a:endParaRPr lang="en-US" altLang="zh-CN" sz="16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1428760"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December, 2011</a:t>
            </a:r>
            <a:endParaRPr lang="en-US" altLang="zh-CN" sz="1400" b="1" dirty="0">
              <a:ea typeface="宋体" charset="-122"/>
            </a:endParaRPr>
          </a:p>
        </p:txBody>
      </p:sp>
      <p:sp>
        <p:nvSpPr>
          <p:cNvPr id="15" name="Rectangle 9"/>
          <p:cNvSpPr>
            <a:spLocks noChangeArrowheads="1"/>
          </p:cNvSpPr>
          <p:nvPr userDrawn="1"/>
        </p:nvSpPr>
        <p:spPr bwMode="auto">
          <a:xfrm>
            <a:off x="5357818" y="6500834"/>
            <a:ext cx="3214710"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Wang&gt;, &lt;WSNIRI&gt;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500034" y="714356"/>
            <a:ext cx="8286808" cy="4524315"/>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[O-QPSK modulator draft text]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[December, 2011]</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 </a:t>
            </a:r>
            <a:r>
              <a:rPr lang="en-US" altLang="ko-KR" sz="1600" dirty="0" err="1" smtClean="0">
                <a:ea typeface="굴림" charset="-127"/>
              </a:rPr>
              <a:t>Jie</a:t>
            </a:r>
            <a:r>
              <a:rPr lang="en-US" altLang="ko-KR" sz="1600" dirty="0" smtClean="0">
                <a:ea typeface="굴림" charset="-127"/>
              </a:rPr>
              <a:t> </a:t>
            </a:r>
            <a:r>
              <a:rPr lang="en-US" altLang="ko-KR" sz="1600" dirty="0" err="1" smtClean="0">
                <a:ea typeface="굴림" charset="-127"/>
              </a:rPr>
              <a:t>Shen</a:t>
            </a:r>
            <a:r>
              <a:rPr lang="en-US" altLang="ko-KR" sz="1600" dirty="0" smtClean="0">
                <a:ea typeface="굴림" charset="-127"/>
              </a:rPr>
              <a:t>]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[No.767, </a:t>
            </a:r>
            <a:r>
              <a:rPr lang="en-US" altLang="ko-KR" sz="1600" dirty="0" err="1" smtClean="0">
                <a:ea typeface="굴림" charset="-127"/>
              </a:rPr>
              <a:t>Jinzhong</a:t>
            </a:r>
            <a:r>
              <a:rPr lang="en-US" altLang="ko-KR" sz="1600" dirty="0" smtClean="0">
                <a:ea typeface="굴림" charset="-127"/>
              </a:rPr>
              <a:t> Rd, Shanghai]</a:t>
            </a:r>
          </a:p>
          <a:p>
            <a:pPr>
              <a:spcBef>
                <a:spcPts val="0"/>
              </a:spcBef>
              <a:spcAft>
                <a:spcPts val="0"/>
              </a:spcAft>
              <a:defRPr/>
            </a:pPr>
            <a:r>
              <a:rPr lang="en-US" altLang="ko-KR" sz="1600" dirty="0" smtClean="0">
                <a:ea typeface="굴림" charset="-127"/>
              </a:rPr>
              <a:t>  Voice:[+86-021-52188899-635], FAX: [+86-021-52182002]</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a:t>
            </a:r>
            <a:r>
              <a:rPr lang="en-US" altLang="ko-KR" sz="1600" dirty="0" smtClean="0">
                <a:solidFill>
                  <a:schemeClr val="tx2"/>
                </a:solidFill>
                <a:ea typeface="굴림" charset="-127"/>
              </a:rPr>
              <a:t>[]</a:t>
            </a: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ko-KR" sz="1600" dirty="0" smtClean="0">
                <a:ea typeface="Batang" pitchFamily="18" charset="-127"/>
                <a:cs typeface="Times New Roman" pitchFamily="18" charset="0"/>
              </a:rPr>
              <a:t>Draft Text </a:t>
            </a:r>
            <a:r>
              <a:rPr lang="en-US" altLang="ja-JP" sz="1600" dirty="0" smtClean="0">
                <a:ea typeface="Batang" pitchFamily="18" charset="-127"/>
                <a:cs typeface="Times New Roman" pitchFamily="18" charset="0"/>
              </a:rPr>
              <a:t>for TG4k</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in IEEE 802.15.4k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Reference Modulator Diagram</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graphicFrame>
        <p:nvGraphicFramePr>
          <p:cNvPr id="1030" name="Object 6"/>
          <p:cNvGraphicFramePr>
            <a:graphicFrameLocks noChangeAspect="1"/>
          </p:cNvGraphicFramePr>
          <p:nvPr/>
        </p:nvGraphicFramePr>
        <p:xfrm>
          <a:off x="1692275" y="1773238"/>
          <a:ext cx="5934075" cy="2914650"/>
        </p:xfrm>
        <a:graphic>
          <a:graphicData uri="http://schemas.openxmlformats.org/presentationml/2006/ole">
            <p:oleObj spid="_x0000_s1030" name="Visio" r:id="rId4" imgW="13457340" imgH="6602712" progId="Visio.Drawing.11">
              <p:embed/>
            </p:oleObj>
          </a:graphicData>
        </a:graphic>
      </p:graphicFrame>
      <p:sp>
        <p:nvSpPr>
          <p:cNvPr id="15" name="TextBox 14"/>
          <p:cNvSpPr txBox="1"/>
          <p:nvPr/>
        </p:nvSpPr>
        <p:spPr>
          <a:xfrm>
            <a:off x="683568" y="5045114"/>
            <a:ext cx="7786742" cy="400110"/>
          </a:xfrm>
          <a:prstGeom prst="rect">
            <a:avLst/>
          </a:prstGeom>
          <a:noFill/>
        </p:spPr>
        <p:txBody>
          <a:bodyPr wrap="square" rtlCol="0">
            <a:spAutoFit/>
          </a:bodyPr>
          <a:lstStyle/>
          <a:p>
            <a:pPr>
              <a:buFont typeface="Arial" pitchFamily="34" charset="0"/>
              <a:buChar char="•"/>
            </a:pPr>
            <a:r>
              <a:rPr lang="en-US" sz="2000" b="1" dirty="0" smtClean="0"/>
              <a:t> BPSK Modulator -&gt; BPSK/O-QPSK Modulator</a:t>
            </a:r>
            <a:endParaRPr lang="en-US" sz="1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O-QPSK Modulator</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
        <p:nvSpPr>
          <p:cNvPr id="6" name="TextBox 5"/>
          <p:cNvSpPr txBox="1"/>
          <p:nvPr/>
        </p:nvSpPr>
        <p:spPr>
          <a:xfrm>
            <a:off x="642910" y="1714488"/>
            <a:ext cx="7786742" cy="2677656"/>
          </a:xfrm>
          <a:prstGeom prst="rect">
            <a:avLst/>
          </a:prstGeom>
          <a:noFill/>
        </p:spPr>
        <p:txBody>
          <a:bodyPr wrap="square" rtlCol="0">
            <a:spAutoFit/>
          </a:bodyPr>
          <a:lstStyle/>
          <a:p>
            <a:pPr>
              <a:buFont typeface="Arial" pitchFamily="34" charset="0"/>
              <a:buChar char="•"/>
            </a:pPr>
            <a:r>
              <a:rPr lang="en-US" sz="2000" b="1" dirty="0" smtClean="0"/>
              <a:t> O-QPSK Modulator</a:t>
            </a:r>
          </a:p>
          <a:p>
            <a:r>
              <a:rPr lang="en-US" altLang="zh-CN" sz="1600" dirty="0" smtClean="0"/>
              <a:t>The chip sequences representing each data symbol are modulated onto the carrier using O-QPSK with pulse shaping. For even-indexed symbol, the even-indexed chips are modulated onto the in-phase (I) carrier, and odd-indexed chips are modulated onto the </a:t>
            </a:r>
            <a:r>
              <a:rPr lang="en-US" altLang="zh-CN" sz="1600" dirty="0" err="1" smtClean="0"/>
              <a:t>quadrature</a:t>
            </a:r>
            <a:r>
              <a:rPr lang="en-US" altLang="zh-CN" sz="1600" dirty="0" smtClean="0"/>
              <a:t>-phase (Q) carrier. For odd-indexed symbol, even-indexed chips are modulated onto the </a:t>
            </a:r>
            <a:r>
              <a:rPr lang="en-US" altLang="zh-CN" sz="1600" dirty="0" err="1" smtClean="0"/>
              <a:t>quadrature</a:t>
            </a:r>
            <a:r>
              <a:rPr lang="en-US" altLang="zh-CN" sz="1600" dirty="0" smtClean="0"/>
              <a:t>-phase (Q) carrier, and odd-indexed chips are modulated onto the in-phase (I) carrier. To form the offset between I-phase and Q-phase chip modulation, the Q-phase chips shall be delayed by </a:t>
            </a:r>
            <a:r>
              <a:rPr lang="en-US" altLang="zh-CN" sz="1600" dirty="0" err="1" smtClean="0"/>
              <a:t>Tc</a:t>
            </a:r>
            <a:r>
              <a:rPr lang="en-US" altLang="zh-CN" sz="1600" dirty="0" smtClean="0"/>
              <a:t> with respect to the I-phase chips, as illustrated in Figure 1, where </a:t>
            </a:r>
            <a:r>
              <a:rPr lang="en-US" altLang="zh-CN" sz="1600" dirty="0" err="1" smtClean="0"/>
              <a:t>Tc</a:t>
            </a:r>
            <a:r>
              <a:rPr lang="en-US" altLang="zh-CN" sz="1600" dirty="0" smtClean="0"/>
              <a:t> is the inverse of the chip rate.</a:t>
            </a:r>
            <a:endParaRPr lang="en-US" sz="1600" dirty="0" smtClean="0"/>
          </a:p>
          <a:p>
            <a:pPr>
              <a:buFont typeface="Arial" pitchFamily="34" charset="0"/>
              <a:buChar char="•"/>
            </a:pPr>
            <a:endParaRPr lang="en-US" sz="1600" b="1" dirty="0" smtClean="0"/>
          </a:p>
        </p:txBody>
      </p:sp>
      <p:pic>
        <p:nvPicPr>
          <p:cNvPr id="8195" name="Picture 3"/>
          <p:cNvPicPr>
            <a:picLocks noChangeAspect="1" noChangeArrowheads="1"/>
          </p:cNvPicPr>
          <p:nvPr/>
        </p:nvPicPr>
        <p:blipFill>
          <a:blip r:embed="rId3" cstate="print"/>
          <a:srcRect/>
          <a:stretch>
            <a:fillRect/>
          </a:stretch>
        </p:blipFill>
        <p:spPr bwMode="auto">
          <a:xfrm>
            <a:off x="1691680" y="4077072"/>
            <a:ext cx="5591175"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Pulse shape</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6" name="TextBox 5"/>
          <p:cNvSpPr txBox="1"/>
          <p:nvPr/>
        </p:nvSpPr>
        <p:spPr>
          <a:xfrm>
            <a:off x="642910" y="1714488"/>
            <a:ext cx="7786742" cy="892552"/>
          </a:xfrm>
          <a:prstGeom prst="rect">
            <a:avLst/>
          </a:prstGeom>
          <a:noFill/>
        </p:spPr>
        <p:txBody>
          <a:bodyPr wrap="square" rtlCol="0">
            <a:spAutoFit/>
          </a:bodyPr>
          <a:lstStyle/>
          <a:p>
            <a:pPr>
              <a:buFont typeface="Arial" pitchFamily="34" charset="0"/>
              <a:buChar char="•"/>
            </a:pPr>
            <a:r>
              <a:rPr lang="en-US" sz="2000" b="1" dirty="0" smtClean="0"/>
              <a:t> Pulse shape</a:t>
            </a:r>
          </a:p>
          <a:p>
            <a:r>
              <a:rPr lang="en-US" altLang="zh-CN" sz="1600" dirty="0" smtClean="0"/>
              <a:t>Same as IEEE802.15.4-2011 O-QPSK PHY 10.2.6</a:t>
            </a:r>
            <a:endParaRPr lang="en-US" sz="1600" dirty="0" smtClean="0"/>
          </a:p>
          <a:p>
            <a:pPr>
              <a:buFont typeface="Arial" pitchFamily="34" charset="0"/>
              <a:buChar char="•"/>
            </a:pPr>
            <a:endParaRPr lang="en-US" sz="1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solidFill>
                  <a:schemeClr val="accent1">
                    <a:lumMod val="75000"/>
                  </a:schemeClr>
                </a:solidFill>
              </a:rPr>
              <a:t>Chip transmission order</a:t>
            </a:r>
            <a:endParaRPr lang="zh-CN" altLang="en-US" b="1" dirty="0">
              <a:solidFill>
                <a:schemeClr val="accent1">
                  <a:lumMod val="75000"/>
                </a:schemeClr>
              </a:solidFill>
            </a:endParaRPr>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6" name="TextBox 5"/>
          <p:cNvSpPr txBox="1"/>
          <p:nvPr/>
        </p:nvSpPr>
        <p:spPr>
          <a:xfrm>
            <a:off x="642910" y="1714488"/>
            <a:ext cx="7786742" cy="1138773"/>
          </a:xfrm>
          <a:prstGeom prst="rect">
            <a:avLst/>
          </a:prstGeom>
          <a:noFill/>
        </p:spPr>
        <p:txBody>
          <a:bodyPr wrap="square" rtlCol="0">
            <a:spAutoFit/>
          </a:bodyPr>
          <a:lstStyle/>
          <a:p>
            <a:pPr>
              <a:buFont typeface="Arial" pitchFamily="34" charset="0"/>
              <a:buChar char="•"/>
            </a:pPr>
            <a:r>
              <a:rPr lang="en-US" sz="2000" b="1" dirty="0" smtClean="0"/>
              <a:t> Chip transmission order</a:t>
            </a:r>
          </a:p>
          <a:p>
            <a:r>
              <a:rPr lang="en-US" altLang="zh-CN" sz="1600" dirty="0" smtClean="0"/>
              <a:t>During each symbol period, the least significant chip, c</a:t>
            </a:r>
            <a:r>
              <a:rPr lang="en-US" altLang="zh-CN" sz="1600" baseline="-25000" dirty="0" smtClean="0"/>
              <a:t>0</a:t>
            </a:r>
            <a:r>
              <a:rPr lang="en-US" altLang="zh-CN" sz="1600" dirty="0" smtClean="0"/>
              <a:t>, is transmitted first, and the most significant chip, c</a:t>
            </a:r>
            <a:r>
              <a:rPr lang="en-US" altLang="zh-CN" sz="1600" baseline="-25000" dirty="0" smtClean="0"/>
              <a:t>SF-1</a:t>
            </a:r>
            <a:r>
              <a:rPr lang="en-US" altLang="zh-CN" sz="1600" dirty="0" smtClean="0"/>
              <a:t>, is transmitted last.</a:t>
            </a:r>
            <a:endParaRPr lang="en-US" sz="1600" dirty="0" smtClean="0"/>
          </a:p>
          <a:p>
            <a:pPr>
              <a:buFont typeface="Arial" pitchFamily="34" charset="0"/>
              <a:buChar char="•"/>
            </a:pPr>
            <a:endParaRPr lang="en-US" sz="16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867</TotalTime>
  <Words>307</Words>
  <Application>Microsoft Office PowerPoint</Application>
  <PresentationFormat>全屏显示(4:3)</PresentationFormat>
  <Paragraphs>50</Paragraphs>
  <Slides>5</Slides>
  <Notes>5</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5</vt:i4>
      </vt:variant>
    </vt:vector>
  </HeadingPairs>
  <TitlesOfParts>
    <vt:vector size="7" baseType="lpstr">
      <vt:lpstr>IEEE-P802_15</vt:lpstr>
      <vt:lpstr>Visio</vt:lpstr>
      <vt:lpstr>幻灯片 1</vt:lpstr>
      <vt:lpstr>Reference Modulator Diagram</vt:lpstr>
      <vt:lpstr>O-QPSK Modulator</vt:lpstr>
      <vt:lpstr>Pulse shape</vt:lpstr>
      <vt:lpstr>Chip transmission order</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313</cp:revision>
  <cp:lastPrinted>1998-02-10T13:28:06Z</cp:lastPrinted>
  <dcterms:created xsi:type="dcterms:W3CDTF">2011-07-15T22:39:14Z</dcterms:created>
  <dcterms:modified xsi:type="dcterms:W3CDTF">2011-12-01T02:32:04Z</dcterms:modified>
</cp:coreProperties>
</file>