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370" r:id="rId2"/>
    <p:sldId id="372" r:id="rId3"/>
    <p:sldId id="373" r:id="rId4"/>
    <p:sldId id="385" r:id="rId5"/>
    <p:sldId id="376" r:id="rId6"/>
    <p:sldId id="380" r:id="rId7"/>
    <p:sldId id="378" r:id="rId8"/>
    <p:sldId id="379" r:id="rId9"/>
    <p:sldId id="381" r:id="rId10"/>
    <p:sldId id="383" r:id="rId11"/>
    <p:sldId id="382" r:id="rId12"/>
    <p:sldId id="386" r:id="rId13"/>
    <p:sldId id="384" r:id="rId14"/>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1" d="100"/>
          <a:sy n="121" d="100"/>
        </p:scale>
        <p:origin x="-2032"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8C943792-E78A-DF40-9314-21C061F87EBC}" type="datetime1">
              <a:rPr lang="en-US" smtClean="0"/>
              <a:t>11/29/11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31CDAB8F-15A7-734A-843F-AB28AD4C9D8E}" type="datetime1">
              <a:rPr lang="en-US" smtClean="0"/>
              <a:t>11/29/11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8E861157-D736-D94B-A397-46CE40708AF2}" type="datetime1">
              <a:rPr lang="en-US" smtClean="0"/>
              <a:t>11/29/11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15-11-0861-</a:t>
            </a:r>
            <a:r>
              <a:rPr lang="en-US" b="1" dirty="0" smtClean="0"/>
              <a:t>02-</a:t>
            </a:r>
            <a:r>
              <a:rPr lang="en-US" b="1" dirty="0" smtClean="0"/>
              <a:t>004k</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TG4k</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November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November 2011</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802.15.4k Fragmentation Concept Proposal</a:t>
            </a:r>
            <a:endParaRPr lang="en-US" sz="1800" dirty="0"/>
          </a:p>
          <a:p>
            <a:pPr marL="914400" indent="-914400" eaLnBrk="0" hangingPunct="0">
              <a:defRPr/>
            </a:pPr>
            <a:r>
              <a:rPr lang="en-US" sz="1800" b="1" dirty="0"/>
              <a:t>Date Submitted: </a:t>
            </a:r>
            <a:r>
              <a:rPr lang="en-US" sz="1800" dirty="0" smtClean="0"/>
              <a:t>25 Nov 2011</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a:t>
            </a:r>
            <a:r>
              <a:rPr lang="en-US" sz="1800" dirty="0" smtClean="0"/>
              <a:t>In response to MAC subgroup call for concepts/proposals</a:t>
            </a:r>
            <a:endParaRPr lang="en-US" sz="1800" dirty="0"/>
          </a:p>
          <a:p>
            <a:pPr marL="914400" indent="-914400" eaLnBrk="0" hangingPunct="0">
              <a:defRPr/>
            </a:pPr>
            <a:r>
              <a:rPr lang="en-US" sz="1800" b="1" dirty="0"/>
              <a:t>Abstract: </a:t>
            </a:r>
            <a:r>
              <a:rPr lang="en-US" sz="1800" dirty="0"/>
              <a:t>802.15.4k Fragmentation Concept Proposal</a:t>
            </a:r>
          </a:p>
          <a:p>
            <a:pPr marL="914400" indent="-914400" eaLnBrk="0" hangingPunct="0">
              <a:defRPr/>
            </a:pPr>
            <a:r>
              <a:rPr lang="en-US" sz="1800" b="1" dirty="0" smtClean="0"/>
              <a:t>Purpose</a:t>
            </a:r>
            <a:r>
              <a:rPr lang="en-US" sz="1800" b="1" dirty="0"/>
              <a:t>: </a:t>
            </a:r>
            <a:r>
              <a:rPr lang="en-US" sz="1800" dirty="0"/>
              <a:t>Fragmentation Concept Proposal</a:t>
            </a:r>
          </a:p>
          <a:p>
            <a:pPr marL="914400" indent="-914400" eaLnBrk="0" hangingPunct="0">
              <a:defRPr/>
            </a:pPr>
            <a:r>
              <a:rPr lang="en-US" sz="1800" b="1" dirty="0" smtClean="0"/>
              <a:t>Notice</a:t>
            </a:r>
            <a:r>
              <a:rPr lang="en-US" sz="1800" b="1" dirty="0"/>
              <a:t>:</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TBDs</a:t>
            </a:r>
            <a:endParaRPr lang="en-US" dirty="0"/>
          </a:p>
        </p:txBody>
      </p:sp>
      <p:sp>
        <p:nvSpPr>
          <p:cNvPr id="3" name="Content Placeholder 2"/>
          <p:cNvSpPr>
            <a:spLocks noGrp="1"/>
          </p:cNvSpPr>
          <p:nvPr>
            <p:ph idx="1"/>
          </p:nvPr>
        </p:nvSpPr>
        <p:spPr>
          <a:xfrm>
            <a:off x="152400" y="1371600"/>
            <a:ext cx="8839200" cy="4876800"/>
          </a:xfrm>
        </p:spPr>
        <p:txBody>
          <a:bodyPr/>
          <a:lstStyle/>
          <a:p>
            <a:r>
              <a:rPr lang="en-US" sz="2600" dirty="0"/>
              <a:t>Initial fragment configuration IE (see slide 3) needn’t contain all future slot times &amp; channels, allow management time slots (see slide 8) to contain fragment configuration IEs that contain continuation slot times &amp; channels?</a:t>
            </a:r>
          </a:p>
          <a:p>
            <a:r>
              <a:rPr lang="en-US" sz="2600" dirty="0" smtClean="0"/>
              <a:t>The size of the initial fragment configuration frame could easily be too long; the IE size could be reduced using:</a:t>
            </a:r>
          </a:p>
          <a:p>
            <a:pPr lvl="1"/>
            <a:r>
              <a:rPr lang="en-US" sz="2200" dirty="0" smtClean="0"/>
              <a:t>Defaults declared within the standard</a:t>
            </a:r>
          </a:p>
          <a:p>
            <a:pPr lvl="1"/>
            <a:r>
              <a:rPr lang="en-US" sz="2200" dirty="0" smtClean="0"/>
              <a:t>Preconfiguration at commissioning via out-of-band mechanisms</a:t>
            </a:r>
          </a:p>
          <a:p>
            <a:pPr lvl="1"/>
            <a:r>
              <a:rPr lang="en-US" sz="2200" dirty="0" smtClean="0"/>
              <a:t>Extension of the 15.4 definition of an RFD, to sufficiently restrict its operation such that the number of configuration parameters is reduced</a:t>
            </a:r>
          </a:p>
          <a:p>
            <a:r>
              <a:rPr lang="en-US" sz="2600" dirty="0"/>
              <a:t>Configuration frame sent to end point, should it be Data, Beacon, or Command</a:t>
            </a:r>
            <a:r>
              <a:rPr lang="en-US" sz="2600" dirty="0" smtClean="0"/>
              <a:t>?</a:t>
            </a:r>
            <a:endParaRPr lang="en-US" sz="26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10</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1548966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TBDs</a:t>
            </a:r>
            <a:endParaRPr lang="en-US" dirty="0"/>
          </a:p>
        </p:txBody>
      </p:sp>
      <p:sp>
        <p:nvSpPr>
          <p:cNvPr id="3" name="Content Placeholder 2"/>
          <p:cNvSpPr>
            <a:spLocks noGrp="1"/>
          </p:cNvSpPr>
          <p:nvPr>
            <p:ph idx="1"/>
          </p:nvPr>
        </p:nvSpPr>
        <p:spPr>
          <a:xfrm>
            <a:off x="152400" y="1371600"/>
            <a:ext cx="8839200" cy="4953000"/>
          </a:xfrm>
        </p:spPr>
        <p:txBody>
          <a:bodyPr/>
          <a:lstStyle/>
          <a:p>
            <a:r>
              <a:rPr lang="en-US" sz="2600" dirty="0" smtClean="0"/>
              <a:t>Fragment </a:t>
            </a:r>
            <a:r>
              <a:rPr lang="en-US" sz="2600" dirty="0"/>
              <a:t>security could be implemented if a suitable mechanism could supplant the 2-octet FCS</a:t>
            </a:r>
          </a:p>
          <a:p>
            <a:r>
              <a:rPr lang="en-US" sz="2600" dirty="0" smtClean="0"/>
              <a:t>Should initialization frame consist of one fragmentation IE, or two fragmentation IEs (Static, Dynamic), or many fragmentation IEs (Address, ACK protocol, Slot#/Chan#, etc.)? </a:t>
            </a:r>
          </a:p>
          <a:p>
            <a:pPr lvl="1"/>
            <a:r>
              <a:rPr lang="en-US" sz="2200" dirty="0" smtClean="0"/>
              <a:t>trade-off of initialization frame size versus flexibility</a:t>
            </a:r>
          </a:p>
          <a:p>
            <a:r>
              <a:rPr lang="en-US" sz="2600" dirty="0" smtClean="0"/>
              <a:t>Limit </a:t>
            </a:r>
            <a:r>
              <a:rPr lang="en-US" sz="2600" dirty="0" smtClean="0"/>
              <a:t># of fragment links to ~64 and leave 2 bits of fragment link ID as reserved</a:t>
            </a:r>
            <a:r>
              <a:rPr lang="en-US" sz="2600" dirty="0" smtClean="0"/>
              <a:t>? Or send only 6 bits instead of 8?</a:t>
            </a:r>
            <a:endParaRPr lang="en-US" sz="2600" dirty="0" smtClean="0"/>
          </a:p>
          <a:p>
            <a:r>
              <a:rPr lang="en-US" sz="2600" dirty="0" smtClean="0"/>
              <a:t>Limit # of fragments to ~64 and leave 2 bits of sequence value as reserved</a:t>
            </a:r>
            <a:r>
              <a:rPr lang="en-US" sz="2600" dirty="0"/>
              <a:t>? Or send only 6 bits instead of 8?</a:t>
            </a:r>
          </a:p>
          <a:p>
            <a:endParaRPr lang="en-US" sz="2600" dirty="0" smtClean="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11</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47032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TBDs</a:t>
            </a:r>
            <a:endParaRPr lang="en-US" dirty="0"/>
          </a:p>
        </p:txBody>
      </p:sp>
      <p:sp>
        <p:nvSpPr>
          <p:cNvPr id="3" name="Content Placeholder 2"/>
          <p:cNvSpPr>
            <a:spLocks noGrp="1"/>
          </p:cNvSpPr>
          <p:nvPr>
            <p:ph idx="1"/>
          </p:nvPr>
        </p:nvSpPr>
        <p:spPr>
          <a:xfrm>
            <a:off x="152400" y="1371600"/>
            <a:ext cx="8839200" cy="4953000"/>
          </a:xfrm>
        </p:spPr>
        <p:txBody>
          <a:bodyPr/>
          <a:lstStyle/>
          <a:p>
            <a:r>
              <a:rPr lang="en-US" sz="2600" dirty="0"/>
              <a:t>For very low data rates (</a:t>
            </a:r>
            <a:r>
              <a:rPr lang="en-US" sz="2600" u="sng" dirty="0"/>
              <a:t>&lt;</a:t>
            </a:r>
            <a:r>
              <a:rPr lang="en-US" sz="2600" dirty="0"/>
              <a:t>1 kb/s) </a:t>
            </a:r>
            <a:r>
              <a:rPr lang="en-US" sz="2600" dirty="0" smtClean="0"/>
              <a:t>and fragment sizes </a:t>
            </a:r>
            <a:r>
              <a:rPr lang="en-US" sz="2600" u="sng" dirty="0" smtClean="0"/>
              <a:t>&lt;</a:t>
            </a:r>
            <a:r>
              <a:rPr lang="en-US" sz="2600" dirty="0" smtClean="0"/>
              <a:t> 25 octets, consider</a:t>
            </a:r>
            <a:r>
              <a:rPr lang="en-US" sz="2600" dirty="0"/>
              <a:t>:</a:t>
            </a:r>
          </a:p>
          <a:p>
            <a:pPr lvl="1"/>
            <a:r>
              <a:rPr lang="en-US" sz="2200" dirty="0"/>
              <a:t> merging Fragment Link ID and Sequence Number into one octet (reducing the number of fragment links and the number of fragments)</a:t>
            </a:r>
          </a:p>
          <a:p>
            <a:pPr lvl="1"/>
            <a:r>
              <a:rPr lang="en-US" sz="2200" dirty="0"/>
              <a:t>Unique SFD to this low data rate fragmentation link, i.e. SFD-LDRF</a:t>
            </a:r>
          </a:p>
          <a:p>
            <a:pPr lvl="1"/>
            <a:r>
              <a:rPr lang="en-US" sz="2200" dirty="0"/>
              <a:t>use of an 8-bit CRC </a:t>
            </a:r>
            <a:r>
              <a:rPr lang="en-US" sz="2200" dirty="0" smtClean="0"/>
              <a:t>(1+x+x</a:t>
            </a:r>
            <a:r>
              <a:rPr lang="en-US" sz="2200" baseline="30000" dirty="0" smtClean="0"/>
              <a:t>3</a:t>
            </a:r>
            <a:r>
              <a:rPr lang="en-US" sz="2200" dirty="0" smtClean="0"/>
              <a:t>+x</a:t>
            </a:r>
            <a:r>
              <a:rPr lang="en-US" sz="2200" baseline="30000" dirty="0" smtClean="0"/>
              <a:t>4</a:t>
            </a:r>
            <a:r>
              <a:rPr lang="en-US" sz="2200" dirty="0" smtClean="0"/>
              <a:t>+x</a:t>
            </a:r>
            <a:r>
              <a:rPr lang="en-US" sz="2200" baseline="30000" dirty="0" smtClean="0"/>
              <a:t>7</a:t>
            </a:r>
            <a:r>
              <a:rPr lang="en-US" sz="2200" dirty="0" smtClean="0"/>
              <a:t>+x</a:t>
            </a:r>
            <a:r>
              <a:rPr lang="en-US" sz="2200" baseline="30000" dirty="0" smtClean="0"/>
              <a:t>8</a:t>
            </a:r>
            <a:r>
              <a:rPr lang="en-US" sz="2200" dirty="0" smtClean="0"/>
              <a:t> used in WCDMA, or </a:t>
            </a:r>
            <a:r>
              <a:rPr lang="en-US" sz="2400" dirty="0" smtClean="0"/>
              <a:t>1 </a:t>
            </a:r>
            <a:r>
              <a:rPr lang="en-US" sz="2400" dirty="0"/>
              <a:t>+ x + </a:t>
            </a:r>
            <a:r>
              <a:rPr lang="en-US" sz="2400" dirty="0" smtClean="0"/>
              <a:t>x</a:t>
            </a:r>
            <a:r>
              <a:rPr lang="en-US" sz="2400" baseline="30000" dirty="0" smtClean="0"/>
              <a:t>2</a:t>
            </a:r>
            <a:r>
              <a:rPr lang="en-US" sz="2400" dirty="0" smtClean="0"/>
              <a:t> </a:t>
            </a:r>
            <a:r>
              <a:rPr lang="en-US" sz="2400" dirty="0"/>
              <a:t>+ </a:t>
            </a:r>
            <a:r>
              <a:rPr lang="en-US" sz="2400" dirty="0" smtClean="0"/>
              <a:t>x</a:t>
            </a:r>
            <a:r>
              <a:rPr lang="en-US" sz="2400" baseline="30000" dirty="0" smtClean="0"/>
              <a:t>8</a:t>
            </a:r>
            <a:r>
              <a:rPr lang="en-US" sz="2400" dirty="0" smtClean="0"/>
              <a:t> used in CCITT, </a:t>
            </a:r>
            <a:r>
              <a:rPr lang="en-US" sz="2200" dirty="0" smtClean="0"/>
              <a:t>RFC3095, 802.11, 802.15.4g ) to save one octet</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12</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116810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Packet</a:t>
            </a:r>
            <a:endParaRPr lang="en-US" dirty="0"/>
          </a:p>
        </p:txBody>
      </p:sp>
      <p:sp>
        <p:nvSpPr>
          <p:cNvPr id="3" name="Content Placeholder 2"/>
          <p:cNvSpPr>
            <a:spLocks noGrp="1"/>
          </p:cNvSpPr>
          <p:nvPr>
            <p:ph idx="1"/>
          </p:nvPr>
        </p:nvSpPr>
        <p:spPr>
          <a:xfrm>
            <a:off x="609600" y="2819400"/>
            <a:ext cx="7772400" cy="762000"/>
          </a:xfrm>
        </p:spPr>
        <p:txBody>
          <a:bodyPr/>
          <a:lstStyle/>
          <a:p>
            <a:r>
              <a:rPr lang="en-US" dirty="0" smtClean="0"/>
              <a:t>Total Overhead: 4+1+1+1+2= 9 octets</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13</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
        <p:nvSpPr>
          <p:cNvPr id="8" name="Rectangle 7"/>
          <p:cNvSpPr/>
          <p:nvPr/>
        </p:nvSpPr>
        <p:spPr bwMode="auto">
          <a:xfrm>
            <a:off x="609600" y="2057400"/>
            <a:ext cx="19812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9" name="Rectangle 8"/>
          <p:cNvSpPr/>
          <p:nvPr/>
        </p:nvSpPr>
        <p:spPr bwMode="auto">
          <a:xfrm>
            <a:off x="3124200" y="2057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r>
              <a:rPr lang="en-US" dirty="0" smtClean="0"/>
              <a:t/>
            </a:r>
            <a:br>
              <a:rPr lang="en-US" dirty="0" smtClean="0"/>
            </a:br>
            <a:r>
              <a:rPr lang="en-US" dirty="0" smtClean="0"/>
              <a:t>Link ID</a:t>
            </a:r>
            <a:endParaRPr lang="en-US" dirty="0"/>
          </a:p>
        </p:txBody>
      </p:sp>
      <p:sp>
        <p:nvSpPr>
          <p:cNvPr id="10" name="Rectangle 9"/>
          <p:cNvSpPr/>
          <p:nvPr/>
        </p:nvSpPr>
        <p:spPr bwMode="auto">
          <a:xfrm>
            <a:off x="4191000" y="2057400"/>
            <a:ext cx="33528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11" name="Rectangle 10"/>
          <p:cNvSpPr/>
          <p:nvPr/>
        </p:nvSpPr>
        <p:spPr bwMode="auto">
          <a:xfrm>
            <a:off x="7543800" y="2057400"/>
            <a:ext cx="9906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13" name="Rectangle 12"/>
          <p:cNvSpPr/>
          <p:nvPr/>
        </p:nvSpPr>
        <p:spPr bwMode="auto">
          <a:xfrm>
            <a:off x="2590800" y="2057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15" name="TextBox 14"/>
          <p:cNvSpPr txBox="1"/>
          <p:nvPr/>
        </p:nvSpPr>
        <p:spPr>
          <a:xfrm>
            <a:off x="838200" y="2286000"/>
            <a:ext cx="1106418" cy="461665"/>
          </a:xfrm>
          <a:prstGeom prst="rect">
            <a:avLst/>
          </a:prstGeom>
          <a:noFill/>
        </p:spPr>
        <p:txBody>
          <a:bodyPr wrap="none" rtlCol="0">
            <a:spAutoFit/>
          </a:bodyPr>
          <a:lstStyle/>
          <a:p>
            <a:r>
              <a:rPr lang="en-US" dirty="0" smtClean="0"/>
              <a:t>PHY Preamble</a:t>
            </a:r>
            <a:br>
              <a:rPr lang="en-US" dirty="0" smtClean="0"/>
            </a:br>
            <a:r>
              <a:rPr lang="en-US" dirty="0" smtClean="0"/>
              <a:t>4-octet</a:t>
            </a:r>
            <a:endParaRPr lang="en-US" dirty="0"/>
          </a:p>
        </p:txBody>
      </p:sp>
      <p:sp>
        <p:nvSpPr>
          <p:cNvPr id="16" name="TextBox 15"/>
          <p:cNvSpPr txBox="1"/>
          <p:nvPr/>
        </p:nvSpPr>
        <p:spPr>
          <a:xfrm>
            <a:off x="2590800" y="2286000"/>
            <a:ext cx="466970" cy="461665"/>
          </a:xfrm>
          <a:prstGeom prst="rect">
            <a:avLst/>
          </a:prstGeom>
          <a:noFill/>
        </p:spPr>
        <p:txBody>
          <a:bodyPr wrap="none" rtlCol="0">
            <a:spAutoFit/>
          </a:bodyPr>
          <a:lstStyle/>
          <a:p>
            <a:r>
              <a:rPr lang="en-US" dirty="0" smtClean="0"/>
              <a:t>SFD</a:t>
            </a:r>
            <a:br>
              <a:rPr lang="en-US" dirty="0" smtClean="0"/>
            </a:br>
            <a:r>
              <a:rPr lang="en-US" dirty="0" smtClean="0"/>
              <a:t>-F</a:t>
            </a:r>
            <a:endParaRPr lang="en-US" dirty="0"/>
          </a:p>
        </p:txBody>
      </p:sp>
      <p:sp>
        <p:nvSpPr>
          <p:cNvPr id="17" name="TextBox 16"/>
          <p:cNvSpPr txBox="1"/>
          <p:nvPr/>
        </p:nvSpPr>
        <p:spPr>
          <a:xfrm>
            <a:off x="7772400" y="2286000"/>
            <a:ext cx="556563" cy="461665"/>
          </a:xfrm>
          <a:prstGeom prst="rect">
            <a:avLst/>
          </a:prstGeom>
          <a:noFill/>
        </p:spPr>
        <p:txBody>
          <a:bodyPr wrap="none" rtlCol="0">
            <a:spAutoFit/>
          </a:bodyPr>
          <a:lstStyle/>
          <a:p>
            <a:r>
              <a:rPr lang="en-US" dirty="0" smtClean="0"/>
              <a:t>FCS</a:t>
            </a:r>
            <a:br>
              <a:rPr lang="en-US" dirty="0" smtClean="0"/>
            </a:br>
            <a:r>
              <a:rPr lang="en-US" dirty="0" smtClean="0"/>
              <a:t>16-bit</a:t>
            </a:r>
            <a:endParaRPr lang="en-US" dirty="0"/>
          </a:p>
        </p:txBody>
      </p:sp>
      <p:sp>
        <p:nvSpPr>
          <p:cNvPr id="18" name="TextBox 17"/>
          <p:cNvSpPr txBox="1"/>
          <p:nvPr/>
        </p:nvSpPr>
        <p:spPr>
          <a:xfrm>
            <a:off x="4495800" y="2286000"/>
            <a:ext cx="578103" cy="276999"/>
          </a:xfrm>
          <a:prstGeom prst="rect">
            <a:avLst/>
          </a:prstGeom>
          <a:noFill/>
        </p:spPr>
        <p:txBody>
          <a:bodyPr wrap="none" rtlCol="0">
            <a:spAutoFit/>
          </a:bodyPr>
          <a:lstStyle/>
          <a:p>
            <a:r>
              <a:rPr lang="en-US" dirty="0" smtClean="0"/>
              <a:t>PPDU</a:t>
            </a:r>
            <a:endParaRPr lang="en-US" dirty="0"/>
          </a:p>
        </p:txBody>
      </p:sp>
      <p:sp>
        <p:nvSpPr>
          <p:cNvPr id="19" name="Content Placeholder 2"/>
          <p:cNvSpPr txBox="1">
            <a:spLocks/>
          </p:cNvSpPr>
          <p:nvPr/>
        </p:nvSpPr>
        <p:spPr bwMode="auto">
          <a:xfrm>
            <a:off x="609600" y="5257800"/>
            <a:ext cx="7772400" cy="76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dirty="0" smtClean="0"/>
              <a:t>Total Overhead: 3+1+1+1= 6 octets</a:t>
            </a:r>
            <a:endParaRPr lang="en-US" dirty="0"/>
          </a:p>
        </p:txBody>
      </p:sp>
      <p:sp>
        <p:nvSpPr>
          <p:cNvPr id="20" name="Rectangle 19"/>
          <p:cNvSpPr/>
          <p:nvPr/>
        </p:nvSpPr>
        <p:spPr bwMode="auto">
          <a:xfrm>
            <a:off x="609600" y="4343400"/>
            <a:ext cx="15240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21" name="Rectangle 20"/>
          <p:cNvSpPr/>
          <p:nvPr/>
        </p:nvSpPr>
        <p:spPr bwMode="auto">
          <a:xfrm>
            <a:off x="2667000" y="4343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r>
              <a:rPr lang="en-US" dirty="0" smtClean="0"/>
              <a:t>Link ID/</a:t>
            </a:r>
            <a:r>
              <a:rPr lang="en-US" dirty="0" err="1" smtClean="0"/>
              <a:t>Seq</a:t>
            </a:r>
            <a:r>
              <a:rPr lang="en-US" dirty="0" smtClean="0"/>
              <a:t> #</a:t>
            </a:r>
            <a:endParaRPr lang="en-US" dirty="0"/>
          </a:p>
        </p:txBody>
      </p:sp>
      <p:sp>
        <p:nvSpPr>
          <p:cNvPr id="22" name="Rectangle 21"/>
          <p:cNvSpPr/>
          <p:nvPr/>
        </p:nvSpPr>
        <p:spPr bwMode="auto">
          <a:xfrm>
            <a:off x="3200400" y="4343400"/>
            <a:ext cx="48006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24" name="Rectangle 23"/>
          <p:cNvSpPr/>
          <p:nvPr/>
        </p:nvSpPr>
        <p:spPr bwMode="auto">
          <a:xfrm>
            <a:off x="2133600" y="4343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
        <p:nvSpPr>
          <p:cNvPr id="25" name="TextBox 24"/>
          <p:cNvSpPr txBox="1"/>
          <p:nvPr/>
        </p:nvSpPr>
        <p:spPr>
          <a:xfrm>
            <a:off x="838200" y="4572000"/>
            <a:ext cx="1106418" cy="461665"/>
          </a:xfrm>
          <a:prstGeom prst="rect">
            <a:avLst/>
          </a:prstGeom>
          <a:noFill/>
        </p:spPr>
        <p:txBody>
          <a:bodyPr wrap="none" rtlCol="0">
            <a:spAutoFit/>
          </a:bodyPr>
          <a:lstStyle/>
          <a:p>
            <a:r>
              <a:rPr lang="en-US" dirty="0" smtClean="0"/>
              <a:t>PHY Preamble</a:t>
            </a:r>
            <a:br>
              <a:rPr lang="en-US" dirty="0" smtClean="0"/>
            </a:br>
            <a:r>
              <a:rPr lang="en-US" dirty="0" smtClean="0"/>
              <a:t>3-octet</a:t>
            </a:r>
            <a:endParaRPr lang="en-US" dirty="0"/>
          </a:p>
        </p:txBody>
      </p:sp>
      <p:sp>
        <p:nvSpPr>
          <p:cNvPr id="26" name="TextBox 25"/>
          <p:cNvSpPr txBox="1"/>
          <p:nvPr/>
        </p:nvSpPr>
        <p:spPr>
          <a:xfrm>
            <a:off x="2057400" y="4572000"/>
            <a:ext cx="629274" cy="461665"/>
          </a:xfrm>
          <a:prstGeom prst="rect">
            <a:avLst/>
          </a:prstGeom>
          <a:noFill/>
        </p:spPr>
        <p:txBody>
          <a:bodyPr wrap="none" rtlCol="0">
            <a:spAutoFit/>
          </a:bodyPr>
          <a:lstStyle/>
          <a:p>
            <a:r>
              <a:rPr lang="en-US" dirty="0" smtClean="0"/>
              <a:t>SFD</a:t>
            </a:r>
            <a:br>
              <a:rPr lang="en-US" dirty="0" smtClean="0"/>
            </a:br>
            <a:r>
              <a:rPr lang="en-US" dirty="0" smtClean="0"/>
              <a:t>-LDRF</a:t>
            </a:r>
            <a:endParaRPr lang="en-US" dirty="0"/>
          </a:p>
        </p:txBody>
      </p:sp>
      <p:sp>
        <p:nvSpPr>
          <p:cNvPr id="27" name="TextBox 26"/>
          <p:cNvSpPr txBox="1"/>
          <p:nvPr/>
        </p:nvSpPr>
        <p:spPr>
          <a:xfrm>
            <a:off x="8001000" y="4572000"/>
            <a:ext cx="479618" cy="461665"/>
          </a:xfrm>
          <a:prstGeom prst="rect">
            <a:avLst/>
          </a:prstGeom>
          <a:noFill/>
        </p:spPr>
        <p:txBody>
          <a:bodyPr wrap="none" rtlCol="0">
            <a:spAutoFit/>
          </a:bodyPr>
          <a:lstStyle/>
          <a:p>
            <a:r>
              <a:rPr lang="en-US" dirty="0" smtClean="0"/>
              <a:t>FCS</a:t>
            </a:r>
            <a:br>
              <a:rPr lang="en-US" dirty="0" smtClean="0"/>
            </a:br>
            <a:r>
              <a:rPr lang="en-US" dirty="0" smtClean="0"/>
              <a:t>8-bit</a:t>
            </a:r>
            <a:endParaRPr lang="en-US" dirty="0"/>
          </a:p>
        </p:txBody>
      </p:sp>
      <p:sp>
        <p:nvSpPr>
          <p:cNvPr id="28" name="TextBox 27"/>
          <p:cNvSpPr txBox="1"/>
          <p:nvPr/>
        </p:nvSpPr>
        <p:spPr>
          <a:xfrm>
            <a:off x="4495800" y="4572000"/>
            <a:ext cx="578103" cy="276999"/>
          </a:xfrm>
          <a:prstGeom prst="rect">
            <a:avLst/>
          </a:prstGeom>
          <a:noFill/>
        </p:spPr>
        <p:txBody>
          <a:bodyPr wrap="none" rtlCol="0">
            <a:spAutoFit/>
          </a:bodyPr>
          <a:lstStyle/>
          <a:p>
            <a:r>
              <a:rPr lang="en-US" dirty="0" smtClean="0"/>
              <a:t>PPDU</a:t>
            </a:r>
            <a:endParaRPr lang="en-US" dirty="0"/>
          </a:p>
        </p:txBody>
      </p:sp>
      <p:sp>
        <p:nvSpPr>
          <p:cNvPr id="29" name="Rectangle 28"/>
          <p:cNvSpPr/>
          <p:nvPr/>
        </p:nvSpPr>
        <p:spPr bwMode="auto">
          <a:xfrm>
            <a:off x="3657600" y="2057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r>
              <a:rPr lang="en-US" dirty="0" smtClean="0"/>
              <a:t/>
            </a:r>
            <a:br>
              <a:rPr lang="en-US" dirty="0" smtClean="0"/>
            </a:br>
            <a:r>
              <a:rPr lang="en-US" dirty="0" err="1" smtClean="0"/>
              <a:t>Seq</a:t>
            </a:r>
            <a:r>
              <a:rPr lang="en-US" dirty="0" smtClean="0"/>
              <a:t> #</a:t>
            </a:r>
            <a:endParaRPr lang="en-US" dirty="0"/>
          </a:p>
        </p:txBody>
      </p:sp>
      <p:sp>
        <p:nvSpPr>
          <p:cNvPr id="32" name="TextBox 31"/>
          <p:cNvSpPr txBox="1"/>
          <p:nvPr/>
        </p:nvSpPr>
        <p:spPr>
          <a:xfrm>
            <a:off x="3124200" y="1524000"/>
            <a:ext cx="2514600" cy="461665"/>
          </a:xfrm>
          <a:prstGeom prst="rect">
            <a:avLst/>
          </a:prstGeom>
          <a:noFill/>
        </p:spPr>
        <p:txBody>
          <a:bodyPr wrap="square" rtlCol="0">
            <a:spAutoFit/>
          </a:bodyPr>
          <a:lstStyle/>
          <a:p>
            <a:r>
              <a:rPr lang="en-US" sz="2400" dirty="0" smtClean="0"/>
              <a:t>Baseline Fragment</a:t>
            </a:r>
            <a:endParaRPr lang="en-US" sz="2400" dirty="0"/>
          </a:p>
        </p:txBody>
      </p:sp>
      <p:sp>
        <p:nvSpPr>
          <p:cNvPr id="33" name="TextBox 32"/>
          <p:cNvSpPr txBox="1"/>
          <p:nvPr/>
        </p:nvSpPr>
        <p:spPr>
          <a:xfrm>
            <a:off x="3048000" y="3886200"/>
            <a:ext cx="3276600" cy="461665"/>
          </a:xfrm>
          <a:prstGeom prst="rect">
            <a:avLst/>
          </a:prstGeom>
          <a:noFill/>
        </p:spPr>
        <p:txBody>
          <a:bodyPr wrap="square" rtlCol="0">
            <a:spAutoFit/>
          </a:bodyPr>
          <a:lstStyle/>
          <a:p>
            <a:r>
              <a:rPr lang="en-US" sz="2400" dirty="0" smtClean="0"/>
              <a:t>Low Data Rate Fragment</a:t>
            </a:r>
            <a:endParaRPr lang="en-US" sz="2400" dirty="0"/>
          </a:p>
        </p:txBody>
      </p:sp>
      <p:sp>
        <p:nvSpPr>
          <p:cNvPr id="34" name="Rectangle 33"/>
          <p:cNvSpPr/>
          <p:nvPr/>
        </p:nvSpPr>
        <p:spPr bwMode="auto">
          <a:xfrm>
            <a:off x="8001000" y="4343400"/>
            <a:ext cx="533400" cy="750346"/>
          </a:xfrm>
          <a:prstGeom prst="rect">
            <a:avLst/>
          </a:prstGeom>
          <a:noFill/>
          <a:ln w="12700" cap="flat" cmpd="sng" algn="ctr">
            <a:solidFill>
              <a:schemeClr val="tx1"/>
            </a:solidFill>
            <a:prstDash val="solid"/>
            <a:round/>
            <a:headEnd type="none" w="sm" len="sm"/>
            <a:tailEnd type="none" w="sm" len="sm"/>
          </a:ln>
          <a:effectLst/>
        </p:spPr>
        <p:txBody>
          <a:bodyPr/>
          <a:lstStyle/>
          <a:p>
            <a:endParaRPr lang="en-US"/>
          </a:p>
        </p:txBody>
      </p:sp>
    </p:spTree>
    <p:extLst>
      <p:ext uri="{BB962C8B-B14F-4D97-AF65-F5344CB8AC3E}">
        <p14:creationId xmlns:p14="http://schemas.microsoft.com/office/powerpoint/2010/main" val="5014263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smtClean="0"/>
              <a:t>Fragmentation Concept Overview</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400" dirty="0" smtClean="0"/>
              <a:t>The </a:t>
            </a:r>
            <a:r>
              <a:rPr lang="en-US" sz="2400" dirty="0"/>
              <a:t>following </a:t>
            </a:r>
            <a:r>
              <a:rPr lang="en-US" sz="2400" dirty="0" smtClean="0"/>
              <a:t>presentation is the overview of a concept that could be used to implement fragmentation for TG4k.  </a:t>
            </a:r>
          </a:p>
          <a:p>
            <a:r>
              <a:rPr lang="en-US" sz="2400" dirty="0" smtClean="0"/>
              <a:t>This concept leverages TSCH concepts of setting up dedicated links with predetermined originations and destinations and also the timing of these links.  For beacon-enabled modes it also leverages many concepts of DSME.</a:t>
            </a:r>
          </a:p>
          <a:p>
            <a:r>
              <a:rPr lang="en-US" sz="2400" dirty="0" smtClean="0"/>
              <a:t>This concept is based upon a “</a:t>
            </a:r>
            <a:r>
              <a:rPr lang="en-US" sz="2400" dirty="0" err="1" smtClean="0"/>
              <a:t>stateful</a:t>
            </a:r>
            <a:r>
              <a:rPr lang="en-US" sz="2400" dirty="0" smtClean="0"/>
              <a:t>” method, i.e. both devices share information necessary to properly execute fragmentation</a:t>
            </a:r>
          </a:p>
          <a:p>
            <a:pPr lvl="1"/>
            <a:r>
              <a:rPr lang="en-US" sz="2000" dirty="0" smtClean="0"/>
              <a:t>This information is shared via the use of two </a:t>
            </a:r>
            <a:r>
              <a:rPr lang="en-US" sz="2000" dirty="0" smtClean="0"/>
              <a:t>Information </a:t>
            </a:r>
            <a:r>
              <a:rPr lang="en-US" sz="2000" dirty="0" smtClean="0"/>
              <a:t>Elements (IEs): </a:t>
            </a:r>
            <a:r>
              <a:rPr lang="en-US" sz="2000" dirty="0" smtClean="0"/>
              <a:t>static, </a:t>
            </a:r>
            <a:r>
              <a:rPr lang="en-US" sz="2000" dirty="0" smtClean="0"/>
              <a:t>and </a:t>
            </a:r>
            <a:r>
              <a:rPr lang="en-US" sz="2000" dirty="0" smtClean="0"/>
              <a:t>dynamic</a:t>
            </a: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p:spPr>
        <p:txBody>
          <a:bodyPr/>
          <a:lstStyle/>
          <a:p>
            <a:r>
              <a:rPr lang="en-US" dirty="0"/>
              <a:t>Fragmentation Overview</a:t>
            </a:r>
          </a:p>
        </p:txBody>
      </p:sp>
      <p:sp>
        <p:nvSpPr>
          <p:cNvPr id="3" name="Content Placeholder 2"/>
          <p:cNvSpPr>
            <a:spLocks noGrp="1"/>
          </p:cNvSpPr>
          <p:nvPr>
            <p:ph idx="1"/>
          </p:nvPr>
        </p:nvSpPr>
        <p:spPr>
          <a:xfrm>
            <a:off x="76200" y="1219200"/>
            <a:ext cx="8915400" cy="5029200"/>
          </a:xfrm>
        </p:spPr>
        <p:txBody>
          <a:bodyPr/>
          <a:lstStyle/>
          <a:p>
            <a:pPr marL="0" indent="0">
              <a:buNone/>
            </a:pPr>
            <a:r>
              <a:rPr lang="en-US" sz="1900" dirty="0" smtClean="0"/>
              <a:t>The coordinator sets up the fragmentation operation by sending </a:t>
            </a:r>
            <a:r>
              <a:rPr lang="en-US" sz="1900" dirty="0" smtClean="0"/>
              <a:t>an initialization </a:t>
            </a:r>
            <a:r>
              <a:rPr lang="en-US" sz="1900" dirty="0" smtClean="0"/>
              <a:t>packet, using standard 802.15.4 formatting, to the end device </a:t>
            </a:r>
            <a:r>
              <a:rPr lang="en-US" sz="1900" dirty="0"/>
              <a:t>containing </a:t>
            </a:r>
            <a:r>
              <a:rPr lang="en-US" sz="1900" dirty="0" smtClean="0"/>
              <a:t>the two </a:t>
            </a:r>
            <a:r>
              <a:rPr lang="en-US" sz="1900" dirty="0" smtClean="0"/>
              <a:t>fragmentation </a:t>
            </a:r>
            <a:r>
              <a:rPr lang="en-US" sz="1900" dirty="0" smtClean="0"/>
              <a:t>Information Elements </a:t>
            </a:r>
            <a:r>
              <a:rPr lang="en-US" sz="1900" dirty="0"/>
              <a:t>(</a:t>
            </a:r>
            <a:r>
              <a:rPr lang="en-US" sz="1900" dirty="0" smtClean="0"/>
              <a:t>IEs) with the following configuration information:</a:t>
            </a:r>
          </a:p>
          <a:p>
            <a:r>
              <a:rPr lang="en-US" sz="1900" dirty="0" smtClean="0"/>
              <a:t>Fragmentation </a:t>
            </a:r>
            <a:r>
              <a:rPr lang="en-US" sz="1900" dirty="0" smtClean="0"/>
              <a:t>Static IE </a:t>
            </a:r>
            <a:endParaRPr lang="en-US" sz="1900" dirty="0" smtClean="0"/>
          </a:p>
          <a:p>
            <a:pPr lvl="1"/>
            <a:r>
              <a:rPr lang="en-US" sz="1500" dirty="0" smtClean="0"/>
              <a:t>Destination address (typically the end point)</a:t>
            </a:r>
          </a:p>
          <a:p>
            <a:pPr lvl="1"/>
            <a:r>
              <a:rPr lang="en-US" sz="1500" dirty="0" smtClean="0"/>
              <a:t>Origination address (typically the coordinator, but not necessarily)</a:t>
            </a:r>
          </a:p>
          <a:p>
            <a:pPr lvl="1"/>
            <a:r>
              <a:rPr lang="en-US" sz="1600" dirty="0"/>
              <a:t>Slot times &amp; Channel/channel hopping information (e.g. when the fragments will be sent-slot number and on what channel/channel sequence</a:t>
            </a:r>
            <a:r>
              <a:rPr lang="en-US" sz="1600" dirty="0" smtClean="0"/>
              <a:t>)</a:t>
            </a:r>
            <a:r>
              <a:rPr lang="en-US" sz="1600" dirty="0"/>
              <a:t> </a:t>
            </a:r>
            <a:endParaRPr lang="en-US" sz="1600" dirty="0" smtClean="0"/>
          </a:p>
          <a:p>
            <a:pPr lvl="1"/>
            <a:r>
              <a:rPr lang="en-US" sz="1600" dirty="0" smtClean="0"/>
              <a:t>Synchronization </a:t>
            </a:r>
            <a:r>
              <a:rPr lang="en-US" sz="1600" dirty="0"/>
              <a:t>information (to accommodate the timing element</a:t>
            </a:r>
            <a:r>
              <a:rPr lang="en-US" sz="1600" dirty="0" smtClean="0"/>
              <a:t>)</a:t>
            </a:r>
            <a:endParaRPr lang="en-US" sz="1600" dirty="0"/>
          </a:p>
          <a:p>
            <a:pPr lvl="1"/>
            <a:r>
              <a:rPr lang="en-US" sz="1600" dirty="0"/>
              <a:t>Acknowledgment protocol (e.g. individual or group, fixed or sliding window)</a:t>
            </a:r>
          </a:p>
          <a:p>
            <a:pPr lvl="1"/>
            <a:r>
              <a:rPr lang="en-US" sz="1600" dirty="0" smtClean="0"/>
              <a:t>Fragmentation </a:t>
            </a:r>
            <a:r>
              <a:rPr lang="en-US" sz="1600" dirty="0"/>
              <a:t>time out period (after this period the fragmentation link will be cleared and any received fragments will be purged)</a:t>
            </a:r>
          </a:p>
          <a:p>
            <a:r>
              <a:rPr lang="en-US" sz="1900" dirty="0" smtClean="0"/>
              <a:t>Fragmentation </a:t>
            </a:r>
            <a:r>
              <a:rPr lang="en-US" sz="1900" dirty="0" smtClean="0"/>
              <a:t>Dynamic IE</a:t>
            </a:r>
            <a:endParaRPr lang="en-US" sz="1900" dirty="0" smtClean="0"/>
          </a:p>
          <a:p>
            <a:pPr lvl="1"/>
            <a:r>
              <a:rPr lang="en-US" sz="1500" dirty="0" smtClean="0"/>
              <a:t>Fragmentation link ID (identifying this fragmentation operation, this ID will be closed when the operation is terminated)</a:t>
            </a:r>
          </a:p>
          <a:p>
            <a:pPr lvl="1"/>
            <a:r>
              <a:rPr lang="en-US" sz="1500" dirty="0" smtClean="0"/>
              <a:t>Length of total message in octets</a:t>
            </a:r>
          </a:p>
          <a:p>
            <a:pPr lvl="1"/>
            <a:r>
              <a:rPr lang="en-US" sz="1500" dirty="0" smtClean="0"/>
              <a:t>Number of fragments to be sent (thus defining each fragment length)</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Scenario</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520998371"/>
              </p:ext>
            </p:extLst>
          </p:nvPr>
        </p:nvGraphicFramePr>
        <p:xfrm>
          <a:off x="457200" y="2667000"/>
          <a:ext cx="8305799" cy="3657600"/>
        </p:xfrm>
        <a:graphic>
          <a:graphicData uri="http://schemas.openxmlformats.org/drawingml/2006/table">
            <a:tbl>
              <a:tblPr firstRow="1" bandRow="1">
                <a:tableStyleId>{5C22544A-7EE6-4342-B048-85BDC9FD1C3A}</a:tableStyleId>
              </a:tblPr>
              <a:tblGrid>
                <a:gridCol w="1474861"/>
                <a:gridCol w="1940607"/>
                <a:gridCol w="4890331"/>
              </a:tblGrid>
              <a:tr h="320040">
                <a:tc>
                  <a:txBody>
                    <a:bodyPr/>
                    <a:lstStyle/>
                    <a:p>
                      <a:r>
                        <a:rPr lang="en-US" sz="1600" dirty="0" smtClean="0"/>
                        <a:t>IE Description</a:t>
                      </a:r>
                      <a:endParaRPr lang="en-US" sz="1600" dirty="0"/>
                    </a:p>
                  </a:txBody>
                  <a:tcPr/>
                </a:tc>
                <a:tc>
                  <a:txBody>
                    <a:bodyPr/>
                    <a:lstStyle/>
                    <a:p>
                      <a:r>
                        <a:rPr lang="en-US" sz="1600" dirty="0" smtClean="0"/>
                        <a:t>Value</a:t>
                      </a:r>
                      <a:endParaRPr lang="en-US" sz="1600" dirty="0"/>
                    </a:p>
                  </a:txBody>
                  <a:tcPr/>
                </a:tc>
                <a:tc>
                  <a:txBody>
                    <a:bodyPr/>
                    <a:lstStyle/>
                    <a:p>
                      <a:r>
                        <a:rPr lang="en-US" sz="1600" dirty="0" smtClean="0"/>
                        <a:t>Notes</a:t>
                      </a:r>
                      <a:endParaRPr lang="en-US" sz="1600" dirty="0"/>
                    </a:p>
                  </a:txBody>
                  <a:tcPr/>
                </a:tc>
              </a:tr>
              <a:tr h="320040">
                <a:tc>
                  <a:txBody>
                    <a:bodyPr/>
                    <a:lstStyle/>
                    <a:p>
                      <a:r>
                        <a:rPr lang="en-US" sz="1600" dirty="0" err="1" smtClean="0"/>
                        <a:t>Dest</a:t>
                      </a:r>
                      <a:r>
                        <a:rPr lang="en-US" sz="1600" dirty="0" smtClean="0"/>
                        <a:t> </a:t>
                      </a:r>
                      <a:r>
                        <a:rPr lang="en-US" sz="1600" dirty="0" err="1" smtClean="0"/>
                        <a:t>Addr</a:t>
                      </a:r>
                      <a:endParaRPr lang="en-US" sz="1600" dirty="0"/>
                    </a:p>
                  </a:txBody>
                  <a:tcPr/>
                </a:tc>
                <a:tc>
                  <a:txBody>
                    <a:bodyPr/>
                    <a:lstStyle/>
                    <a:p>
                      <a:r>
                        <a:rPr lang="en-US" dirty="0" smtClean="0"/>
                        <a:t>0x1EA8</a:t>
                      </a:r>
                      <a:endParaRPr lang="en-US" dirty="0"/>
                    </a:p>
                  </a:txBody>
                  <a:tcPr/>
                </a:tc>
                <a:tc>
                  <a:txBody>
                    <a:bodyPr/>
                    <a:lstStyle/>
                    <a:p>
                      <a:r>
                        <a:rPr lang="en-US" sz="1600" dirty="0" smtClean="0"/>
                        <a:t>Endpoint’s</a:t>
                      </a:r>
                      <a:r>
                        <a:rPr lang="en-US" sz="1600" baseline="0" dirty="0" smtClean="0"/>
                        <a:t> short address</a:t>
                      </a:r>
                      <a:endParaRPr lang="en-US" sz="1600" dirty="0"/>
                    </a:p>
                  </a:txBody>
                  <a:tcPr/>
                </a:tc>
              </a:tr>
              <a:tr h="320040">
                <a:tc>
                  <a:txBody>
                    <a:bodyPr/>
                    <a:lstStyle/>
                    <a:p>
                      <a:r>
                        <a:rPr lang="en-US" sz="1600" dirty="0" err="1" smtClean="0"/>
                        <a:t>Orig</a:t>
                      </a:r>
                      <a:r>
                        <a:rPr lang="en-US" sz="1600" baseline="0" dirty="0" smtClean="0"/>
                        <a:t> </a:t>
                      </a:r>
                      <a:r>
                        <a:rPr lang="en-US" sz="1600" baseline="0" dirty="0" err="1" smtClean="0"/>
                        <a:t>Addr</a:t>
                      </a:r>
                      <a:endParaRPr lang="en-US" sz="1600" baseline="0" dirty="0" smtClean="0"/>
                    </a:p>
                  </a:txBody>
                  <a:tcPr/>
                </a:tc>
                <a:tc>
                  <a:txBody>
                    <a:bodyPr/>
                    <a:lstStyle/>
                    <a:p>
                      <a:r>
                        <a:rPr lang="en-US" dirty="0" smtClean="0"/>
                        <a:t>0x0000</a:t>
                      </a:r>
                      <a:endParaRPr lang="en-US" dirty="0"/>
                    </a:p>
                  </a:txBody>
                  <a:tcPr/>
                </a:tc>
                <a:tc>
                  <a:txBody>
                    <a:bodyPr/>
                    <a:lstStyle/>
                    <a:p>
                      <a:r>
                        <a:rPr lang="en-US" sz="1600" dirty="0" smtClean="0"/>
                        <a:t>Coordinator’s short address</a:t>
                      </a:r>
                      <a:endParaRPr lang="en-US" sz="1600" dirty="0"/>
                    </a:p>
                  </a:txBody>
                  <a:tcPr/>
                </a:tc>
              </a:tr>
              <a:tr h="320040">
                <a:tc>
                  <a:txBody>
                    <a:bodyPr/>
                    <a:lstStyle/>
                    <a:p>
                      <a:r>
                        <a:rPr lang="en-US" sz="1600" baseline="0" dirty="0" smtClean="0"/>
                        <a:t>Frag Link ID</a:t>
                      </a:r>
                    </a:p>
                  </a:txBody>
                  <a:tcPr/>
                </a:tc>
                <a:tc>
                  <a:txBody>
                    <a:bodyPr/>
                    <a:lstStyle/>
                    <a:p>
                      <a:r>
                        <a:rPr lang="en-US" sz="1600" dirty="0" smtClean="0"/>
                        <a:t>0xEA</a:t>
                      </a:r>
                      <a:endParaRPr lang="en-US" sz="1600" dirty="0"/>
                    </a:p>
                  </a:txBody>
                  <a:tcPr/>
                </a:tc>
                <a:tc>
                  <a:txBody>
                    <a:bodyPr/>
                    <a:lstStyle/>
                    <a:p>
                      <a:r>
                        <a:rPr lang="en-US" sz="1600" dirty="0" smtClean="0"/>
                        <a:t>Number</a:t>
                      </a:r>
                      <a:r>
                        <a:rPr lang="en-US" sz="1600" baseline="0" dirty="0" smtClean="0"/>
                        <a:t> is assigned by Coordinator</a:t>
                      </a:r>
                      <a:endParaRPr lang="en-US" sz="1600" dirty="0"/>
                    </a:p>
                  </a:txBody>
                  <a:tcPr/>
                </a:tc>
              </a:tr>
              <a:tr h="320040">
                <a:tc>
                  <a:txBody>
                    <a:bodyPr/>
                    <a:lstStyle/>
                    <a:p>
                      <a:r>
                        <a:rPr lang="en-US" sz="1600" dirty="0" err="1" smtClean="0"/>
                        <a:t>Msg</a:t>
                      </a:r>
                      <a:r>
                        <a:rPr lang="en-US" sz="1600" baseline="0" dirty="0" smtClean="0"/>
                        <a:t> Length</a:t>
                      </a:r>
                    </a:p>
                  </a:txBody>
                  <a:tcPr/>
                </a:tc>
                <a:tc>
                  <a:txBody>
                    <a:bodyPr/>
                    <a:lstStyle/>
                    <a:p>
                      <a:r>
                        <a:rPr lang="en-US" sz="1600" dirty="0" smtClean="0"/>
                        <a:t>80</a:t>
                      </a:r>
                      <a:endParaRPr lang="en-US" sz="1600" dirty="0"/>
                    </a:p>
                  </a:txBody>
                  <a:tcPr/>
                </a:tc>
                <a:tc>
                  <a:txBody>
                    <a:bodyPr/>
                    <a:lstStyle/>
                    <a:p>
                      <a:r>
                        <a:rPr lang="en-US" sz="1600" dirty="0" smtClean="0"/>
                        <a:t>octets</a:t>
                      </a:r>
                      <a:endParaRPr lang="en-US" sz="1600" dirty="0"/>
                    </a:p>
                  </a:txBody>
                  <a:tcPr/>
                </a:tc>
              </a:tr>
              <a:tr h="3200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 of Fragments</a:t>
                      </a:r>
                    </a:p>
                  </a:txBody>
                  <a:tcPr/>
                </a:tc>
                <a:tc>
                  <a:txBody>
                    <a:bodyPr/>
                    <a:lstStyle/>
                    <a:p>
                      <a:r>
                        <a:rPr lang="en-US" sz="1600" dirty="0" smtClean="0"/>
                        <a:t>5</a:t>
                      </a:r>
                      <a:endParaRPr lang="en-US" sz="1600" dirty="0"/>
                    </a:p>
                  </a:txBody>
                  <a:tcPr/>
                </a:tc>
                <a:tc>
                  <a:txBody>
                    <a:bodyPr/>
                    <a:lstStyle/>
                    <a:p>
                      <a:r>
                        <a:rPr lang="en-US" sz="1600" dirty="0" smtClean="0"/>
                        <a:t>16 octets</a:t>
                      </a:r>
                      <a:r>
                        <a:rPr lang="en-US" sz="1600" baseline="0" dirty="0" smtClean="0"/>
                        <a:t> </a:t>
                      </a:r>
                      <a:r>
                        <a:rPr lang="en-US" sz="1600" dirty="0" smtClean="0"/>
                        <a:t>+ overhead (9 octets) = 25 octets per fragment </a:t>
                      </a:r>
                      <a:endParaRPr lang="en-US" sz="1600" dirty="0"/>
                    </a:p>
                  </a:txBody>
                  <a:tcPr/>
                </a:tc>
              </a:tr>
              <a:tr h="320040">
                <a:tc>
                  <a:txBody>
                    <a:bodyPr/>
                    <a:lstStyle/>
                    <a:p>
                      <a:r>
                        <a:rPr lang="en-US" sz="1600" dirty="0" err="1" smtClean="0"/>
                        <a:t>Ack</a:t>
                      </a:r>
                      <a:r>
                        <a:rPr lang="en-US" sz="1600" dirty="0" smtClean="0"/>
                        <a:t> protocol</a:t>
                      </a:r>
                      <a:endParaRPr lang="en-US" sz="1600" dirty="0"/>
                    </a:p>
                  </a:txBody>
                  <a:tcPr/>
                </a:tc>
                <a:tc>
                  <a:txBody>
                    <a:bodyPr/>
                    <a:lstStyle/>
                    <a:p>
                      <a:r>
                        <a:rPr lang="en-US" sz="1600" dirty="0" smtClean="0"/>
                        <a:t>I-ACK/fixed window</a:t>
                      </a:r>
                      <a:endParaRPr lang="en-US" sz="1600" dirty="0"/>
                    </a:p>
                  </a:txBody>
                  <a:tcPr/>
                </a:tc>
                <a:tc>
                  <a:txBody>
                    <a:bodyPr/>
                    <a:lstStyle/>
                    <a:p>
                      <a:r>
                        <a:rPr lang="en-US" sz="1600" smtClean="0"/>
                        <a:t>1 I-ACK </a:t>
                      </a:r>
                      <a:r>
                        <a:rPr lang="en-US" sz="1600" dirty="0" smtClean="0"/>
                        <a:t>since</a:t>
                      </a:r>
                      <a:r>
                        <a:rPr lang="en-US" sz="1600" baseline="0" dirty="0" smtClean="0"/>
                        <a:t> it can accommodate up to 8 fragments</a:t>
                      </a:r>
                      <a:endParaRPr lang="en-US" sz="1600" dirty="0"/>
                    </a:p>
                  </a:txBody>
                  <a:tcPr/>
                </a:tc>
              </a:tr>
              <a:tr h="320040">
                <a:tc>
                  <a:txBody>
                    <a:bodyPr/>
                    <a:lstStyle/>
                    <a:p>
                      <a:r>
                        <a:rPr lang="en-US" sz="1600" dirty="0" smtClean="0"/>
                        <a:t>Slot#/Chan#</a:t>
                      </a:r>
                      <a:r>
                        <a:rPr lang="en-US" sz="1600" baseline="0" dirty="0" smtClean="0"/>
                        <a:t> </a:t>
                      </a:r>
                      <a:endParaRPr lang="en-US" sz="1600" dirty="0"/>
                    </a:p>
                  </a:txBody>
                  <a:tcPr/>
                </a:tc>
                <a:tc>
                  <a:txBody>
                    <a:bodyPr/>
                    <a:lstStyle/>
                    <a:p>
                      <a:r>
                        <a:rPr lang="en-US" sz="1600" dirty="0" smtClean="0"/>
                        <a:t>S0/C3:S8/C1:S16/C7:S24/C2:S32/C5</a:t>
                      </a:r>
                      <a:endParaRPr lang="en-US" sz="1600" dirty="0"/>
                    </a:p>
                  </a:txBody>
                  <a:tcPr/>
                </a:tc>
                <a:tc>
                  <a:txBody>
                    <a:bodyPr/>
                    <a:lstStyle/>
                    <a:p>
                      <a:r>
                        <a:rPr lang="en-US" sz="1600" dirty="0" smtClean="0"/>
                        <a:t>Where network sets slot durations at 50 </a:t>
                      </a:r>
                      <a:r>
                        <a:rPr lang="en-US" sz="1600" dirty="0" err="1" smtClean="0"/>
                        <a:t>ms</a:t>
                      </a:r>
                      <a:r>
                        <a:rPr lang="en-US" sz="1600" baseline="0" dirty="0" smtClean="0"/>
                        <a:t> and</a:t>
                      </a:r>
                      <a:r>
                        <a:rPr lang="en-US" sz="1600" dirty="0" smtClean="0"/>
                        <a:t> channel</a:t>
                      </a:r>
                      <a:r>
                        <a:rPr lang="en-US" sz="1600" baseline="0" dirty="0" smtClean="0"/>
                        <a:t> page to 9</a:t>
                      </a:r>
                      <a:endParaRPr lang="en-US" sz="1600" dirty="0"/>
                    </a:p>
                  </a:txBody>
                  <a:tcPr/>
                </a:tc>
              </a:tr>
              <a:tr h="320040">
                <a:tc>
                  <a:txBody>
                    <a:bodyPr/>
                    <a:lstStyle/>
                    <a:p>
                      <a:r>
                        <a:rPr lang="en-US" sz="1600" dirty="0" smtClean="0"/>
                        <a:t>Synch info</a:t>
                      </a:r>
                      <a:endParaRPr lang="en-US" sz="1600" dirty="0"/>
                    </a:p>
                  </a:txBody>
                  <a:tcPr/>
                </a:tc>
                <a:tc>
                  <a:txBody>
                    <a:bodyPr/>
                    <a:lstStyle/>
                    <a:p>
                      <a:r>
                        <a:rPr lang="en-US" sz="1600" dirty="0" smtClean="0"/>
                        <a:t>TBD</a:t>
                      </a:r>
                      <a:endParaRPr lang="en-US" sz="1600" dirty="0"/>
                    </a:p>
                  </a:txBody>
                  <a:tcPr/>
                </a:tc>
                <a:tc>
                  <a:txBody>
                    <a:bodyPr/>
                    <a:lstStyle/>
                    <a:p>
                      <a:endParaRPr lang="en-US" sz="1600" dirty="0"/>
                    </a:p>
                  </a:txBody>
                  <a:tcPr/>
                </a:tc>
              </a:tr>
              <a:tr h="320040">
                <a:tc>
                  <a:txBody>
                    <a:bodyPr/>
                    <a:lstStyle/>
                    <a:p>
                      <a:r>
                        <a:rPr lang="en-US" sz="1600" dirty="0" err="1" smtClean="0"/>
                        <a:t>TimeOutPeriod</a:t>
                      </a:r>
                      <a:endParaRPr lang="en-US" sz="1600" dirty="0"/>
                    </a:p>
                  </a:txBody>
                  <a:tcPr/>
                </a:tc>
                <a:tc>
                  <a:txBody>
                    <a:bodyPr/>
                    <a:lstStyle/>
                    <a:p>
                      <a:r>
                        <a:rPr lang="en-US" sz="1600" dirty="0" smtClean="0"/>
                        <a:t>0x3C</a:t>
                      </a:r>
                      <a:endParaRPr lang="en-US" sz="1600" dirty="0"/>
                    </a:p>
                  </a:txBody>
                  <a:tcPr/>
                </a:tc>
                <a:tc>
                  <a:txBody>
                    <a:bodyPr/>
                    <a:lstStyle/>
                    <a:p>
                      <a:r>
                        <a:rPr lang="en-US" sz="1600" dirty="0" smtClean="0"/>
                        <a:t>=&gt; 60 slots or 3 seconds (0xFF = no period defined)</a:t>
                      </a:r>
                      <a:endParaRPr lang="en-US" sz="1600" dirty="0"/>
                    </a:p>
                  </a:txBody>
                  <a:tcPr/>
                </a:tc>
              </a:tr>
            </a:tbl>
          </a:graphicData>
        </a:graphic>
      </p:graphicFrame>
      <p:sp>
        <p:nvSpPr>
          <p:cNvPr id="8" name="Rectangle 7"/>
          <p:cNvSpPr/>
          <p:nvPr/>
        </p:nvSpPr>
        <p:spPr>
          <a:xfrm>
            <a:off x="304800" y="1219200"/>
            <a:ext cx="8458200" cy="1508105"/>
          </a:xfrm>
          <a:prstGeom prst="rect">
            <a:avLst/>
          </a:prstGeom>
        </p:spPr>
        <p:txBody>
          <a:bodyPr wrap="square">
            <a:spAutoFit/>
          </a:bodyPr>
          <a:lstStyle/>
          <a:p>
            <a:pPr marL="0" indent="0">
              <a:buNone/>
            </a:pPr>
            <a:r>
              <a:rPr lang="en-US" sz="2300" dirty="0"/>
              <a:t>To illustrate this fragmentation concept let’s take the scenario of a coordinator </a:t>
            </a:r>
            <a:r>
              <a:rPr lang="en-US" sz="2300" dirty="0" smtClean="0"/>
              <a:t>(</a:t>
            </a:r>
            <a:r>
              <a:rPr lang="en-US" sz="2300" dirty="0"/>
              <a:t>0</a:t>
            </a:r>
            <a:r>
              <a:rPr lang="en-US" sz="2300" dirty="0" smtClean="0"/>
              <a:t>x0000) wishing </a:t>
            </a:r>
            <a:r>
              <a:rPr lang="en-US" sz="2300" dirty="0"/>
              <a:t>to send a data message to an endpoint </a:t>
            </a:r>
            <a:r>
              <a:rPr lang="en-US" sz="2300" dirty="0" smtClean="0"/>
              <a:t>(0x1EA8) that will be </a:t>
            </a:r>
            <a:r>
              <a:rPr lang="en-US" sz="2300" dirty="0"/>
              <a:t>fragmented. The MPDU is 80 octets, and the data rate is 4800 b/s.</a:t>
            </a:r>
          </a:p>
        </p:txBody>
      </p:sp>
    </p:spTree>
    <p:extLst>
      <p:ext uri="{BB962C8B-B14F-4D97-AF65-F5344CB8AC3E}">
        <p14:creationId xmlns:p14="http://schemas.microsoft.com/office/powerpoint/2010/main" val="38869473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Scenario</a:t>
            </a:r>
            <a:endParaRPr lang="en-US" dirty="0"/>
          </a:p>
        </p:txBody>
      </p:sp>
      <p:sp>
        <p:nvSpPr>
          <p:cNvPr id="3" name="Content Placeholder 2"/>
          <p:cNvSpPr>
            <a:spLocks noGrp="1"/>
          </p:cNvSpPr>
          <p:nvPr>
            <p:ph idx="1"/>
          </p:nvPr>
        </p:nvSpPr>
        <p:spPr>
          <a:xfrm>
            <a:off x="685800" y="1524000"/>
            <a:ext cx="8153400" cy="4876800"/>
          </a:xfrm>
        </p:spPr>
        <p:txBody>
          <a:bodyPr/>
          <a:lstStyle/>
          <a:p>
            <a:r>
              <a:rPr lang="en-US" sz="2800" dirty="0"/>
              <a:t>The coordinator sets up the fragmentation operation by sending </a:t>
            </a:r>
            <a:r>
              <a:rPr lang="en-US" sz="2800" dirty="0" smtClean="0"/>
              <a:t>the </a:t>
            </a:r>
            <a:r>
              <a:rPr lang="en-US" sz="2800" dirty="0" smtClean="0"/>
              <a:t>initialization packet </a:t>
            </a:r>
            <a:r>
              <a:rPr lang="en-US" sz="2800" dirty="0" smtClean="0"/>
              <a:t>containing the Fragment </a:t>
            </a:r>
            <a:r>
              <a:rPr lang="en-US" sz="2800" dirty="0" smtClean="0"/>
              <a:t>IEs </a:t>
            </a:r>
            <a:r>
              <a:rPr lang="en-US" sz="2800" dirty="0" smtClean="0"/>
              <a:t>as per the previous slide</a:t>
            </a:r>
          </a:p>
          <a:p>
            <a:r>
              <a:rPr lang="en-US" sz="2600" dirty="0" smtClean="0"/>
              <a:t>The endpoint device will respond </a:t>
            </a:r>
            <a:r>
              <a:rPr lang="en-US" sz="2600" dirty="0" smtClean="0"/>
              <a:t>to </a:t>
            </a:r>
            <a:r>
              <a:rPr lang="en-US" sz="2600" dirty="0" smtClean="0"/>
              <a:t>the fragmentation </a:t>
            </a:r>
            <a:r>
              <a:rPr lang="en-US" sz="2600" dirty="0" smtClean="0"/>
              <a:t>IEs </a:t>
            </a:r>
            <a:r>
              <a:rPr lang="en-US" sz="2600" dirty="0" smtClean="0"/>
              <a:t>with an ACK or a NACK with a reason why it cannot accept or agree with this message</a:t>
            </a:r>
          </a:p>
          <a:p>
            <a:r>
              <a:rPr lang="en-US" sz="2600" dirty="0" smtClean="0"/>
              <a:t>Since the timing, channel, destination, and origination are defined by the fragment link ID, each fragment need only contain the PHY header, fragment link ID, a sequence value, and FCS in addition to the fragment</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7946699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762000"/>
          </a:xfrm>
        </p:spPr>
        <p:txBody>
          <a:bodyPr/>
          <a:lstStyle/>
          <a:p>
            <a:r>
              <a:rPr lang="en-US" dirty="0" smtClean="0"/>
              <a:t>Fragmentation Scenario</a:t>
            </a:r>
            <a:endParaRPr lang="en-US" dirty="0"/>
          </a:p>
        </p:txBody>
      </p:sp>
      <p:sp>
        <p:nvSpPr>
          <p:cNvPr id="3" name="Content Placeholder 2"/>
          <p:cNvSpPr>
            <a:spLocks noGrp="1"/>
          </p:cNvSpPr>
          <p:nvPr>
            <p:ph idx="1"/>
          </p:nvPr>
        </p:nvSpPr>
        <p:spPr>
          <a:xfrm>
            <a:off x="152400" y="1447800"/>
            <a:ext cx="8763000" cy="4876800"/>
          </a:xfrm>
        </p:spPr>
        <p:txBody>
          <a:bodyPr/>
          <a:lstStyle/>
          <a:p>
            <a:r>
              <a:rPr lang="en-US" sz="2600" dirty="0" smtClean="0"/>
              <a:t>The coordinator starts sending the sequence of fragments as per the “agreed-upon” schedule</a:t>
            </a:r>
          </a:p>
          <a:p>
            <a:r>
              <a:rPr lang="en-US" sz="2600" dirty="0" smtClean="0"/>
              <a:t>The endpoint device acknowledges receipt of these fragments as per the “agreed-upon” method</a:t>
            </a:r>
          </a:p>
          <a:p>
            <a:r>
              <a:rPr lang="en-US" sz="2600" dirty="0" smtClean="0"/>
              <a:t>Upon successful receipt of all fragments, the endpoint MAC reconstructs the “whole” message, processes it as a “normal” 802.15.4 frame, and passes the payload to the next higher layer</a:t>
            </a:r>
          </a:p>
          <a:p>
            <a:r>
              <a:rPr lang="en-US" sz="2600" dirty="0" smtClean="0"/>
              <a:t>The coordinator clears out all fragments and configuration settings from the fragmentation link and releases the Fragment Link ID to be used for another fragmentation link</a:t>
            </a:r>
            <a:endParaRPr lang="en-US" sz="26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9449118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72400" cy="762000"/>
          </a:xfrm>
        </p:spPr>
        <p:txBody>
          <a:bodyPr/>
          <a:lstStyle/>
          <a:p>
            <a:r>
              <a:rPr lang="en-US" dirty="0" smtClean="0"/>
              <a:t>Fragmentation Concept Details</a:t>
            </a:r>
            <a:endParaRPr lang="en-US" dirty="0"/>
          </a:p>
        </p:txBody>
      </p:sp>
      <p:sp>
        <p:nvSpPr>
          <p:cNvPr id="3" name="Content Placeholder 2"/>
          <p:cNvSpPr>
            <a:spLocks noGrp="1"/>
          </p:cNvSpPr>
          <p:nvPr>
            <p:ph idx="1"/>
          </p:nvPr>
        </p:nvSpPr>
        <p:spPr>
          <a:xfrm>
            <a:off x="304800" y="1295400"/>
            <a:ext cx="8534400" cy="4876800"/>
          </a:xfrm>
        </p:spPr>
        <p:txBody>
          <a:bodyPr/>
          <a:lstStyle/>
          <a:p>
            <a:r>
              <a:rPr lang="en-US" sz="2600" dirty="0" smtClean="0"/>
              <a:t>The Fragment link ID is one octet and is assigned by the coordinator</a:t>
            </a:r>
          </a:p>
          <a:p>
            <a:r>
              <a:rPr lang="en-US" sz="2600" dirty="0" smtClean="0"/>
              <a:t>The sequence value is one octet</a:t>
            </a:r>
          </a:p>
          <a:p>
            <a:r>
              <a:rPr lang="en-US" sz="2600" dirty="0" smtClean="0"/>
              <a:t>The FCS is two octets</a:t>
            </a:r>
          </a:p>
          <a:p>
            <a:r>
              <a:rPr lang="en-US" sz="2600" dirty="0" smtClean="0"/>
              <a:t>For beacon-enabled modes, the fragmentation slots will be marked as “special” to disallow another device from sensing them “empty” and trying to use them to send a message to the coordinator</a:t>
            </a:r>
          </a:p>
          <a:p>
            <a:r>
              <a:rPr lang="en-US" sz="2600" dirty="0" smtClean="0"/>
              <a:t>For nonbeacon-enabled modes, the coordinator may send out messages to all other devices that certain times have been reserved for this fragment link</a:t>
            </a:r>
          </a:p>
          <a:p>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5293152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Details</a:t>
            </a:r>
            <a:endParaRPr lang="en-US" dirty="0"/>
          </a:p>
        </p:txBody>
      </p:sp>
      <p:sp>
        <p:nvSpPr>
          <p:cNvPr id="3" name="Content Placeholder 2"/>
          <p:cNvSpPr>
            <a:spLocks noGrp="1"/>
          </p:cNvSpPr>
          <p:nvPr>
            <p:ph idx="1"/>
          </p:nvPr>
        </p:nvSpPr>
        <p:spPr>
          <a:xfrm>
            <a:off x="152400" y="1371600"/>
            <a:ext cx="8839200" cy="4876800"/>
          </a:xfrm>
        </p:spPr>
        <p:txBody>
          <a:bodyPr/>
          <a:lstStyle/>
          <a:p>
            <a:r>
              <a:rPr lang="en-US" sz="2800" dirty="0"/>
              <a:t>If an end device wishes to send a fragmented message to another device (and is able to do so), the coordinator will set up this link</a:t>
            </a:r>
          </a:p>
          <a:p>
            <a:r>
              <a:rPr lang="en-US" sz="2800" dirty="0" smtClean="0"/>
              <a:t>The PHY will use a Start Frame Delimiter (SFD) unique to a fragmentation link allowing 15.4k devices to sense and decode the fragment, i.e. an SFD-F</a:t>
            </a:r>
          </a:p>
          <a:p>
            <a:r>
              <a:rPr lang="en-US" sz="2800" dirty="0" smtClean="0"/>
              <a:t>The PHY will not include the frame length field since it is determined at configuration</a:t>
            </a:r>
          </a:p>
          <a:p>
            <a:r>
              <a:rPr lang="en-US" sz="2800" dirty="0" smtClean="0"/>
              <a:t>Non 15.4k devices will not recognize these fragments due to the unique SFD, and the non-conformal MAC Header</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93998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Fragmentation Concept Details</a:t>
            </a:r>
            <a:endParaRPr lang="en-US" dirty="0"/>
          </a:p>
        </p:txBody>
      </p:sp>
      <p:sp>
        <p:nvSpPr>
          <p:cNvPr id="3" name="Content Placeholder 2"/>
          <p:cNvSpPr>
            <a:spLocks noGrp="1"/>
          </p:cNvSpPr>
          <p:nvPr>
            <p:ph idx="1"/>
          </p:nvPr>
        </p:nvSpPr>
        <p:spPr>
          <a:xfrm>
            <a:off x="152400" y="1371600"/>
            <a:ext cx="8839200" cy="4876800"/>
          </a:xfrm>
        </p:spPr>
        <p:txBody>
          <a:bodyPr/>
          <a:lstStyle/>
          <a:p>
            <a:r>
              <a:rPr lang="en-US" dirty="0"/>
              <a:t>If security is desired, the current version of frame security will be placed on the original, non-fragmented message, not on each fragment</a:t>
            </a:r>
          </a:p>
          <a:p>
            <a:r>
              <a:rPr lang="en-US" dirty="0" smtClean="0"/>
              <a:t>In </a:t>
            </a:r>
            <a:r>
              <a:rPr lang="en-US" dirty="0"/>
              <a:t>addition to the time slots dedicated to transmission of fragments, the coordinator should also set up “management” time slots to allow both devices to communicate management information such as “terminate this fragmentation link now</a:t>
            </a:r>
            <a:r>
              <a:rPr lang="en-US" dirty="0" smtClean="0"/>
              <a:t>” or “suspend this operation for a defined time”</a:t>
            </a:r>
          </a:p>
          <a:p>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140332053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26360</TotalTime>
  <Words>1472</Words>
  <Application>Microsoft Macintosh PowerPoint</Application>
  <PresentationFormat>On-screen Show (4:3)</PresentationFormat>
  <Paragraphs>160</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Fragmentation Concept Overview</vt:lpstr>
      <vt:lpstr>Fragmentation Overview</vt:lpstr>
      <vt:lpstr>Fragmentation Scenario</vt:lpstr>
      <vt:lpstr>Fragmentation Scenario</vt:lpstr>
      <vt:lpstr>Fragmentation Scenario</vt:lpstr>
      <vt:lpstr>Fragmentation Concept Details</vt:lpstr>
      <vt:lpstr>Fragmentation Concept Details</vt:lpstr>
      <vt:lpstr>Fragmentation Concept Details</vt:lpstr>
      <vt:lpstr>Fragmentation Concept TBDs</vt:lpstr>
      <vt:lpstr>Fragmentation Concept TBDs</vt:lpstr>
      <vt:lpstr>Fragmentation Concept TBDs</vt:lpstr>
      <vt:lpstr>Fragment Packet</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Fragmentation Proposal</dc:title>
  <dc:subject/>
  <dc:creator>Pat Kinney</dc:creator>
  <cp:keywords/>
  <dc:description/>
  <cp:lastModifiedBy>Pat Kinney</cp:lastModifiedBy>
  <cp:revision>951</cp:revision>
  <cp:lastPrinted>2000-03-07T00:55:37Z</cp:lastPrinted>
  <dcterms:created xsi:type="dcterms:W3CDTF">2008-07-14T18:46:05Z</dcterms:created>
  <dcterms:modified xsi:type="dcterms:W3CDTF">2011-11-30T18:10:34Z</dcterms:modified>
  <cp:category>15-11-0861-00</cp:category>
</cp:coreProperties>
</file>