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332" r:id="rId4"/>
    <p:sldId id="333" r:id="rId5"/>
    <p:sldId id="334" r:id="rId6"/>
    <p:sldId id="33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74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11/21/11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extLst>
      <p:ext uri="{BB962C8B-B14F-4D97-AF65-F5344CB8AC3E}">
        <p14:creationId xmlns:p14="http://schemas.microsoft.com/office/powerpoint/2010/main" val="3570165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dirty="0" smtClean="0"/>
              <a:t>Rolfe , et. al.</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dirty="0" smtClean="0"/>
              <a:t>Rolfe , et. al.</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Nov  2011</a:t>
            </a:r>
            <a:endParaRPr lang="en-US" dirty="0"/>
          </a:p>
        </p:txBody>
      </p:sp>
      <p:sp>
        <p:nvSpPr>
          <p:cNvPr id="6" name="Footer Placeholder 5"/>
          <p:cNvSpPr>
            <a:spLocks noGrp="1"/>
          </p:cNvSpPr>
          <p:nvPr>
            <p:ph type="ftr" sz="quarter" idx="11"/>
          </p:nvPr>
        </p:nvSpPr>
        <p:spPr/>
        <p:txBody>
          <a:bodyPr/>
          <a:lstStyle/>
          <a:p>
            <a:r>
              <a:rPr lang="en-US" smtClean="0"/>
              <a:t>Rolfe , et. al.</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Nov  2011</a:t>
            </a:r>
            <a:endParaRPr lang="en-US"/>
          </a:p>
        </p:txBody>
      </p:sp>
      <p:sp>
        <p:nvSpPr>
          <p:cNvPr id="8" name="Footer Placeholder 7"/>
          <p:cNvSpPr>
            <a:spLocks noGrp="1"/>
          </p:cNvSpPr>
          <p:nvPr>
            <p:ph type="ftr" sz="quarter" idx="11"/>
          </p:nvPr>
        </p:nvSpPr>
        <p:spPr/>
        <p:txBody>
          <a:bodyPr/>
          <a:lstStyle/>
          <a:p>
            <a:r>
              <a:rPr lang="en-US" smtClean="0"/>
              <a:t>Rolfe , et. al.</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Nov  2011</a:t>
            </a:r>
            <a:endParaRPr lang="en-US"/>
          </a:p>
        </p:txBody>
      </p:sp>
      <p:sp>
        <p:nvSpPr>
          <p:cNvPr id="4" name="Footer Placeholder 3"/>
          <p:cNvSpPr>
            <a:spLocks noGrp="1"/>
          </p:cNvSpPr>
          <p:nvPr>
            <p:ph type="ftr" sz="quarter" idx="11"/>
          </p:nvPr>
        </p:nvSpPr>
        <p:spPr/>
        <p:txBody>
          <a:bodyPr/>
          <a:lstStyle/>
          <a:p>
            <a:r>
              <a:rPr lang="en-US" dirty="0" smtClean="0"/>
              <a:t>Rolfe , et. al.</a:t>
            </a:r>
            <a:endParaRPr lang="en-US" dirty="0"/>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Nov  2011</a:t>
            </a:r>
            <a:endParaRPr lang="en-US"/>
          </a:p>
        </p:txBody>
      </p:sp>
      <p:sp>
        <p:nvSpPr>
          <p:cNvPr id="3" name="Footer Placeholder 2"/>
          <p:cNvSpPr>
            <a:spLocks noGrp="1"/>
          </p:cNvSpPr>
          <p:nvPr>
            <p:ph type="ftr" sz="quarter" idx="11"/>
          </p:nvPr>
        </p:nvSpPr>
        <p:spPr/>
        <p:txBody>
          <a:bodyPr/>
          <a:lstStyle/>
          <a:p>
            <a:r>
              <a:rPr lang="en-US" smtClean="0"/>
              <a:t>Rolfe , et. al.</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en-US" smtClean="0"/>
              <a:t>Rolfe , et. al.</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en-US" smtClean="0"/>
              <a:t>Rolfe , et. al.</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smtClean="0"/>
              <a:t>Nov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Rolfe , et. al.</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15-11-</a:t>
            </a:r>
            <a:r>
              <a:rPr lang="en-US" b="1" dirty="0" smtClean="0"/>
              <a:t>0860-</a:t>
            </a:r>
            <a:r>
              <a:rPr lang="en-US" b="1" dirty="0" smtClean="0"/>
              <a:t>00-004k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632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a:t>
            </a:r>
            <a:r>
              <a:rPr lang="en-US" b="1" dirty="0" smtClean="0"/>
              <a:t>[Sliding Window I-ACK]</a:t>
            </a:r>
            <a:endParaRPr lang="en-US" b="1" dirty="0"/>
          </a:p>
          <a:p>
            <a:r>
              <a:rPr lang="en-US" b="1" dirty="0"/>
              <a:t>Date Submitted: </a:t>
            </a:r>
            <a:r>
              <a:rPr lang="en-US" b="1" dirty="0" smtClean="0"/>
              <a:t>[Nov </a:t>
            </a:r>
            <a:r>
              <a:rPr lang="en-US" b="1" dirty="0" smtClean="0"/>
              <a:t>21</a:t>
            </a:r>
            <a:r>
              <a:rPr lang="en-US" b="1" dirty="0" smtClean="0"/>
              <a:t>, </a:t>
            </a:r>
            <a:r>
              <a:rPr lang="en-US" b="1" dirty="0"/>
              <a:t>2011]</a:t>
            </a:r>
          </a:p>
          <a:p>
            <a:r>
              <a:rPr lang="en-US" b="1" dirty="0"/>
              <a:t>Source</a:t>
            </a:r>
            <a:r>
              <a:rPr lang="en-US" b="1" dirty="0" smtClean="0"/>
              <a:t>:</a:t>
            </a:r>
            <a:r>
              <a:rPr lang="en-US" b="1" dirty="0" smtClean="0"/>
              <a:t>[</a:t>
            </a:r>
            <a:r>
              <a:rPr lang="en-US" b="1" dirty="0" smtClean="0"/>
              <a:t>Jussi Haapola</a:t>
            </a:r>
            <a:r>
              <a:rPr lang="en-US" b="1" dirty="0" smtClean="0"/>
              <a:t>]</a:t>
            </a:r>
            <a:endParaRPr lang="en-US" b="1" dirty="0"/>
          </a:p>
          <a:p>
            <a:r>
              <a:rPr lang="en-US" dirty="0"/>
              <a:t>Company </a:t>
            </a:r>
            <a:r>
              <a:rPr lang="en-US" dirty="0" smtClean="0"/>
              <a:t>[</a:t>
            </a:r>
            <a:r>
              <a:rPr lang="en-US" dirty="0" smtClean="0"/>
              <a:t>Centre for Wireless Communications / University of Oulu</a:t>
            </a:r>
            <a:r>
              <a:rPr lang="en-US" dirty="0" smtClean="0"/>
              <a:t>]</a:t>
            </a:r>
            <a:endParaRPr lang="en-US" dirty="0"/>
          </a:p>
          <a:p>
            <a:r>
              <a:rPr lang="fi-FI" dirty="0" err="1"/>
              <a:t>Address</a:t>
            </a:r>
            <a:r>
              <a:rPr lang="fi-FI" dirty="0"/>
              <a:t> </a:t>
            </a:r>
            <a:r>
              <a:rPr lang="fi-FI" dirty="0" smtClean="0"/>
              <a:t>[P.O. Box 4500 FI-90014 </a:t>
            </a:r>
            <a:r>
              <a:rPr lang="fi-FI" dirty="0" err="1" smtClean="0"/>
              <a:t>University</a:t>
            </a:r>
            <a:r>
              <a:rPr lang="fi-FI" dirty="0" smtClean="0"/>
              <a:t> of Oulu, Finland]</a:t>
            </a:r>
            <a:endParaRPr lang="fi-FI" dirty="0"/>
          </a:p>
          <a:p>
            <a:r>
              <a:rPr lang="fr-FR" dirty="0"/>
              <a:t>Voice: </a:t>
            </a:r>
            <a:r>
              <a:rPr lang="fr-FR" dirty="0" smtClean="0"/>
              <a:t>[</a:t>
            </a:r>
            <a:r>
              <a:rPr lang="fr-FR" dirty="0" smtClean="0"/>
              <a:t>+</a:t>
            </a:r>
            <a:r>
              <a:rPr lang="fr-FR" dirty="0" smtClean="0"/>
              <a:t>358-40-8363-018</a:t>
            </a:r>
            <a:r>
              <a:rPr lang="fr-FR" dirty="0" smtClean="0"/>
              <a:t>]</a:t>
            </a:r>
            <a:r>
              <a:rPr lang="fr-FR" dirty="0" smtClean="0"/>
              <a:t>, </a:t>
            </a:r>
            <a:r>
              <a:rPr lang="fr-FR" dirty="0"/>
              <a:t>FAX: </a:t>
            </a:r>
            <a:r>
              <a:rPr lang="fr-FR" dirty="0" smtClean="0"/>
              <a:t>[]</a:t>
            </a:r>
            <a:r>
              <a:rPr lang="fr-FR" dirty="0" smtClean="0"/>
              <a:t>, </a:t>
            </a:r>
            <a:r>
              <a:rPr lang="fr-FR" dirty="0"/>
              <a:t>E-Mail: </a:t>
            </a:r>
            <a:r>
              <a:rPr lang="fr-FR" dirty="0" smtClean="0"/>
              <a:t>[</a:t>
            </a:r>
            <a:r>
              <a:rPr lang="fr-FR" dirty="0" err="1" smtClean="0"/>
              <a:t>jhaapola@ee.oulu.fi</a:t>
            </a:r>
            <a:r>
              <a:rPr lang="fr-FR" dirty="0" smtClean="0"/>
              <a:t>]</a:t>
            </a:r>
            <a:endParaRPr lang="fr-FR" dirty="0"/>
          </a:p>
          <a:p>
            <a:r>
              <a:rPr lang="en-US" b="1" dirty="0"/>
              <a:t>Re</a:t>
            </a:r>
            <a:r>
              <a:rPr lang="en-US" b="1" dirty="0" smtClean="0"/>
              <a:t>:[</a:t>
            </a:r>
            <a:r>
              <a:rPr lang="en-US" dirty="0" smtClean="0"/>
              <a:t>MPDU Fragmentation drafting</a:t>
            </a:r>
            <a:r>
              <a:rPr lang="en-US" b="1" dirty="0" smtClean="0"/>
              <a:t>]</a:t>
            </a:r>
            <a:endParaRPr lang="en-US" b="1" dirty="0"/>
          </a:p>
          <a:p>
            <a:r>
              <a:rPr lang="en-US" b="1" dirty="0"/>
              <a:t>Abstract</a:t>
            </a:r>
            <a:r>
              <a:rPr lang="en-US" b="1" dirty="0" smtClean="0"/>
              <a:t>:</a:t>
            </a:r>
            <a:r>
              <a:rPr lang="en-US" b="1" dirty="0" smtClean="0"/>
              <a:t>[</a:t>
            </a:r>
            <a:r>
              <a:rPr lang="en-US" dirty="0" smtClean="0"/>
              <a:t>Ideas for using a sliding window acknowledging method for sub-MAC fragmented frames]</a:t>
            </a:r>
            <a:endParaRPr lang="en-US" b="1" dirty="0"/>
          </a:p>
          <a:p>
            <a:r>
              <a:rPr lang="en-US" b="1" dirty="0"/>
              <a:t>Purpose</a:t>
            </a:r>
            <a:r>
              <a:rPr lang="en-US" b="1" dirty="0" smtClean="0"/>
              <a:t>:[</a:t>
            </a:r>
            <a:r>
              <a:rPr lang="en-US" dirty="0" smtClean="0"/>
              <a:t>Support drafting of MPDU Fragmentation text]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smtClean="0"/>
              <a:t>Nov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smtClean="0"/>
              <a:t>Rolfe , et. al.</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pPr>
              <a:buNone/>
            </a:pPr>
            <a:r>
              <a:rPr lang="en-US" dirty="0" smtClean="0"/>
              <a:t>Three</a:t>
            </a:r>
            <a:r>
              <a:rPr lang="en-US" dirty="0" smtClean="0"/>
              <a:t> different methods for acknowledging multiple MPDU fragments using a sliding window approach.</a:t>
            </a:r>
            <a:endParaRPr lang="en-US" dirty="0" smtClean="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but limited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80940444"/>
              </p:ext>
            </p:extLst>
          </p:nvPr>
        </p:nvGraphicFramePr>
        <p:xfrm>
          <a:off x="457200" y="1600200"/>
          <a:ext cx="8229600" cy="7416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Bit 0</a:t>
                      </a:r>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p>
                  </a:txBody>
                  <a:tcPr/>
                </a:tc>
              </a:tr>
              <a:tr h="370840">
                <a:tc>
                  <a:txBody>
                    <a:bodyPr/>
                    <a:lstStyle/>
                    <a:p>
                      <a:pPr algn="ctr"/>
                      <a:r>
                        <a:rPr lang="en-US" dirty="0" err="1" smtClean="0"/>
                        <a:t>Fragm</a:t>
                      </a:r>
                      <a:r>
                        <a:rPr lang="en-US" dirty="0" smtClean="0"/>
                        <a:t> 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endParaRPr lang="en-US" dirty="0"/>
                    </a:p>
                  </a:txBody>
                  <a:tcPr/>
                </a:tc>
                <a:tc>
                  <a:txBody>
                    <a:bodyPr/>
                    <a:lstStyle/>
                    <a:p>
                      <a:pPr algn="ctr"/>
                      <a:r>
                        <a:rPr lang="en-US" dirty="0" smtClean="0"/>
                        <a:t>8</a:t>
                      </a:r>
                    </a:p>
                  </a:txBody>
                  <a:tcPr/>
                </a:tc>
              </a:tr>
            </a:tbl>
          </a:graphicData>
        </a:graphic>
      </p:graphicFrame>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
        <p:nvSpPr>
          <p:cNvPr id="10" name="Content Placeholder 2"/>
          <p:cNvSpPr txBox="1">
            <a:spLocks/>
          </p:cNvSpPr>
          <p:nvPr/>
        </p:nvSpPr>
        <p:spPr>
          <a:xfrm>
            <a:off x="457200" y="2743200"/>
            <a:ext cx="8229600" cy="3382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dirty="0" smtClean="0"/>
              <a:t>Reserve a fixed one octet for </a:t>
            </a:r>
            <a:r>
              <a:rPr lang="en-US" dirty="0" err="1" smtClean="0"/>
              <a:t>acking</a:t>
            </a:r>
            <a:endParaRPr lang="en-US" dirty="0" smtClean="0"/>
          </a:p>
          <a:p>
            <a:r>
              <a:rPr lang="en-US" dirty="0" smtClean="0"/>
              <a:t>Sliding by moving to next 8 fragments after current 8-fragment block finished.</a:t>
            </a:r>
          </a:p>
          <a:p>
            <a:r>
              <a:rPr lang="en-US" dirty="0" smtClean="0"/>
              <a:t>Limits maximum transmitted fragments to 8 before request for I-ACK.</a:t>
            </a:r>
          </a:p>
          <a:p>
            <a:r>
              <a:rPr lang="en-US" dirty="0" smtClean="0"/>
              <a:t>Cannot advance to next 8 fragments before all 8 prior have been </a:t>
            </a:r>
            <a:r>
              <a:rPr lang="en-US" dirty="0" err="1" smtClean="0"/>
              <a:t>ACKed</a:t>
            </a:r>
            <a:r>
              <a:rPr lang="en-US" dirty="0" smtClean="0"/>
              <a:t> correctly.</a:t>
            </a:r>
            <a:endParaRPr lang="en-US" dirty="0" smtClean="0"/>
          </a:p>
        </p:txBody>
      </p:sp>
    </p:spTree>
    <p:extLst>
      <p:ext uri="{BB962C8B-B14F-4D97-AF65-F5344CB8AC3E}">
        <p14:creationId xmlns:p14="http://schemas.microsoft.com/office/powerpoint/2010/main" val="2545701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Sliding window</a:t>
            </a:r>
            <a:endParaRPr lang="en-US" dirty="0"/>
          </a:p>
        </p:txBody>
      </p:sp>
      <p:sp>
        <p:nvSpPr>
          <p:cNvPr id="3" name="Content Placeholder 2"/>
          <p:cNvSpPr>
            <a:spLocks noGrp="1"/>
          </p:cNvSpPr>
          <p:nvPr>
            <p:ph idx="1"/>
          </p:nvPr>
        </p:nvSpPr>
        <p:spPr>
          <a:xfrm>
            <a:off x="457200" y="3505200"/>
            <a:ext cx="8229600" cy="2620963"/>
          </a:xfrm>
        </p:spPr>
        <p:txBody>
          <a:bodyPr>
            <a:normAutofit fontScale="70000" lnSpcReduction="20000"/>
          </a:bodyPr>
          <a:lstStyle/>
          <a:p>
            <a:r>
              <a:rPr lang="en-US" dirty="0" smtClean="0"/>
              <a:t>Len: length of sliding window (0-&gt;1 octet, 1-&gt;2 octets)</a:t>
            </a:r>
          </a:p>
          <a:p>
            <a:r>
              <a:rPr lang="en-US" dirty="0" smtClean="0"/>
              <a:t>If less than 9 fragments have been transmitted before I-ACK, </a:t>
            </a:r>
            <a:r>
              <a:rPr lang="en-US" dirty="0" err="1" smtClean="0"/>
              <a:t>len</a:t>
            </a:r>
            <a:r>
              <a:rPr lang="en-US" dirty="0" smtClean="0"/>
              <a:t> = 0 and only first octet present</a:t>
            </a:r>
          </a:p>
          <a:p>
            <a:r>
              <a:rPr lang="en-US" dirty="0" smtClean="0"/>
              <a:t>If more than 8 fragments have been transmitted before I-ACK, </a:t>
            </a:r>
            <a:r>
              <a:rPr lang="en-US" dirty="0" err="1" smtClean="0"/>
              <a:t>len</a:t>
            </a:r>
            <a:r>
              <a:rPr lang="en-US" dirty="0" smtClean="0"/>
              <a:t> = 1 and both octets are present.</a:t>
            </a:r>
          </a:p>
          <a:p>
            <a:r>
              <a:rPr lang="en-US" dirty="0" smtClean="0"/>
              <a:t>When fragments 1 to 8 have been successfully </a:t>
            </a:r>
            <a:r>
              <a:rPr lang="en-US" dirty="0" err="1" smtClean="0"/>
              <a:t>ACKed</a:t>
            </a:r>
            <a:r>
              <a:rPr lang="en-US" dirty="0" smtClean="0"/>
              <a:t>, their ACK fields are omitted, </a:t>
            </a:r>
            <a:r>
              <a:rPr lang="en-US" dirty="0" err="1" smtClean="0"/>
              <a:t>len</a:t>
            </a:r>
            <a:r>
              <a:rPr lang="en-US" dirty="0"/>
              <a:t> </a:t>
            </a:r>
            <a:r>
              <a:rPr lang="en-US" dirty="0" smtClean="0"/>
              <a:t>= 0 and bits 0-7 now ACK fragments 9 to 16. (Hence the term Sliding)  </a:t>
            </a:r>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807650048"/>
              </p:ext>
            </p:extLst>
          </p:nvPr>
        </p:nvGraphicFramePr>
        <p:xfrm>
          <a:off x="1524000" y="1397000"/>
          <a:ext cx="6096000" cy="741680"/>
        </p:xfrm>
        <a:graphic>
          <a:graphicData uri="http://schemas.openxmlformats.org/drawingml/2006/table">
            <a:tbl>
              <a:tblPr firstRow="1" bandRow="1">
                <a:tableStyleId>{5C22544A-7EE6-4342-B048-85BDC9FD1C3A}</a:tableStyleId>
              </a:tblPr>
              <a:tblGrid>
                <a:gridCol w="609600"/>
                <a:gridCol w="457200"/>
                <a:gridCol w="838200"/>
                <a:gridCol w="533400"/>
                <a:gridCol w="609600"/>
                <a:gridCol w="609600"/>
                <a:gridCol w="609600"/>
                <a:gridCol w="609600"/>
                <a:gridCol w="609600"/>
                <a:gridCol w="609600"/>
              </a:tblGrid>
              <a:tr h="370840">
                <a:tc>
                  <a:txBody>
                    <a:bodyPr/>
                    <a:lstStyle/>
                    <a:p>
                      <a:r>
                        <a:rPr lang="en-US" dirty="0" smtClean="0"/>
                        <a:t>Len</a:t>
                      </a:r>
                      <a:endParaRPr lang="en-US" dirty="0"/>
                    </a:p>
                  </a:txBody>
                  <a:tcPr/>
                </a:tc>
                <a:tc>
                  <a:txBody>
                    <a:bodyPr/>
                    <a:lstStyle/>
                    <a:p>
                      <a:r>
                        <a:rPr lang="en-US" dirty="0" smtClean="0">
                          <a:solidFill>
                            <a:schemeClr val="tx1"/>
                          </a:solidFill>
                        </a:rPr>
                        <a:t>…</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Bit 0</a:t>
                      </a:r>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p>
                  </a:txBody>
                  <a:tcPr/>
                </a:tc>
              </a:tr>
              <a:tr h="370840">
                <a:tc>
                  <a:txBody>
                    <a:bodyPr/>
                    <a:lstStyle/>
                    <a:p>
                      <a:r>
                        <a:rPr lang="en-US" dirty="0" smtClean="0"/>
                        <a:t>1</a:t>
                      </a:r>
                      <a:r>
                        <a:rPr lang="en-US" baseline="0" dirty="0" smtClean="0"/>
                        <a:t> bit</a:t>
                      </a:r>
                      <a:endParaRPr lang="en-US" dirty="0"/>
                    </a:p>
                  </a:txBody>
                  <a:tcPr/>
                </a:tc>
                <a:tc>
                  <a:txBody>
                    <a:bodyPr/>
                    <a:lstStyle/>
                    <a:p>
                      <a:r>
                        <a:rPr lang="en-US" dirty="0" smtClean="0">
                          <a:solidFill>
                            <a:schemeClr val="tx1"/>
                          </a:solidFill>
                        </a:rPr>
                        <a:t>…</a:t>
                      </a:r>
                      <a:endParaRPr lang="en-US" dirty="0">
                        <a:solidFill>
                          <a:schemeClr val="tx1"/>
                        </a:solidFill>
                      </a:endParaRPr>
                    </a:p>
                  </a:txBody>
                  <a:tcPr/>
                </a:tc>
                <a:tc>
                  <a:txBody>
                    <a:bodyPr/>
                    <a:lstStyle/>
                    <a:p>
                      <a:pPr algn="ctr"/>
                      <a:r>
                        <a:rPr lang="en-US" dirty="0" smtClean="0"/>
                        <a:t>Frag </a:t>
                      </a: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endParaRPr lang="en-US" dirty="0"/>
                    </a:p>
                  </a:txBody>
                  <a:tcPr/>
                </a:tc>
                <a:tc>
                  <a:txBody>
                    <a:bodyPr/>
                    <a:lstStyle/>
                    <a:p>
                      <a:pPr algn="ctr"/>
                      <a:r>
                        <a:rPr lang="en-US" dirty="0" smtClean="0"/>
                        <a:t>8</a:t>
                      </a:r>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544051800"/>
              </p:ext>
            </p:extLst>
          </p:nvPr>
        </p:nvGraphicFramePr>
        <p:xfrm>
          <a:off x="1524000" y="2590800"/>
          <a:ext cx="6096000" cy="74168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r>
                        <a:rPr lang="en-US" dirty="0" smtClean="0"/>
                        <a:t>Bit 8</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15</a:t>
                      </a:r>
                      <a:endParaRPr lang="en-US" dirty="0"/>
                    </a:p>
                  </a:txBody>
                  <a:tcPr/>
                </a:tc>
              </a:tr>
              <a:tr h="370840">
                <a:tc>
                  <a:txBody>
                    <a:bodyPr/>
                    <a:lstStyle/>
                    <a:p>
                      <a:r>
                        <a:rPr lang="en-US" dirty="0" smtClean="0"/>
                        <a:t>Frag 9</a:t>
                      </a:r>
                      <a:endParaRPr lang="en-US" dirty="0"/>
                    </a:p>
                  </a:txBody>
                  <a:tcPr/>
                </a:tc>
                <a:tc>
                  <a:txBody>
                    <a:bodyPr/>
                    <a:lstStyle/>
                    <a:p>
                      <a:r>
                        <a:rPr lang="en-US" dirty="0" smtClean="0"/>
                        <a:t>10</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15</a:t>
                      </a:r>
                      <a:endParaRPr lang="en-US" dirty="0"/>
                    </a:p>
                  </a:txBody>
                  <a:tcPr/>
                </a:tc>
                <a:tc>
                  <a:txBody>
                    <a:bodyPr/>
                    <a:lstStyle/>
                    <a:p>
                      <a:r>
                        <a:rPr lang="en-US" dirty="0" smtClean="0"/>
                        <a:t>16</a:t>
                      </a:r>
                      <a:endParaRPr lang="en-US" dirty="0"/>
                    </a:p>
                  </a:txBody>
                  <a:tcPr/>
                </a:tc>
              </a:tr>
            </a:tbl>
          </a:graphicData>
        </a:graphic>
      </p:graphicFrame>
    </p:spTree>
    <p:extLst>
      <p:ext uri="{BB962C8B-B14F-4D97-AF65-F5344CB8AC3E}">
        <p14:creationId xmlns:p14="http://schemas.microsoft.com/office/powerpoint/2010/main" val="277106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Sliding Window </a:t>
            </a:r>
            <a:r>
              <a:rPr lang="en-US" dirty="0"/>
              <a:t>O</a:t>
            </a:r>
            <a:r>
              <a:rPr lang="en-US" dirty="0" smtClean="0"/>
              <a:t>ver </a:t>
            </a:r>
            <a:r>
              <a:rPr lang="en-US" dirty="0"/>
              <a:t>A</a:t>
            </a:r>
            <a:r>
              <a:rPr lang="en-US" dirty="0" smtClean="0"/>
              <a:t>ll </a:t>
            </a:r>
            <a:r>
              <a:rPr lang="en-US" dirty="0"/>
              <a:t>F</a:t>
            </a:r>
            <a:r>
              <a:rPr lang="en-US" dirty="0" smtClean="0"/>
              <a:t>ragments</a:t>
            </a:r>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769695244"/>
              </p:ext>
            </p:extLst>
          </p:nvPr>
        </p:nvGraphicFramePr>
        <p:xfrm>
          <a:off x="914400" y="1397000"/>
          <a:ext cx="6705600" cy="741680"/>
        </p:xfrm>
        <a:graphic>
          <a:graphicData uri="http://schemas.openxmlformats.org/drawingml/2006/table">
            <a:tbl>
              <a:tblPr firstRow="1" bandRow="1">
                <a:tableStyleId>{5C22544A-7EE6-4342-B048-85BDC9FD1C3A}</a:tableStyleId>
              </a:tblPr>
              <a:tblGrid>
                <a:gridCol w="762000"/>
                <a:gridCol w="411480"/>
                <a:gridCol w="922020"/>
                <a:gridCol w="586740"/>
                <a:gridCol w="670560"/>
                <a:gridCol w="670560"/>
                <a:gridCol w="670560"/>
                <a:gridCol w="670560"/>
                <a:gridCol w="670560"/>
                <a:gridCol w="670560"/>
              </a:tblGrid>
              <a:tr h="370840">
                <a:tc>
                  <a:txBody>
                    <a:bodyPr/>
                    <a:lstStyle/>
                    <a:p>
                      <a:r>
                        <a:rPr lang="en-US" dirty="0" smtClean="0"/>
                        <a:t>Len</a:t>
                      </a:r>
                      <a:endParaRPr lang="en-US" dirty="0"/>
                    </a:p>
                  </a:txBody>
                  <a:tcPr/>
                </a:tc>
                <a:tc>
                  <a:txBody>
                    <a:bodyPr/>
                    <a:lstStyle/>
                    <a:p>
                      <a:r>
                        <a:rPr lang="en-US" dirty="0" smtClean="0">
                          <a:solidFill>
                            <a:schemeClr val="tx1"/>
                          </a:solidFill>
                        </a:rPr>
                        <a:t>…</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Bit 0</a:t>
                      </a:r>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p>
                  </a:txBody>
                  <a:tcPr/>
                </a:tc>
              </a:tr>
              <a:tr h="370840">
                <a:tc>
                  <a:txBody>
                    <a:bodyPr/>
                    <a:lstStyle/>
                    <a:p>
                      <a:r>
                        <a:rPr lang="en-US" baseline="0" dirty="0" smtClean="0"/>
                        <a:t>4 bits</a:t>
                      </a:r>
                      <a:endParaRPr lang="en-US" dirty="0"/>
                    </a:p>
                  </a:txBody>
                  <a:tcPr/>
                </a:tc>
                <a:tc>
                  <a:txBody>
                    <a:bodyPr/>
                    <a:lstStyle/>
                    <a:p>
                      <a:r>
                        <a:rPr lang="en-US" dirty="0" smtClean="0">
                          <a:solidFill>
                            <a:schemeClr val="tx1"/>
                          </a:solidFill>
                        </a:rPr>
                        <a:t>…</a:t>
                      </a:r>
                      <a:endParaRPr lang="en-US" dirty="0">
                        <a:solidFill>
                          <a:schemeClr val="tx1"/>
                        </a:solidFill>
                      </a:endParaRPr>
                    </a:p>
                  </a:txBody>
                  <a:tcPr/>
                </a:tc>
                <a:tc>
                  <a:txBody>
                    <a:bodyPr/>
                    <a:lstStyle/>
                    <a:p>
                      <a:pPr algn="ctr"/>
                      <a:r>
                        <a:rPr lang="en-US" dirty="0" smtClean="0"/>
                        <a:t>Frag </a:t>
                      </a: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endParaRPr lang="en-US" dirty="0"/>
                    </a:p>
                  </a:txBody>
                  <a:tcPr/>
                </a:tc>
                <a:tc>
                  <a:txBody>
                    <a:bodyPr/>
                    <a:lstStyle/>
                    <a:p>
                      <a:pPr algn="ctr"/>
                      <a:r>
                        <a:rPr lang="en-US" dirty="0" smtClean="0"/>
                        <a:t>8</a:t>
                      </a:r>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69584441"/>
              </p:ext>
            </p:extLst>
          </p:nvPr>
        </p:nvGraphicFramePr>
        <p:xfrm>
          <a:off x="2057400" y="2590800"/>
          <a:ext cx="5562600" cy="1010920"/>
        </p:xfrm>
        <a:graphic>
          <a:graphicData uri="http://schemas.openxmlformats.org/drawingml/2006/table">
            <a:tbl>
              <a:tblPr firstRow="1" bandRow="1">
                <a:tableStyleId>{5C22544A-7EE6-4342-B048-85BDC9FD1C3A}</a:tableStyleId>
              </a:tblPr>
              <a:tblGrid>
                <a:gridCol w="695325"/>
                <a:gridCol w="695325"/>
                <a:gridCol w="695325"/>
                <a:gridCol w="695325"/>
                <a:gridCol w="695325"/>
                <a:gridCol w="695325"/>
                <a:gridCol w="695325"/>
                <a:gridCol w="695325"/>
              </a:tblGrid>
              <a:tr h="370840">
                <a:tc>
                  <a:txBody>
                    <a:bodyPr/>
                    <a:lstStyle/>
                    <a:p>
                      <a:r>
                        <a:rPr lang="en-US" dirty="0" smtClean="0"/>
                        <a:t>Bit 8</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15</a:t>
                      </a:r>
                      <a:endParaRPr lang="en-US" dirty="0"/>
                    </a:p>
                  </a:txBody>
                  <a:tcPr/>
                </a:tc>
              </a:tr>
              <a:tr h="370840">
                <a:tc>
                  <a:txBody>
                    <a:bodyPr/>
                    <a:lstStyle/>
                    <a:p>
                      <a:r>
                        <a:rPr lang="en-US" dirty="0" smtClean="0"/>
                        <a:t>Frag 9</a:t>
                      </a:r>
                      <a:endParaRPr lang="en-US" dirty="0"/>
                    </a:p>
                  </a:txBody>
                  <a:tcPr/>
                </a:tc>
                <a:tc>
                  <a:txBody>
                    <a:bodyPr/>
                    <a:lstStyle/>
                    <a:p>
                      <a:r>
                        <a:rPr lang="en-US" dirty="0" smtClean="0"/>
                        <a:t>10</a:t>
                      </a:r>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c>
                  <a:txBody>
                    <a:bodyPr/>
                    <a:lstStyle/>
                    <a:p>
                      <a:r>
                        <a:rPr lang="en-US" dirty="0" smtClean="0"/>
                        <a:t>13</a:t>
                      </a:r>
                      <a:endParaRPr lang="en-US" dirty="0"/>
                    </a:p>
                  </a:txBody>
                  <a:tcPr/>
                </a:tc>
                <a:tc>
                  <a:txBody>
                    <a:bodyPr/>
                    <a:lstStyle/>
                    <a:p>
                      <a:r>
                        <a:rPr lang="en-US" dirty="0" smtClean="0"/>
                        <a:t>14</a:t>
                      </a:r>
                      <a:endParaRPr lang="en-US" dirty="0"/>
                    </a:p>
                  </a:txBody>
                  <a:tcPr/>
                </a:tc>
                <a:tc>
                  <a:txBody>
                    <a:bodyPr/>
                    <a:lstStyle/>
                    <a:p>
                      <a:r>
                        <a:rPr lang="en-US" dirty="0" smtClean="0"/>
                        <a:t>15</a:t>
                      </a:r>
                      <a:endParaRPr lang="en-US" dirty="0"/>
                    </a:p>
                  </a:txBody>
                  <a:tcPr/>
                </a:tc>
                <a:tc>
                  <a:txBody>
                    <a:bodyPr/>
                    <a:lstStyle/>
                    <a:p>
                      <a:r>
                        <a:rPr lang="en-US" dirty="0" smtClean="0"/>
                        <a:t>16</a:t>
                      </a:r>
                      <a:endParaRPr lang="en-US"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190556924"/>
              </p:ext>
            </p:extLst>
          </p:nvPr>
        </p:nvGraphicFramePr>
        <p:xfrm>
          <a:off x="2057399" y="3886200"/>
          <a:ext cx="5562601" cy="741680"/>
        </p:xfrm>
        <a:graphic>
          <a:graphicData uri="http://schemas.openxmlformats.org/drawingml/2006/table">
            <a:tbl>
              <a:tblPr firstRow="1" bandRow="1">
                <a:tableStyleId>{5C22544A-7EE6-4342-B048-85BDC9FD1C3A}</a:tableStyleId>
              </a:tblPr>
              <a:tblGrid>
                <a:gridCol w="903923"/>
                <a:gridCol w="556260"/>
                <a:gridCol w="625793"/>
                <a:gridCol w="695325"/>
                <a:gridCol w="695325"/>
                <a:gridCol w="695325"/>
                <a:gridCol w="695325"/>
                <a:gridCol w="695325"/>
              </a:tblGrid>
              <a:tr h="370840">
                <a:tc>
                  <a:txBody>
                    <a:bodyPr/>
                    <a:lstStyle/>
                    <a:p>
                      <a:r>
                        <a:rPr lang="en-US" dirty="0" smtClean="0"/>
                        <a:t>Bit 16</a:t>
                      </a:r>
                      <a:endParaRPr lang="en-US" dirty="0"/>
                    </a:p>
                  </a:txBody>
                  <a:tcPr/>
                </a:tc>
                <a:tc>
                  <a:txBody>
                    <a:bodyPr/>
                    <a:lstStyle/>
                    <a:p>
                      <a:r>
                        <a:rPr lang="en-US" dirty="0" smtClean="0"/>
                        <a:t>17</a:t>
                      </a:r>
                      <a:endParaRPr lang="en-US" dirty="0"/>
                    </a:p>
                  </a:txBody>
                  <a:tcPr/>
                </a:tc>
                <a:tc>
                  <a:txBody>
                    <a:bodyPr/>
                    <a:lstStyle/>
                    <a:p>
                      <a:r>
                        <a:rPr lang="en-US" dirty="0" smtClean="0"/>
                        <a:t>18</a:t>
                      </a:r>
                      <a:endParaRPr lang="en-US" dirty="0"/>
                    </a:p>
                  </a:txBody>
                  <a:tcPr/>
                </a:tc>
                <a:tc>
                  <a:txBody>
                    <a:bodyPr/>
                    <a:lstStyle/>
                    <a:p>
                      <a:r>
                        <a:rPr lang="en-US" dirty="0" smtClean="0"/>
                        <a:t>19</a:t>
                      </a:r>
                      <a:endParaRPr lang="en-US" dirty="0"/>
                    </a:p>
                  </a:txBody>
                  <a:tcPr/>
                </a:tc>
                <a:tc>
                  <a:txBody>
                    <a:bodyPr/>
                    <a:lstStyle/>
                    <a:p>
                      <a:r>
                        <a:rPr lang="en-US" dirty="0" smtClean="0"/>
                        <a:t>20</a:t>
                      </a:r>
                      <a:endParaRPr lang="en-US" dirty="0"/>
                    </a:p>
                  </a:txBody>
                  <a:tcPr/>
                </a:tc>
                <a:tc>
                  <a:txBody>
                    <a:bodyPr/>
                    <a:lstStyle/>
                    <a:p>
                      <a:r>
                        <a:rPr lang="en-US" dirty="0" smtClean="0"/>
                        <a:t>21</a:t>
                      </a:r>
                      <a:endParaRPr lang="en-US" dirty="0"/>
                    </a:p>
                  </a:txBody>
                  <a:tcPr/>
                </a:tc>
                <a:tc>
                  <a:txBody>
                    <a:bodyPr/>
                    <a:lstStyle/>
                    <a:p>
                      <a:r>
                        <a:rPr lang="en-US" dirty="0" smtClean="0"/>
                        <a:t>22</a:t>
                      </a:r>
                      <a:endParaRPr lang="en-US" dirty="0"/>
                    </a:p>
                  </a:txBody>
                  <a:tcPr/>
                </a:tc>
                <a:tc>
                  <a:txBody>
                    <a:bodyPr/>
                    <a:lstStyle/>
                    <a:p>
                      <a:r>
                        <a:rPr lang="en-US" dirty="0" smtClean="0"/>
                        <a:t>23</a:t>
                      </a:r>
                      <a:endParaRPr lang="en-US" dirty="0"/>
                    </a:p>
                  </a:txBody>
                  <a:tcPr/>
                </a:tc>
              </a:tr>
              <a:tr h="370840">
                <a:tc>
                  <a:txBody>
                    <a:bodyPr/>
                    <a:lstStyle/>
                    <a:p>
                      <a:r>
                        <a:rPr lang="en-US" dirty="0" smtClean="0"/>
                        <a:t>Frag 17</a:t>
                      </a:r>
                      <a:endParaRPr lang="en-US" dirty="0"/>
                    </a:p>
                  </a:txBody>
                  <a:tcPr/>
                </a:tc>
                <a:tc>
                  <a:txBody>
                    <a:bodyPr/>
                    <a:lstStyle/>
                    <a:p>
                      <a:r>
                        <a:rPr lang="en-US" dirty="0" smtClean="0"/>
                        <a:t>18</a:t>
                      </a:r>
                      <a:endParaRPr lang="en-US" dirty="0"/>
                    </a:p>
                  </a:txBody>
                  <a:tcPr/>
                </a:tc>
                <a:tc>
                  <a:txBody>
                    <a:bodyPr/>
                    <a:lstStyle/>
                    <a:p>
                      <a:r>
                        <a:rPr lang="en-US" dirty="0" smtClean="0"/>
                        <a:t>19</a:t>
                      </a:r>
                      <a:endParaRPr lang="en-US" dirty="0"/>
                    </a:p>
                  </a:txBody>
                  <a:tcPr/>
                </a:tc>
                <a:tc>
                  <a:txBody>
                    <a:bodyPr/>
                    <a:lstStyle/>
                    <a:p>
                      <a:r>
                        <a:rPr lang="en-US" dirty="0" smtClean="0"/>
                        <a:t>20</a:t>
                      </a:r>
                      <a:endParaRPr lang="en-US" dirty="0"/>
                    </a:p>
                  </a:txBody>
                  <a:tcPr/>
                </a:tc>
                <a:tc>
                  <a:txBody>
                    <a:bodyPr/>
                    <a:lstStyle/>
                    <a:p>
                      <a:r>
                        <a:rPr lang="en-US" dirty="0" smtClean="0"/>
                        <a:t>21</a:t>
                      </a:r>
                      <a:endParaRPr lang="en-US" dirty="0"/>
                    </a:p>
                  </a:txBody>
                  <a:tcPr/>
                </a:tc>
                <a:tc>
                  <a:txBody>
                    <a:bodyPr/>
                    <a:lstStyle/>
                    <a:p>
                      <a:r>
                        <a:rPr lang="en-US" dirty="0" smtClean="0"/>
                        <a:t>22</a:t>
                      </a:r>
                      <a:endParaRPr lang="en-US" dirty="0"/>
                    </a:p>
                  </a:txBody>
                  <a:tcPr/>
                </a:tc>
                <a:tc>
                  <a:txBody>
                    <a:bodyPr/>
                    <a:lstStyle/>
                    <a:p>
                      <a:r>
                        <a:rPr lang="en-US" dirty="0" smtClean="0"/>
                        <a:t>23</a:t>
                      </a:r>
                      <a:endParaRPr lang="en-US" dirty="0"/>
                    </a:p>
                  </a:txBody>
                  <a:tcPr/>
                </a:tc>
                <a:tc>
                  <a:txBody>
                    <a:bodyPr/>
                    <a:lstStyle/>
                    <a:p>
                      <a:r>
                        <a:rPr lang="en-US" dirty="0" smtClean="0"/>
                        <a:t>24</a:t>
                      </a:r>
                      <a:endParaRPr lang="en-US"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866162929"/>
              </p:ext>
            </p:extLst>
          </p:nvPr>
        </p:nvGraphicFramePr>
        <p:xfrm>
          <a:off x="2057400" y="5105400"/>
          <a:ext cx="5562600" cy="741680"/>
        </p:xfrm>
        <a:graphic>
          <a:graphicData uri="http://schemas.openxmlformats.org/drawingml/2006/table">
            <a:tbl>
              <a:tblPr firstRow="1" bandRow="1">
                <a:tableStyleId>{5C22544A-7EE6-4342-B048-85BDC9FD1C3A}</a:tableStyleId>
              </a:tblPr>
              <a:tblGrid>
                <a:gridCol w="914400"/>
                <a:gridCol w="533400"/>
                <a:gridCol w="638175"/>
                <a:gridCol w="695325"/>
                <a:gridCol w="695325"/>
                <a:gridCol w="695325"/>
                <a:gridCol w="695325"/>
                <a:gridCol w="695325"/>
              </a:tblGrid>
              <a:tr h="370840">
                <a:tc>
                  <a:txBody>
                    <a:bodyPr/>
                    <a:lstStyle/>
                    <a:p>
                      <a:r>
                        <a:rPr lang="en-US" dirty="0" smtClean="0"/>
                        <a:t>Bit 24</a:t>
                      </a:r>
                      <a:endParaRPr lang="en-US" dirty="0"/>
                    </a:p>
                  </a:txBody>
                  <a:tcPr/>
                </a:tc>
                <a:tc>
                  <a:txBody>
                    <a:bodyPr/>
                    <a:lstStyle/>
                    <a:p>
                      <a:r>
                        <a:rPr lang="en-US" dirty="0" smtClean="0"/>
                        <a:t>25</a:t>
                      </a:r>
                      <a:endParaRPr lang="en-US" dirty="0"/>
                    </a:p>
                  </a:txBody>
                  <a:tcPr/>
                </a:tc>
                <a:tc>
                  <a:txBody>
                    <a:bodyPr/>
                    <a:lstStyle/>
                    <a:p>
                      <a:r>
                        <a:rPr lang="en-US" dirty="0" smtClean="0"/>
                        <a:t>26</a:t>
                      </a:r>
                      <a:endParaRPr lang="en-US" dirty="0"/>
                    </a:p>
                  </a:txBody>
                  <a:tcPr/>
                </a:tc>
                <a:tc>
                  <a:txBody>
                    <a:bodyPr/>
                    <a:lstStyle/>
                    <a:p>
                      <a:r>
                        <a:rPr lang="en-US" dirty="0" smtClean="0"/>
                        <a:t>27</a:t>
                      </a:r>
                      <a:endParaRPr lang="en-US" dirty="0"/>
                    </a:p>
                  </a:txBody>
                  <a:tcPr/>
                </a:tc>
                <a:tc>
                  <a:txBody>
                    <a:bodyPr/>
                    <a:lstStyle/>
                    <a:p>
                      <a:r>
                        <a:rPr lang="en-US" dirty="0" smtClean="0"/>
                        <a:t>28</a:t>
                      </a:r>
                      <a:endParaRPr lang="en-US" dirty="0"/>
                    </a:p>
                  </a:txBody>
                  <a:tcPr/>
                </a:tc>
                <a:tc>
                  <a:txBody>
                    <a:bodyPr/>
                    <a:lstStyle/>
                    <a:p>
                      <a:r>
                        <a:rPr lang="en-US" dirty="0" smtClean="0"/>
                        <a:t>29</a:t>
                      </a:r>
                      <a:endParaRPr lang="en-US" dirty="0"/>
                    </a:p>
                  </a:txBody>
                  <a:tcPr/>
                </a:tc>
                <a:tc>
                  <a:txBody>
                    <a:bodyPr/>
                    <a:lstStyle/>
                    <a:p>
                      <a:r>
                        <a:rPr lang="en-US" dirty="0" smtClean="0"/>
                        <a:t>30</a:t>
                      </a:r>
                      <a:endParaRPr lang="en-US" dirty="0"/>
                    </a:p>
                  </a:txBody>
                  <a:tcPr/>
                </a:tc>
                <a:tc>
                  <a:txBody>
                    <a:bodyPr/>
                    <a:lstStyle/>
                    <a:p>
                      <a:r>
                        <a:rPr lang="en-US" dirty="0" smtClean="0"/>
                        <a:t>31</a:t>
                      </a:r>
                      <a:endParaRPr lang="en-US" dirty="0"/>
                    </a:p>
                  </a:txBody>
                  <a:tcPr/>
                </a:tc>
              </a:tr>
              <a:tr h="370840">
                <a:tc>
                  <a:txBody>
                    <a:bodyPr/>
                    <a:lstStyle/>
                    <a:p>
                      <a:r>
                        <a:rPr lang="en-US" dirty="0" smtClean="0"/>
                        <a:t>Frag 25</a:t>
                      </a:r>
                      <a:endParaRPr lang="en-US" dirty="0"/>
                    </a:p>
                  </a:txBody>
                  <a:tcPr/>
                </a:tc>
                <a:tc>
                  <a:txBody>
                    <a:bodyPr/>
                    <a:lstStyle/>
                    <a:p>
                      <a:r>
                        <a:rPr lang="en-US" dirty="0" smtClean="0"/>
                        <a:t>26</a:t>
                      </a:r>
                      <a:endParaRPr lang="en-US" dirty="0"/>
                    </a:p>
                  </a:txBody>
                  <a:tcPr/>
                </a:tc>
                <a:tc>
                  <a:txBody>
                    <a:bodyPr/>
                    <a:lstStyle/>
                    <a:p>
                      <a:r>
                        <a:rPr lang="en-US" dirty="0" smtClean="0"/>
                        <a:t>27</a:t>
                      </a:r>
                      <a:endParaRPr lang="en-US" dirty="0"/>
                    </a:p>
                  </a:txBody>
                  <a:tcPr/>
                </a:tc>
                <a:tc>
                  <a:txBody>
                    <a:bodyPr/>
                    <a:lstStyle/>
                    <a:p>
                      <a:r>
                        <a:rPr lang="en-US" dirty="0" smtClean="0"/>
                        <a:t>28</a:t>
                      </a:r>
                      <a:endParaRPr lang="en-US" dirty="0"/>
                    </a:p>
                  </a:txBody>
                  <a:tcPr/>
                </a:tc>
                <a:tc>
                  <a:txBody>
                    <a:bodyPr/>
                    <a:lstStyle/>
                    <a:p>
                      <a:r>
                        <a:rPr lang="en-US" dirty="0" smtClean="0"/>
                        <a:t>29</a:t>
                      </a:r>
                      <a:endParaRPr lang="en-US" dirty="0"/>
                    </a:p>
                  </a:txBody>
                  <a:tcPr/>
                </a:tc>
                <a:tc>
                  <a:txBody>
                    <a:bodyPr/>
                    <a:lstStyle/>
                    <a:p>
                      <a:r>
                        <a:rPr lang="en-US" dirty="0" smtClean="0"/>
                        <a:t>30</a:t>
                      </a:r>
                      <a:endParaRPr lang="en-US" dirty="0"/>
                    </a:p>
                  </a:txBody>
                  <a:tcPr/>
                </a:tc>
                <a:tc>
                  <a:txBody>
                    <a:bodyPr/>
                    <a:lstStyle/>
                    <a:p>
                      <a:r>
                        <a:rPr lang="en-US" dirty="0" smtClean="0"/>
                        <a:t>31</a:t>
                      </a:r>
                      <a:endParaRPr lang="en-US" dirty="0"/>
                    </a:p>
                  </a:txBody>
                  <a:tcPr/>
                </a:tc>
                <a:tc>
                  <a:txBody>
                    <a:bodyPr/>
                    <a:lstStyle/>
                    <a:p>
                      <a:r>
                        <a:rPr lang="en-US" dirty="0" smtClean="0"/>
                        <a:t>32</a:t>
                      </a:r>
                      <a:endParaRPr lang="en-US" dirty="0"/>
                    </a:p>
                  </a:txBody>
                  <a:tcPr/>
                </a:tc>
              </a:tr>
            </a:tbl>
          </a:graphicData>
        </a:graphic>
      </p:graphicFrame>
    </p:spTree>
    <p:extLst>
      <p:ext uri="{BB962C8B-B14F-4D97-AF65-F5344CB8AC3E}">
        <p14:creationId xmlns:p14="http://schemas.microsoft.com/office/powerpoint/2010/main" val="3483286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Sliding Window Over All Fragments</a:t>
            </a:r>
          </a:p>
        </p:txBody>
      </p:sp>
      <p:sp>
        <p:nvSpPr>
          <p:cNvPr id="3" name="Content Placeholder 2"/>
          <p:cNvSpPr>
            <a:spLocks noGrp="1"/>
          </p:cNvSpPr>
          <p:nvPr>
            <p:ph idx="1"/>
          </p:nvPr>
        </p:nvSpPr>
        <p:spPr/>
        <p:txBody>
          <a:bodyPr>
            <a:normAutofit fontScale="70000" lnSpcReduction="20000"/>
          </a:bodyPr>
          <a:lstStyle/>
          <a:p>
            <a:r>
              <a:rPr lang="en-US" dirty="0" smtClean="0"/>
              <a:t>Define </a:t>
            </a:r>
            <a:r>
              <a:rPr lang="en-US" i="1" dirty="0" err="1" smtClean="0"/>
              <a:t>MaxMPDUFragments</a:t>
            </a:r>
            <a:r>
              <a:rPr lang="en-US" dirty="0" smtClean="0"/>
              <a:t> (32 in this case)</a:t>
            </a:r>
          </a:p>
          <a:p>
            <a:r>
              <a:rPr lang="en-US" dirty="0"/>
              <a:t>4</a:t>
            </a:r>
            <a:r>
              <a:rPr lang="en-US" dirty="0" smtClean="0"/>
              <a:t> bit Len field in header to indicate which Fragment ACK octets are present </a:t>
            </a:r>
          </a:p>
          <a:p>
            <a:pPr lvl="1"/>
            <a:r>
              <a:rPr lang="en-US" dirty="0" smtClean="0"/>
              <a:t>Len 0001: only first octet present</a:t>
            </a:r>
          </a:p>
          <a:p>
            <a:pPr lvl="1"/>
            <a:r>
              <a:rPr lang="en-US" dirty="0" smtClean="0"/>
              <a:t>Len 0011: first and second octet present</a:t>
            </a:r>
          </a:p>
          <a:p>
            <a:pPr lvl="1"/>
            <a:r>
              <a:rPr lang="en-US" dirty="0" smtClean="0"/>
              <a:t>Len 0101: first and third octet present</a:t>
            </a:r>
          </a:p>
          <a:p>
            <a:pPr lvl="1"/>
            <a:r>
              <a:rPr lang="en-US" dirty="0" smtClean="0"/>
              <a:t>0: absent, 1: present</a:t>
            </a:r>
          </a:p>
          <a:p>
            <a:r>
              <a:rPr lang="en-US" dirty="0"/>
              <a:t>U</a:t>
            </a:r>
            <a:r>
              <a:rPr lang="en-US" dirty="0" smtClean="0"/>
              <a:t>p </a:t>
            </a:r>
            <a:r>
              <a:rPr lang="en-US" dirty="0"/>
              <a:t>to </a:t>
            </a:r>
            <a:r>
              <a:rPr lang="en-US" i="1" dirty="0" err="1"/>
              <a:t>MaxMPDUFragments</a:t>
            </a:r>
            <a:r>
              <a:rPr lang="en-US" dirty="0"/>
              <a:t> </a:t>
            </a:r>
            <a:r>
              <a:rPr lang="en-US" dirty="0" smtClean="0"/>
              <a:t>fragments can be transmitted before ACK request.</a:t>
            </a:r>
          </a:p>
          <a:p>
            <a:r>
              <a:rPr lang="en-US" dirty="0" smtClean="0"/>
              <a:t>Only the octets having MPDU fragments to ACK are present.</a:t>
            </a:r>
          </a:p>
          <a:p>
            <a:r>
              <a:rPr lang="en-US" dirty="0" smtClean="0"/>
              <a:t>Once a complete octet has been </a:t>
            </a:r>
            <a:r>
              <a:rPr lang="en-US" dirty="0" err="1" smtClean="0"/>
              <a:t>ACKed</a:t>
            </a:r>
            <a:r>
              <a:rPr lang="en-US" dirty="0" smtClean="0"/>
              <a:t>, it will be omitted by setting the appropriate Len bit to 0.</a:t>
            </a:r>
          </a:p>
          <a:p>
            <a:r>
              <a:rPr lang="en-US" dirty="0" smtClean="0"/>
              <a:t>Len 0000 is effectively NACK for all incomplete 8-block fragments.</a:t>
            </a:r>
          </a:p>
          <a:p>
            <a:r>
              <a:rPr lang="en-US" dirty="0" smtClean="0"/>
              <a:t>We could extend Len field for smaller ACK fragment blocks.</a:t>
            </a:r>
            <a:endParaRPr lang="en-US" dirty="0"/>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en-US" smtClean="0"/>
              <a:t>Rolfe , et. al.</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extLst>
      <p:ext uri="{BB962C8B-B14F-4D97-AF65-F5344CB8AC3E}">
        <p14:creationId xmlns:p14="http://schemas.microsoft.com/office/powerpoint/2010/main" val="1425480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17592</TotalTime>
  <Words>723</Words>
  <Application>Microsoft Macintosh PowerPoint</Application>
  <PresentationFormat>On-screen Show (4:3)</PresentationFormat>
  <Paragraphs>176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Summary</vt:lpstr>
      <vt:lpstr>Simple, but limited</vt:lpstr>
      <vt:lpstr>Simple Sliding window</vt:lpstr>
      <vt:lpstr>Sliding Window Over All Fragments</vt:lpstr>
      <vt:lpstr>Sliding Window Over All Fragments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Jussi Haapola</cp:lastModifiedBy>
  <cp:revision>200</cp:revision>
  <dcterms:created xsi:type="dcterms:W3CDTF">2011-01-14T17:45:45Z</dcterms:created>
  <dcterms:modified xsi:type="dcterms:W3CDTF">2011-11-21T12:58:53Z</dcterms:modified>
</cp:coreProperties>
</file>