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81" r:id="rId4"/>
    <p:sldId id="325" r:id="rId5"/>
    <p:sldId id="323" r:id="rId6"/>
    <p:sldId id="324" r:id="rId7"/>
    <p:sldId id="326" r:id="rId8"/>
    <p:sldId id="328" r:id="rId9"/>
    <p:sldId id="327" r:id="rId10"/>
    <p:sldId id="329" r:id="rId11"/>
    <p:sldId id="330" r:id="rId12"/>
    <p:sldId id="33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dirty="0" smtClean="0"/>
              <a:t>Rolfe , et. al.</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dirty="0" smtClean="0"/>
              <a:t>Rolfe , et. al.</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Nov  2011</a:t>
            </a:r>
            <a:endParaRPr lang="en-US" dirty="0"/>
          </a:p>
        </p:txBody>
      </p:sp>
      <p:sp>
        <p:nvSpPr>
          <p:cNvPr id="6" name="Footer Placeholder 5"/>
          <p:cNvSpPr>
            <a:spLocks noGrp="1"/>
          </p:cNvSpPr>
          <p:nvPr>
            <p:ph type="ftr" sz="quarter" idx="11"/>
          </p:nvPr>
        </p:nvSpPr>
        <p:spPr/>
        <p:txBody>
          <a:bodyPr/>
          <a:lstStyle/>
          <a:p>
            <a:r>
              <a:rPr lang="en-US" smtClean="0"/>
              <a:t>Rolfe , et. al.</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  2011</a:t>
            </a:r>
            <a:endParaRPr lang="en-US"/>
          </a:p>
        </p:txBody>
      </p:sp>
      <p:sp>
        <p:nvSpPr>
          <p:cNvPr id="8" name="Footer Placeholder 7"/>
          <p:cNvSpPr>
            <a:spLocks noGrp="1"/>
          </p:cNvSpPr>
          <p:nvPr>
            <p:ph type="ftr" sz="quarter" idx="11"/>
          </p:nvPr>
        </p:nvSpPr>
        <p:spPr/>
        <p:txBody>
          <a:bodyPr/>
          <a:lstStyle/>
          <a:p>
            <a:r>
              <a:rPr lang="en-US" smtClean="0"/>
              <a:t>Rolfe , et. al.</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Nov  2011</a:t>
            </a:r>
            <a:endParaRPr lang="en-US"/>
          </a:p>
        </p:txBody>
      </p:sp>
      <p:sp>
        <p:nvSpPr>
          <p:cNvPr id="4" name="Footer Placeholder 3"/>
          <p:cNvSpPr>
            <a:spLocks noGrp="1"/>
          </p:cNvSpPr>
          <p:nvPr>
            <p:ph type="ftr" sz="quarter" idx="11"/>
          </p:nvPr>
        </p:nvSpPr>
        <p:spPr/>
        <p:txBody>
          <a:bodyPr/>
          <a:lstStyle/>
          <a:p>
            <a:r>
              <a:rPr lang="en-US" dirty="0" smtClean="0"/>
              <a:t>Rolfe , et. al.</a:t>
            </a:r>
            <a:endParaRPr lang="en-US" dirty="0"/>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  2011</a:t>
            </a:r>
            <a:endParaRPr lang="en-US"/>
          </a:p>
        </p:txBody>
      </p:sp>
      <p:sp>
        <p:nvSpPr>
          <p:cNvPr id="3" name="Footer Placeholder 2"/>
          <p:cNvSpPr>
            <a:spLocks noGrp="1"/>
          </p:cNvSpPr>
          <p:nvPr>
            <p:ph type="ftr" sz="quarter" idx="11"/>
          </p:nvPr>
        </p:nvSpPr>
        <p:spPr/>
        <p:txBody>
          <a:bodyPr/>
          <a:lstStyle/>
          <a:p>
            <a:r>
              <a:rPr lang="en-US" smtClean="0"/>
              <a:t>Rolfe , et. al.</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en-US" smtClean="0"/>
              <a:t>Rolfe , et. al.</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en-US" smtClean="0"/>
              <a:t>Rolfe , et. al.</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smtClean="0"/>
              <a:t>Nov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Rolfe , et. al.</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15-11-0858-00-004k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:[MPDU Fragmentation Format Refinement Ideas]</a:t>
            </a:r>
            <a:endParaRPr lang="en-US" b="1" dirty="0"/>
          </a:p>
          <a:p>
            <a:r>
              <a:rPr lang="en-US" b="1" dirty="0"/>
              <a:t>Date Submitted: </a:t>
            </a:r>
            <a:r>
              <a:rPr lang="en-US" b="1" dirty="0" smtClean="0"/>
              <a:t>[Nov 16,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MPDU Fragmentation drafting</a:t>
            </a:r>
            <a:r>
              <a:rPr lang="en-US" b="1" dirty="0" smtClean="0"/>
              <a:t>]</a:t>
            </a:r>
            <a:endParaRPr lang="en-US" b="1" dirty="0"/>
          </a:p>
          <a:p>
            <a:r>
              <a:rPr lang="en-US" b="1" dirty="0"/>
              <a:t>Abstract</a:t>
            </a:r>
            <a:r>
              <a:rPr lang="en-US" b="1" dirty="0" smtClean="0"/>
              <a:t>:[</a:t>
            </a:r>
            <a:r>
              <a:rPr lang="en-US" dirty="0" smtClean="0"/>
              <a:t>Ideas for the details of the MPDU fragment format, compiled from comments received and discussions on the presentations in Atlanta]</a:t>
            </a:r>
            <a:endParaRPr lang="en-US" b="1" dirty="0"/>
          </a:p>
          <a:p>
            <a:r>
              <a:rPr lang="en-US" b="1" dirty="0"/>
              <a:t>Purpose</a:t>
            </a:r>
            <a:r>
              <a:rPr lang="en-US" b="1" dirty="0" smtClean="0"/>
              <a:t>:[</a:t>
            </a:r>
            <a:r>
              <a:rPr lang="en-US" dirty="0" smtClean="0"/>
              <a:t>Support drafting of MPDU Fragmentation text]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Nov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Rolfe ,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Incrementally growing</a:t>
            </a:r>
            <a:endParaRPr lang="en-US" dirty="0"/>
          </a:p>
        </p:txBody>
      </p:sp>
      <p:sp>
        <p:nvSpPr>
          <p:cNvPr id="3" name="Content Placeholder 2"/>
          <p:cNvSpPr>
            <a:spLocks noGrp="1"/>
          </p:cNvSpPr>
          <p:nvPr>
            <p:ph idx="1"/>
          </p:nvPr>
        </p:nvSpPr>
        <p:spPr>
          <a:xfrm>
            <a:off x="457200" y="3048000"/>
            <a:ext cx="8229600" cy="3078163"/>
          </a:xfrm>
        </p:spPr>
        <p:txBody>
          <a:bodyPr/>
          <a:lstStyle/>
          <a:p>
            <a:r>
              <a:rPr lang="en-US" dirty="0" smtClean="0"/>
              <a:t>When fragment sequence &gt; 7 only 1 octet</a:t>
            </a:r>
          </a:p>
          <a:p>
            <a:r>
              <a:rPr lang="en-US" dirty="0" smtClean="0"/>
              <a:t>When fragment sequence &gt; 14, 2 octets</a:t>
            </a:r>
          </a:p>
          <a:p>
            <a:r>
              <a:rPr lang="en-US" dirty="0" smtClean="0"/>
              <a:t>etc </a:t>
            </a: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graphicFrame>
        <p:nvGraphicFramePr>
          <p:cNvPr id="8" name="Table 7"/>
          <p:cNvGraphicFramePr>
            <a:graphicFrameLocks noGrp="1"/>
          </p:cNvGraphicFramePr>
          <p:nvPr/>
        </p:nvGraphicFramePr>
        <p:xfrm>
          <a:off x="2057400" y="1447800"/>
          <a:ext cx="5486400" cy="1112520"/>
        </p:xfrm>
        <a:graphic>
          <a:graphicData uri="http://schemas.openxmlformats.org/drawingml/2006/table">
            <a:tbl>
              <a:tblPr firstRow="1" bandRow="1">
                <a:tableStyleId>{5C22544A-7EE6-4342-B048-85BDC9FD1C3A}</a:tableStyleId>
              </a:tblPr>
              <a:tblGrid>
                <a:gridCol w="914400"/>
                <a:gridCol w="1785257"/>
                <a:gridCol w="2786743"/>
              </a:tblGrid>
              <a:tr h="370840">
                <a:tc gridSpan="2">
                  <a:txBody>
                    <a:bodyPr/>
                    <a:lstStyle/>
                    <a:p>
                      <a:r>
                        <a:rPr lang="en-US" dirty="0" smtClean="0"/>
                        <a:t>Octets:</a:t>
                      </a:r>
                      <a:r>
                        <a:rPr lang="en-US" baseline="0" dirty="0" smtClean="0"/>
                        <a:t> 1</a:t>
                      </a:r>
                      <a:endParaRPr lang="en-US" dirty="0"/>
                    </a:p>
                  </a:txBody>
                  <a:tcPr/>
                </a:tc>
                <a:tc hMerge="1">
                  <a:txBody>
                    <a:bodyPr/>
                    <a:lstStyle/>
                    <a:p>
                      <a:endParaRPr lang="en-US"/>
                    </a:p>
                  </a:txBody>
                  <a:tcPr/>
                </a:tc>
                <a:tc>
                  <a:txBody>
                    <a:bodyPr/>
                    <a:lstStyle/>
                    <a:p>
                      <a:r>
                        <a:rPr lang="en-US" dirty="0" smtClean="0"/>
                        <a:t>0</a:t>
                      </a:r>
                      <a:r>
                        <a:rPr lang="en-US" baseline="0" dirty="0" smtClean="0"/>
                        <a:t> to 3</a:t>
                      </a:r>
                      <a:endParaRPr lang="en-US" dirty="0"/>
                    </a:p>
                  </a:txBody>
                  <a:tcPr/>
                </a:tc>
              </a:tr>
              <a:tr h="370840">
                <a:tc>
                  <a:txBody>
                    <a:bodyPr/>
                    <a:lstStyle/>
                    <a:p>
                      <a:r>
                        <a:rPr lang="en-US" dirty="0" smtClean="0"/>
                        <a:t>Bits: 2</a:t>
                      </a:r>
                      <a:endParaRPr lang="en-US" dirty="0"/>
                    </a:p>
                  </a:txBody>
                  <a:tcPr/>
                </a:tc>
                <a:tc>
                  <a:txBody>
                    <a:bodyPr/>
                    <a:lstStyle/>
                    <a:p>
                      <a:r>
                        <a:rPr lang="en-US" dirty="0" smtClean="0"/>
                        <a:t>6</a:t>
                      </a:r>
                      <a:endParaRPr lang="en-US" dirty="0"/>
                    </a:p>
                  </a:txBody>
                  <a:tcPr/>
                </a:tc>
                <a:tc>
                  <a:txBody>
                    <a:bodyPr/>
                    <a:lstStyle/>
                    <a:p>
                      <a:r>
                        <a:rPr lang="en-US" dirty="0" smtClean="0"/>
                        <a:t>Flags 5 to 31</a:t>
                      </a:r>
                      <a:endParaRPr lang="en-US" dirty="0"/>
                    </a:p>
                  </a:txBody>
                  <a:tcPr/>
                </a:tc>
              </a:tr>
              <a:tr h="370840">
                <a:tc>
                  <a:txBody>
                    <a:bodyPr/>
                    <a:lstStyle/>
                    <a:p>
                      <a:r>
                        <a:rPr lang="en-US" dirty="0" smtClean="0"/>
                        <a:t># flags</a:t>
                      </a:r>
                      <a:endParaRPr lang="en-US" dirty="0"/>
                    </a:p>
                  </a:txBody>
                  <a:tcPr/>
                </a:tc>
                <a:tc>
                  <a:txBody>
                    <a:bodyPr/>
                    <a:lstStyle/>
                    <a:p>
                      <a:r>
                        <a:rPr lang="en-US" dirty="0" smtClean="0"/>
                        <a:t>Flags</a:t>
                      </a:r>
                      <a:r>
                        <a:rPr lang="en-US" baseline="0" dirty="0" smtClean="0"/>
                        <a:t> 0 to 5</a:t>
                      </a:r>
                      <a:endParaRPr lang="en-US" dirty="0"/>
                    </a:p>
                  </a:txBody>
                  <a:tcPr/>
                </a:tc>
                <a:tc>
                  <a:txBody>
                    <a:bodyPr/>
                    <a:lstStyle/>
                    <a:p>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Validation</a:t>
            </a:r>
            <a:endParaRPr lang="en-US" dirty="0"/>
          </a:p>
        </p:txBody>
      </p:sp>
      <p:sp>
        <p:nvSpPr>
          <p:cNvPr id="3" name="Content Placeholder 2"/>
          <p:cNvSpPr>
            <a:spLocks noGrp="1"/>
          </p:cNvSpPr>
          <p:nvPr>
            <p:ph idx="1"/>
          </p:nvPr>
        </p:nvSpPr>
        <p:spPr/>
        <p:txBody>
          <a:bodyPr/>
          <a:lstStyle/>
          <a:p>
            <a:r>
              <a:rPr lang="en-US" dirty="0" smtClean="0"/>
              <a:t>CRC-32 is </a:t>
            </a:r>
            <a:r>
              <a:rPr lang="en-US" dirty="0" smtClean="0"/>
              <a:t>over-over </a:t>
            </a:r>
            <a:r>
              <a:rPr lang="en-US" dirty="0" smtClean="0"/>
              <a:t>kill, CRC-16 not enough, CRC-24 not already in standard</a:t>
            </a:r>
          </a:p>
          <a:p>
            <a:r>
              <a:rPr lang="en-US" dirty="0" smtClean="0"/>
              <a:t>If we </a:t>
            </a:r>
            <a:r>
              <a:rPr lang="en-US" dirty="0" smtClean="0"/>
              <a:t>combine CRC with </a:t>
            </a:r>
            <a:r>
              <a:rPr lang="en-US" dirty="0" smtClean="0"/>
              <a:t>CID?</a:t>
            </a:r>
          </a:p>
          <a:p>
            <a:pPr lvl="1"/>
            <a:r>
              <a:rPr lang="en-US" dirty="0" smtClean="0"/>
              <a:t>CID always present [can remove CID flag in </a:t>
            </a:r>
            <a:r>
              <a:rPr lang="en-US" dirty="0" err="1" smtClean="0"/>
              <a:t>descr</a:t>
            </a:r>
            <a:r>
              <a:rPr lang="en-US" dirty="0" smtClean="0"/>
              <a:t>.]</a:t>
            </a:r>
          </a:p>
          <a:p>
            <a:pPr lvl="1"/>
            <a:r>
              <a:rPr lang="en-US" dirty="0" smtClean="0"/>
              <a:t>CID must match to be valid</a:t>
            </a:r>
          </a:p>
          <a:p>
            <a:pPr lvl="1"/>
            <a:r>
              <a:rPr lang="en-US" dirty="0" smtClean="0"/>
              <a:t>CRC must match to be valid</a:t>
            </a:r>
          </a:p>
          <a:p>
            <a:pPr lvl="1">
              <a:buNone/>
            </a:pPr>
            <a:r>
              <a:rPr lang="en-US" dirty="0" smtClean="0"/>
              <a:t>[Still half-baked, need more input]</a:t>
            </a:r>
          </a:p>
          <a:p>
            <a:pPr lvl="1">
              <a:buNone/>
            </a:pPr>
            <a:endParaRPr lang="en-US" dirty="0" smtClean="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Validation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MIC as CRC (secure FCS)</a:t>
            </a:r>
          </a:p>
          <a:p>
            <a:pPr lvl="1"/>
            <a:r>
              <a:rPr lang="en-US" dirty="0" smtClean="0"/>
              <a:t>Feasible: properly implemented CMM* MIC undetected error rate ~ same as CRC-32 [J. Simon]</a:t>
            </a:r>
          </a:p>
          <a:p>
            <a:pPr lvl="1"/>
            <a:r>
              <a:rPr lang="en-US" dirty="0" smtClean="0"/>
              <a:t>MIC implementation is common (15.4 security)</a:t>
            </a:r>
          </a:p>
          <a:p>
            <a:pPr lvl="1"/>
            <a:r>
              <a:rPr lang="en-US" dirty="0" smtClean="0"/>
              <a:t>Requires a nonce (non-repeating counter synchronized between sender and receiver</a:t>
            </a:r>
          </a:p>
          <a:p>
            <a:pPr lvl="2"/>
            <a:r>
              <a:rPr lang="en-US" dirty="0" smtClean="0"/>
              <a:t>Can be assumed if reliable </a:t>
            </a:r>
            <a:r>
              <a:rPr lang="en-US" dirty="0" err="1" smtClean="0"/>
              <a:t>contet</a:t>
            </a:r>
            <a:r>
              <a:rPr lang="en-US" dirty="0" smtClean="0"/>
              <a:t> (ex: TSCH)</a:t>
            </a:r>
          </a:p>
          <a:p>
            <a:pPr lvl="2"/>
            <a:r>
              <a:rPr lang="en-US" dirty="0" smtClean="0"/>
              <a:t>In 15.4-2011, always included in secured frame (not good for fragments)</a:t>
            </a:r>
          </a:p>
          <a:p>
            <a:pPr lvl="1"/>
            <a:r>
              <a:rPr lang="en-US" dirty="0" smtClean="0"/>
              <a:t>Implementation complexity?</a:t>
            </a:r>
          </a:p>
          <a:p>
            <a:r>
              <a:rPr lang="en-US" dirty="0" smtClean="0"/>
              <a:t>Need input on what could be used as nonce</a:t>
            </a:r>
          </a:p>
          <a:p>
            <a:pPr lvl="1"/>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pPr>
              <a:buNone/>
            </a:pPr>
            <a:r>
              <a:rPr lang="en-US" dirty="0" smtClean="0"/>
              <a:t>Much good input was received during and after the Atlanta session (in hallways, coffee breaks, lunch time, etc).  A common and obvious goal is to minimize per-fragment overhead. The following slides aggregate and summarize the discussions.  </a:t>
            </a:r>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Consolidate control fields:</a:t>
            </a:r>
          </a:p>
          <a:p>
            <a:pPr lvl="1"/>
            <a:r>
              <a:rPr lang="en-US" dirty="0" smtClean="0"/>
              <a:t>Some flags only make sense with some fragment types</a:t>
            </a:r>
          </a:p>
          <a:p>
            <a:pPr lvl="1"/>
            <a:r>
              <a:rPr lang="en-US" dirty="0" smtClean="0"/>
              <a:t>Trade-off individual control flags </a:t>
            </a:r>
            <a:r>
              <a:rPr lang="en-US" dirty="0" err="1" smtClean="0"/>
              <a:t>vs</a:t>
            </a:r>
            <a:r>
              <a:rPr lang="en-US" dirty="0" smtClean="0"/>
              <a:t> enumerating via sub-type each valid combination</a:t>
            </a:r>
          </a:p>
          <a:p>
            <a:r>
              <a:rPr lang="en-US" dirty="0" smtClean="0"/>
              <a:t>Efficient per-fragment </a:t>
            </a:r>
            <a:r>
              <a:rPr lang="en-US" dirty="0" err="1" smtClean="0"/>
              <a:t>Ack</a:t>
            </a:r>
            <a:r>
              <a:rPr lang="en-US" dirty="0" smtClean="0"/>
              <a:t>: sliding window bit map</a:t>
            </a:r>
          </a:p>
          <a:p>
            <a:r>
              <a:rPr lang="en-US" dirty="0" smtClean="0"/>
              <a:t>Roll </a:t>
            </a:r>
            <a:r>
              <a:rPr lang="en-US" dirty="0" smtClean="0"/>
              <a:t>CID and CRC together to save bits</a:t>
            </a:r>
          </a:p>
          <a:p>
            <a:endParaRPr lang="en-US" dirty="0" smtClean="0"/>
          </a:p>
          <a:p>
            <a:pPr lvl="1">
              <a:buNone/>
            </a:pPr>
            <a:endParaRPr lang="en-US" dirty="0" smtClean="0"/>
          </a:p>
          <a:p>
            <a:pPr lvl="2">
              <a:buNone/>
            </a:pPr>
            <a:endParaRPr lang="en-US" dirty="0" smtClean="0"/>
          </a:p>
          <a:p>
            <a:pPr lvl="1">
              <a:buNone/>
            </a:pP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Flag Conditions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Now: 3 bit subtype + 4 flag bits (7 control bits)</a:t>
            </a:r>
          </a:p>
          <a:p>
            <a:r>
              <a:rPr lang="en-US" dirty="0" smtClean="0"/>
              <a:t>ACK request - used to indicate when to I-ACK. </a:t>
            </a:r>
          </a:p>
          <a:p>
            <a:pPr lvl="1"/>
            <a:r>
              <a:rPr lang="en-US" dirty="0" smtClean="0"/>
              <a:t>May be used with any fragment, or not a fragment</a:t>
            </a:r>
          </a:p>
          <a:p>
            <a:pPr lvl="1"/>
            <a:r>
              <a:rPr lang="en-US" dirty="0" smtClean="0"/>
              <a:t>Not used for I-ACK</a:t>
            </a:r>
          </a:p>
          <a:p>
            <a:r>
              <a:rPr lang="en-US" dirty="0" smtClean="0"/>
              <a:t>Chan open only used when</a:t>
            </a:r>
          </a:p>
          <a:p>
            <a:pPr lvl="1"/>
            <a:r>
              <a:rPr lang="en-US" dirty="0" smtClean="0"/>
              <a:t>Not last fragment in sequence</a:t>
            </a:r>
          </a:p>
          <a:p>
            <a:pPr lvl="1"/>
            <a:r>
              <a:rPr lang="en-US" dirty="0" smtClean="0"/>
              <a:t>Or “not a fragment” (single frame)</a:t>
            </a:r>
          </a:p>
          <a:p>
            <a:pPr lvl="1"/>
            <a:r>
              <a:rPr lang="en-US" dirty="0" smtClean="0"/>
              <a:t>Might be used w/I-ACK, but only when last </a:t>
            </a:r>
            <a:r>
              <a:rPr lang="en-US" dirty="0" err="1" smtClean="0"/>
              <a:t>frag</a:t>
            </a:r>
            <a:r>
              <a:rPr lang="en-US" dirty="0" smtClean="0"/>
              <a:t>?</a:t>
            </a:r>
          </a:p>
          <a:p>
            <a:r>
              <a:rPr lang="en-US" dirty="0" smtClean="0"/>
              <a:t>Last fragment – only set on last fragment in sequence</a:t>
            </a:r>
          </a:p>
          <a:p>
            <a:r>
              <a:rPr lang="en-US" dirty="0" smtClean="0"/>
              <a:t> CID present can be used anytime</a:t>
            </a:r>
          </a:p>
          <a:p>
            <a:endParaRPr lang="en-US" dirty="0" smtClean="0"/>
          </a:p>
          <a:p>
            <a:pPr algn="ctr">
              <a:buNone/>
            </a:pPr>
            <a:r>
              <a:rPr lang="en-US" dirty="0" smtClean="0"/>
              <a:t>3 Flags that aren’t always meaningful</a:t>
            </a: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Info Enumeration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List all the possibilities </a:t>
            </a:r>
            <a:r>
              <a:rPr lang="en-US" dirty="0" err="1" smtClean="0"/>
              <a:t>subframes</a:t>
            </a:r>
            <a:endParaRPr lang="en-US" dirty="0" smtClean="0"/>
          </a:p>
          <a:p>
            <a:pPr lvl="1"/>
            <a:r>
              <a:rPr lang="en-US" dirty="0" smtClean="0"/>
              <a:t>Fragment (part of fragment sequence), not last, </a:t>
            </a:r>
            <a:r>
              <a:rPr lang="en-US" dirty="0" err="1" smtClean="0"/>
              <a:t>A</a:t>
            </a:r>
            <a:r>
              <a:rPr lang="en-US" dirty="0" err="1" smtClean="0"/>
              <a:t>ck</a:t>
            </a:r>
            <a:r>
              <a:rPr lang="en-US" dirty="0" smtClean="0"/>
              <a:t> later (defer </a:t>
            </a:r>
            <a:r>
              <a:rPr lang="en-US" dirty="0" err="1" smtClean="0"/>
              <a:t>Ack</a:t>
            </a:r>
            <a:r>
              <a:rPr lang="en-US" dirty="0" smtClean="0"/>
              <a:t>)</a:t>
            </a:r>
          </a:p>
          <a:p>
            <a:pPr lvl="1"/>
            <a:r>
              <a:rPr lang="en-US" dirty="0" smtClean="0"/>
              <a:t>Fragment (part of fragment sequence), not </a:t>
            </a:r>
            <a:r>
              <a:rPr lang="en-US" dirty="0" smtClean="0"/>
              <a:t>last, </a:t>
            </a:r>
            <a:r>
              <a:rPr lang="en-US" dirty="0" err="1" smtClean="0"/>
              <a:t>Ack</a:t>
            </a:r>
            <a:r>
              <a:rPr lang="en-US" dirty="0" smtClean="0"/>
              <a:t> now</a:t>
            </a:r>
            <a:endParaRPr lang="en-US" dirty="0" smtClean="0"/>
          </a:p>
          <a:p>
            <a:pPr lvl="1"/>
            <a:r>
              <a:rPr lang="en-US" dirty="0" smtClean="0"/>
              <a:t>Last </a:t>
            </a:r>
            <a:r>
              <a:rPr lang="en-US" dirty="0" smtClean="0"/>
              <a:t>fragment, defer </a:t>
            </a:r>
            <a:r>
              <a:rPr lang="en-US" dirty="0" err="1" smtClean="0"/>
              <a:t>Ack</a:t>
            </a:r>
            <a:r>
              <a:rPr lang="en-US" dirty="0" smtClean="0"/>
              <a:t> [or should last always result in I-ACK?</a:t>
            </a:r>
          </a:p>
          <a:p>
            <a:pPr lvl="1"/>
            <a:r>
              <a:rPr lang="en-US" dirty="0" smtClean="0"/>
              <a:t>Last fragment, defer </a:t>
            </a:r>
            <a:r>
              <a:rPr lang="en-US" dirty="0" err="1" smtClean="0"/>
              <a:t>Ack</a:t>
            </a:r>
            <a:r>
              <a:rPr lang="en-US" dirty="0" smtClean="0"/>
              <a:t>, </a:t>
            </a:r>
            <a:r>
              <a:rPr lang="en-US" dirty="0" err="1" smtClean="0"/>
              <a:t>chan</a:t>
            </a:r>
            <a:r>
              <a:rPr lang="en-US" dirty="0" smtClean="0"/>
              <a:t> open (more data to follow)</a:t>
            </a:r>
          </a:p>
          <a:p>
            <a:pPr lvl="1"/>
            <a:r>
              <a:rPr lang="en-US" dirty="0" smtClean="0"/>
              <a:t>Last fragment, I-ACK now</a:t>
            </a:r>
          </a:p>
          <a:p>
            <a:pPr lvl="1"/>
            <a:r>
              <a:rPr lang="en-US" dirty="0" smtClean="0"/>
              <a:t>Last fragment, I-ACK, </a:t>
            </a:r>
            <a:r>
              <a:rPr lang="en-US" dirty="0" err="1" smtClean="0"/>
              <a:t>chan</a:t>
            </a:r>
            <a:r>
              <a:rPr lang="en-US" dirty="0" smtClean="0"/>
              <a:t> open</a:t>
            </a:r>
          </a:p>
          <a:p>
            <a:pPr lvl="1"/>
            <a:r>
              <a:rPr lang="en-US" dirty="0" smtClean="0"/>
              <a:t>Not </a:t>
            </a:r>
            <a:r>
              <a:rPr lang="en-US" dirty="0" smtClean="0"/>
              <a:t>a </a:t>
            </a:r>
            <a:r>
              <a:rPr lang="en-US" dirty="0" smtClean="0"/>
              <a:t>fragment (no I-ACK needed – MPDU </a:t>
            </a:r>
            <a:r>
              <a:rPr lang="en-US" dirty="0" err="1" smtClean="0"/>
              <a:t>Ack</a:t>
            </a:r>
            <a:r>
              <a:rPr lang="en-US" dirty="0" smtClean="0"/>
              <a:t>)</a:t>
            </a:r>
            <a:endParaRPr lang="en-US" dirty="0" smtClean="0"/>
          </a:p>
          <a:p>
            <a:pPr lvl="1"/>
            <a:r>
              <a:rPr lang="en-US" dirty="0" smtClean="0"/>
              <a:t>Not a fragment, </a:t>
            </a:r>
            <a:r>
              <a:rPr lang="en-US" dirty="0" err="1" smtClean="0"/>
              <a:t>chan</a:t>
            </a:r>
            <a:r>
              <a:rPr lang="en-US" dirty="0" smtClean="0"/>
              <a:t> open</a:t>
            </a:r>
          </a:p>
          <a:p>
            <a:pPr lvl="1"/>
            <a:r>
              <a:rPr lang="en-US" dirty="0" smtClean="0"/>
              <a:t>I-ACK</a:t>
            </a:r>
          </a:p>
          <a:p>
            <a:pPr>
              <a:buNone/>
            </a:pPr>
            <a:r>
              <a:rPr lang="en-US" dirty="0" smtClean="0"/>
              <a:t>= 4 bits w/ spares [2 bits saved w/CID flag retained]</a:t>
            </a:r>
          </a:p>
          <a:p>
            <a:pPr>
              <a:buNone/>
            </a:pP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fontScale="90000"/>
          </a:bodyPr>
          <a:lstStyle/>
          <a:p>
            <a:r>
              <a:rPr lang="en-US" dirty="0" smtClean="0"/>
              <a:t>Fragment Structure</a:t>
            </a:r>
            <a:endParaRPr lang="en-US" dirty="0"/>
          </a:p>
        </p:txBody>
      </p:sp>
      <p:graphicFrame>
        <p:nvGraphicFramePr>
          <p:cNvPr id="8" name="Content Placeholder 7"/>
          <p:cNvGraphicFramePr>
            <a:graphicFrameLocks noGrp="1"/>
          </p:cNvGraphicFramePr>
          <p:nvPr>
            <p:ph idx="1"/>
          </p:nvPr>
        </p:nvGraphicFramePr>
        <p:xfrm>
          <a:off x="762000" y="2057400"/>
          <a:ext cx="7772400" cy="1259840"/>
        </p:xfrm>
        <a:graphic>
          <a:graphicData uri="http://schemas.openxmlformats.org/drawingml/2006/table">
            <a:tbl>
              <a:tblPr firstRow="1" bandRow="1">
                <a:tableStyleId>{5C22544A-7EE6-4342-B048-85BDC9FD1C3A}</a:tableStyleId>
              </a:tblPr>
              <a:tblGrid>
                <a:gridCol w="1066800"/>
                <a:gridCol w="1066800"/>
                <a:gridCol w="685800"/>
                <a:gridCol w="3810000"/>
                <a:gridCol w="1143000"/>
              </a:tblGrid>
              <a:tr h="370840">
                <a:tc gridSpan="3">
                  <a:txBody>
                    <a:bodyPr/>
                    <a:lstStyle/>
                    <a:p>
                      <a:pPr algn="ctr"/>
                      <a:r>
                        <a:rPr lang="en-US" sz="1400" dirty="0" smtClean="0">
                          <a:solidFill>
                            <a:schemeClr val="bg1">
                              <a:lumMod val="65000"/>
                            </a:schemeClr>
                          </a:solidFill>
                        </a:rPr>
                        <a:t>FHR</a:t>
                      </a:r>
                      <a:endParaRPr lang="en-US" sz="1400" dirty="0">
                        <a:solidFill>
                          <a:schemeClr val="bg1">
                            <a:lumMod val="65000"/>
                          </a:schemeClr>
                        </a:solidFill>
                      </a:endParaRPr>
                    </a:p>
                  </a:txBody>
                  <a:tcPr>
                    <a:noFill/>
                  </a:tcPr>
                </a:tc>
                <a:tc hMerge="1">
                  <a:txBody>
                    <a:bodyPr/>
                    <a:lstStyle/>
                    <a:p>
                      <a:pPr algn="ctr"/>
                      <a:endParaRPr lang="en-US" sz="1400" dirty="0"/>
                    </a:p>
                  </a:txBody>
                  <a:tcPr>
                    <a:noFill/>
                  </a:tcPr>
                </a:tc>
                <a:tc hMerge="1">
                  <a:txBody>
                    <a:bodyPr/>
                    <a:lstStyle/>
                    <a:p>
                      <a:pPr algn="ctr"/>
                      <a:endParaRPr lang="en-US" sz="1400" dirty="0"/>
                    </a:p>
                  </a:txBody>
                  <a:tcPr>
                    <a:noFill/>
                  </a:tcPr>
                </a:tc>
                <a:tc>
                  <a:txBody>
                    <a:bodyPr/>
                    <a:lstStyle/>
                    <a:p>
                      <a:pPr algn="ctr"/>
                      <a:r>
                        <a:rPr lang="en-US" sz="1400" b="1" kern="1200" dirty="0" smtClean="0">
                          <a:solidFill>
                            <a:schemeClr val="bg1">
                              <a:lumMod val="65000"/>
                            </a:schemeClr>
                          </a:solidFill>
                          <a:latin typeface="+mn-lt"/>
                          <a:ea typeface="+mn-ea"/>
                          <a:cs typeface="+mn-cs"/>
                        </a:rPr>
                        <a:t>Payload</a:t>
                      </a: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65000"/>
                            </a:schemeClr>
                          </a:solidFill>
                        </a:rPr>
                        <a:t>FFR</a:t>
                      </a:r>
                      <a:endParaRPr lang="en-US" sz="1400" dirty="0"/>
                    </a:p>
                  </a:txBody>
                  <a:tcPr>
                    <a:noFill/>
                  </a:tcPr>
                </a:tc>
              </a:tr>
              <a:tr h="370840">
                <a:tc>
                  <a:txBody>
                    <a:bodyPr/>
                    <a:lstStyle/>
                    <a:p>
                      <a:pPr algn="l"/>
                      <a:r>
                        <a:rPr lang="en-US" sz="1400" dirty="0" smtClean="0"/>
                        <a:t>Octets: 2</a:t>
                      </a:r>
                      <a:endParaRPr lang="en-US" sz="1400" dirty="0"/>
                    </a:p>
                  </a:txBody>
                  <a:tcPr>
                    <a:solidFill>
                      <a:srgbClr val="92D050"/>
                    </a:solidFill>
                  </a:tcPr>
                </a:tc>
                <a:tc>
                  <a:txBody>
                    <a:bodyPr/>
                    <a:lstStyle/>
                    <a:p>
                      <a:pPr marL="0" algn="ctr" defTabSz="914400" rtl="0" eaLnBrk="1" latinLnBrk="0" hangingPunct="1"/>
                      <a:r>
                        <a:rPr lang="en-US" sz="1400" kern="1200" dirty="0" smtClean="0">
                          <a:solidFill>
                            <a:schemeClr val="dk1"/>
                          </a:solidFill>
                          <a:latin typeface="+mn-lt"/>
                          <a:ea typeface="+mn-ea"/>
                          <a:cs typeface="+mn-cs"/>
                        </a:rPr>
                        <a:t>0/1</a:t>
                      </a:r>
                    </a:p>
                  </a:txBody>
                  <a:tcPr>
                    <a:solidFill>
                      <a:srgbClr val="BFD393"/>
                    </a:solidFill>
                  </a:tcPr>
                </a:tc>
                <a:tc>
                  <a:txBody>
                    <a:bodyPr/>
                    <a:lstStyle/>
                    <a:p>
                      <a:pPr algn="ctr"/>
                      <a:r>
                        <a:rPr lang="en-US" sz="1400" dirty="0" smtClean="0"/>
                        <a:t>0/2</a:t>
                      </a:r>
                      <a:endParaRPr lang="en-US" sz="1400" dirty="0"/>
                    </a:p>
                  </a:txBody>
                  <a:tcPr>
                    <a:solidFill>
                      <a:srgbClr val="BFD393"/>
                    </a:solidFill>
                  </a:tcPr>
                </a:tc>
                <a:tc>
                  <a:txBody>
                    <a:bodyPr/>
                    <a:lstStyle/>
                    <a:p>
                      <a:pPr algn="ctr"/>
                      <a:r>
                        <a:rPr lang="en-US" sz="1400" dirty="0" smtClean="0"/>
                        <a:t>[7-10, 15-18 or 23-26]</a:t>
                      </a:r>
                      <a:endParaRPr lang="en-US" sz="1400" dirty="0"/>
                    </a:p>
                  </a:txBody>
                  <a:tcPr>
                    <a:solidFill>
                      <a:srgbClr val="FFCC99"/>
                    </a:solidFill>
                  </a:tcPr>
                </a:tc>
                <a:tc>
                  <a:txBody>
                    <a:bodyPr/>
                    <a:lstStyle/>
                    <a:p>
                      <a:pPr algn="ctr"/>
                      <a:r>
                        <a:rPr lang="en-US" sz="1400" dirty="0" smtClean="0"/>
                        <a:t>4</a:t>
                      </a:r>
                      <a:endParaRPr lang="en-US" sz="1400" dirty="0"/>
                    </a:p>
                  </a:txBody>
                  <a:tcPr>
                    <a:solidFill>
                      <a:srgbClr val="84D2D6"/>
                    </a:solidFill>
                  </a:tcPr>
                </a:tc>
              </a:tr>
              <a:tr h="370840">
                <a:tc>
                  <a:txBody>
                    <a:bodyPr/>
                    <a:lstStyle/>
                    <a:p>
                      <a:r>
                        <a:rPr lang="en-US" sz="1400" dirty="0" smtClean="0"/>
                        <a:t>Fragment Descriptor</a:t>
                      </a:r>
                      <a:endParaRPr lang="en-US" sz="1400" dirty="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Ext.</a:t>
                      </a:r>
                      <a:r>
                        <a:rPr lang="en-US" sz="1400" kern="1200" baseline="0" dirty="0" smtClean="0">
                          <a:solidFill>
                            <a:schemeClr val="dk1"/>
                          </a:solidFill>
                          <a:latin typeface="+mn-lt"/>
                          <a:ea typeface="+mn-ea"/>
                          <a:cs typeface="+mn-cs"/>
                        </a:rPr>
                        <a:t> Descriptor</a:t>
                      </a:r>
                      <a:endParaRPr lang="en-US" sz="1400" kern="1200" dirty="0" smtClean="0">
                        <a:solidFill>
                          <a:schemeClr val="dk1"/>
                        </a:solidFill>
                        <a:latin typeface="+mn-lt"/>
                        <a:ea typeface="+mn-ea"/>
                        <a:cs typeface="+mn-cs"/>
                      </a:endParaRPr>
                    </a:p>
                  </a:txBody>
                  <a:tcPr>
                    <a:solidFill>
                      <a:srgbClr val="BFD393"/>
                    </a:solidFill>
                  </a:tcPr>
                </a:tc>
                <a:tc>
                  <a:txBody>
                    <a:bodyPr/>
                    <a:lstStyle/>
                    <a:p>
                      <a:pPr algn="ctr"/>
                      <a:r>
                        <a:rPr lang="en-US" sz="1400" dirty="0" smtClean="0"/>
                        <a:t>CID</a:t>
                      </a:r>
                      <a:endParaRPr lang="en-US" sz="1400" dirty="0"/>
                    </a:p>
                  </a:txBody>
                  <a:tcPr>
                    <a:solidFill>
                      <a:srgbClr val="BFD393"/>
                    </a:solidFill>
                  </a:tcPr>
                </a:tc>
                <a:tc>
                  <a:txBody>
                    <a:bodyPr/>
                    <a:lstStyle/>
                    <a:p>
                      <a:pPr algn="ctr"/>
                      <a:r>
                        <a:rPr lang="en-US" sz="1400" dirty="0" smtClean="0"/>
                        <a:t>Fragment Data </a:t>
                      </a:r>
                      <a:endParaRPr lang="en-US" sz="1400" dirty="0"/>
                    </a:p>
                  </a:txBody>
                  <a:tcPr>
                    <a:solidFill>
                      <a:srgbClr val="FFCC99"/>
                    </a:solidFill>
                  </a:tcPr>
                </a:tc>
                <a:tc>
                  <a:txBody>
                    <a:bodyPr/>
                    <a:lstStyle/>
                    <a:p>
                      <a:r>
                        <a:rPr lang="en-US" sz="1400" dirty="0" err="1" smtClean="0"/>
                        <a:t>Frag</a:t>
                      </a:r>
                      <a:r>
                        <a:rPr lang="en-US" sz="1400" baseline="0" dirty="0" smtClean="0"/>
                        <a:t> CRC</a:t>
                      </a:r>
                      <a:endParaRPr lang="en-US" sz="1400" dirty="0"/>
                    </a:p>
                  </a:txBody>
                  <a:tcPr>
                    <a:solidFill>
                      <a:srgbClr val="84D2D6"/>
                    </a:solidFill>
                  </a:tcPr>
                </a:tc>
              </a:tr>
            </a:tbl>
          </a:graphicData>
        </a:graphic>
      </p:graphicFrame>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6</a:t>
            </a:fld>
            <a:endParaRPr lang="en-US"/>
          </a:p>
        </p:txBody>
      </p:sp>
      <p:sp>
        <p:nvSpPr>
          <p:cNvPr id="6" name="Date Placeholder 5"/>
          <p:cNvSpPr>
            <a:spLocks noGrp="1"/>
          </p:cNvSpPr>
          <p:nvPr>
            <p:ph type="dt" sz="half" idx="4294967295"/>
          </p:nvPr>
        </p:nvSpPr>
        <p:spPr>
          <a:xfrm>
            <a:off x="685800" y="378281"/>
            <a:ext cx="1600200" cy="215444"/>
          </a:xfrm>
          <a:prstGeom prst="rect">
            <a:avLst/>
          </a:prstGeom>
        </p:spPr>
        <p:txBody>
          <a:bodyPr/>
          <a:lstStyle/>
          <a:p>
            <a:r>
              <a:rPr lang="en-US" smtClean="0"/>
              <a:t>November 2011</a:t>
            </a:r>
            <a:endParaRPr lang="en-US" dirty="0"/>
          </a:p>
        </p:txBody>
      </p:sp>
      <p:sp>
        <p:nvSpPr>
          <p:cNvPr id="9" name="Left Brace 8"/>
          <p:cNvSpPr/>
          <p:nvPr/>
        </p:nvSpPr>
        <p:spPr bwMode="auto">
          <a:xfrm rot="16200000" flipH="1">
            <a:off x="4381500" y="-1866900"/>
            <a:ext cx="533400" cy="7772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429000" y="1447800"/>
            <a:ext cx="2438400" cy="369332"/>
          </a:xfrm>
          <a:prstGeom prst="rect">
            <a:avLst/>
          </a:prstGeom>
          <a:noFill/>
        </p:spPr>
        <p:txBody>
          <a:bodyPr wrap="square" rtlCol="0">
            <a:spAutoFit/>
          </a:bodyPr>
          <a:lstStyle/>
          <a:p>
            <a:pPr algn="ctr"/>
            <a:r>
              <a:rPr lang="en-US" sz="1800" dirty="0" smtClean="0">
                <a:latin typeface="+mn-lt"/>
              </a:rPr>
              <a:t>16, 24 or 32 octets</a:t>
            </a:r>
            <a:endParaRPr lang="en-US" sz="1800" dirty="0">
              <a:latin typeface="+mn-lt"/>
            </a:endParaRPr>
          </a:p>
        </p:txBody>
      </p:sp>
      <p:graphicFrame>
        <p:nvGraphicFramePr>
          <p:cNvPr id="11" name="Table 10"/>
          <p:cNvGraphicFramePr>
            <a:graphicFrameLocks noGrp="1"/>
          </p:cNvGraphicFramePr>
          <p:nvPr/>
        </p:nvGraphicFramePr>
        <p:xfrm>
          <a:off x="762000" y="4130040"/>
          <a:ext cx="6324600" cy="822960"/>
        </p:xfrm>
        <a:graphic>
          <a:graphicData uri="http://schemas.openxmlformats.org/drawingml/2006/table">
            <a:tbl>
              <a:tblPr firstRow="1" bandRow="1">
                <a:tableStyleId>{5C22544A-7EE6-4342-B048-85BDC9FD1C3A}</a:tableStyleId>
              </a:tblPr>
              <a:tblGrid>
                <a:gridCol w="1090712"/>
                <a:gridCol w="966688"/>
                <a:gridCol w="914400"/>
                <a:gridCol w="762000"/>
                <a:gridCol w="762000"/>
                <a:gridCol w="1828800"/>
              </a:tblGrid>
              <a:tr h="304800">
                <a:tc>
                  <a:txBody>
                    <a:bodyPr/>
                    <a:lstStyle/>
                    <a:p>
                      <a:pPr marL="0" algn="l" defTabSz="914400" rtl="0" eaLnBrk="1" latinLnBrk="0" hangingPunct="1"/>
                      <a:r>
                        <a:rPr lang="en-US" sz="1400" b="0" kern="1200" dirty="0" smtClean="0">
                          <a:solidFill>
                            <a:schemeClr val="dk1"/>
                          </a:solidFill>
                          <a:latin typeface="+mn-lt"/>
                          <a:ea typeface="+mn-ea"/>
                          <a:cs typeface="+mn-cs"/>
                        </a:rPr>
                        <a:t>Bits: </a:t>
                      </a:r>
                      <a:r>
                        <a:rPr lang="en-US" sz="1400" b="0" kern="1200" dirty="0" smtClean="0">
                          <a:solidFill>
                            <a:schemeClr val="dk1"/>
                          </a:solidFill>
                          <a:latin typeface="+mn-lt"/>
                          <a:ea typeface="+mn-ea"/>
                          <a:cs typeface="+mn-cs"/>
                        </a:rPr>
                        <a:t>4</a:t>
                      </a:r>
                      <a:endParaRPr lang="en-US" sz="1400" b="0" kern="1200" dirty="0" smtClean="0">
                        <a:solidFill>
                          <a:schemeClr val="dk1"/>
                        </a:solidFill>
                        <a:latin typeface="+mn-lt"/>
                        <a:ea typeface="+mn-ea"/>
                        <a:cs typeface="+mn-cs"/>
                      </a:endParaRP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3</a:t>
                      </a: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p>
                  </a:txBody>
                  <a:tcPr>
                    <a:solidFill>
                      <a:srgbClr val="BFD393"/>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2</a:t>
                      </a:r>
                      <a:endParaRPr lang="en-US" sz="1400" b="0" kern="1200" dirty="0" smtClean="0">
                        <a:solidFill>
                          <a:schemeClr val="dk1"/>
                        </a:solidFill>
                        <a:latin typeface="+mn-lt"/>
                        <a:ea typeface="+mn-ea"/>
                        <a:cs typeface="+mn-cs"/>
                      </a:endParaRPr>
                    </a:p>
                  </a:txBody>
                  <a:tcPr>
                    <a:solidFill>
                      <a:srgbClr val="BFD393"/>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5</a:t>
                      </a:r>
                    </a:p>
                  </a:txBody>
                  <a:tcPr>
                    <a:solidFill>
                      <a:srgbClr val="BFD393"/>
                    </a:solidFill>
                  </a:tcPr>
                </a:tc>
              </a:tr>
              <a:tr h="152400">
                <a:tc>
                  <a:txBody>
                    <a:bodyPr/>
                    <a:lstStyle/>
                    <a:p>
                      <a:pPr marL="0" algn="l" defTabSz="914400" rtl="0" eaLnBrk="1" latinLnBrk="0" hangingPunct="1"/>
                      <a:r>
                        <a:rPr lang="en-US" sz="1400" b="0" kern="1200" dirty="0" smtClean="0">
                          <a:solidFill>
                            <a:schemeClr val="dk1"/>
                          </a:solidFill>
                          <a:latin typeface="+mn-lt"/>
                          <a:ea typeface="+mn-ea"/>
                          <a:cs typeface="+mn-cs"/>
                        </a:rPr>
                        <a:t>Sub-type</a:t>
                      </a:r>
                    </a:p>
                  </a:txBody>
                  <a:tcPr>
                    <a:solidFill>
                      <a:srgbClr val="92D050"/>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LQI</a:t>
                      </a:r>
                    </a:p>
                  </a:txBody>
                  <a:tcPr>
                    <a:solidFill>
                      <a:srgbClr val="92D050"/>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CID Present</a:t>
                      </a:r>
                    </a:p>
                  </a:txBody>
                  <a:tcPr>
                    <a:solidFill>
                      <a:srgbClr val="92D050"/>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SDU  #</a:t>
                      </a:r>
                    </a:p>
                  </a:txBody>
                  <a:tcPr>
                    <a:solidFill>
                      <a:srgbClr val="BFD393"/>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a:t>
                      </a:r>
                      <a:endParaRPr lang="en-US" sz="1400" b="0" kern="1200" dirty="0" smtClean="0">
                        <a:solidFill>
                          <a:schemeClr val="dk1"/>
                        </a:solidFill>
                        <a:latin typeface="+mn-lt"/>
                        <a:ea typeface="+mn-ea"/>
                        <a:cs typeface="+mn-cs"/>
                      </a:endParaRPr>
                    </a:p>
                  </a:txBody>
                  <a:tcPr>
                    <a:solidFill>
                      <a:srgbClr val="BFD39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mn-lt"/>
                          <a:ea typeface="+mn-ea"/>
                          <a:cs typeface="+mn-cs"/>
                        </a:rPr>
                        <a:t>Fragment</a:t>
                      </a:r>
                      <a:r>
                        <a:rPr lang="en-US" sz="1400" b="0" kern="1200" baseline="0" dirty="0" smtClean="0">
                          <a:solidFill>
                            <a:schemeClr val="dk1"/>
                          </a:solidFill>
                          <a:latin typeface="+mn-lt"/>
                          <a:ea typeface="+mn-ea"/>
                          <a:cs typeface="+mn-cs"/>
                        </a:rPr>
                        <a:t> #</a:t>
                      </a:r>
                      <a:endParaRPr lang="en-US" sz="1400" b="0" kern="1200" dirty="0" smtClean="0">
                        <a:solidFill>
                          <a:schemeClr val="dk1"/>
                        </a:solidFill>
                        <a:latin typeface="+mn-lt"/>
                        <a:ea typeface="+mn-ea"/>
                        <a:cs typeface="+mn-cs"/>
                      </a:endParaRPr>
                    </a:p>
                    <a:p>
                      <a:pPr marL="0" algn="ctr" defTabSz="914400" rtl="0" eaLnBrk="1" latinLnBrk="0" hangingPunct="1"/>
                      <a:endParaRPr lang="en-US" sz="1400" b="0" kern="1200" dirty="0" smtClean="0">
                        <a:solidFill>
                          <a:schemeClr val="dk1"/>
                        </a:solidFill>
                        <a:latin typeface="+mn-lt"/>
                        <a:ea typeface="+mn-ea"/>
                        <a:cs typeface="+mn-cs"/>
                      </a:endParaRPr>
                    </a:p>
                  </a:txBody>
                  <a:tcPr>
                    <a:solidFill>
                      <a:srgbClr val="BFD393"/>
                    </a:solidFill>
                  </a:tcPr>
                </a:tc>
              </a:tr>
            </a:tbl>
          </a:graphicData>
        </a:graphic>
      </p:graphicFrame>
      <p:cxnSp>
        <p:nvCxnSpPr>
          <p:cNvPr id="18" name="Straight Connector 17"/>
          <p:cNvCxnSpPr/>
          <p:nvPr/>
        </p:nvCxnSpPr>
        <p:spPr bwMode="auto">
          <a:xfrm>
            <a:off x="2895600" y="3352800"/>
            <a:ext cx="41148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762000" y="3276600"/>
            <a:ext cx="0" cy="1219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ight Brace 12"/>
          <p:cNvSpPr/>
          <p:nvPr/>
        </p:nvSpPr>
        <p:spPr>
          <a:xfrm rot="5400000">
            <a:off x="5181600" y="3657600"/>
            <a:ext cx="381000" cy="3276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3200400" y="5562600"/>
            <a:ext cx="4267200" cy="707886"/>
          </a:xfrm>
          <a:prstGeom prst="rect">
            <a:avLst/>
          </a:prstGeom>
          <a:noFill/>
        </p:spPr>
        <p:txBody>
          <a:bodyPr wrap="square" rtlCol="0">
            <a:spAutoFit/>
          </a:bodyPr>
          <a:lstStyle/>
          <a:p>
            <a:pPr algn="ctr"/>
            <a:r>
              <a:rPr lang="en-US" sz="2000" dirty="0" smtClean="0"/>
              <a:t>Only need when subtype is fragment</a:t>
            </a:r>
          </a:p>
          <a:p>
            <a:pPr algn="ctr"/>
            <a:r>
              <a:rPr lang="en-US" sz="2000" dirty="0" smtClean="0"/>
              <a:t>Saved 2-bits need not be transmitted</a:t>
            </a:r>
          </a:p>
        </p:txBody>
      </p:sp>
      <p:cxnSp>
        <p:nvCxnSpPr>
          <p:cNvPr id="16" name="Straight Arrow Connector 15"/>
          <p:cNvCxnSpPr/>
          <p:nvPr/>
        </p:nvCxnSpPr>
        <p:spPr>
          <a:xfrm flipV="1">
            <a:off x="2590800" y="5029200"/>
            <a:ext cx="6096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57200" y="5334000"/>
            <a:ext cx="2514600" cy="707886"/>
          </a:xfrm>
          <a:prstGeom prst="rect">
            <a:avLst/>
          </a:prstGeom>
          <a:noFill/>
        </p:spPr>
        <p:txBody>
          <a:bodyPr wrap="square" rtlCol="0">
            <a:spAutoFit/>
          </a:bodyPr>
          <a:lstStyle/>
          <a:p>
            <a:pPr algn="ctr"/>
            <a:r>
              <a:rPr lang="en-US" sz="2000" dirty="0" smtClean="0"/>
              <a:t>Can CID flag also roll into subtype?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Efficient I-ACK: Sliding bit-map window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Take advantage if “incremental” nature of I-ACK</a:t>
            </a:r>
          </a:p>
          <a:p>
            <a:r>
              <a:rPr lang="en-US" dirty="0" smtClean="0"/>
              <a:t>Status is obvious for fragments not yet sent</a:t>
            </a:r>
          </a:p>
          <a:p>
            <a:r>
              <a:rPr lang="en-US" dirty="0" smtClean="0"/>
              <a:t>If fragments always sent in order (or mostly in order) can request only what is needed.</a:t>
            </a:r>
          </a:p>
          <a:p>
            <a:r>
              <a:rPr lang="en-US" dirty="0" smtClean="0"/>
              <a:t>Instead of always sending full bit-map for every possible fragment, send a sub-set</a:t>
            </a:r>
          </a:p>
          <a:p>
            <a:pPr lvl="1"/>
            <a:r>
              <a:rPr lang="en-US" dirty="0" smtClean="0"/>
              <a:t>Sliding window (stateless)</a:t>
            </a:r>
          </a:p>
          <a:p>
            <a:pPr lvl="1"/>
            <a:r>
              <a:rPr lang="en-US" dirty="0" smtClean="0"/>
              <a:t>Incrementally growing map (stateless)</a:t>
            </a:r>
          </a:p>
          <a:p>
            <a:pPr lvl="1"/>
            <a:r>
              <a:rPr lang="en-US" dirty="0" smtClean="0"/>
              <a:t>Combination (</a:t>
            </a:r>
            <a:r>
              <a:rPr lang="en-US" dirty="0" err="1" smtClean="0"/>
              <a:t>stateful</a:t>
            </a:r>
            <a:r>
              <a:rPr lang="en-US" dirty="0" smtClean="0"/>
              <a:t>)</a:t>
            </a:r>
          </a:p>
          <a:p>
            <a:pPr lvl="1">
              <a:buNone/>
            </a:pP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 (simplest)</a:t>
            </a:r>
            <a:endParaRPr lang="en-US" dirty="0"/>
          </a:p>
        </p:txBody>
      </p:sp>
      <p:sp>
        <p:nvSpPr>
          <p:cNvPr id="3" name="Content Placeholder 2"/>
          <p:cNvSpPr>
            <a:spLocks noGrp="1"/>
          </p:cNvSpPr>
          <p:nvPr>
            <p:ph idx="1"/>
          </p:nvPr>
        </p:nvSpPr>
        <p:spPr>
          <a:xfrm>
            <a:off x="457200" y="3048000"/>
            <a:ext cx="8229600" cy="3078163"/>
          </a:xfrm>
        </p:spPr>
        <p:txBody>
          <a:bodyPr/>
          <a:lstStyle/>
          <a:p>
            <a:r>
              <a:rPr lang="en-US" dirty="0" smtClean="0"/>
              <a:t>With 5-bit Fragment #, max fragments = 32</a:t>
            </a:r>
          </a:p>
          <a:p>
            <a:r>
              <a:rPr lang="en-US" dirty="0" smtClean="0"/>
              <a:t>Need 4 octets of flags</a:t>
            </a:r>
          </a:p>
          <a:p>
            <a:r>
              <a:rPr lang="en-US" dirty="0" smtClean="0"/>
              <a:t>If fragment # grows, I-ACK grows</a:t>
            </a:r>
          </a:p>
          <a:p>
            <a:r>
              <a:rPr lang="en-US" dirty="0" smtClean="0"/>
              <a:t>Always send 4 octets no mater how many fragments received so far (or total)</a:t>
            </a: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graphicFrame>
        <p:nvGraphicFramePr>
          <p:cNvPr id="8" name="Table 7"/>
          <p:cNvGraphicFramePr>
            <a:graphicFrameLocks noGrp="1"/>
          </p:cNvGraphicFramePr>
          <p:nvPr/>
        </p:nvGraphicFramePr>
        <p:xfrm>
          <a:off x="2057400" y="1447800"/>
          <a:ext cx="5486401" cy="741680"/>
        </p:xfrm>
        <a:graphic>
          <a:graphicData uri="http://schemas.openxmlformats.org/drawingml/2006/table">
            <a:tbl>
              <a:tblPr firstRow="1" bandRow="1">
                <a:tableStyleId>{5C22544A-7EE6-4342-B048-85BDC9FD1C3A}</a:tableStyleId>
              </a:tblPr>
              <a:tblGrid>
                <a:gridCol w="1447800"/>
                <a:gridCol w="1251857"/>
                <a:gridCol w="1393372"/>
                <a:gridCol w="1393372"/>
              </a:tblGrid>
              <a:tr h="370840">
                <a:tc gridSpan="4">
                  <a:txBody>
                    <a:bodyPr/>
                    <a:lstStyle/>
                    <a:p>
                      <a:r>
                        <a:rPr lang="en-US" dirty="0" smtClean="0"/>
                        <a:t>Octets:</a:t>
                      </a:r>
                      <a:r>
                        <a:rPr lang="en-US" baseline="0" dirty="0" smtClean="0"/>
                        <a:t> 4</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a:txBody>
                    <a:bodyPr/>
                    <a:lstStyle/>
                    <a:p>
                      <a:r>
                        <a:rPr lang="en-US" dirty="0" smtClean="0"/>
                        <a:t>Status</a:t>
                      </a:r>
                      <a:r>
                        <a:rPr lang="en-US" baseline="0" dirty="0" smtClean="0"/>
                        <a:t> 0-7</a:t>
                      </a:r>
                      <a:endParaRPr lang="en-US" dirty="0"/>
                    </a:p>
                  </a:txBody>
                  <a:tcPr/>
                </a:tc>
                <a:tc>
                  <a:txBody>
                    <a:bodyPr/>
                    <a:lstStyle/>
                    <a:p>
                      <a:r>
                        <a:rPr lang="en-US" dirty="0" smtClean="0"/>
                        <a:t>Status</a:t>
                      </a:r>
                      <a:r>
                        <a:rPr lang="en-US" baseline="0" dirty="0" smtClean="0"/>
                        <a:t> 8-15</a:t>
                      </a:r>
                      <a:endParaRPr lang="en-US" dirty="0"/>
                    </a:p>
                  </a:txBody>
                  <a:tcPr/>
                </a:tc>
                <a:tc>
                  <a:txBody>
                    <a:bodyPr/>
                    <a:lstStyle/>
                    <a:p>
                      <a:r>
                        <a:rPr lang="en-US" dirty="0" smtClean="0"/>
                        <a:t>Status 15-23</a:t>
                      </a:r>
                      <a:endParaRPr lang="en-US" dirty="0"/>
                    </a:p>
                  </a:txBody>
                  <a:tcPr/>
                </a:tc>
                <a:tc>
                  <a:txBody>
                    <a:bodyPr/>
                    <a:lstStyle/>
                    <a:p>
                      <a:r>
                        <a:rPr lang="en-US" dirty="0" smtClean="0"/>
                        <a:t>Status 23-32</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Sliding bit-map</a:t>
            </a:r>
            <a:endParaRPr lang="en-US" dirty="0"/>
          </a:p>
        </p:txBody>
      </p:sp>
      <p:sp>
        <p:nvSpPr>
          <p:cNvPr id="3" name="Content Placeholder 2"/>
          <p:cNvSpPr>
            <a:spLocks noGrp="1"/>
          </p:cNvSpPr>
          <p:nvPr>
            <p:ph idx="1"/>
          </p:nvPr>
        </p:nvSpPr>
        <p:spPr>
          <a:xfrm>
            <a:off x="457200" y="1600201"/>
            <a:ext cx="8229600" cy="1904999"/>
          </a:xfrm>
        </p:spPr>
        <p:txBody>
          <a:bodyPr>
            <a:normAutofit fontScale="77500" lnSpcReduction="20000"/>
          </a:bodyPr>
          <a:lstStyle/>
          <a:p>
            <a:r>
              <a:rPr lang="en-US" dirty="0" smtClean="0"/>
              <a:t>Bit-mapped ACK </a:t>
            </a:r>
            <a:r>
              <a:rPr lang="en-US" dirty="0" smtClean="0"/>
              <a:t>content: [</a:t>
            </a:r>
            <a:r>
              <a:rPr lang="en-US" dirty="0" smtClean="0"/>
              <a:t>index][8-bit flags</a:t>
            </a:r>
            <a:r>
              <a:rPr lang="en-US" dirty="0" smtClean="0"/>
              <a:t>]</a:t>
            </a:r>
          </a:p>
          <a:p>
            <a:endParaRPr lang="en-US" dirty="0" smtClean="0"/>
          </a:p>
          <a:p>
            <a:endParaRPr lang="en-US" dirty="0" smtClean="0"/>
          </a:p>
          <a:p>
            <a:r>
              <a:rPr lang="en-US" dirty="0" smtClean="0"/>
              <a:t> Sliding </a:t>
            </a:r>
            <a:r>
              <a:rPr lang="en-US" dirty="0" smtClean="0"/>
              <a:t>window into the bit-map of all fragments status.  </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graphicFrame>
        <p:nvGraphicFramePr>
          <p:cNvPr id="7" name="Table 6"/>
          <p:cNvGraphicFramePr>
            <a:graphicFrameLocks noGrp="1"/>
          </p:cNvGraphicFramePr>
          <p:nvPr/>
        </p:nvGraphicFramePr>
        <p:xfrm>
          <a:off x="2895600" y="2057400"/>
          <a:ext cx="4800600" cy="741680"/>
        </p:xfrm>
        <a:graphic>
          <a:graphicData uri="http://schemas.openxmlformats.org/drawingml/2006/table">
            <a:tbl>
              <a:tblPr firstRow="1" bandRow="1">
                <a:tableStyleId>{5C22544A-7EE6-4342-B048-85BDC9FD1C3A}</a:tableStyleId>
              </a:tblPr>
              <a:tblGrid>
                <a:gridCol w="1600200"/>
                <a:gridCol w="3200400"/>
              </a:tblGrid>
              <a:tr h="370840">
                <a:tc>
                  <a:txBody>
                    <a:bodyPr/>
                    <a:lstStyle/>
                    <a:p>
                      <a:r>
                        <a:rPr lang="en-US" dirty="0" smtClean="0"/>
                        <a:t>Octets:</a:t>
                      </a:r>
                      <a:r>
                        <a:rPr lang="en-US" baseline="0" dirty="0" smtClean="0"/>
                        <a:t> 1</a:t>
                      </a:r>
                      <a:endParaRPr lang="en-US" dirty="0"/>
                    </a:p>
                  </a:txBody>
                  <a:tcPr/>
                </a:tc>
                <a:tc>
                  <a:txBody>
                    <a:bodyPr/>
                    <a:lstStyle/>
                    <a:p>
                      <a:r>
                        <a:rPr lang="en-US" dirty="0" smtClean="0"/>
                        <a:t>1</a:t>
                      </a:r>
                      <a:endParaRPr lang="en-US" dirty="0"/>
                    </a:p>
                  </a:txBody>
                  <a:tcPr/>
                </a:tc>
              </a:tr>
              <a:tr h="370840">
                <a:tc>
                  <a:txBody>
                    <a:bodyPr/>
                    <a:lstStyle/>
                    <a:p>
                      <a:r>
                        <a:rPr lang="en-US" dirty="0" smtClean="0"/>
                        <a:t>Window</a:t>
                      </a:r>
                      <a:r>
                        <a:rPr lang="en-US" baseline="0" dirty="0" smtClean="0"/>
                        <a:t> Index</a:t>
                      </a:r>
                      <a:endParaRPr lang="en-US" dirty="0"/>
                    </a:p>
                  </a:txBody>
                  <a:tcPr/>
                </a:tc>
                <a:tc>
                  <a:txBody>
                    <a:bodyPr/>
                    <a:lstStyle/>
                    <a:p>
                      <a:r>
                        <a:rPr lang="en-US" dirty="0" smtClean="0"/>
                        <a:t>Status</a:t>
                      </a:r>
                      <a:r>
                        <a:rPr lang="en-US" baseline="0" dirty="0" smtClean="0"/>
                        <a:t> flags (8 fragments)</a:t>
                      </a:r>
                      <a:endParaRPr lang="en-US" dirty="0"/>
                    </a:p>
                  </a:txBody>
                  <a:tcPr/>
                </a:tc>
              </a:tr>
            </a:tbl>
          </a:graphicData>
        </a:graphic>
      </p:graphicFrame>
      <p:sp>
        <p:nvSpPr>
          <p:cNvPr id="8" name="TextBox 7"/>
          <p:cNvSpPr txBox="1"/>
          <p:nvPr/>
        </p:nvSpPr>
        <p:spPr>
          <a:xfrm>
            <a:off x="304800" y="3505200"/>
            <a:ext cx="8839200" cy="1169551"/>
          </a:xfrm>
          <a:prstGeom prst="rect">
            <a:avLst/>
          </a:prstGeom>
          <a:noFill/>
        </p:spPr>
        <p:txBody>
          <a:bodyPr wrap="square" rtlCol="0">
            <a:spAutoFit/>
          </a:bodyPr>
          <a:lstStyle/>
          <a:p>
            <a:r>
              <a:rPr lang="en-US" sz="1400" dirty="0" smtClean="0">
                <a:latin typeface="Lucida Console" pitchFamily="49" charset="0"/>
                <a:cs typeface="David" pitchFamily="34" charset="-79"/>
              </a:rPr>
              <a:t>Bit  </a:t>
            </a:r>
            <a:r>
              <a:rPr lang="en-US" sz="1400" dirty="0" smtClean="0">
                <a:latin typeface="Lucida Console" pitchFamily="49" charset="0"/>
                <a:cs typeface="David" pitchFamily="34" charset="-79"/>
              </a:rPr>
              <a:t># 0 1 2 3 4 5 6 7 8 9 10 11 12 13 14 15 16 17 18 19 20 21 22 23</a:t>
            </a:r>
          </a:p>
          <a:p>
            <a:r>
              <a:rPr lang="en-US" sz="1400" dirty="0" smtClean="0">
                <a:latin typeface="Lucida Console" pitchFamily="49" charset="0"/>
                <a:cs typeface="David" pitchFamily="34" charset="-79"/>
              </a:rPr>
              <a:t>                      +                     +                       +</a:t>
            </a:r>
          </a:p>
          <a:p>
            <a:r>
              <a:rPr lang="en-US" sz="1400" dirty="0" smtClean="0">
                <a:latin typeface="Lucida Console" pitchFamily="49" charset="0"/>
                <a:cs typeface="David" pitchFamily="34" charset="-79"/>
              </a:rPr>
              <a:t>         ^                                         ^</a:t>
            </a:r>
          </a:p>
          <a:p>
            <a:r>
              <a:rPr lang="en-US" sz="1400" dirty="0" smtClean="0">
                <a:latin typeface="Lucida Console" pitchFamily="49" charset="0"/>
                <a:cs typeface="David" pitchFamily="34" charset="-79"/>
              </a:rPr>
              <a:t>         |                                         |</a:t>
            </a:r>
          </a:p>
          <a:p>
            <a:r>
              <a:rPr lang="en-US" sz="1400" dirty="0" smtClean="0">
                <a:latin typeface="Lucida Console" pitchFamily="49" charset="0"/>
                <a:cs typeface="David" pitchFamily="34" charset="-79"/>
              </a:rPr>
              <a:t>         Index 0, </a:t>
            </a:r>
            <a:r>
              <a:rPr lang="en-US" sz="1400" dirty="0" smtClean="0">
                <a:latin typeface="Lucida Console" pitchFamily="49" charset="0"/>
                <a:cs typeface="David" pitchFamily="34" charset="-79"/>
              </a:rPr>
              <a:t>Flags 0 to 7                     </a:t>
            </a:r>
            <a:r>
              <a:rPr lang="en-US" sz="1400" dirty="0" smtClean="0">
                <a:latin typeface="Lucida Console" pitchFamily="49" charset="0"/>
                <a:cs typeface="David" pitchFamily="34" charset="-79"/>
              </a:rPr>
              <a:t>Index 2, flag </a:t>
            </a:r>
            <a:r>
              <a:rPr lang="en-US" sz="1400" dirty="0" smtClean="0">
                <a:latin typeface="Lucida Console" pitchFamily="49" charset="0"/>
                <a:cs typeface="David" pitchFamily="34" charset="-79"/>
              </a:rPr>
              <a:t>16-23</a:t>
            </a:r>
            <a:endParaRPr lang="en-US" dirty="0"/>
          </a:p>
        </p:txBody>
      </p:sp>
      <p:sp>
        <p:nvSpPr>
          <p:cNvPr id="9" name="Rectangle 8"/>
          <p:cNvSpPr/>
          <p:nvPr/>
        </p:nvSpPr>
        <p:spPr>
          <a:xfrm>
            <a:off x="1066800" y="3429000"/>
            <a:ext cx="17526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3352800"/>
            <a:ext cx="25146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p:cNvSpPr txBox="1">
            <a:spLocks/>
          </p:cNvSpPr>
          <p:nvPr/>
        </p:nvSpPr>
        <p:spPr>
          <a:xfrm>
            <a:off x="304800" y="4800600"/>
            <a:ext cx="8229600" cy="2362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aseline="0" dirty="0" smtClean="0"/>
              <a:t>Could</a:t>
            </a:r>
            <a:r>
              <a:rPr lang="en-US" sz="3200" dirty="0" smtClean="0"/>
              <a:t> optimize window index </a:t>
            </a:r>
            <a:r>
              <a:rPr lang="en-US" sz="3200" dirty="0" smtClean="0">
                <a:sym typeface="Wingdings" pitchFamily="2" charset="2"/>
              </a:rPr>
              <a:t> window size</a:t>
            </a:r>
          </a:p>
          <a:p>
            <a:pPr marL="800100" lvl="1" indent="-342900">
              <a:spcBef>
                <a:spcPct val="20000"/>
              </a:spcBef>
              <a:buFont typeface="Arial" pitchFamily="34" charset="0"/>
              <a:buChar char="•"/>
            </a:pPr>
            <a:r>
              <a:rPr lang="en-US" sz="3200" dirty="0" smtClean="0">
                <a:sym typeface="Wingdings" pitchFamily="2" charset="2"/>
              </a:rPr>
              <a:t>3 bit index, 5 bit status flags = 1 octet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17540</TotalTime>
  <Words>1073</Words>
  <Application>Microsoft Office PowerPoint</Application>
  <PresentationFormat>On-screen Show (4:3)</PresentationFormat>
  <Paragraphs>178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Summary</vt:lpstr>
      <vt:lpstr>Overview</vt:lpstr>
      <vt:lpstr>Control Flag Conditions</vt:lpstr>
      <vt:lpstr>Fragment Info Enumeration</vt:lpstr>
      <vt:lpstr>Fragment Structure</vt:lpstr>
      <vt:lpstr>Efficient I-ACK: Sliding bit-map window</vt:lpstr>
      <vt:lpstr>bit-map (simplest)</vt:lpstr>
      <vt:lpstr>Sliding bit-map</vt:lpstr>
      <vt:lpstr>Incrementally growing</vt:lpstr>
      <vt:lpstr>Fragment Validation</vt:lpstr>
      <vt:lpstr>Fragment Validation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190</cp:revision>
  <dcterms:created xsi:type="dcterms:W3CDTF">2011-01-14T17:45:45Z</dcterms:created>
  <dcterms:modified xsi:type="dcterms:W3CDTF">2011-11-17T02:09:04Z</dcterms:modified>
</cp:coreProperties>
</file>