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59" r:id="rId2"/>
    <p:sldId id="308" r:id="rId3"/>
    <p:sldId id="309" r:id="rId4"/>
    <p:sldId id="310" r:id="rId5"/>
    <p:sldId id="311" r:id="rId6"/>
    <p:sldId id="299" r:id="rId7"/>
    <p:sldId id="307" r:id="rId8"/>
    <p:sldId id="297" r:id="rId9"/>
    <p:sldId id="298" r:id="rId10"/>
    <p:sldId id="294" r:id="rId11"/>
    <p:sldId id="295" r:id="rId12"/>
    <p:sldId id="300" r:id="rId13"/>
    <p:sldId id="301" r:id="rId14"/>
    <p:sldId id="302" r:id="rId15"/>
    <p:sldId id="303" r:id="rId16"/>
    <p:sldId id="304" r:id="rId17"/>
    <p:sldId id="305" r:id="rId18"/>
    <p:sldId id="306" r:id="rId19"/>
    <p:sldId id="291"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9" d="100"/>
          <a:sy n="99" d="100"/>
        </p:scale>
        <p:origin x="-904"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C7213D4E-D40F-3E4D-AAE1-9F3315EB6F6C}"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5615063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9827EF50-6A66-0D48-AC3A-3CD4283B177E}"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30229423"/>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1B48215E-0BD1-3342-B99D-DB2A91940D8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560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560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DD5E58B-DAEB-3449-BD72-6100A2743996}" type="slidenum">
              <a:rPr lang="en-US"/>
              <a:pPr/>
              <a:t>2</a:t>
            </a:fld>
            <a:endParaRPr lang="en-US"/>
          </a:p>
        </p:txBody>
      </p:sp>
      <p:sp>
        <p:nvSpPr>
          <p:cNvPr id="25604"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8146905D-A1CF-CE4E-B35A-78FBC2852F50}" type="slidenum">
              <a:rPr lang="en-US"/>
              <a:pPr algn="r"/>
              <a:t>2</a:t>
            </a:fld>
            <a:endParaRPr lang="en-US"/>
          </a:p>
        </p:txBody>
      </p:sp>
      <p:sp>
        <p:nvSpPr>
          <p:cNvPr id="25605" name="Rectangle 2"/>
          <p:cNvSpPr>
            <a:spLocks noGrp="1" noRot="1" noChangeAspect="1" noChangeArrowheads="1" noTextEdit="1"/>
          </p:cNvSpPr>
          <p:nvPr>
            <p:ph type="sldImg"/>
          </p:nvPr>
        </p:nvSpPr>
        <p:spPr>
          <a:xfrm>
            <a:off x="1157288" y="701675"/>
            <a:ext cx="4624387" cy="3468688"/>
          </a:xfrm>
          <a:ln/>
        </p:spPr>
      </p:sp>
      <p:sp>
        <p:nvSpPr>
          <p:cNvPr id="2560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969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969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2916BDD1-AEC5-144A-8AE4-63928C1F0B50}" type="slidenum">
              <a:rPr lang="en-US"/>
              <a:pPr/>
              <a:t>5</a:t>
            </a:fld>
            <a:endParaRPr lang="en-US"/>
          </a:p>
        </p:txBody>
      </p:sp>
      <p:sp>
        <p:nvSpPr>
          <p:cNvPr id="29700"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E66F9FCF-E784-D44D-8235-1E2A84481585}" type="slidenum">
              <a:rPr lang="en-US"/>
              <a:pPr algn="r"/>
              <a:t>5</a:t>
            </a:fld>
            <a:endParaRPr lang="en-US"/>
          </a:p>
        </p:txBody>
      </p:sp>
      <p:sp>
        <p:nvSpPr>
          <p:cNvPr id="29701" name="Rectangle 2"/>
          <p:cNvSpPr>
            <a:spLocks noGrp="1" noRot="1" noChangeAspect="1" noChangeArrowheads="1" noTextEdit="1"/>
          </p:cNvSpPr>
          <p:nvPr>
            <p:ph type="sldImg"/>
          </p:nvPr>
        </p:nvSpPr>
        <p:spPr>
          <a:xfrm>
            <a:off x="1157288" y="701675"/>
            <a:ext cx="4624387" cy="3468688"/>
          </a:xfrm>
          <a:ln/>
        </p:spPr>
      </p:sp>
      <p:sp>
        <p:nvSpPr>
          <p:cNvPr id="2970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239CA63A-AB04-8A4A-84CD-9DDEC84C3985}" type="slidenum">
              <a:rPr lang="en-US"/>
              <a:pPr/>
              <a:t>10</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D0000AD8-3D64-6541-9402-2C4E41F673BE}" type="datetime6">
              <a:rPr lang="en-US" sz="1400" b="1"/>
              <a:pPr/>
              <a:t>November 11</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F39FAEAB-5F70-BC42-A82E-710A2E829F9C}" type="slidenum">
              <a:rPr lang="en-US"/>
              <a:pPr algn="r"/>
              <a:t>10</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F6EBF0C-A070-6D41-BCA9-E49EB8E439B4}" type="slidenum">
              <a:rPr lang="en-US"/>
              <a:pPr>
                <a:defRPr/>
              </a:pPr>
              <a:t>‹#›</a:t>
            </a:fld>
            <a:endParaRPr lang="en-US"/>
          </a:p>
        </p:txBody>
      </p:sp>
    </p:spTree>
    <p:extLst>
      <p:ext uri="{BB962C8B-B14F-4D97-AF65-F5344CB8AC3E}">
        <p14:creationId xmlns:p14="http://schemas.microsoft.com/office/powerpoint/2010/main" val="4152856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E3CFC72-C59F-C644-9C00-D780D38A8727}" type="slidenum">
              <a:rPr lang="en-US"/>
              <a:pPr>
                <a:defRPr/>
              </a:pPr>
              <a:t>‹#›</a:t>
            </a:fld>
            <a:endParaRPr lang="en-US"/>
          </a:p>
        </p:txBody>
      </p:sp>
    </p:spTree>
    <p:extLst>
      <p:ext uri="{BB962C8B-B14F-4D97-AF65-F5344CB8AC3E}">
        <p14:creationId xmlns:p14="http://schemas.microsoft.com/office/powerpoint/2010/main" val="723113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5CC8624-7883-B646-B75F-37AFC4B5112E}" type="slidenum">
              <a:rPr lang="en-US"/>
              <a:pPr>
                <a:defRPr/>
              </a:pPr>
              <a:t>‹#›</a:t>
            </a:fld>
            <a:endParaRPr lang="en-US"/>
          </a:p>
        </p:txBody>
      </p:sp>
    </p:spTree>
    <p:extLst>
      <p:ext uri="{BB962C8B-B14F-4D97-AF65-F5344CB8AC3E}">
        <p14:creationId xmlns:p14="http://schemas.microsoft.com/office/powerpoint/2010/main" val="2765570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2053A43-FE21-CC4C-A5DF-B91A40F9FEFC}" type="slidenum">
              <a:rPr lang="en-US"/>
              <a:pPr>
                <a:defRPr/>
              </a:pPr>
              <a:t>‹#›</a:t>
            </a:fld>
            <a:endParaRPr lang="en-US"/>
          </a:p>
        </p:txBody>
      </p:sp>
    </p:spTree>
    <p:extLst>
      <p:ext uri="{BB962C8B-B14F-4D97-AF65-F5344CB8AC3E}">
        <p14:creationId xmlns:p14="http://schemas.microsoft.com/office/powerpoint/2010/main" val="309569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62F3206-E6F9-1447-B44C-2C18385D440C}" type="slidenum">
              <a:rPr lang="en-US"/>
              <a:pPr>
                <a:defRPr/>
              </a:pPr>
              <a:t>‹#›</a:t>
            </a:fld>
            <a:endParaRPr lang="en-US"/>
          </a:p>
        </p:txBody>
      </p:sp>
    </p:spTree>
    <p:extLst>
      <p:ext uri="{BB962C8B-B14F-4D97-AF65-F5344CB8AC3E}">
        <p14:creationId xmlns:p14="http://schemas.microsoft.com/office/powerpoint/2010/main" val="3007093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9E7FAF9-AE3C-0F40-8AAB-4899F9054D38}" type="slidenum">
              <a:rPr lang="en-US"/>
              <a:pPr>
                <a:defRPr/>
              </a:pPr>
              <a:t>‹#›</a:t>
            </a:fld>
            <a:endParaRPr lang="en-US"/>
          </a:p>
        </p:txBody>
      </p:sp>
    </p:spTree>
    <p:extLst>
      <p:ext uri="{BB962C8B-B14F-4D97-AF65-F5344CB8AC3E}">
        <p14:creationId xmlns:p14="http://schemas.microsoft.com/office/powerpoint/2010/main" val="224091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B102D94-1958-8248-8B9F-9FB93196A2FC}" type="slidenum">
              <a:rPr lang="en-US"/>
              <a:pPr>
                <a:defRPr/>
              </a:pPr>
              <a:t>‹#›</a:t>
            </a:fld>
            <a:endParaRPr lang="en-US"/>
          </a:p>
        </p:txBody>
      </p:sp>
    </p:spTree>
    <p:extLst>
      <p:ext uri="{BB962C8B-B14F-4D97-AF65-F5344CB8AC3E}">
        <p14:creationId xmlns:p14="http://schemas.microsoft.com/office/powerpoint/2010/main" val="2126497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A8FE2F7-A806-334B-AC1F-19DDEB2B0188}" type="slidenum">
              <a:rPr lang="en-US"/>
              <a:pPr>
                <a:defRPr/>
              </a:pPr>
              <a:t>‹#›</a:t>
            </a:fld>
            <a:endParaRPr lang="en-US"/>
          </a:p>
        </p:txBody>
      </p:sp>
    </p:spTree>
    <p:extLst>
      <p:ext uri="{BB962C8B-B14F-4D97-AF65-F5344CB8AC3E}">
        <p14:creationId xmlns:p14="http://schemas.microsoft.com/office/powerpoint/2010/main" val="246657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FFE8A12-FA58-CD48-95FE-68249E2DCEA2}" type="slidenum">
              <a:rPr lang="en-US"/>
              <a:pPr>
                <a:defRPr/>
              </a:pPr>
              <a:t>‹#›</a:t>
            </a:fld>
            <a:endParaRPr lang="en-US"/>
          </a:p>
        </p:txBody>
      </p:sp>
    </p:spTree>
    <p:extLst>
      <p:ext uri="{BB962C8B-B14F-4D97-AF65-F5344CB8AC3E}">
        <p14:creationId xmlns:p14="http://schemas.microsoft.com/office/powerpoint/2010/main" val="3668050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2B435B9-FE63-8243-8EBF-18054EC5A9D5}" type="slidenum">
              <a:rPr lang="en-US"/>
              <a:pPr>
                <a:defRPr/>
              </a:pPr>
              <a:t>‹#›</a:t>
            </a:fld>
            <a:endParaRPr lang="en-US"/>
          </a:p>
        </p:txBody>
      </p:sp>
    </p:spTree>
    <p:extLst>
      <p:ext uri="{BB962C8B-B14F-4D97-AF65-F5344CB8AC3E}">
        <p14:creationId xmlns:p14="http://schemas.microsoft.com/office/powerpoint/2010/main" val="3460680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4A3F2D-DACE-D444-BCB6-A34E1861DEAC}" type="slidenum">
              <a:rPr lang="en-US"/>
              <a:pPr>
                <a:defRPr/>
              </a:pPr>
              <a:t>‹#›</a:t>
            </a:fld>
            <a:endParaRPr lang="en-US"/>
          </a:p>
        </p:txBody>
      </p:sp>
    </p:spTree>
    <p:extLst>
      <p:ext uri="{BB962C8B-B14F-4D97-AF65-F5344CB8AC3E}">
        <p14:creationId xmlns:p14="http://schemas.microsoft.com/office/powerpoint/2010/main" val="34333136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November 2011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Jon Adams, </a:t>
            </a:r>
            <a:r>
              <a:rPr lang="en-US" dirty="0" err="1" smtClean="0"/>
              <a:t>Lilee</a:t>
            </a:r>
            <a:r>
              <a:rPr lang="en-US" dirty="0" smtClean="0"/>
              <a:t>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3BC81E2D-2B2A-8447-A081-7A078776FD22}"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b="1" dirty="0"/>
              <a:t>15-11-</a:t>
            </a:r>
            <a:r>
              <a:rPr lang="en-US" b="1" dirty="0" smtClean="0"/>
              <a:t>0857-</a:t>
            </a:r>
            <a:r>
              <a:rPr lang="en-US" b="1" dirty="0" smtClean="0"/>
              <a:t>01-</a:t>
            </a:r>
            <a:r>
              <a:rPr lang="en-US" b="1" dirty="0" smtClean="0"/>
              <a:t>PTCsg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Jon </a:t>
            </a:r>
            <a:r>
              <a:rPr lang="en-US" dirty="0" smtClean="0"/>
              <a:t>Adams, </a:t>
            </a:r>
            <a:r>
              <a:rPr lang="en-US" dirty="0" err="1" smtClean="0"/>
              <a:t>Lilee</a:t>
            </a:r>
            <a:r>
              <a:rPr lang="en-US" dirty="0" smtClean="0"/>
              <a:t> Systems</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6AC18C6-7BBB-5E40-8E49-0974D2012FCB}"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802.15 </a:t>
            </a:r>
            <a:r>
              <a:rPr lang="en-US" sz="1600" dirty="0" err="1" smtClean="0">
                <a:solidFill>
                  <a:srgbClr val="FF0000"/>
                </a:solidFill>
                <a:latin typeface="Times New Roman" pitchFamily="18" charset="0"/>
                <a:ea typeface="ＭＳ Ｐゴシック" pitchFamily="-65" charset="-128"/>
                <a:cs typeface="+mn-cs"/>
              </a:rPr>
              <a:t>PTCsg</a:t>
            </a:r>
            <a:r>
              <a:rPr lang="en-US" sz="1600" dirty="0" smtClean="0">
                <a:solidFill>
                  <a:srgbClr val="FF0000"/>
                </a:solidFill>
                <a:latin typeface="Times New Roman" pitchFamily="18" charset="0"/>
                <a:ea typeface="ＭＳ Ｐゴシック" pitchFamily="-65" charset="-128"/>
                <a:cs typeface="+mn-cs"/>
              </a:rPr>
              <a:t> Presentation</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a:t>
            </a:r>
            <a:r>
              <a:rPr lang="en-US" sz="1600" dirty="0">
                <a:solidFill>
                  <a:srgbClr val="FF0000"/>
                </a:solidFill>
                <a:latin typeface="Times New Roman" pitchFamily="18" charset="0"/>
                <a:ea typeface="ＭＳ Ｐゴシック" pitchFamily="-65" charset="-128"/>
                <a:cs typeface="+mn-cs"/>
              </a:rPr>
              <a:t>Nov 2011</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Jon Adams</a:t>
            </a:r>
            <a:r>
              <a:rPr lang="en-US" sz="1600" dirty="0">
                <a:solidFill>
                  <a:schemeClr val="tx2"/>
                </a:solidFill>
                <a:latin typeface="Times New Roman" pitchFamily="18" charset="0"/>
                <a:ea typeface="ＭＳ Ｐゴシック" pitchFamily="-65" charset="-128"/>
                <a:cs typeface="+mn-cs"/>
              </a:rPr>
              <a:t>] Company </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Lilee</a:t>
            </a:r>
            <a:r>
              <a:rPr lang="en-US" sz="1600" dirty="0" smtClean="0">
                <a:solidFill>
                  <a:srgbClr val="FF0000"/>
                </a:solidFill>
                <a:latin typeface="Times New Roman" pitchFamily="18" charset="0"/>
                <a:ea typeface="ＭＳ Ｐゴシック" pitchFamily="-65" charset="-128"/>
                <a:cs typeface="+mn-cs"/>
              </a:rPr>
              <a:t> Systems, Ltd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2905 </a:t>
            </a:r>
            <a:r>
              <a:rPr lang="en-US" sz="1600" dirty="0" err="1" smtClean="0">
                <a:solidFill>
                  <a:srgbClr val="FF0000"/>
                </a:solidFill>
                <a:latin typeface="Times New Roman" pitchFamily="18" charset="0"/>
                <a:ea typeface="ＭＳ Ｐゴシック" pitchFamily="-65" charset="-128"/>
                <a:cs typeface="+mn-cs"/>
              </a:rPr>
              <a:t>Stender</a:t>
            </a:r>
            <a:r>
              <a:rPr lang="en-US" sz="1600" dirty="0" smtClean="0">
                <a:solidFill>
                  <a:srgbClr val="FF0000"/>
                </a:solidFill>
                <a:latin typeface="Times New Roman" pitchFamily="18" charset="0"/>
                <a:ea typeface="ＭＳ Ｐゴシック" pitchFamily="-65" charset="-128"/>
                <a:cs typeface="+mn-cs"/>
              </a:rPr>
              <a:t> Way, Suite 78, Santa Clara, CA, 95054 </a:t>
            </a:r>
            <a:r>
              <a:rPr lang="en-US" sz="1600" dirty="0">
                <a:solidFill>
                  <a:srgbClr val="FF0000"/>
                </a:solidFill>
                <a:latin typeface="Times New Roman" pitchFamily="18" charset="0"/>
                <a:ea typeface="ＭＳ Ｐゴシック" pitchFamily="-65" charset="-128"/>
                <a:cs typeface="+mn-cs"/>
              </a:rPr>
              <a:t>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+1.480-628-6686</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jonadams@ieee.org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We’re a Study Group, so now what?</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[Potential PHY </a:t>
            </a:r>
            <a:r>
              <a:rPr lang="en-US" sz="1600" dirty="0">
                <a:latin typeface="Times New Roman" pitchFamily="18" charset="0"/>
                <a:ea typeface="ＭＳ Ｐゴシック" pitchFamily="-65" charset="-128"/>
                <a:cs typeface="+mn-cs"/>
              </a:rPr>
              <a:t>Amendment to IEEE 802.15.4 or new standard under IEEE 802.15</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2011</a:t>
            </a:r>
            <a:endParaRPr lang="en-US" sz="140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US" dirty="0">
                <a:latin typeface="Times New Roman" charset="0"/>
                <a:ea typeface="ＭＳ Ｐゴシック" charset="0"/>
                <a:cs typeface="ＭＳ Ｐゴシック" charset="0"/>
              </a:rPr>
              <a:t>PTC</a:t>
            </a:r>
            <a:r>
              <a:rPr lang="en-US" dirty="0" smtClean="0">
                <a:latin typeface="Times New Roman" charset="0"/>
                <a:ea typeface="ＭＳ Ｐゴシック" charset="0"/>
                <a:cs typeface="ＭＳ Ｐゴシック" charset="0"/>
              </a:rPr>
              <a:t>-SG </a:t>
            </a:r>
            <a:r>
              <a:rPr lang="en-US" dirty="0">
                <a:latin typeface="Times New Roman" charset="0"/>
                <a:ea typeface="ＭＳ Ｐゴシック" charset="0"/>
                <a:cs typeface="ＭＳ Ｐゴシック" charset="0"/>
              </a:rPr>
              <a:t>Goals and Intentions</a:t>
            </a:r>
          </a:p>
        </p:txBody>
      </p:sp>
      <p:sp>
        <p:nvSpPr>
          <p:cNvPr id="34822" name="Rectangle 3"/>
          <p:cNvSpPr>
            <a:spLocks noGrp="1" noChangeArrowheads="1"/>
          </p:cNvSpPr>
          <p:nvPr>
            <p:ph idx="1"/>
          </p:nvPr>
        </p:nvSpPr>
        <p:spPr/>
        <p:txBody>
          <a:bodyPr>
            <a:normAutofit fontScale="92500" lnSpcReduction="10000"/>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may be a new IEEE 802.15 standard or an amendment to IEEE 802.15.4.  The intention is to standardize the over-the-air radio link for the mandated US Positive Train Control law established in 2008:</a:t>
            </a:r>
          </a:p>
          <a:p>
            <a:pPr>
              <a:lnSpc>
                <a:spcPct val="80000"/>
              </a:lnSpc>
              <a:defRPr/>
            </a:pPr>
            <a:r>
              <a:rPr lang="en-US" sz="1800" dirty="0" smtClean="0"/>
              <a:t>Enables </a:t>
            </a:r>
            <a:r>
              <a:rPr lang="en-US" sz="1800" dirty="0"/>
              <a:t>operation in a variety of radio frequency bands including the US-licensed 216-222MHz </a:t>
            </a:r>
            <a:r>
              <a:rPr lang="en-US" sz="1800" dirty="0" smtClean="0"/>
              <a:t>spectrum</a:t>
            </a:r>
            <a:endParaRPr lang="en-US" sz="1800" dirty="0"/>
          </a:p>
          <a:p>
            <a:pPr>
              <a:lnSpc>
                <a:spcPct val="80000"/>
              </a:lnSpc>
              <a:defRPr/>
            </a:pPr>
            <a:r>
              <a:rPr lang="en-US" sz="1800" dirty="0" smtClean="0"/>
              <a:t>Supports </a:t>
            </a:r>
            <a:r>
              <a:rPr lang="en-US" sz="1800" dirty="0"/>
              <a:t>typical data rates from 9.6 to 200 </a:t>
            </a:r>
            <a:r>
              <a:rPr lang="en-US" sz="1800" dirty="0" err="1"/>
              <a:t>kbits</a:t>
            </a:r>
            <a:r>
              <a:rPr lang="en-US" sz="1800" dirty="0"/>
              <a:t> per </a:t>
            </a:r>
            <a:r>
              <a:rPr lang="en-US" sz="1800" dirty="0" smtClean="0"/>
              <a:t>second</a:t>
            </a:r>
          </a:p>
          <a:p>
            <a:pPr>
              <a:lnSpc>
                <a:spcPct val="80000"/>
              </a:lnSpc>
              <a:defRPr/>
            </a:pPr>
            <a:r>
              <a:rPr lang="en-US" sz="1800" dirty="0" smtClean="0"/>
              <a:t>Support for multiple simultaneous networks</a:t>
            </a:r>
            <a:endParaRPr lang="en-US" sz="1800" dirty="0"/>
          </a:p>
          <a:p>
            <a:pPr>
              <a:lnSpc>
                <a:spcPct val="80000"/>
              </a:lnSpc>
              <a:defRPr/>
            </a:pPr>
            <a:r>
              <a:rPr lang="en-US" sz="1800" dirty="0" smtClean="0"/>
              <a:t>Provides </a:t>
            </a:r>
            <a:r>
              <a:rPr lang="en-US" sz="1800" dirty="0"/>
              <a:t>for mobility up to 5</a:t>
            </a:r>
            <a:r>
              <a:rPr lang="en-US" sz="1800" dirty="0" smtClean="0"/>
              <a:t>00km</a:t>
            </a:r>
            <a:r>
              <a:rPr lang="en-US" sz="1800" dirty="0"/>
              <a:t>/h </a:t>
            </a:r>
            <a:r>
              <a:rPr lang="en-US" sz="1800" dirty="0" smtClean="0"/>
              <a:t>(1000km/h closing </a:t>
            </a:r>
            <a:r>
              <a:rPr lang="en-US" sz="1800" dirty="0"/>
              <a:t>speeds, train to train</a:t>
            </a:r>
            <a:r>
              <a:rPr lang="en-US" sz="1800" dirty="0" smtClean="0"/>
              <a:t>)</a:t>
            </a:r>
            <a:endParaRPr lang="en-US" sz="1800" dirty="0"/>
          </a:p>
          <a:p>
            <a:pPr>
              <a:lnSpc>
                <a:spcPct val="80000"/>
              </a:lnSpc>
              <a:defRPr/>
            </a:pPr>
            <a:r>
              <a:rPr lang="en-US" sz="1800" dirty="0" smtClean="0"/>
              <a:t>Supports </a:t>
            </a:r>
            <a:r>
              <a:rPr lang="en-US" sz="1800" dirty="0"/>
              <a:t>radio ranges up to 7</a:t>
            </a:r>
            <a:r>
              <a:rPr lang="en-US" sz="1800" dirty="0" smtClean="0"/>
              <a:t>0km</a:t>
            </a:r>
            <a:endParaRPr lang="en-US" sz="1800" dirty="0"/>
          </a:p>
          <a:p>
            <a:pPr>
              <a:lnSpc>
                <a:spcPct val="80000"/>
              </a:lnSpc>
              <a:defRPr/>
            </a:pPr>
            <a:r>
              <a:rPr lang="en-US" sz="1800" dirty="0" smtClean="0"/>
              <a:t>Shall </a:t>
            </a:r>
            <a:r>
              <a:rPr lang="en-US" sz="1800" dirty="0"/>
              <a:t>operate in not-necessarily </a:t>
            </a:r>
            <a:r>
              <a:rPr lang="en-US" sz="1800" dirty="0" smtClean="0"/>
              <a:t>contiguous </a:t>
            </a:r>
            <a:r>
              <a:rPr lang="en-US" sz="1800" dirty="0"/>
              <a:t>channel sizes as small as </a:t>
            </a:r>
            <a:r>
              <a:rPr lang="en-US" sz="1800" dirty="0" smtClean="0"/>
              <a:t>5kHz but generally up to 50kHz</a:t>
            </a:r>
            <a:endParaRPr lang="en-US" sz="1800" dirty="0"/>
          </a:p>
          <a:p>
            <a:pPr>
              <a:lnSpc>
                <a:spcPct val="80000"/>
              </a:lnSpc>
              <a:defRPr/>
            </a:pPr>
            <a:r>
              <a:rPr lang="en-US" sz="1800" dirty="0" smtClean="0"/>
              <a:t>Requires </a:t>
            </a:r>
            <a:r>
              <a:rPr lang="en-US" sz="1800" dirty="0"/>
              <a:t>flexible and robust </a:t>
            </a:r>
            <a:r>
              <a:rPr lang="en-US" sz="1800" dirty="0" err="1"/>
              <a:t>QoS</a:t>
            </a:r>
            <a:r>
              <a:rPr lang="en-US" sz="1800" dirty="0"/>
              <a:t> with attention to connection time, transfer delay, registration delay, and handover </a:t>
            </a:r>
            <a:r>
              <a:rPr lang="en-US" sz="1800" dirty="0" smtClean="0"/>
              <a:t>time</a:t>
            </a:r>
          </a:p>
          <a:p>
            <a:pPr>
              <a:lnSpc>
                <a:spcPct val="80000"/>
              </a:lnSpc>
              <a:defRPr/>
            </a:pPr>
            <a:r>
              <a:rPr lang="en-US" sz="1800" dirty="0" smtClean="0"/>
              <a:t>Allows </a:t>
            </a:r>
            <a:r>
              <a:rPr lang="en-US" sz="1800" dirty="0"/>
              <a:t>for rapidly changing </a:t>
            </a:r>
            <a:r>
              <a:rPr lang="en-US" sz="1800" dirty="0" smtClean="0"/>
              <a:t>(several per second) network membership</a:t>
            </a:r>
            <a:endParaRPr lang="en-US" sz="1800" dirty="0"/>
          </a:p>
          <a:p>
            <a:pPr>
              <a:lnSpc>
                <a:spcPct val="80000"/>
              </a:lnSpc>
              <a:defRPr/>
            </a:pPr>
            <a:r>
              <a:rPr lang="en-US" sz="1800" dirty="0" smtClean="0"/>
              <a:t>Realizes </a:t>
            </a:r>
            <a:r>
              <a:rPr lang="en-US" sz="1800" dirty="0"/>
              <a:t>optimal and power efficient device command and control applications for energy-scavenged end </a:t>
            </a:r>
            <a:r>
              <a:rPr lang="en-US" sz="1800" dirty="0" smtClean="0"/>
              <a:t>devices</a:t>
            </a:r>
          </a:p>
        </p:txBody>
      </p:sp>
      <p:sp>
        <p:nvSpPr>
          <p:cNvPr id="1945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2011</a:t>
            </a:r>
            <a:endParaRPr lang="en-US" sz="1400"/>
          </a:p>
        </p:txBody>
      </p:sp>
      <p:sp>
        <p:nvSpPr>
          <p:cNvPr id="1946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fi-FI" smtClean="0"/>
              <a:t>Jon Adams, Lilee Systems</a:t>
            </a:r>
            <a:endParaRPr lang="en-US"/>
          </a:p>
        </p:txBody>
      </p:sp>
      <p:sp>
        <p:nvSpPr>
          <p:cNvPr id="1946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E1663DA-7C8D-C842-BEA6-94C6AD981584}" type="slidenum">
              <a:rPr lang="en-US"/>
              <a:pPr/>
              <a:t>10</a:t>
            </a:fld>
            <a:endParaRPr lang="en-US"/>
          </a:p>
        </p:txBody>
      </p:sp>
      <p:sp>
        <p:nvSpPr>
          <p:cNvPr id="1946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1754F90-25D8-9B49-BC64-F96BEEB7521D}" type="slidenum">
              <a:rPr lang="en-US"/>
              <a:pPr algn="ctr"/>
              <a:t>10</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4"/>
          <p:cNvSpPr>
            <a:spLocks noGrp="1"/>
          </p:cNvSpPr>
          <p:nvPr>
            <p:ph type="title"/>
          </p:nvPr>
        </p:nvSpPr>
        <p:spPr/>
        <p:txBody>
          <a:bodyPr/>
          <a:lstStyle/>
          <a:p>
            <a:r>
              <a:rPr lang="en-US">
                <a:latin typeface="Times New Roman" charset="0"/>
                <a:ea typeface="ＭＳ Ｐゴシック" charset="0"/>
                <a:cs typeface="ＭＳ Ｐゴシック" charset="0"/>
              </a:rPr>
              <a:t>Goals and Intentions 2</a:t>
            </a:r>
          </a:p>
        </p:txBody>
      </p:sp>
      <p:sp>
        <p:nvSpPr>
          <p:cNvPr id="21506" name="Content Placeholder 5"/>
          <p:cNvSpPr>
            <a:spLocks noGrp="1"/>
          </p:cNvSpPr>
          <p:nvPr>
            <p:ph idx="1"/>
          </p:nvPr>
        </p:nvSpPr>
        <p:spPr/>
        <p:txBody>
          <a:bodyPr>
            <a:normAutofit lnSpcReduction="10000"/>
          </a:bodyPr>
          <a:lstStyle/>
          <a:p>
            <a:pPr>
              <a:lnSpc>
                <a:spcPct val="80000"/>
              </a:lnSpc>
              <a:defRPr/>
            </a:pPr>
            <a:r>
              <a:rPr lang="en-US" sz="1800" dirty="0">
                <a:latin typeface="Arial" charset="0"/>
                <a:ea typeface="ＭＳ Ｐゴシック" charset="0"/>
                <a:cs typeface="ＭＳ Ｐゴシック" charset="0"/>
              </a:rPr>
              <a:t>Propagation path loss of approximately 140 dB</a:t>
            </a:r>
          </a:p>
          <a:p>
            <a:pPr>
              <a:lnSpc>
                <a:spcPct val="80000"/>
              </a:lnSpc>
              <a:defRPr/>
            </a:pPr>
            <a:r>
              <a:rPr lang="en-US" sz="1800" dirty="0">
                <a:latin typeface="Arial" charset="0"/>
                <a:ea typeface="ＭＳ Ｐゴシック" charset="0"/>
                <a:cs typeface="ＭＳ Ｐゴシック" charset="0"/>
              </a:rPr>
              <a:t>Potential for dozens of simultaneous wayside and network connections per locomotive</a:t>
            </a:r>
          </a:p>
          <a:p>
            <a:pPr>
              <a:lnSpc>
                <a:spcPct val="80000"/>
              </a:lnSpc>
              <a:defRPr/>
            </a:pPr>
            <a:r>
              <a:rPr lang="en-US" sz="1800" dirty="0">
                <a:latin typeface="Arial" charset="0"/>
                <a:ea typeface="ＭＳ Ｐゴシック" charset="0"/>
                <a:cs typeface="ＭＳ Ｐゴシック" charset="0"/>
              </a:rPr>
              <a:t>Asymmetric application data flow</a:t>
            </a:r>
          </a:p>
          <a:p>
            <a:pPr>
              <a:lnSpc>
                <a:spcPct val="80000"/>
              </a:lnSpc>
              <a:defRPr/>
            </a:pPr>
            <a:r>
              <a:rPr lang="en-US" sz="1800" dirty="0">
                <a:latin typeface="Arial" charset="0"/>
                <a:ea typeface="ＭＳ Ｐゴシック" charset="0"/>
                <a:cs typeface="ＭＳ Ｐゴシック" charset="0"/>
              </a:rPr>
              <a:t>Extreme difference in capabilities and performance between wayside, network access points, and locomotives</a:t>
            </a:r>
          </a:p>
          <a:p>
            <a:pPr lvl="1">
              <a:lnSpc>
                <a:spcPct val="80000"/>
              </a:lnSpc>
              <a:defRPr/>
            </a:pPr>
            <a:r>
              <a:rPr lang="en-US" sz="1400" dirty="0">
                <a:latin typeface="Arial" charset="0"/>
                <a:ea typeface="ＭＳ Ｐゴシック" charset="0"/>
                <a:cs typeface="ＭＳ Ｐゴシック" charset="0"/>
              </a:rPr>
              <a:t>Locomotive and Network Access Points may support all standardized modulations (MCS) and data rates</a:t>
            </a:r>
          </a:p>
          <a:p>
            <a:pPr lvl="1">
              <a:lnSpc>
                <a:spcPct val="80000"/>
              </a:lnSpc>
              <a:defRPr/>
            </a:pPr>
            <a:r>
              <a:rPr lang="en-US" sz="1400" dirty="0">
                <a:latin typeface="Arial" charset="0"/>
                <a:ea typeface="ＭＳ Ｐゴシック" charset="0"/>
                <a:cs typeface="ＭＳ Ｐゴシック" charset="0"/>
              </a:rPr>
              <a:t>May be requirements to support antenna diversity or antenna beam steering</a:t>
            </a:r>
          </a:p>
          <a:p>
            <a:pPr lvl="1">
              <a:lnSpc>
                <a:spcPct val="80000"/>
              </a:lnSpc>
              <a:defRPr/>
            </a:pPr>
            <a:r>
              <a:rPr lang="en-US" sz="1400" dirty="0">
                <a:latin typeface="Arial" charset="0"/>
                <a:ea typeface="ＭＳ Ｐゴシック" charset="0"/>
                <a:cs typeface="ＭＳ Ｐゴシック" charset="0"/>
              </a:rPr>
              <a:t>Wayside equipment may be required to conserve energy</a:t>
            </a:r>
          </a:p>
          <a:p>
            <a:pPr>
              <a:lnSpc>
                <a:spcPct val="80000"/>
              </a:lnSpc>
              <a:defRPr/>
            </a:pPr>
            <a:r>
              <a:rPr lang="en-US" sz="1800" dirty="0">
                <a:latin typeface="Arial" charset="0"/>
                <a:ea typeface="ＭＳ Ｐゴシック" charset="0"/>
                <a:cs typeface="ＭＳ Ｐゴシック" charset="0"/>
              </a:rPr>
              <a:t>Reliable operation in dramatically changing environments (no control over environment)</a:t>
            </a:r>
          </a:p>
          <a:p>
            <a:pPr>
              <a:lnSpc>
                <a:spcPct val="80000"/>
              </a:lnSpc>
              <a:defRPr/>
            </a:pPr>
            <a:r>
              <a:rPr lang="en-US" sz="1800" dirty="0">
                <a:latin typeface="Arial" charset="0"/>
                <a:ea typeface="ＭＳ Ｐゴシック" charset="0"/>
                <a:cs typeface="ＭＳ Ｐゴシック" charset="0"/>
              </a:rPr>
              <a:t>This amendment also provides mechanisms that enable coexistence with other systems in the same band(s) including IEEE 802.11, 802.15, and 802.16 systems, assuming those networks exist in set of bands</a:t>
            </a:r>
          </a:p>
          <a:p>
            <a:pPr>
              <a:lnSpc>
                <a:spcPct val="80000"/>
              </a:lnSpc>
              <a:defRPr/>
            </a:pPr>
            <a:r>
              <a:rPr lang="en-US" sz="1800" dirty="0">
                <a:latin typeface="Arial" charset="0"/>
                <a:ea typeface="ＭＳ Ｐゴシック" charset="0"/>
                <a:cs typeface="ＭＳ Ｐゴシック" charset="0"/>
              </a:rPr>
              <a:t>Because of its nature, the standard developed here may be broadly applicable to other monitoring and control Intelligent Transportation System (ITS) functions.</a:t>
            </a:r>
          </a:p>
          <a:p>
            <a:pPr>
              <a:lnSpc>
                <a:spcPct val="80000"/>
              </a:lnSpc>
              <a:defRPr/>
            </a:pPr>
            <a:endParaRPr lang="en-US" sz="1800" dirty="0">
              <a:latin typeface="Arial" charset="0"/>
              <a:ea typeface="ＭＳ Ｐゴシック" charset="0"/>
              <a:cs typeface="ＭＳ Ｐゴシック" charset="0"/>
            </a:endParaRPr>
          </a:p>
        </p:txBody>
      </p:sp>
      <p:sp>
        <p:nvSpPr>
          <p:cNvPr id="2" name="Date Placeholder 1"/>
          <p:cNvSpPr>
            <a:spLocks noGrp="1"/>
          </p:cNvSpPr>
          <p:nvPr>
            <p:ph type="dt" sz="quarter" idx="10"/>
          </p:nvPr>
        </p:nvSpPr>
        <p:spPr/>
        <p:txBody>
          <a:bodyPr/>
          <a:lstStyle/>
          <a:p>
            <a:pPr>
              <a:defRPr/>
            </a:pPr>
            <a:r>
              <a:rPr lang="en-US" smtClean="0"/>
              <a:t>November 2011</a:t>
            </a:r>
            <a:endParaRPr lang="en-US" dirty="0"/>
          </a:p>
        </p:txBody>
      </p:sp>
      <p:sp>
        <p:nvSpPr>
          <p:cNvPr id="3" name="Footer Placeholder 2"/>
          <p:cNvSpPr>
            <a:spLocks noGrp="1"/>
          </p:cNvSpPr>
          <p:nvPr>
            <p:ph type="ftr" sz="quarter" idx="11"/>
          </p:nvPr>
        </p:nvSpPr>
        <p:spPr/>
        <p:txBody>
          <a:bodyPr/>
          <a:lstStyle/>
          <a:p>
            <a:pPr>
              <a:defRPr/>
            </a:pPr>
            <a:r>
              <a:rPr lang="fi-FI" smtClean="0"/>
              <a:t>Jon Adams, Lilee Systems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DF48A41C-DA6C-C64F-B510-3E79E43D3E1C}" type="slidenum">
              <a:rPr lang="en-US" smtClean="0"/>
              <a:pPr>
                <a:defRPr/>
              </a:pPr>
              <a:t>11</a:t>
            </a:fld>
            <a:endParaRPr lang="en-US"/>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(Project Authorization Request) 1</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The important bits:</a:t>
            </a:r>
          </a:p>
          <a:p>
            <a:r>
              <a:rPr lang="en-US" b="1" dirty="0"/>
              <a:t>5.2 Scope</a:t>
            </a:r>
            <a:r>
              <a:rPr lang="en-US" dirty="0"/>
              <a:t>: This amendment specifies a physical layer for 802.15.nn US Positive Train Control regulatory requirements and also any necessary MAC changes needed to support this physical layer. The standard: enables operation in a variety of radio frequency bands including the US-licensed 216-222MHz spectrum, supporting typical data rates from 9.6 to 200 </a:t>
            </a:r>
            <a:r>
              <a:rPr lang="en-US" dirty="0" err="1"/>
              <a:t>kbits</a:t>
            </a:r>
            <a:r>
              <a:rPr lang="en-US" dirty="0"/>
              <a:t> per second; provides for mobility up to 1000km/h (closing speeds, train to train); supports radio ranges up to 50km; shall operate in not-necessarily </a:t>
            </a:r>
            <a:r>
              <a:rPr lang="en-US" dirty="0" err="1"/>
              <a:t>continguous</a:t>
            </a:r>
            <a:r>
              <a:rPr lang="en-US" dirty="0"/>
              <a:t> channel sizes as small as 5kHz; requires flexible and robust </a:t>
            </a:r>
            <a:r>
              <a:rPr lang="en-US" dirty="0" err="1"/>
              <a:t>QoS</a:t>
            </a:r>
            <a:r>
              <a:rPr lang="en-US" dirty="0"/>
              <a:t> with attention to connection time, transfer delay, registration delay, and handover time; allows for rapidly changing network membership which may or may not require association; realizes optimal and power efficient device command and control applications for energy-scavenged end devices. Because of its nature, the standard developed here may be broadly applicable to other monitoring and control Intelligent Transportation System (ITS) functions.</a:t>
            </a:r>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fi-FI"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2053A43-FE21-CC4C-A5DF-B91A40F9FEFC}" type="slidenum">
              <a:rPr lang="en-US" smtClean="0"/>
              <a:pPr>
                <a:defRPr/>
              </a:pPr>
              <a:t>12</a:t>
            </a:fld>
            <a:endParaRPr lang="en-US"/>
          </a:p>
        </p:txBody>
      </p:sp>
    </p:spTree>
    <p:extLst>
      <p:ext uri="{BB962C8B-B14F-4D97-AF65-F5344CB8AC3E}">
        <p14:creationId xmlns:p14="http://schemas.microsoft.com/office/powerpoint/2010/main" val="3971826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(Project Authorization Request) 2</a:t>
            </a:r>
            <a:endParaRPr lang="en-US" dirty="0"/>
          </a:p>
        </p:txBody>
      </p:sp>
      <p:sp>
        <p:nvSpPr>
          <p:cNvPr id="3" name="Content Placeholder 2"/>
          <p:cNvSpPr>
            <a:spLocks noGrp="1"/>
          </p:cNvSpPr>
          <p:nvPr>
            <p:ph idx="1"/>
          </p:nvPr>
        </p:nvSpPr>
        <p:spPr/>
        <p:txBody>
          <a:bodyPr>
            <a:normAutofit/>
          </a:bodyPr>
          <a:lstStyle/>
          <a:p>
            <a:r>
              <a:rPr lang="en-US" b="1" dirty="0"/>
              <a:t>5.4 Purpose</a:t>
            </a:r>
            <a:r>
              <a:rPr lang="en-US" dirty="0"/>
              <a:t>: </a:t>
            </a:r>
            <a:r>
              <a:rPr lang="en-US" dirty="0" smtClean="0"/>
              <a:t>The </a:t>
            </a:r>
            <a:r>
              <a:rPr lang="en-US" dirty="0"/>
              <a:t>purpose of this </a:t>
            </a:r>
            <a:r>
              <a:rPr lang="en-US" dirty="0" smtClean="0"/>
              <a:t>amendment/standard </a:t>
            </a:r>
            <a:r>
              <a:rPr lang="en-US" dirty="0"/>
              <a:t>is to </a:t>
            </a:r>
            <a:r>
              <a:rPr lang="en-US" dirty="0" smtClean="0"/>
              <a:t>enable </a:t>
            </a:r>
            <a:r>
              <a:rPr lang="en-US" dirty="0"/>
              <a:t>802.15 wireless networks to address large scale </a:t>
            </a:r>
            <a:r>
              <a:rPr lang="en-US" dirty="0" smtClean="0"/>
              <a:t>Positive Train Control </a:t>
            </a:r>
            <a:r>
              <a:rPr lang="en-US" dirty="0"/>
              <a:t>device command and control applications.</a:t>
            </a:r>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fi-FI"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2053A43-FE21-CC4C-A5DF-B91A40F9FEFC}" type="slidenum">
              <a:rPr lang="en-US" smtClean="0"/>
              <a:pPr>
                <a:defRPr/>
              </a:pPr>
              <a:t>13</a:t>
            </a:fld>
            <a:endParaRPr lang="en-US"/>
          </a:p>
        </p:txBody>
      </p:sp>
    </p:spTree>
    <p:extLst>
      <p:ext uri="{BB962C8B-B14F-4D97-AF65-F5344CB8AC3E}">
        <p14:creationId xmlns:p14="http://schemas.microsoft.com/office/powerpoint/2010/main" val="1764251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Criteria, Section 1</a:t>
            </a:r>
            <a:endParaRPr lang="en-US" dirty="0"/>
          </a:p>
        </p:txBody>
      </p:sp>
      <p:sp>
        <p:nvSpPr>
          <p:cNvPr id="3" name="Content Placeholder 2"/>
          <p:cNvSpPr>
            <a:spLocks noGrp="1"/>
          </p:cNvSpPr>
          <p:nvPr>
            <p:ph idx="1"/>
          </p:nvPr>
        </p:nvSpPr>
        <p:spPr/>
        <p:txBody>
          <a:bodyPr/>
          <a:lstStyle/>
          <a:p>
            <a:r>
              <a:rPr lang="en-US" smtClean="0"/>
              <a:t>1. Broad Market Potential</a:t>
            </a:r>
          </a:p>
          <a:p>
            <a:pPr lvl="1"/>
            <a:r>
              <a:rPr lang="en-US" smtClean="0"/>
              <a:t>a) Broad sets of applicability</a:t>
            </a:r>
          </a:p>
          <a:p>
            <a:pPr lvl="1"/>
            <a:r>
              <a:rPr lang="en-US" smtClean="0"/>
              <a:t>b) Multiple vendors and numerous users</a:t>
            </a:r>
          </a:p>
          <a:p>
            <a:pPr lvl="1"/>
            <a:r>
              <a:rPr lang="en-GB" smtClean="0"/>
              <a:t>c) Balanced costs (LAN versus attached stations)</a:t>
            </a:r>
            <a:r>
              <a:rPr lang="en-US" smtClean="0"/>
              <a:t> </a:t>
            </a:r>
            <a:endParaRPr lang="en-US"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fi-FI" smtClean="0"/>
              <a:t>Jon Adams, Lilee Systems</a:t>
            </a:r>
            <a:endParaRPr lang="en-US"/>
          </a:p>
        </p:txBody>
      </p:sp>
      <p:sp>
        <p:nvSpPr>
          <p:cNvPr id="6" name="Slide Number Placeholder 5"/>
          <p:cNvSpPr>
            <a:spLocks noGrp="1"/>
          </p:cNvSpPr>
          <p:nvPr>
            <p:ph type="sldNum" sz="quarter" idx="12"/>
          </p:nvPr>
        </p:nvSpPr>
        <p:spPr/>
        <p:txBody>
          <a:bodyPr/>
          <a:lstStyle/>
          <a:p>
            <a:r>
              <a:rPr lang="en-US" smtClean="0"/>
              <a:t>Slide </a:t>
            </a:r>
            <a:fld id="{D2053A43-FE21-CC4C-A5DF-B91A40F9FEFC}" type="slidenum">
              <a:rPr lang="en-US" smtClean="0"/>
              <a:pPr/>
              <a:t>14</a:t>
            </a:fld>
            <a:endParaRPr lang="en-US"/>
          </a:p>
        </p:txBody>
      </p:sp>
    </p:spTree>
    <p:extLst>
      <p:ext uri="{BB962C8B-B14F-4D97-AF65-F5344CB8AC3E}">
        <p14:creationId xmlns:p14="http://schemas.microsoft.com/office/powerpoint/2010/main" val="1829090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Criteria, Section 2</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2. Compatibility</a:t>
            </a:r>
          </a:p>
          <a:p>
            <a:pPr lvl="1"/>
            <a:r>
              <a:rPr lang="en-US" dirty="0" smtClean="0"/>
              <a:t>IEEE 802 defines a family of standards. All standards shall be in conformance with the IEEE 802.1 Architecture, Management, and Interworking documents as follows: 802 Overview and Architecture, 802.1D, 802.1Q, and parts of 802.1f. If any variances in conformance emerge, they shall be thoroughly disclosed and reviewed with 802.1.</a:t>
            </a:r>
          </a:p>
          <a:p>
            <a:pPr lvl="1"/>
            <a:r>
              <a:rPr lang="en-US" dirty="0" smtClean="0"/>
              <a:t>Each standard in the IEEE 802 family of standards shall include a definition of managed objects which are compatible with systems management standards.</a:t>
            </a:r>
          </a:p>
          <a:p>
            <a:pPr lvl="1"/>
            <a:r>
              <a:rPr lang="en-US" dirty="0" smtClean="0"/>
              <a:t>This standard will be compatible with the IEEE 802 requirements of Architecture, Management, and Inter-networking documents as required. There is no specific technology feature anticipated in the standard that could preclude this compliance.</a:t>
            </a:r>
            <a:endParaRPr lang="en-US"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fi-FI" smtClean="0"/>
              <a:t>Jon Adams, Lilee Systems</a:t>
            </a:r>
            <a:endParaRPr lang="en-US"/>
          </a:p>
        </p:txBody>
      </p:sp>
      <p:sp>
        <p:nvSpPr>
          <p:cNvPr id="6" name="Slide Number Placeholder 5"/>
          <p:cNvSpPr>
            <a:spLocks noGrp="1"/>
          </p:cNvSpPr>
          <p:nvPr>
            <p:ph type="sldNum" sz="quarter" idx="12"/>
          </p:nvPr>
        </p:nvSpPr>
        <p:spPr/>
        <p:txBody>
          <a:bodyPr/>
          <a:lstStyle/>
          <a:p>
            <a:r>
              <a:rPr lang="en-US" smtClean="0"/>
              <a:t>Slide </a:t>
            </a:r>
            <a:fld id="{D2053A43-FE21-CC4C-A5DF-B91A40F9FEFC}" type="slidenum">
              <a:rPr lang="en-US" smtClean="0"/>
              <a:pPr/>
              <a:t>15</a:t>
            </a:fld>
            <a:endParaRPr lang="en-US"/>
          </a:p>
        </p:txBody>
      </p:sp>
    </p:spTree>
    <p:extLst>
      <p:ext uri="{BB962C8B-B14F-4D97-AF65-F5344CB8AC3E}">
        <p14:creationId xmlns:p14="http://schemas.microsoft.com/office/powerpoint/2010/main" val="705188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Criteria, Section 3</a:t>
            </a:r>
            <a:endParaRPr lang="en-US" dirty="0"/>
          </a:p>
        </p:txBody>
      </p:sp>
      <p:sp>
        <p:nvSpPr>
          <p:cNvPr id="3" name="Content Placeholder 2"/>
          <p:cNvSpPr>
            <a:spLocks noGrp="1"/>
          </p:cNvSpPr>
          <p:nvPr>
            <p:ph idx="1"/>
          </p:nvPr>
        </p:nvSpPr>
        <p:spPr/>
        <p:txBody>
          <a:bodyPr/>
          <a:lstStyle/>
          <a:p>
            <a:r>
              <a:rPr lang="en-US" dirty="0" smtClean="0"/>
              <a:t>3. Distinct Identity</a:t>
            </a:r>
          </a:p>
          <a:p>
            <a:pPr lvl="1"/>
            <a:r>
              <a:rPr lang="en-US" dirty="0"/>
              <a:t>a</a:t>
            </a:r>
            <a:r>
              <a:rPr lang="en-US" dirty="0" smtClean="0"/>
              <a:t>) Substantially different from other IEEE 802 standards</a:t>
            </a:r>
          </a:p>
          <a:p>
            <a:pPr lvl="1"/>
            <a:r>
              <a:rPr lang="en-US" dirty="0" smtClean="0"/>
              <a:t>b) One unique solution per problem (not two solutions to a problem)</a:t>
            </a:r>
          </a:p>
          <a:p>
            <a:pPr lvl="1"/>
            <a:r>
              <a:rPr lang="en-US" dirty="0" smtClean="0"/>
              <a:t>c) Easy for the document reader to select the relevant specification</a:t>
            </a:r>
            <a:endParaRPr lang="en-US"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fi-FI" smtClean="0"/>
              <a:t>Jon Adams, Lilee Systems</a:t>
            </a:r>
            <a:endParaRPr lang="en-US"/>
          </a:p>
        </p:txBody>
      </p:sp>
      <p:sp>
        <p:nvSpPr>
          <p:cNvPr id="6" name="Slide Number Placeholder 5"/>
          <p:cNvSpPr>
            <a:spLocks noGrp="1"/>
          </p:cNvSpPr>
          <p:nvPr>
            <p:ph type="sldNum" sz="quarter" idx="12"/>
          </p:nvPr>
        </p:nvSpPr>
        <p:spPr/>
        <p:txBody>
          <a:bodyPr/>
          <a:lstStyle/>
          <a:p>
            <a:r>
              <a:rPr lang="en-US" smtClean="0"/>
              <a:t>Slide </a:t>
            </a:r>
            <a:fld id="{D2053A43-FE21-CC4C-A5DF-B91A40F9FEFC}" type="slidenum">
              <a:rPr lang="en-US" smtClean="0"/>
              <a:pPr/>
              <a:t>16</a:t>
            </a:fld>
            <a:endParaRPr lang="en-US"/>
          </a:p>
        </p:txBody>
      </p:sp>
    </p:spTree>
    <p:extLst>
      <p:ext uri="{BB962C8B-B14F-4D97-AF65-F5344CB8AC3E}">
        <p14:creationId xmlns:p14="http://schemas.microsoft.com/office/powerpoint/2010/main" val="2523280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Five Criteria, Section 4</a:t>
            </a:r>
            <a:endParaRPr lang="en-US" dirty="0"/>
          </a:p>
        </p:txBody>
      </p:sp>
      <p:sp>
        <p:nvSpPr>
          <p:cNvPr id="3" name="Content Placeholder 2"/>
          <p:cNvSpPr>
            <a:spLocks noGrp="1"/>
          </p:cNvSpPr>
          <p:nvPr>
            <p:ph idx="1"/>
          </p:nvPr>
        </p:nvSpPr>
        <p:spPr/>
        <p:txBody>
          <a:bodyPr/>
          <a:lstStyle/>
          <a:p>
            <a:r>
              <a:rPr lang="en-US" smtClean="0"/>
              <a:t>4. Technical Feasibility </a:t>
            </a:r>
          </a:p>
          <a:p>
            <a:pPr lvl="1"/>
            <a:r>
              <a:rPr lang="en-US" smtClean="0"/>
              <a:t>a) Demonstrated system feasibility</a:t>
            </a:r>
          </a:p>
          <a:p>
            <a:pPr lvl="1"/>
            <a:r>
              <a:rPr lang="en-US" smtClean="0"/>
              <a:t>b) Proven technology, reasonable testing </a:t>
            </a:r>
          </a:p>
          <a:p>
            <a:pPr lvl="1"/>
            <a:r>
              <a:rPr lang="en-US" smtClean="0"/>
              <a:t>c) Confidence in reliability</a:t>
            </a:r>
          </a:p>
          <a:p>
            <a:pPr lvl="1"/>
            <a:r>
              <a:rPr lang="en-US" smtClean="0"/>
              <a:t>d) Coexistence of 802 wireless standards specifying devices for unlicensed operation</a:t>
            </a:r>
            <a:endParaRPr lang="en-US"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fi-FI" smtClean="0"/>
              <a:t>Jon Adams, Lilee Systems</a:t>
            </a:r>
            <a:endParaRPr lang="en-US"/>
          </a:p>
        </p:txBody>
      </p:sp>
      <p:sp>
        <p:nvSpPr>
          <p:cNvPr id="6" name="Slide Number Placeholder 5"/>
          <p:cNvSpPr>
            <a:spLocks noGrp="1"/>
          </p:cNvSpPr>
          <p:nvPr>
            <p:ph type="sldNum" sz="quarter" idx="12"/>
          </p:nvPr>
        </p:nvSpPr>
        <p:spPr/>
        <p:txBody>
          <a:bodyPr/>
          <a:lstStyle/>
          <a:p>
            <a:r>
              <a:rPr lang="en-US" smtClean="0"/>
              <a:t>Slide </a:t>
            </a:r>
            <a:fld id="{D2053A43-FE21-CC4C-A5DF-B91A40F9FEFC}" type="slidenum">
              <a:rPr lang="en-US" smtClean="0"/>
              <a:pPr/>
              <a:t>17</a:t>
            </a:fld>
            <a:endParaRPr lang="en-US"/>
          </a:p>
        </p:txBody>
      </p:sp>
    </p:spTree>
    <p:extLst>
      <p:ext uri="{BB962C8B-B14F-4D97-AF65-F5344CB8AC3E}">
        <p14:creationId xmlns:p14="http://schemas.microsoft.com/office/powerpoint/2010/main" val="4018922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Criteria, Section 5</a:t>
            </a:r>
            <a:endParaRPr lang="en-US" dirty="0"/>
          </a:p>
        </p:txBody>
      </p:sp>
      <p:sp>
        <p:nvSpPr>
          <p:cNvPr id="3" name="Content Placeholder 2"/>
          <p:cNvSpPr>
            <a:spLocks noGrp="1"/>
          </p:cNvSpPr>
          <p:nvPr>
            <p:ph idx="1"/>
          </p:nvPr>
        </p:nvSpPr>
        <p:spPr/>
        <p:txBody>
          <a:bodyPr/>
          <a:lstStyle/>
          <a:p>
            <a:r>
              <a:rPr lang="en-US" smtClean="0"/>
              <a:t>5. Economic Feasibility</a:t>
            </a:r>
          </a:p>
          <a:p>
            <a:pPr lvl="1"/>
            <a:r>
              <a:rPr lang="en-US" smtClean="0"/>
              <a:t>a) Known cost factors, reliable data</a:t>
            </a:r>
          </a:p>
          <a:p>
            <a:pPr lvl="1"/>
            <a:r>
              <a:rPr lang="en-US" smtClean="0"/>
              <a:t>b) Reasonable cost for performance</a:t>
            </a:r>
          </a:p>
          <a:p>
            <a:pPr lvl="1"/>
            <a:r>
              <a:rPr lang="en-US" smtClean="0"/>
              <a:t>c) Consideration of installation costs</a:t>
            </a:r>
            <a:r>
              <a:rPr lang="x-none" smtClean="0"/>
              <a:t> </a:t>
            </a:r>
            <a:endParaRPr lang="en-US" smtClean="0"/>
          </a:p>
          <a:p>
            <a:endParaRPr lang="en-US"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fi-FI" smtClean="0"/>
              <a:t>Jon Adams, Lilee Systems</a:t>
            </a:r>
            <a:endParaRPr lang="en-US"/>
          </a:p>
        </p:txBody>
      </p:sp>
      <p:sp>
        <p:nvSpPr>
          <p:cNvPr id="6" name="Slide Number Placeholder 5"/>
          <p:cNvSpPr>
            <a:spLocks noGrp="1"/>
          </p:cNvSpPr>
          <p:nvPr>
            <p:ph type="sldNum" sz="quarter" idx="12"/>
          </p:nvPr>
        </p:nvSpPr>
        <p:spPr/>
        <p:txBody>
          <a:bodyPr/>
          <a:lstStyle/>
          <a:p>
            <a:r>
              <a:rPr lang="en-US" smtClean="0"/>
              <a:t>Slide </a:t>
            </a:r>
            <a:fld id="{D2053A43-FE21-CC4C-A5DF-B91A40F9FEFC}" type="slidenum">
              <a:rPr lang="en-US" smtClean="0"/>
              <a:pPr/>
              <a:t>18</a:t>
            </a:fld>
            <a:endParaRPr lang="en-US"/>
          </a:p>
        </p:txBody>
      </p:sp>
    </p:spTree>
    <p:extLst>
      <p:ext uri="{BB962C8B-B14F-4D97-AF65-F5344CB8AC3E}">
        <p14:creationId xmlns:p14="http://schemas.microsoft.com/office/powerpoint/2010/main" val="1696150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a:latin typeface="Times New Roman" charset="0"/>
                <a:ea typeface="ＭＳ Ｐゴシック" charset="0"/>
                <a:cs typeface="ＭＳ Ｐゴシック" charset="0"/>
              </a:rPr>
              <a:t>Logistics from Atlanta to Jacksonville</a:t>
            </a:r>
          </a:p>
        </p:txBody>
      </p:sp>
      <p:sp>
        <p:nvSpPr>
          <p:cNvPr id="3" name="Content Placeholder 2"/>
          <p:cNvSpPr>
            <a:spLocks noGrp="1"/>
          </p:cNvSpPr>
          <p:nvPr>
            <p:ph idx="1"/>
          </p:nvPr>
        </p:nvSpPr>
        <p:spPr/>
        <p:txBody>
          <a:bodyPr>
            <a:normAutofit fontScale="85000" lnSpcReduction="20000"/>
          </a:bodyPr>
          <a:lstStyle/>
          <a:p>
            <a:pPr marL="0" indent="0">
              <a:buFontTx/>
              <a:buNone/>
              <a:defRPr/>
            </a:pPr>
            <a:r>
              <a:rPr lang="en-US" dirty="0"/>
              <a:t>Conference Calls</a:t>
            </a:r>
          </a:p>
          <a:p>
            <a:pPr>
              <a:defRPr/>
            </a:pPr>
            <a:r>
              <a:rPr lang="en-US" dirty="0" smtClean="0"/>
              <a:t>Near weekly calls</a:t>
            </a:r>
          </a:p>
          <a:p>
            <a:pPr lvl="1">
              <a:defRPr/>
            </a:pPr>
            <a:r>
              <a:rPr lang="en-US" dirty="0" smtClean="0"/>
              <a:t>Wednesday at 1600 </a:t>
            </a:r>
            <a:r>
              <a:rPr lang="en-US" dirty="0" smtClean="0"/>
              <a:t>Eastern</a:t>
            </a:r>
            <a:endParaRPr lang="en-US" dirty="0" smtClean="0"/>
          </a:p>
          <a:p>
            <a:pPr lvl="1">
              <a:defRPr/>
            </a:pPr>
            <a:r>
              <a:rPr lang="en-US" dirty="0" smtClean="0"/>
              <a:t>November 30; December 7, 14, 21; January 4, 11</a:t>
            </a:r>
            <a:endParaRPr lang="en-US" dirty="0"/>
          </a:p>
          <a:p>
            <a:pPr>
              <a:defRPr/>
            </a:pPr>
            <a:r>
              <a:rPr lang="en-US" dirty="0" smtClean="0"/>
              <a:t>Call </a:t>
            </a:r>
            <a:r>
              <a:rPr lang="en-US" dirty="0"/>
              <a:t>details are: +</a:t>
            </a:r>
            <a:r>
              <a:rPr lang="en-US" dirty="0" smtClean="0"/>
              <a:t>1.530.881.1000, </a:t>
            </a:r>
            <a:r>
              <a:rPr lang="en-US" dirty="0"/>
              <a:t>participant access code: </a:t>
            </a:r>
            <a:r>
              <a:rPr lang="en-US" dirty="0" smtClean="0"/>
              <a:t>646359#</a:t>
            </a:r>
          </a:p>
          <a:p>
            <a:pPr>
              <a:defRPr/>
            </a:pPr>
            <a:r>
              <a:rPr lang="en-US" dirty="0" smtClean="0"/>
              <a:t>Topics</a:t>
            </a:r>
          </a:p>
          <a:p>
            <a:pPr lvl="1">
              <a:defRPr/>
            </a:pPr>
            <a:r>
              <a:rPr lang="en-US" dirty="0" smtClean="0"/>
              <a:t>Further work to finalize PAR and 5Cs</a:t>
            </a:r>
          </a:p>
          <a:p>
            <a:pPr lvl="1">
              <a:defRPr/>
            </a:pPr>
            <a:r>
              <a:rPr lang="en-US" dirty="0" smtClean="0"/>
              <a:t>Call for contributions and applications</a:t>
            </a:r>
          </a:p>
          <a:p>
            <a:pPr lvl="1">
              <a:defRPr/>
            </a:pPr>
            <a:r>
              <a:rPr lang="en-US" dirty="0" smtClean="0"/>
              <a:t>Continue to increase industry participation</a:t>
            </a:r>
            <a:endParaRPr lang="en-US" dirty="0"/>
          </a:p>
        </p:txBody>
      </p:sp>
      <p:sp>
        <p:nvSpPr>
          <p:cNvPr id="4" name="Date Placeholder 3"/>
          <p:cNvSpPr>
            <a:spLocks noGrp="1"/>
          </p:cNvSpPr>
          <p:nvPr>
            <p:ph type="dt" sz="quarter"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fi-FI"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0D28D0F-25AA-7342-9986-F17DF932BD92}" type="slidenum">
              <a:rPr lang="en-US" smtClean="0"/>
              <a:pPr>
                <a:defRPr/>
              </a:pPr>
              <a:t>19</a:t>
            </a:fld>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2011</a:t>
            </a:r>
            <a:endParaRPr lang="en-US" sz="1400"/>
          </a:p>
        </p:txBody>
      </p:sp>
      <p:sp>
        <p:nvSpPr>
          <p:cNvPr id="2457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fi-FI" smtClean="0"/>
              <a:t>Jon Adams, Lilee Systems</a:t>
            </a:r>
            <a:endParaRPr lang="en-US" dirty="0"/>
          </a:p>
        </p:txBody>
      </p:sp>
      <p:sp>
        <p:nvSpPr>
          <p:cNvPr id="2457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76054A-D975-3142-B3F7-2DD5AD261934}" type="slidenum">
              <a:rPr lang="en-US"/>
              <a:pPr/>
              <a:t>2</a:t>
            </a:fld>
            <a:endParaRPr lang="en-US"/>
          </a:p>
        </p:txBody>
      </p:sp>
      <p:sp>
        <p:nvSpPr>
          <p:cNvPr id="24580"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458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4582"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4583"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458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C9F5CE1-05D3-3043-825B-0F6831CADCCB}" type="slidenum">
              <a:rPr lang="en-US"/>
              <a:pPr algn="ctr"/>
              <a:t>2</a:t>
            </a:fld>
            <a:endParaRPr lang="en-US"/>
          </a:p>
        </p:txBody>
      </p:sp>
    </p:spTree>
    <p:extLst>
      <p:ext uri="{BB962C8B-B14F-4D97-AF65-F5344CB8AC3E}">
        <p14:creationId xmlns:p14="http://schemas.microsoft.com/office/powerpoint/2010/main" val="146949287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2011</a:t>
            </a:r>
            <a:endParaRPr lang="en-US" sz="1400"/>
          </a:p>
        </p:txBody>
      </p:sp>
      <p:sp>
        <p:nvSpPr>
          <p:cNvPr id="2662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fi-FI" smtClean="0"/>
              <a:t>Jon Adams, Lilee Systems</a:t>
            </a:r>
            <a:endParaRPr lang="en-US"/>
          </a:p>
        </p:txBody>
      </p:sp>
      <p:sp>
        <p:nvSpPr>
          <p:cNvPr id="2662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29A148E-0C27-094B-9423-BB689AD2DF41}" type="slidenum">
              <a:rPr lang="en-US"/>
              <a:pPr/>
              <a:t>3</a:t>
            </a:fld>
            <a:endParaRPr lang="en-US"/>
          </a:p>
        </p:txBody>
      </p:sp>
      <p:sp>
        <p:nvSpPr>
          <p:cNvPr id="26628"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6629"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6630"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6631"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6632"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00425D67-2EA8-6643-94D2-5705D8CEADAF}" type="slidenum">
              <a:rPr lang="en-US"/>
              <a:pPr algn="ctr"/>
              <a:t>3</a:t>
            </a:fld>
            <a:endParaRPr lang="en-US"/>
          </a:p>
        </p:txBody>
      </p:sp>
    </p:spTree>
    <p:extLst>
      <p:ext uri="{BB962C8B-B14F-4D97-AF65-F5344CB8AC3E}">
        <p14:creationId xmlns:p14="http://schemas.microsoft.com/office/powerpoint/2010/main" val="163018104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2011</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fi-FI" smtClean="0"/>
              <a:t>Jon Adams, Lilee Systems</a:t>
            </a:r>
            <a:endParaRPr lang="en-US"/>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3DAD9B8-9AD4-394B-9892-102557872A30}" type="slidenum">
              <a:rPr lang="en-US"/>
              <a:pPr/>
              <a:t>4</a:t>
            </a:fld>
            <a:endParaRPr lang="en-US"/>
          </a:p>
        </p:txBody>
      </p:sp>
      <p:sp>
        <p:nvSpPr>
          <p:cNvPr id="27652"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27653"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27654"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2765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3503935-EA36-4D46-A7DF-1824C9125EC5}" type="slidenum">
              <a:rPr lang="en-US"/>
              <a:pPr algn="ctr"/>
              <a:t>4</a:t>
            </a:fld>
            <a:endParaRPr lang="en-US"/>
          </a:p>
        </p:txBody>
      </p:sp>
    </p:spTree>
    <p:extLst>
      <p:ext uri="{BB962C8B-B14F-4D97-AF65-F5344CB8AC3E}">
        <p14:creationId xmlns:p14="http://schemas.microsoft.com/office/powerpoint/2010/main" val="329179435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2011</a:t>
            </a:r>
            <a:endParaRPr lang="en-US" sz="1400"/>
          </a:p>
        </p:txBody>
      </p:sp>
      <p:sp>
        <p:nvSpPr>
          <p:cNvPr id="2867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fi-FI" smtClean="0"/>
              <a:t>Jon Adams, Lilee Systems</a:t>
            </a:r>
            <a:endParaRPr lang="en-US"/>
          </a:p>
        </p:txBody>
      </p:sp>
      <p:sp>
        <p:nvSpPr>
          <p:cNvPr id="2867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B5D4319-413E-4249-A640-79825254F717}" type="slidenum">
              <a:rPr lang="en-US"/>
              <a:pPr/>
              <a:t>5</a:t>
            </a:fld>
            <a:endParaRPr lang="en-US"/>
          </a:p>
        </p:txBody>
      </p:sp>
      <p:sp>
        <p:nvSpPr>
          <p:cNvPr id="28676"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2867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8678"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28679"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28680"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C124FB-F333-D449-BB15-2B9F2C619D66}" type="slidenum">
              <a:rPr lang="en-US"/>
              <a:pPr algn="ctr"/>
              <a:t>5</a:t>
            </a:fld>
            <a:endParaRPr lang="en-US"/>
          </a:p>
        </p:txBody>
      </p:sp>
    </p:spTree>
    <p:extLst>
      <p:ext uri="{BB962C8B-B14F-4D97-AF65-F5344CB8AC3E}">
        <p14:creationId xmlns:p14="http://schemas.microsoft.com/office/powerpoint/2010/main" val="153313213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dirty="0" smtClean="0">
                <a:latin typeface="Times New Roman" charset="0"/>
                <a:ea typeface="ＭＳ Ｐゴシック" charset="0"/>
                <a:cs typeface="ＭＳ Ｐゴシック" charset="0"/>
              </a:rPr>
              <a:t>Motion at 802.15 Closing Plenary</a:t>
            </a:r>
            <a:endParaRPr lang="en-US" dirty="0">
              <a:latin typeface="Times New Roman" charset="0"/>
              <a:ea typeface="ＭＳ Ｐゴシック" charset="0"/>
              <a:cs typeface="ＭＳ Ｐゴシック" charset="0"/>
            </a:endParaRPr>
          </a:p>
        </p:txBody>
      </p:sp>
      <p:sp>
        <p:nvSpPr>
          <p:cNvPr id="3" name="Content Placeholder 2"/>
          <p:cNvSpPr>
            <a:spLocks noGrp="1"/>
          </p:cNvSpPr>
          <p:nvPr>
            <p:ph idx="1"/>
          </p:nvPr>
        </p:nvSpPr>
        <p:spPr/>
        <p:txBody>
          <a:bodyPr>
            <a:normAutofit fontScale="92500" lnSpcReduction="10000"/>
          </a:bodyPr>
          <a:lstStyle/>
          <a:p>
            <a:pPr>
              <a:defRPr/>
            </a:pPr>
            <a:r>
              <a:rPr lang="en-US" dirty="0" smtClean="0"/>
              <a:t>Motion: The 802.15 Working Group seeks approval from the 802 EC to form a Study </a:t>
            </a:r>
            <a:r>
              <a:rPr lang="en-US" dirty="0"/>
              <a:t>G</a:t>
            </a:r>
            <a:r>
              <a:rPr lang="en-US" dirty="0" smtClean="0"/>
              <a:t>roup to develop the PAR and 5C documents for a wireless communications standard supporting US-mandated Positive Train Control systems.</a:t>
            </a:r>
          </a:p>
          <a:p>
            <a:pPr>
              <a:defRPr/>
            </a:pPr>
            <a:r>
              <a:rPr lang="en-US" dirty="0" smtClean="0"/>
              <a:t>Moved by Clint Chaplin</a:t>
            </a:r>
          </a:p>
          <a:p>
            <a:pPr>
              <a:defRPr/>
            </a:pPr>
            <a:r>
              <a:rPr lang="en-US" dirty="0" smtClean="0"/>
              <a:t>Seconded by Clint Powell</a:t>
            </a:r>
          </a:p>
          <a:p>
            <a:pPr>
              <a:defRPr/>
            </a:pPr>
            <a:r>
              <a:rPr lang="en-US" dirty="0" smtClean="0"/>
              <a:t>Approved 49Y/0N/0A</a:t>
            </a:r>
          </a:p>
        </p:txBody>
      </p:sp>
      <p:sp>
        <p:nvSpPr>
          <p:cNvPr id="4" name="Date Placeholder 3"/>
          <p:cNvSpPr>
            <a:spLocks noGrp="1"/>
          </p:cNvSpPr>
          <p:nvPr>
            <p:ph type="dt" sz="quarter"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fi-FI"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45D1253-87DB-0842-8347-918D1207393F}" type="slidenum">
              <a:rPr lang="en-US" smtClean="0"/>
              <a:pPr>
                <a:defRPr/>
              </a:pPr>
              <a:t>6</a:t>
            </a:fld>
            <a:endParaRPr lang="en-US"/>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Friday’s 802 EC Meeting</a:t>
            </a:r>
            <a:endParaRPr lang="en-US" dirty="0"/>
          </a:p>
        </p:txBody>
      </p:sp>
      <p:sp>
        <p:nvSpPr>
          <p:cNvPr id="3" name="Content Placeholder 2"/>
          <p:cNvSpPr>
            <a:spLocks noGrp="1"/>
          </p:cNvSpPr>
          <p:nvPr>
            <p:ph idx="1"/>
          </p:nvPr>
        </p:nvSpPr>
        <p:spPr/>
        <p:txBody>
          <a:bodyPr/>
          <a:lstStyle/>
          <a:p>
            <a:r>
              <a:rPr lang="en-US" dirty="0" smtClean="0"/>
              <a:t>To approve the recommendation of the 802.15 Working Group for the formation of the IEEE 802.15 Positive Train Control Study Group</a:t>
            </a:r>
          </a:p>
          <a:p>
            <a:r>
              <a:rPr lang="en-US" dirty="0" smtClean="0"/>
              <a:t>Vote 14y/0n/0a</a:t>
            </a:r>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fi-FI"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2053A43-FE21-CC4C-A5DF-B91A40F9FEFC}" type="slidenum">
              <a:rPr lang="en-US" smtClean="0"/>
              <a:pPr>
                <a:defRPr/>
              </a:pPr>
              <a:t>7</a:t>
            </a:fld>
            <a:endParaRPr lang="en-US"/>
          </a:p>
        </p:txBody>
      </p:sp>
    </p:spTree>
    <p:extLst>
      <p:ext uri="{BB962C8B-B14F-4D97-AF65-F5344CB8AC3E}">
        <p14:creationId xmlns:p14="http://schemas.microsoft.com/office/powerpoint/2010/main" val="744510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r>
              <a:rPr lang="en-US" dirty="0">
                <a:latin typeface="Times New Roman" charset="0"/>
                <a:ea typeface="ＭＳ Ｐゴシック" charset="0"/>
                <a:cs typeface="ＭＳ Ｐゴシック" charset="0"/>
              </a:rPr>
              <a:t>PTC</a:t>
            </a:r>
            <a:r>
              <a:rPr lang="en-US" dirty="0" smtClean="0">
                <a:latin typeface="Times New Roman" charset="0"/>
                <a:ea typeface="ＭＳ Ｐゴシック" charset="0"/>
                <a:cs typeface="ＭＳ Ｐゴシック" charset="0"/>
              </a:rPr>
              <a:t>-SG </a:t>
            </a:r>
            <a:r>
              <a:rPr lang="en-US" dirty="0">
                <a:latin typeface="Times New Roman" charset="0"/>
                <a:ea typeface="ＭＳ Ｐゴシック" charset="0"/>
                <a:cs typeface="ＭＳ Ｐゴシック" charset="0"/>
              </a:rPr>
              <a:t>Officers (Interim)</a:t>
            </a:r>
          </a:p>
        </p:txBody>
      </p:sp>
      <p:sp>
        <p:nvSpPr>
          <p:cNvPr id="24581" name="Rectangle 3"/>
          <p:cNvSpPr>
            <a:spLocks noGrp="1" noChangeArrowheads="1"/>
          </p:cNvSpPr>
          <p:nvPr>
            <p:ph idx="1"/>
          </p:nvPr>
        </p:nvSpPr>
        <p:spPr/>
        <p:txBody>
          <a:bodyPr/>
          <a:lstStyle/>
          <a:p>
            <a:pPr>
              <a:lnSpc>
                <a:spcPct val="80000"/>
              </a:lnSpc>
              <a:buFontTx/>
              <a:buNone/>
            </a:pPr>
            <a:r>
              <a:rPr lang="en-US" sz="1800" dirty="0">
                <a:latin typeface="Arial" charset="0"/>
                <a:ea typeface="ＭＳ Ｐゴシック" charset="0"/>
                <a:cs typeface="ＭＳ Ｐゴシック" charset="0"/>
              </a:rPr>
              <a:t>Chair:		Jon Adams </a:t>
            </a:r>
            <a:r>
              <a:rPr lang="en-US" sz="1800" dirty="0" smtClean="0">
                <a:latin typeface="Arial" charset="0"/>
                <a:ea typeface="ＭＳ Ｐゴシック" charset="0"/>
                <a:cs typeface="ＭＳ Ｐゴシック" charset="0"/>
              </a:rPr>
              <a:t>(</a:t>
            </a:r>
            <a:r>
              <a:rPr lang="en-US" sz="1800" dirty="0" err="1" smtClean="0">
                <a:latin typeface="Arial" charset="0"/>
                <a:ea typeface="ＭＳ Ｐゴシック" charset="0"/>
                <a:cs typeface="ＭＳ Ｐゴシック" charset="0"/>
              </a:rPr>
              <a:t>Lilee</a:t>
            </a:r>
            <a:r>
              <a:rPr lang="en-US" sz="1800" dirty="0" smtClean="0">
                <a:latin typeface="Arial" charset="0"/>
                <a:ea typeface="ＭＳ Ｐゴシック" charset="0"/>
                <a:cs typeface="ＭＳ Ｐゴシック" charset="0"/>
              </a:rPr>
              <a:t> Systems)</a:t>
            </a:r>
            <a:endParaRPr lang="en-US" sz="1800" dirty="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a:t>
            </a:r>
            <a:r>
              <a:rPr lang="en-US" sz="1800" dirty="0" err="1">
                <a:latin typeface="Arial" charset="0"/>
                <a:ea typeface="ＭＳ Ｐゴシック" charset="0"/>
                <a:cs typeface="ＭＳ Ｐゴシック" charset="0"/>
              </a:rPr>
              <a:t>Dr</a:t>
            </a:r>
            <a:r>
              <a:rPr lang="en-US" sz="1800" dirty="0">
                <a:latin typeface="Arial" charset="0"/>
                <a:ea typeface="ＭＳ Ｐゴシック" charset="0"/>
                <a:cs typeface="ＭＳ Ｐゴシック" charset="0"/>
              </a:rPr>
              <a:t> Mark </a:t>
            </a:r>
            <a:r>
              <a:rPr lang="en-US" sz="1800" dirty="0" err="1">
                <a:latin typeface="Arial" charset="0"/>
                <a:ea typeface="ＭＳ Ｐゴシック" charset="0"/>
                <a:cs typeface="ＭＳ Ｐゴシック" charset="0"/>
              </a:rPr>
              <a:t>Hartong</a:t>
            </a:r>
            <a:r>
              <a:rPr lang="en-US" sz="1800" dirty="0">
                <a:latin typeface="Arial" charset="0"/>
                <a:ea typeface="ＭＳ Ｐゴシック" charset="0"/>
                <a:cs typeface="ＭＳ Ｐゴシック" charset="0"/>
              </a:rPr>
              <a:t> (Federal Railroad Administration)</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TBD</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Technical Editor	TBD (Not needed until in editing phase)</a:t>
            </a:r>
          </a:p>
          <a:p>
            <a:pPr>
              <a:lnSpc>
                <a:spcPct val="80000"/>
              </a:lnSpc>
              <a:buFontTx/>
              <a:buNone/>
            </a:pPr>
            <a:endParaRPr lang="en-US" sz="1800" dirty="0">
              <a:latin typeface="Arial" charset="0"/>
              <a:ea typeface="ＭＳ Ｐゴシック" charset="0"/>
              <a:cs typeface="ＭＳ Ｐゴシック" charset="0"/>
            </a:endParaRPr>
          </a:p>
        </p:txBody>
      </p:sp>
      <p:sp>
        <p:nvSpPr>
          <p:cNvPr id="24577" name="Date Placeholder 1"/>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November 2011</a:t>
            </a:r>
            <a:endParaRPr lang="en-US"/>
          </a:p>
        </p:txBody>
      </p:sp>
      <p:sp>
        <p:nvSpPr>
          <p:cNvPr id="24578"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fi-FI" smtClean="0"/>
              <a:t>Jon Adams, Lilee Systems</a:t>
            </a:r>
            <a:endParaRPr lang="en-US"/>
          </a:p>
        </p:txBody>
      </p:sp>
      <p:sp>
        <p:nvSpPr>
          <p:cNvPr id="24579" name="Slide Number Placeholder 3"/>
          <p:cNvSpPr>
            <a:spLocks noGrp="1"/>
          </p:cNvSpPr>
          <p:nvPr>
            <p:ph type="sldNum" sz="quarter" idx="12"/>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Slide </a:t>
            </a:r>
            <a:fld id="{686E3282-FA79-AF4D-A751-3550E137D57A}" type="slidenum">
              <a:rPr lang="en-US" smtClean="0"/>
              <a:pPr/>
              <a:t>8</a:t>
            </a:fld>
            <a:endParaRPr lang="en-US"/>
          </a:p>
        </p:txBody>
      </p:sp>
      <p:sp>
        <p:nvSpPr>
          <p:cNvPr id="2458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38D9479-9F2A-4B47-AF73-29F8080E16A5}" type="slidenum">
              <a:rPr lang="en-US"/>
              <a:pPr algn="ctr"/>
              <a:t>8</a:t>
            </a:fld>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dirty="0">
                <a:latin typeface="Times New Roman" charset="0"/>
                <a:ea typeface="ＭＳ Ｐゴシック" charset="0"/>
                <a:cs typeface="ＭＳ Ｐゴシック" charset="0"/>
              </a:rPr>
              <a:t>PTC</a:t>
            </a:r>
            <a:r>
              <a:rPr lang="en-US" dirty="0" smtClean="0">
                <a:latin typeface="Times New Roman" charset="0"/>
                <a:ea typeface="ＭＳ Ｐゴシック" charset="0"/>
                <a:cs typeface="ＭＳ Ｐゴシック" charset="0"/>
              </a:rPr>
              <a:t>-SG </a:t>
            </a:r>
            <a:r>
              <a:rPr lang="en-US" dirty="0">
                <a:latin typeface="Times New Roman" charset="0"/>
                <a:ea typeface="ＭＳ Ｐゴシック" charset="0"/>
                <a:cs typeface="ＭＳ Ｐゴシック" charset="0"/>
              </a:rPr>
              <a:t>Schedule</a:t>
            </a:r>
          </a:p>
        </p:txBody>
      </p:sp>
      <p:sp>
        <p:nvSpPr>
          <p:cNvPr id="36866" name="Content Placeholder 2"/>
          <p:cNvSpPr>
            <a:spLocks noGrp="1"/>
          </p:cNvSpPr>
          <p:nvPr>
            <p:ph idx="1"/>
          </p:nvPr>
        </p:nvSpPr>
        <p:spPr>
          <a:xfrm>
            <a:off x="685800" y="1600200"/>
            <a:ext cx="7772400" cy="4495800"/>
          </a:xfrm>
        </p:spPr>
        <p:txBody>
          <a:bodyPr>
            <a:normAutofit fontScale="40000" lnSpcReduction="20000"/>
          </a:bodyPr>
          <a:lstStyle/>
          <a:p>
            <a:pPr>
              <a:defRPr/>
            </a:pPr>
            <a:r>
              <a:rPr lang="en-US" dirty="0" smtClean="0"/>
              <a:t>Interest Group</a:t>
            </a:r>
          </a:p>
          <a:p>
            <a:pPr lvl="1">
              <a:defRPr/>
            </a:pPr>
            <a:r>
              <a:rPr lang="en-US" dirty="0" smtClean="0"/>
              <a:t>Establish group, discuss process				Aug 2011</a:t>
            </a:r>
          </a:p>
          <a:p>
            <a:pPr lvl="1">
              <a:defRPr/>
            </a:pPr>
            <a:r>
              <a:rPr lang="en-US" dirty="0" smtClean="0"/>
              <a:t>Establish regular meeting schedule				Oct 2011</a:t>
            </a:r>
          </a:p>
          <a:p>
            <a:pPr lvl="1">
              <a:defRPr/>
            </a:pPr>
            <a:r>
              <a:rPr lang="en-US" dirty="0" smtClean="0"/>
              <a:t>Request promotion to Study Group				Nov 2011</a:t>
            </a:r>
          </a:p>
          <a:p>
            <a:pPr>
              <a:defRPr/>
            </a:pPr>
            <a:r>
              <a:rPr lang="en-US" dirty="0" smtClean="0"/>
              <a:t>Study Group</a:t>
            </a:r>
          </a:p>
          <a:p>
            <a:pPr lvl="1">
              <a:defRPr/>
            </a:pPr>
            <a:r>
              <a:rPr lang="en-US" dirty="0" smtClean="0"/>
              <a:t>Call for Applications/Contributions				Nov 2011</a:t>
            </a:r>
          </a:p>
          <a:p>
            <a:pPr lvl="1">
              <a:defRPr/>
            </a:pPr>
            <a:r>
              <a:rPr lang="en-US" dirty="0" smtClean="0"/>
              <a:t>Draft Project Authorization Request and 5C				Nov 2011</a:t>
            </a:r>
          </a:p>
          <a:p>
            <a:pPr lvl="1">
              <a:defRPr/>
            </a:pPr>
            <a:r>
              <a:rPr lang="en-US" dirty="0" smtClean="0"/>
              <a:t>Request PAR/5C approval					Jan 2012</a:t>
            </a:r>
          </a:p>
          <a:p>
            <a:pPr lvl="1">
              <a:defRPr/>
            </a:pPr>
            <a:r>
              <a:rPr lang="en-US" dirty="0" smtClean="0"/>
              <a:t>Request promotion to Task Group				Mar 2012</a:t>
            </a:r>
          </a:p>
          <a:p>
            <a:pPr>
              <a:defRPr/>
            </a:pPr>
            <a:r>
              <a:rPr lang="en-US" dirty="0" smtClean="0"/>
              <a:t>Task Group</a:t>
            </a:r>
          </a:p>
          <a:p>
            <a:pPr lvl="1">
              <a:defRPr/>
            </a:pPr>
            <a:r>
              <a:rPr lang="en-US" dirty="0" smtClean="0"/>
              <a:t>Proposal Effort</a:t>
            </a:r>
          </a:p>
          <a:p>
            <a:pPr lvl="2">
              <a:defRPr/>
            </a:pPr>
            <a:r>
              <a:rPr lang="en-US" dirty="0" smtClean="0"/>
              <a:t>Technical Guidance Document				May 2012</a:t>
            </a:r>
          </a:p>
          <a:p>
            <a:pPr lvl="2">
              <a:defRPr/>
            </a:pPr>
            <a:r>
              <a:rPr lang="en-US" dirty="0" smtClean="0"/>
              <a:t>Call for Proposals					May 2012</a:t>
            </a:r>
          </a:p>
          <a:p>
            <a:pPr lvl="2">
              <a:defRPr/>
            </a:pPr>
            <a:r>
              <a:rPr lang="en-US" dirty="0" smtClean="0"/>
              <a:t>Preliminary Proposals					July 2012</a:t>
            </a:r>
          </a:p>
          <a:p>
            <a:pPr lvl="2">
              <a:defRPr/>
            </a:pPr>
            <a:r>
              <a:rPr lang="en-US" dirty="0" smtClean="0"/>
              <a:t>Final Proposals					Sep 2012</a:t>
            </a:r>
          </a:p>
          <a:p>
            <a:pPr lvl="2">
              <a:defRPr/>
            </a:pPr>
            <a:r>
              <a:rPr lang="en-US" dirty="0" smtClean="0"/>
              <a:t>Adopt Baseline					Nov 2012</a:t>
            </a:r>
          </a:p>
          <a:p>
            <a:pPr lvl="1">
              <a:defRPr/>
            </a:pPr>
            <a:r>
              <a:rPr lang="en-US" dirty="0" smtClean="0"/>
              <a:t>Drafting</a:t>
            </a:r>
          </a:p>
          <a:p>
            <a:pPr lvl="2">
              <a:defRPr/>
            </a:pPr>
            <a:r>
              <a:rPr lang="en-US" dirty="0" smtClean="0"/>
              <a:t>Preliminary draft					May 2013</a:t>
            </a:r>
          </a:p>
          <a:p>
            <a:pPr lvl="2">
              <a:defRPr/>
            </a:pPr>
            <a:r>
              <a:rPr lang="en-US" dirty="0" smtClean="0"/>
              <a:t>Final draft (ready for WG Letter Ballot)				July 2013</a:t>
            </a:r>
          </a:p>
          <a:p>
            <a:pPr lvl="1">
              <a:defRPr/>
            </a:pPr>
            <a:r>
              <a:rPr lang="en-US" dirty="0" smtClean="0"/>
              <a:t>Balloting</a:t>
            </a:r>
          </a:p>
          <a:p>
            <a:pPr lvl="2">
              <a:defRPr/>
            </a:pPr>
            <a:r>
              <a:rPr lang="en-US" dirty="0" smtClean="0"/>
              <a:t>Letter ballot						Sep 2013</a:t>
            </a:r>
          </a:p>
          <a:p>
            <a:pPr lvl="2">
              <a:defRPr/>
            </a:pPr>
            <a:r>
              <a:rPr lang="en-US" dirty="0" smtClean="0"/>
              <a:t>Recirculation I					Jan 2014</a:t>
            </a:r>
          </a:p>
          <a:p>
            <a:pPr lvl="2">
              <a:defRPr/>
            </a:pPr>
            <a:r>
              <a:rPr lang="en-US" dirty="0" smtClean="0"/>
              <a:t>Recirculation II					Mar 2014</a:t>
            </a:r>
          </a:p>
          <a:p>
            <a:pPr lvl="2">
              <a:defRPr/>
            </a:pPr>
            <a:r>
              <a:rPr lang="en-US" dirty="0" smtClean="0"/>
              <a:t>Recirculation III					May 2014</a:t>
            </a:r>
          </a:p>
          <a:p>
            <a:pPr lvl="2">
              <a:defRPr/>
            </a:pPr>
            <a:r>
              <a:rPr lang="en-US" dirty="0" smtClean="0"/>
              <a:t>Sponsor Ballot					July 2014</a:t>
            </a:r>
            <a:endParaRPr lang="en-US" dirty="0"/>
          </a:p>
        </p:txBody>
      </p:sp>
      <p:sp>
        <p:nvSpPr>
          <p:cNvPr id="4" name="Date Placeholder 3"/>
          <p:cNvSpPr>
            <a:spLocks noGrp="1"/>
          </p:cNvSpPr>
          <p:nvPr>
            <p:ph type="dt" sz="quarter"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fi-FI"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368204C-3E33-BD46-B0E6-425EDB2BEE94}" type="slidenum">
              <a:rPr lang="en-US" smtClean="0"/>
              <a:pPr>
                <a:defRPr/>
              </a:pP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7364</TotalTime>
  <Words>1670</Words>
  <Application>Microsoft Macintosh PowerPoint</Application>
  <PresentationFormat>On-screen Show (4:3)</PresentationFormat>
  <Paragraphs>239</Paragraphs>
  <Slides>19</Slides>
  <Notes>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PowerPoint Presentation</vt:lpstr>
      <vt:lpstr>Participants, Patents, and Duty to Inform</vt:lpstr>
      <vt:lpstr>Patent Related Links</vt:lpstr>
      <vt:lpstr>Call for Potentially Essential Patents</vt:lpstr>
      <vt:lpstr>Other Guidelines for IEEE WG Meetings</vt:lpstr>
      <vt:lpstr>Motion at 802.15 Closing Plenary</vt:lpstr>
      <vt:lpstr>Motion at Friday’s 802 EC Meeting</vt:lpstr>
      <vt:lpstr>PTC-SG Officers (Interim)</vt:lpstr>
      <vt:lpstr>PTC-SG Schedule</vt:lpstr>
      <vt:lpstr>PTC-SG Goals and Intentions</vt:lpstr>
      <vt:lpstr>Goals and Intentions 2</vt:lpstr>
      <vt:lpstr>PAR (Project Authorization Request) 1</vt:lpstr>
      <vt:lpstr>PAR (Project Authorization Request) 2</vt:lpstr>
      <vt:lpstr>Five Criteria, Section 1</vt:lpstr>
      <vt:lpstr>Five Criteria, Section 2</vt:lpstr>
      <vt:lpstr>Five Criteria, Section 3</vt:lpstr>
      <vt:lpstr>Five Criteria, Section 4</vt:lpstr>
      <vt:lpstr>Five Criteria, Section 5</vt:lpstr>
      <vt:lpstr>Logistics from Atlanta to Jacksonville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Closing Report for Okinawa</dc:title>
  <dc:subject>IEEE 802.15 &lt;TG4k Closing Report&gt;</dc:subject>
  <dc:creator>Pat Kinney</dc:creator>
  <cp:keywords/>
  <dc:description>&lt;15-11-0687-00-004k&gt;</dc:description>
  <cp:lastModifiedBy>jon adams</cp:lastModifiedBy>
  <cp:revision>373</cp:revision>
  <cp:lastPrinted>1998-02-10T13:28:06Z</cp:lastPrinted>
  <dcterms:created xsi:type="dcterms:W3CDTF">2009-07-12T16:25:16Z</dcterms:created>
  <dcterms:modified xsi:type="dcterms:W3CDTF">2011-11-16T23:30:15Z</dcterms:modified>
  <cp:category/>
</cp:coreProperties>
</file>