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Layouts/slideLayout64.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slideMasters/slideMaster4.xml" ContentType="application/vnd.openxmlformats-officedocument.presentationml.slideMaster+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14"/>
  </p:notesMasterIdLst>
  <p:handoutMasterIdLst>
    <p:handoutMasterId r:id="rId15"/>
  </p:handoutMasterIdLst>
  <p:sldIdLst>
    <p:sldId id="383" r:id="rId7"/>
    <p:sldId id="392" r:id="rId8"/>
    <p:sldId id="374" r:id="rId9"/>
    <p:sldId id="394" r:id="rId10"/>
    <p:sldId id="395" r:id="rId11"/>
    <p:sldId id="386" r:id="rId12"/>
    <p:sldId id="396" r:id="rId13"/>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FF"/>
    <a:srgbClr val="FFFF99"/>
    <a:srgbClr val="FFFFCC"/>
    <a:srgbClr val="FFFF00"/>
    <a:srgbClr val="006600"/>
    <a:srgbClr val="006666"/>
    <a:srgbClr val="FF3300"/>
    <a:srgbClr val="000000"/>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94746" autoAdjust="0"/>
  </p:normalViewPr>
  <p:slideViewPr>
    <p:cSldViewPr>
      <p:cViewPr>
        <p:scale>
          <a:sx n="66" d="100"/>
          <a:sy n="66" d="100"/>
        </p:scale>
        <p:origin x="-1332" y="-78"/>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806" y="-42"/>
      </p:cViewPr>
      <p:guideLst>
        <p:guide orient="horz" pos="2909"/>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11/10/2011</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11/10/2011</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November 11</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3</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3</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6</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6</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7</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7</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2011</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2011</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2011</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2011</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2011</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2011</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2011</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2011</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2011</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2011</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November 2011</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2011</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2011</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November 2011</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2011</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2011</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November 2011</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2011</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2011</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November 2011</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November 2011</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2011</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November 2011</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November 2011</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November 2011</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November 2011</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November 2011</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November 2011</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November 2011</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Sangsung Choi(ETRI)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15-11-0834-00-004m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November 2011</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November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smtClean="0"/>
              <a:t>November 2011</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TG4m-4TV Closing </a:t>
            </a:r>
            <a:r>
              <a:rPr lang="en-US" sz="1800" dirty="0"/>
              <a:t>Report </a:t>
            </a:r>
            <a:r>
              <a:rPr lang="en-US" sz="1800" dirty="0" smtClean="0"/>
              <a:t>for November 2011 </a:t>
            </a:r>
            <a:endParaRPr lang="en-US" sz="1800" dirty="0"/>
          </a:p>
          <a:p>
            <a:pPr marL="914400" indent="-914400" eaLnBrk="0" hangingPunct="0">
              <a:spcBef>
                <a:spcPts val="600"/>
              </a:spcBef>
              <a:defRPr/>
            </a:pPr>
            <a:r>
              <a:rPr lang="en-US" sz="1800" b="1" dirty="0"/>
              <a:t>Date Submitted: </a:t>
            </a:r>
            <a:r>
              <a:rPr lang="en-US" sz="1800" dirty="0" smtClean="0"/>
              <a:t>10 Nov. 2011</a:t>
            </a:r>
            <a:endParaRPr lang="en-US" sz="1800" dirty="0"/>
          </a:p>
          <a:p>
            <a:pPr marL="914400" indent="-914400" eaLnBrk="0" hangingPunct="0">
              <a:spcBef>
                <a:spcPts val="600"/>
              </a:spcBef>
              <a:defRPr/>
            </a:pPr>
            <a:r>
              <a:rPr lang="en-US" sz="1800" b="1" dirty="0"/>
              <a:t>Source:</a:t>
            </a:r>
            <a:r>
              <a:rPr lang="en-US" sz="1800" dirty="0"/>
              <a: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Contact: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+82 42 860 6831</a:t>
            </a:r>
            <a:r>
              <a:rPr lang="en-US" sz="1800" dirty="0" smtClean="0"/>
              <a:t>, </a:t>
            </a:r>
            <a:r>
              <a:rPr lang="en-US" sz="1800" dirty="0"/>
              <a:t>E-Mail: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TG4m Closing Report for November 2011 Plenary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Closing </a:t>
            </a:r>
            <a:r>
              <a:rPr lang="en-US" sz="1800" dirty="0"/>
              <a:t>Report for </a:t>
            </a:r>
            <a:r>
              <a:rPr lang="en-US" sz="1800" dirty="0" smtClean="0"/>
              <a:t>TG4m Session in Atlanta</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smtClean="0"/>
              <a:t>Sangsung Choi(ETRI)</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153400" cy="762000"/>
          </a:xfrm>
        </p:spPr>
        <p:txBody>
          <a:bodyPr/>
          <a:lstStyle/>
          <a:p>
            <a:r>
              <a:rPr lang="en-US" b="1" dirty="0" smtClean="0"/>
              <a:t>Meeting Goal This Week</a:t>
            </a:r>
            <a:endParaRPr lang="en-US" b="1" dirty="0"/>
          </a:p>
        </p:txBody>
      </p:sp>
      <p:sp>
        <p:nvSpPr>
          <p:cNvPr id="3" name="Content Placeholder 2"/>
          <p:cNvSpPr>
            <a:spLocks noGrp="1"/>
          </p:cNvSpPr>
          <p:nvPr>
            <p:ph idx="1"/>
          </p:nvPr>
        </p:nvSpPr>
        <p:spPr>
          <a:xfrm>
            <a:off x="609600" y="2133600"/>
            <a:ext cx="8153400" cy="4038600"/>
          </a:xfrm>
        </p:spPr>
        <p:txBody>
          <a:bodyPr/>
          <a:lstStyle/>
          <a:p>
            <a:r>
              <a:rPr lang="en-US" altLang="ko-KR" dirty="0" smtClean="0">
                <a:ea typeface="ＭＳ Ｐゴシック" pitchFamily="-65" charset="-128"/>
              </a:rPr>
              <a:t>Review and discuss Technical Guidance Document(TGD) and finalize it if possible</a:t>
            </a:r>
          </a:p>
          <a:p>
            <a:pPr>
              <a:spcBef>
                <a:spcPts val="1200"/>
              </a:spcBef>
            </a:pPr>
            <a:r>
              <a:rPr lang="en-US" dirty="0" smtClean="0">
                <a:ea typeface="ＭＳ Ｐゴシック" pitchFamily="-65" charset="-128"/>
              </a:rPr>
              <a:t>Hear presentations if any </a:t>
            </a:r>
          </a:p>
          <a:p>
            <a:pPr>
              <a:spcBef>
                <a:spcPts val="1200"/>
              </a:spcBef>
            </a:pPr>
            <a:r>
              <a:rPr lang="en-US" altLang="ko-KR" dirty="0" smtClean="0">
                <a:ea typeface="ＭＳ Ｐゴシック" pitchFamily="-65" charset="-128"/>
              </a:rPr>
              <a:t>Discuss future efforts and next steps</a:t>
            </a:r>
            <a:endParaRPr lang="en-US" dirty="0" smtClean="0">
              <a:ea typeface="ＭＳ Ｐゴシック" pitchFamily="-65" charset="-128"/>
            </a:endParaRP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2</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November 2011</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Slide Number Placeholder 5"/>
          <p:cNvSpPr txBox="1">
            <a:spLocks noGrp="1"/>
          </p:cNvSpPr>
          <p:nvPr/>
        </p:nvSpPr>
        <p:spPr bwMode="auto">
          <a:xfrm>
            <a:off x="4471989"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0FE58060-DE19-4C2D-BE0D-3A8F4E28A022}" type="slidenum">
              <a:rPr lang="en-US"/>
              <a:pPr algn="ctr"/>
              <a:t>3</a:t>
            </a:fld>
            <a:endParaRPr lang="en-US" dirty="0"/>
          </a:p>
        </p:txBody>
      </p:sp>
      <p:sp>
        <p:nvSpPr>
          <p:cNvPr id="7174" name="Rectangle 4"/>
          <p:cNvSpPr>
            <a:spLocks noGrp="1" noChangeArrowheads="1"/>
          </p:cNvSpPr>
          <p:nvPr>
            <p:ph type="title" idx="4294967295"/>
          </p:nvPr>
        </p:nvSpPr>
        <p:spPr>
          <a:xfrm>
            <a:off x="762000" y="685800"/>
            <a:ext cx="7772400" cy="990600"/>
          </a:xfrm>
        </p:spPr>
        <p:txBody>
          <a:bodyPr/>
          <a:lstStyle/>
          <a:p>
            <a:r>
              <a:rPr lang="en-US" b="1" dirty="0" smtClean="0"/>
              <a:t>Meeting Slots</a:t>
            </a:r>
          </a:p>
        </p:txBody>
      </p:sp>
      <p:graphicFrame>
        <p:nvGraphicFramePr>
          <p:cNvPr id="37978" name="Group 90"/>
          <p:cNvGraphicFramePr>
            <a:graphicFrameLocks noGrp="1"/>
          </p:cNvGraphicFramePr>
          <p:nvPr>
            <p:ph type="tbl" idx="4294967295"/>
          </p:nvPr>
        </p:nvGraphicFramePr>
        <p:xfrm>
          <a:off x="457201" y="1706880"/>
          <a:ext cx="8305800" cy="4160520"/>
        </p:xfrm>
        <a:graphic>
          <a:graphicData uri="http://schemas.openxmlformats.org/drawingml/2006/table">
            <a:tbl>
              <a:tblPr/>
              <a:tblGrid>
                <a:gridCol w="765838"/>
                <a:gridCol w="2053561"/>
                <a:gridCol w="1662122"/>
                <a:gridCol w="2071678"/>
                <a:gridCol w="1752601"/>
              </a:tblGrid>
              <a:tr h="82492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8731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smtClean="0">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buFont typeface="Arial" pitchFamily="34" charset="0"/>
                        <a:buNone/>
                      </a:pPr>
                      <a:endParaRPr lang="en-US" dirty="0" smtClean="0"/>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algn="l">
                        <a:buFont typeface="Arial" pitchFamily="34" charset="0"/>
                        <a:buChar char="•"/>
                      </a:pPr>
                      <a:endParaRPr lang="en-US" altLang="ko-KR" dirty="0" smtClean="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2784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a:buFont typeface="Arial" pitchFamily="34" charset="0"/>
                        <a:buChar char="•"/>
                      </a:pPr>
                      <a:endParaRPr kumimoji="0" lang="en-US" sz="1800" b="0" i="0" u="none" strike="noStrike" cap="none" normalizeH="0" baseline="0" dirty="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defRPr/>
                      </a:pPr>
                      <a:endParaRPr kumimoji="0" lang="en-US" altLang="ko-KR" sz="1800" b="0" i="0" u="none" strike="noStrike" cap="none" normalizeH="0" baseline="0" dirty="0" smtClean="0">
                        <a:ln>
                          <a:noFill/>
                        </a:ln>
                        <a:solidFill>
                          <a:schemeClr val="tx1"/>
                        </a:solidFill>
                        <a:effectLst/>
                        <a:latin typeface="Times New Roman" pitchFamily="18" charset="0"/>
                        <a:ea typeface="ＭＳ Ｐゴシック" pitchFamily="-65" charset="-128"/>
                        <a:cs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7186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spcBef>
                          <a:spcPts val="1200"/>
                        </a:spcBef>
                        <a:buFont typeface="Arial" pitchFamily="34" charset="0"/>
                        <a:buChar char="•"/>
                      </a:pPr>
                      <a:r>
                        <a:rPr lang="en-US" dirty="0" smtClean="0"/>
                        <a:t> Opening Logistics</a:t>
                      </a:r>
                      <a:endParaRPr lang="en-US" baseline="0" dirty="0" smtClean="0"/>
                    </a:p>
                    <a:p>
                      <a:pPr>
                        <a:spcBef>
                          <a:spcPts val="1200"/>
                        </a:spcBef>
                        <a:buFont typeface="Arial" pitchFamily="34" charset="0"/>
                        <a:buChar char="•"/>
                      </a:pPr>
                      <a:r>
                        <a:rPr lang="en-US" baseline="0" dirty="0" smtClean="0"/>
                        <a:t> Hear Presentations</a:t>
                      </a:r>
                      <a:endParaRPr lang="en-US" dirty="0"/>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Hear Presentations</a:t>
                      </a:r>
                    </a:p>
                    <a:p>
                      <a:pPr marL="0" marR="0" lvl="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Finalize  the TGD</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7485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1200"/>
                        </a:spcBef>
                        <a:spcAft>
                          <a:spcPts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Discuss  the TGD</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sz="1800" b="0" i="0" u="none" strike="noStrike" kern="1200" cap="none" spc="0" normalizeH="0" baseline="0" noProof="0" dirty="0" smtClean="0">
                          <a:ln>
                            <a:noFill/>
                          </a:ln>
                          <a:solidFill>
                            <a:srgbClr val="000000"/>
                          </a:solidFill>
                          <a:effectLst/>
                          <a:uLnTx/>
                          <a:uFillTx/>
                          <a:latin typeface="+mn-lt"/>
                          <a:ea typeface="+mn-ea"/>
                          <a:cs typeface="+mn-cs"/>
                        </a:rPr>
                        <a:t>Discuss Next Step</a:t>
                      </a: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8" name="Date Placeholder 5"/>
          <p:cNvSpPr>
            <a:spLocks noGrp="1"/>
          </p:cNvSpPr>
          <p:nvPr>
            <p:ph type="dt" sz="quarter" idx="12"/>
          </p:nvPr>
        </p:nvSpPr>
        <p:spPr>
          <a:xfrm>
            <a:off x="609600" y="304800"/>
            <a:ext cx="1905000" cy="247650"/>
          </a:xfrm>
          <a:noFill/>
        </p:spPr>
        <p:txBody>
          <a:bodyPr/>
          <a:lstStyle/>
          <a:p>
            <a:r>
              <a:rPr lang="en-US" altLang="ko-KR" smtClean="0"/>
              <a:t>November 2011</a:t>
            </a:r>
            <a:endParaRPr lang="en-US" dirty="0"/>
          </a:p>
        </p:txBody>
      </p:sp>
      <p:sp>
        <p:nvSpPr>
          <p:cNvPr id="9" name="Footer Placeholder 3"/>
          <p:cNvSpPr>
            <a:spLocks noGrp="1"/>
          </p:cNvSpPr>
          <p:nvPr>
            <p:ph type="ftr" sz="quarter" idx="10"/>
          </p:nvPr>
        </p:nvSpPr>
        <p:spPr>
          <a:xfrm>
            <a:off x="6172201" y="6492875"/>
            <a:ext cx="2438400" cy="184666"/>
          </a:xfrm>
        </p:spPr>
        <p:txBody>
          <a:bodyPr/>
          <a:lstStyle/>
          <a:p>
            <a:r>
              <a:rPr lang="en-US" smtClean="0"/>
              <a:t>Sangsung Choi(ETRI)</a:t>
            </a:r>
            <a:endParaRPr lang="en-US" dirty="0" smtClean="0"/>
          </a:p>
        </p:txBody>
      </p:sp>
      <p:sp>
        <p:nvSpPr>
          <p:cNvPr id="7" name="슬라이드 번호 개체 틀 6"/>
          <p:cNvSpPr>
            <a:spLocks noGrp="1"/>
          </p:cNvSpPr>
          <p:nvPr>
            <p:ph type="sldNum" sz="quarter" idx="11"/>
          </p:nvPr>
        </p:nvSpPr>
        <p:spPr>
          <a:xfrm>
            <a:off x="4421189" y="6475413"/>
            <a:ext cx="530225" cy="182562"/>
          </a:xfrm>
        </p:spPr>
        <p:txBody>
          <a:bodyPr/>
          <a:lstStyle/>
          <a:p>
            <a:pPr>
              <a:defRPr/>
            </a:pPr>
            <a:r>
              <a:rPr lang="en-US" smtClean="0"/>
              <a:t>Slide </a:t>
            </a:r>
            <a:fld id="{CBB17340-4413-48FA-98F5-B0F34060CDC9}" type="slidenum">
              <a:rPr lang="en-US" smtClean="0"/>
              <a:pPr>
                <a:defRPr/>
              </a:pPr>
              <a:t>3</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153400" cy="762000"/>
          </a:xfrm>
        </p:spPr>
        <p:txBody>
          <a:bodyPr/>
          <a:lstStyle/>
          <a:p>
            <a:r>
              <a:rPr lang="en-US" b="1" dirty="0" smtClean="0"/>
              <a:t>TG4m Closing Report(1)</a:t>
            </a:r>
            <a:endParaRPr lang="en-US" b="1" dirty="0"/>
          </a:p>
        </p:txBody>
      </p:sp>
      <p:sp>
        <p:nvSpPr>
          <p:cNvPr id="3" name="Content Placeholder 2"/>
          <p:cNvSpPr>
            <a:spLocks noGrp="1"/>
          </p:cNvSpPr>
          <p:nvPr>
            <p:ph idx="1"/>
          </p:nvPr>
        </p:nvSpPr>
        <p:spPr>
          <a:xfrm>
            <a:off x="304800" y="1676400"/>
            <a:ext cx="8458200" cy="4724400"/>
          </a:xfrm>
        </p:spPr>
        <p:txBody>
          <a:bodyPr/>
          <a:lstStyle/>
          <a:p>
            <a:r>
              <a:rPr lang="en-US" altLang="ko-KR" dirty="0" smtClean="0">
                <a:ea typeface="ＭＳ Ｐゴシック" pitchFamily="-65" charset="-128"/>
              </a:rPr>
              <a:t>Heard  3 presentations for TVWS regulation and functional requirements, and  discussed the Technical Guidance Document(TGD)</a:t>
            </a:r>
          </a:p>
          <a:p>
            <a:pPr marL="633413" indent="-633413">
              <a:spcBef>
                <a:spcPts val="1200"/>
              </a:spcBef>
              <a:buNone/>
            </a:pPr>
            <a:r>
              <a:rPr lang="en-US" sz="2800" dirty="0" smtClean="0">
                <a:ea typeface="ＭＳ Ｐゴシック" pitchFamily="-65" charset="-128"/>
              </a:rPr>
              <a:t>    - </a:t>
            </a:r>
            <a:r>
              <a:rPr lang="en-US" altLang="ko-KR" sz="2800" dirty="0" smtClean="0"/>
              <a:t>Functional Requirement Document,</a:t>
            </a:r>
          </a:p>
          <a:p>
            <a:pPr marL="633413" indent="-633413">
              <a:spcBef>
                <a:spcPts val="0"/>
              </a:spcBef>
              <a:buNone/>
            </a:pPr>
            <a:r>
              <a:rPr lang="en-US" altLang="ko-KR" sz="2800" dirty="0" smtClean="0"/>
              <a:t>      Chin-Sean Sum (NICT),  </a:t>
            </a:r>
            <a:r>
              <a:rPr lang="en-US" altLang="ko-KR" sz="2800" dirty="0" err="1" smtClean="0"/>
              <a:t>DoC</a:t>
            </a:r>
            <a:r>
              <a:rPr lang="en-US" altLang="ko-KR" sz="2800" dirty="0" smtClean="0"/>
              <a:t> #787r0</a:t>
            </a:r>
          </a:p>
          <a:p>
            <a:pPr marL="633413" indent="-633413">
              <a:spcBef>
                <a:spcPts val="1200"/>
              </a:spcBef>
              <a:buNone/>
            </a:pPr>
            <a:r>
              <a:rPr lang="en-US" sz="2800" dirty="0" smtClean="0">
                <a:ea typeface="ＭＳ Ｐゴシック" pitchFamily="-65" charset="-128"/>
              </a:rPr>
              <a:t>    - </a:t>
            </a:r>
            <a:r>
              <a:rPr lang="en-US" altLang="ko-KR" sz="2800" dirty="0" smtClean="0"/>
              <a:t>Definitions and updates to Regulatory Requirements, </a:t>
            </a:r>
            <a:r>
              <a:rPr lang="en-US" altLang="ko-KR" sz="2800" dirty="0" err="1" smtClean="0"/>
              <a:t>Kunal</a:t>
            </a:r>
            <a:r>
              <a:rPr lang="en-US" altLang="ko-KR" sz="2800" dirty="0" smtClean="0"/>
              <a:t> Shah (Silver Spring Networks), </a:t>
            </a:r>
            <a:r>
              <a:rPr lang="en-US" altLang="ko-KR" sz="2800" dirty="0" err="1" smtClean="0"/>
              <a:t>DoC</a:t>
            </a:r>
            <a:r>
              <a:rPr lang="en-US" altLang="ko-KR" sz="2800" dirty="0" smtClean="0"/>
              <a:t> #794r0</a:t>
            </a:r>
          </a:p>
          <a:p>
            <a:pPr marL="633413" indent="-633413">
              <a:spcBef>
                <a:spcPts val="1200"/>
              </a:spcBef>
              <a:buNone/>
            </a:pPr>
            <a:r>
              <a:rPr lang="en-US" altLang="ko-KR" sz="2800" dirty="0" smtClean="0"/>
              <a:t>    - TV White Space Related Regulations and Activities for WPAN, </a:t>
            </a:r>
            <a:r>
              <a:rPr lang="en-US" altLang="ko-KR" sz="2800" dirty="0" err="1" smtClean="0"/>
              <a:t>Soo</a:t>
            </a:r>
            <a:r>
              <a:rPr lang="en-US" altLang="ko-KR" sz="2800" dirty="0" smtClean="0"/>
              <a:t>-Young Chang (CSUS), </a:t>
            </a:r>
            <a:r>
              <a:rPr lang="en-US" altLang="ko-KR" sz="2800" dirty="0" err="1" smtClean="0"/>
              <a:t>DoC</a:t>
            </a:r>
            <a:r>
              <a:rPr lang="en-US" altLang="ko-KR" sz="2800" dirty="0" smtClean="0"/>
              <a:t> #796r0</a:t>
            </a:r>
            <a:endParaRPr lang="en-US" sz="2800" dirty="0" smtClean="0">
              <a:ea typeface="ＭＳ Ｐゴシック" pitchFamily="-65" charset="-128"/>
            </a:endParaRP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4</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November 2011</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r>
              <a:rPr lang="en-US" b="1" dirty="0" smtClean="0"/>
              <a:t>TG4m Closing Report(2)</a:t>
            </a:r>
            <a:endParaRPr lang="en-US" b="1" dirty="0"/>
          </a:p>
        </p:txBody>
      </p:sp>
      <p:sp>
        <p:nvSpPr>
          <p:cNvPr id="3" name="Content Placeholder 2"/>
          <p:cNvSpPr>
            <a:spLocks noGrp="1"/>
          </p:cNvSpPr>
          <p:nvPr>
            <p:ph idx="1"/>
          </p:nvPr>
        </p:nvSpPr>
        <p:spPr>
          <a:xfrm>
            <a:off x="381000" y="1371600"/>
            <a:ext cx="8534400" cy="5029200"/>
          </a:xfrm>
        </p:spPr>
        <p:txBody>
          <a:bodyPr/>
          <a:lstStyle/>
          <a:p>
            <a:r>
              <a:rPr lang="en-US" altLang="ko-KR" dirty="0" smtClean="0">
                <a:ea typeface="ＭＳ Ｐゴシック" pitchFamily="-65" charset="-128"/>
              </a:rPr>
              <a:t>Heard  2 presentations for TVWS technical issues, scanning and spectrum mask</a:t>
            </a:r>
          </a:p>
          <a:p>
            <a:pPr marL="633413" indent="-633413">
              <a:spcBef>
                <a:spcPts val="600"/>
              </a:spcBef>
              <a:buNone/>
            </a:pPr>
            <a:r>
              <a:rPr lang="en-US" sz="2800" dirty="0" smtClean="0">
                <a:ea typeface="ＭＳ Ｐゴシック" pitchFamily="-65" charset="-128"/>
              </a:rPr>
              <a:t>    - </a:t>
            </a:r>
            <a:r>
              <a:rPr lang="en-US" altLang="ko-KR" sz="2800" dirty="0" smtClean="0"/>
              <a:t>Scanning issue for TG4m, </a:t>
            </a:r>
          </a:p>
          <a:p>
            <a:pPr marL="633413" indent="-633413">
              <a:spcBef>
                <a:spcPts val="0"/>
              </a:spcBef>
              <a:buNone/>
            </a:pPr>
            <a:r>
              <a:rPr lang="en-US" altLang="ko-KR" sz="2800" dirty="0" smtClean="0"/>
              <a:t>      </a:t>
            </a:r>
            <a:r>
              <a:rPr lang="en-US" altLang="ko-KR" sz="2800" dirty="0" err="1" smtClean="0"/>
              <a:t>Suhwook</a:t>
            </a:r>
            <a:r>
              <a:rPr lang="en-US" altLang="ko-KR" sz="2800" dirty="0" smtClean="0"/>
              <a:t> Kim (LG Electronics) , </a:t>
            </a:r>
            <a:r>
              <a:rPr lang="en-US" altLang="ko-KR" sz="2800" dirty="0" err="1" smtClean="0"/>
              <a:t>DoC</a:t>
            </a:r>
            <a:r>
              <a:rPr lang="en-US" altLang="ko-KR" sz="2800" dirty="0" smtClean="0"/>
              <a:t> #816r0</a:t>
            </a:r>
          </a:p>
          <a:p>
            <a:pPr marL="633413" indent="-633413">
              <a:spcBef>
                <a:spcPts val="600"/>
              </a:spcBef>
              <a:buNone/>
            </a:pPr>
            <a:r>
              <a:rPr lang="en-US" sz="2800" dirty="0" smtClean="0">
                <a:ea typeface="ＭＳ Ｐゴシック" pitchFamily="-65" charset="-128"/>
              </a:rPr>
              <a:t>    - </a:t>
            </a:r>
            <a:r>
              <a:rPr lang="en-US" altLang="ko-KR" sz="2800" dirty="0" smtClean="0"/>
              <a:t>Impact of out-of-band emission limit in TVWS,</a:t>
            </a:r>
          </a:p>
          <a:p>
            <a:pPr marL="633413" indent="-633413">
              <a:spcBef>
                <a:spcPts val="0"/>
              </a:spcBef>
              <a:buNone/>
            </a:pPr>
            <a:r>
              <a:rPr lang="en-US" altLang="ko-KR" sz="2800" dirty="0" smtClean="0"/>
              <a:t>      </a:t>
            </a:r>
            <a:r>
              <a:rPr lang="en-US" altLang="ko-KR" sz="2800" dirty="0" err="1" smtClean="0"/>
              <a:t>Shigenobu</a:t>
            </a:r>
            <a:r>
              <a:rPr lang="en-US" altLang="ko-KR" sz="2800" dirty="0" smtClean="0"/>
              <a:t> Sasaki (Niigata University), </a:t>
            </a:r>
            <a:r>
              <a:rPr lang="en-US" altLang="ko-KR" sz="2800" dirty="0" err="1" smtClean="0"/>
              <a:t>DoC</a:t>
            </a:r>
            <a:r>
              <a:rPr lang="en-US" altLang="ko-KR" sz="2800" dirty="0" smtClean="0"/>
              <a:t> #820r0</a:t>
            </a:r>
          </a:p>
          <a:p>
            <a:pPr lvl="0">
              <a:spcBef>
                <a:spcPts val="2400"/>
              </a:spcBef>
            </a:pPr>
            <a:r>
              <a:rPr lang="en-US" altLang="ko-KR" dirty="0" smtClean="0"/>
              <a:t>Discussed the Technical Guidance Document continuously, and provided the draft TGD</a:t>
            </a:r>
            <a:endParaRPr lang="en-US" sz="2800" dirty="0" smtClean="0">
              <a:ea typeface="ＭＳ Ｐゴシック" pitchFamily="-65" charset="-128"/>
            </a:endParaRPr>
          </a:p>
          <a:p>
            <a:pPr marL="633413" indent="-633413">
              <a:spcBef>
                <a:spcPts val="600"/>
              </a:spcBef>
              <a:buNone/>
            </a:pPr>
            <a:r>
              <a:rPr lang="en-US" sz="2800" dirty="0" smtClean="0">
                <a:ea typeface="ＭＳ Ｐゴシック" pitchFamily="-65" charset="-128"/>
              </a:rPr>
              <a:t>     - The draft TGD Will be posted on the Mentor soon, and final comments  are solicited by January meeting</a:t>
            </a: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5</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November 2011</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609600"/>
            <a:ext cx="8458200" cy="762000"/>
          </a:xfrm>
        </p:spPr>
        <p:txBody>
          <a:bodyPr/>
          <a:lstStyle/>
          <a:p>
            <a:r>
              <a:rPr lang="en-US" dirty="0" smtClean="0"/>
              <a:t>Future Plan/Timeline(1)</a:t>
            </a:r>
          </a:p>
        </p:txBody>
      </p:sp>
      <p:sp>
        <p:nvSpPr>
          <p:cNvPr id="12295" name="Rectangle 4"/>
          <p:cNvSpPr>
            <a:spLocks noChangeArrowheads="1"/>
          </p:cNvSpPr>
          <p:nvPr/>
        </p:nvSpPr>
        <p:spPr bwMode="auto">
          <a:xfrm>
            <a:off x="533400" y="1447800"/>
            <a:ext cx="8229600" cy="4343400"/>
          </a:xfrm>
          <a:prstGeom prst="rect">
            <a:avLst/>
          </a:prstGeom>
          <a:noFill/>
          <a:ln w="9525">
            <a:noFill/>
            <a:miter lim="800000"/>
            <a:headEnd/>
            <a:tailEnd/>
          </a:ln>
        </p:spPr>
        <p:txBody>
          <a:bodyPr/>
          <a:lstStyle/>
          <a:p>
            <a:pPr marL="228600" lvl="1" indent="-228600">
              <a:spcBef>
                <a:spcPts val="600"/>
              </a:spcBef>
              <a:buFont typeface="Arial" pitchFamily="34" charset="0"/>
              <a:buChar char="•"/>
            </a:pPr>
            <a:r>
              <a:rPr lang="en-US" altLang="ko-KR" sz="2800" dirty="0" smtClean="0"/>
              <a:t>Form a New Task Group </a:t>
            </a:r>
          </a:p>
          <a:p>
            <a:pPr marL="228600" lvl="1" indent="-228600">
              <a:spcBef>
                <a:spcPts val="600"/>
              </a:spcBef>
            </a:pPr>
            <a:r>
              <a:rPr lang="en-US" sz="2800" dirty="0" smtClean="0">
                <a:solidFill>
                  <a:srgbClr val="0070C0"/>
                </a:solidFill>
              </a:rPr>
              <a:t>   - Affirm new officers for TG4m          September 2011</a:t>
            </a:r>
          </a:p>
          <a:p>
            <a:pPr marL="228600" lvl="1" indent="-228600">
              <a:spcBef>
                <a:spcPts val="600"/>
              </a:spcBef>
            </a:pPr>
            <a:r>
              <a:rPr lang="en-US" sz="2800" dirty="0" smtClean="0">
                <a:solidFill>
                  <a:srgbClr val="0070C0"/>
                </a:solidFill>
              </a:rPr>
              <a:t>   - Provide draft TGD                             November 2011</a:t>
            </a:r>
          </a:p>
          <a:p>
            <a:pPr marL="228600" lvl="1" indent="-228600"/>
            <a:endParaRPr lang="en-US" sz="2800" dirty="0" smtClean="0">
              <a:solidFill>
                <a:srgbClr val="0070C0"/>
              </a:solidFill>
            </a:endParaRPr>
          </a:p>
          <a:p>
            <a:pPr>
              <a:buFont typeface="Arial" pitchFamily="34" charset="0"/>
              <a:buChar char="•"/>
            </a:pPr>
            <a:r>
              <a:rPr lang="en-US" altLang="ko-KR" sz="2800" dirty="0" smtClean="0"/>
              <a:t> Proposal Effort</a:t>
            </a:r>
          </a:p>
          <a:p>
            <a:pPr>
              <a:spcBef>
                <a:spcPts val="600"/>
              </a:spcBef>
            </a:pPr>
            <a:r>
              <a:rPr lang="en-US" altLang="ko-KR" sz="2800" dirty="0" smtClean="0">
                <a:solidFill>
                  <a:srgbClr val="FF0000"/>
                </a:solidFill>
              </a:rPr>
              <a:t>   - Call for Intend                                    December 2011</a:t>
            </a:r>
          </a:p>
          <a:p>
            <a:pPr>
              <a:spcBef>
                <a:spcPts val="600"/>
              </a:spcBef>
            </a:pPr>
            <a:r>
              <a:rPr lang="en-US" altLang="ko-KR" sz="2800" dirty="0" smtClean="0"/>
              <a:t>   - Complete TGD /Call for Proposals        January 2012</a:t>
            </a:r>
          </a:p>
          <a:p>
            <a:pPr>
              <a:spcBef>
                <a:spcPts val="600"/>
              </a:spcBef>
            </a:pPr>
            <a:r>
              <a:rPr lang="en-US" altLang="ko-KR" sz="2800" dirty="0" smtClean="0"/>
              <a:t>   - Preliminary  Proposals                             March 2012 </a:t>
            </a:r>
          </a:p>
          <a:p>
            <a:pPr>
              <a:spcBef>
                <a:spcPts val="600"/>
              </a:spcBef>
            </a:pPr>
            <a:r>
              <a:rPr lang="en-US" altLang="ko-KR" sz="2800" dirty="0" smtClean="0"/>
              <a:t>   - Final Proposals		                                 May 2012</a:t>
            </a:r>
          </a:p>
          <a:p>
            <a:pPr>
              <a:spcBef>
                <a:spcPts val="600"/>
              </a:spcBef>
            </a:pPr>
            <a:r>
              <a:rPr lang="en-US" altLang="ko-KR" sz="2800" dirty="0" smtClean="0"/>
              <a:t>   - Adopt Baseline		                                 July 2012</a:t>
            </a:r>
          </a:p>
          <a:p>
            <a:pPr>
              <a:buFont typeface="Arial" pitchFamily="34" charset="0"/>
              <a:buChar char="•"/>
            </a:pPr>
            <a:endParaRPr lang="en-US" altLang="ko-KR" sz="2000" dirty="0" smtClean="0"/>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6</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November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err="1" smtClean="0"/>
              <a:t>angsung</a:t>
            </a:r>
            <a:r>
              <a:rPr lang="en-US" dirty="0" smtClean="0"/>
              <a:t> Cho(ETRI)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a:t>
            </a:r>
          </a:p>
        </p:txBody>
      </p:sp>
      <p:sp>
        <p:nvSpPr>
          <p:cNvPr id="12295" name="Rectangle 4"/>
          <p:cNvSpPr>
            <a:spLocks noChangeArrowheads="1"/>
          </p:cNvSpPr>
          <p:nvPr/>
        </p:nvSpPr>
        <p:spPr bwMode="auto">
          <a:xfrm>
            <a:off x="533400" y="1600200"/>
            <a:ext cx="8229600" cy="4572000"/>
          </a:xfrm>
          <a:prstGeom prst="rect">
            <a:avLst/>
          </a:prstGeom>
          <a:noFill/>
          <a:ln w="9525">
            <a:noFill/>
            <a:miter lim="800000"/>
            <a:headEnd/>
            <a:tailEnd/>
          </a:ln>
        </p:spPr>
        <p:txBody>
          <a:bodyPr/>
          <a:lstStyle/>
          <a:p>
            <a:pPr marL="228600" lvl="1" indent="-228600">
              <a:buFont typeface="Arial" pitchFamily="34" charset="0"/>
              <a:buChar char="•"/>
            </a:pPr>
            <a:r>
              <a:rPr lang="en-US" altLang="ko-KR" sz="2800" dirty="0" smtClean="0"/>
              <a:t>Drafting</a:t>
            </a:r>
          </a:p>
          <a:p>
            <a:pPr>
              <a:spcBef>
                <a:spcPts val="600"/>
              </a:spcBef>
            </a:pPr>
            <a:r>
              <a:rPr lang="en-US" altLang="ko-KR" sz="2800" dirty="0" smtClean="0"/>
              <a:t>   - Preliminary draft                               September 2012</a:t>
            </a:r>
          </a:p>
          <a:p>
            <a:pPr>
              <a:spcBef>
                <a:spcPts val="600"/>
              </a:spcBef>
            </a:pPr>
            <a:r>
              <a:rPr lang="en-US" altLang="ko-KR" sz="2800" dirty="0" smtClean="0"/>
              <a:t>   - Final draft</a:t>
            </a:r>
          </a:p>
          <a:p>
            <a:pPr>
              <a:spcBef>
                <a:spcPts val="600"/>
              </a:spcBef>
            </a:pPr>
            <a:r>
              <a:rPr lang="en-US" altLang="ko-KR" sz="2800" dirty="0" smtClean="0"/>
              <a:t>     (ready for WG Letter Ballot)	            November 2012</a:t>
            </a:r>
          </a:p>
          <a:p>
            <a:endParaRPr lang="en-US" altLang="ko-KR" sz="2800" dirty="0" smtClean="0"/>
          </a:p>
          <a:p>
            <a:pPr>
              <a:buFont typeface="Arial" pitchFamily="34" charset="0"/>
              <a:buChar char="•"/>
            </a:pPr>
            <a:r>
              <a:rPr lang="en-US" altLang="ko-KR" sz="2800" dirty="0" smtClean="0"/>
              <a:t> Balloting</a:t>
            </a:r>
          </a:p>
          <a:p>
            <a:pPr>
              <a:spcBef>
                <a:spcPts val="600"/>
              </a:spcBef>
            </a:pPr>
            <a:r>
              <a:rPr lang="en-US" altLang="ko-KR" sz="2800" dirty="0" smtClean="0"/>
              <a:t>   - Letter ballot                                           January 2013</a:t>
            </a:r>
          </a:p>
          <a:p>
            <a:pPr>
              <a:spcBef>
                <a:spcPts val="600"/>
              </a:spcBef>
            </a:pPr>
            <a:r>
              <a:rPr lang="en-US" altLang="ko-KR" sz="2800" dirty="0" smtClean="0"/>
              <a:t>   - Recirculation        March/May, July, September 2013</a:t>
            </a:r>
          </a:p>
          <a:p>
            <a:pPr>
              <a:spcBef>
                <a:spcPts val="600"/>
              </a:spcBef>
            </a:pPr>
            <a:r>
              <a:rPr lang="en-US" altLang="ko-KR" sz="2800" dirty="0" smtClean="0"/>
              <a:t>   - Sponsor ballot                                    November 2013</a:t>
            </a: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7</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November 2011</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err="1" smtClean="0"/>
              <a:t>angsung</a:t>
            </a:r>
            <a:r>
              <a:rPr lang="en-US" dirty="0" smtClean="0"/>
              <a:t> Cho(ETRI)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17970</TotalTime>
  <Words>444</Words>
  <Application>Microsoft Office PowerPoint</Application>
  <PresentationFormat>화면 슬라이드 쇼(4:3)</PresentationFormat>
  <Paragraphs>109</Paragraphs>
  <Slides>7</Slides>
  <Notes>4</Notes>
  <HiddenSlides>0</HiddenSlides>
  <MMClips>0</MMClips>
  <ScaleCrop>false</ScaleCrop>
  <HeadingPairs>
    <vt:vector size="4" baseType="variant">
      <vt:variant>
        <vt:lpstr>테마</vt:lpstr>
      </vt:variant>
      <vt:variant>
        <vt:i4>6</vt:i4>
      </vt:variant>
      <vt:variant>
        <vt:lpstr>슬라이드 제목</vt:lpstr>
      </vt:variant>
      <vt:variant>
        <vt:i4>7</vt:i4>
      </vt:variant>
    </vt:vector>
  </HeadingPairs>
  <TitlesOfParts>
    <vt:vector size="13" baseType="lpstr">
      <vt:lpstr>Default Design</vt:lpstr>
      <vt:lpstr>4_Custom Design</vt:lpstr>
      <vt:lpstr>Custom Design</vt:lpstr>
      <vt:lpstr>1_Custom Design</vt:lpstr>
      <vt:lpstr>2_Custom Design</vt:lpstr>
      <vt:lpstr>3_Custom Design</vt:lpstr>
      <vt:lpstr>슬라이드 1</vt:lpstr>
      <vt:lpstr>Meeting Goal This Week</vt:lpstr>
      <vt:lpstr>Meeting Slots</vt:lpstr>
      <vt:lpstr>TG4m Closing Report(1)</vt:lpstr>
      <vt:lpstr>TG4m Closing Report(2)</vt:lpstr>
      <vt:lpstr>Future Plan/Timeline(1)</vt:lpstr>
      <vt:lpstr>Future Plan/Timeline</vt:lpstr>
    </vt:vector>
  </TitlesOfParts>
  <Company>Kinney Consulting LLC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Opening Report Mar 2011</dc:title>
  <dc:creator>Sangsung Choi</dc:creator>
  <cp:lastModifiedBy>user</cp:lastModifiedBy>
  <cp:revision>919</cp:revision>
  <cp:lastPrinted>2000-03-07T00:55:37Z</cp:lastPrinted>
  <dcterms:created xsi:type="dcterms:W3CDTF">2008-07-14T18:46:05Z</dcterms:created>
  <dcterms:modified xsi:type="dcterms:W3CDTF">2011-11-10T14:22:32Z</dcterms:modified>
</cp:coreProperties>
</file>