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58" r:id="rId2"/>
    <p:sldId id="259" r:id="rId3"/>
    <p:sldId id="260" r:id="rId4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4707" autoAdjust="0"/>
  </p:normalViewPr>
  <p:slideViewPr>
    <p:cSldViewPr>
      <p:cViewPr varScale="1">
        <p:scale>
          <a:sx n="72" d="100"/>
          <a:sy n="72" d="100"/>
        </p:scale>
        <p:origin x="-78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9" d="100"/>
          <a:sy n="69" d="100"/>
        </p:scale>
        <p:origin x="-2820" y="-102"/>
      </p:cViewPr>
      <p:guideLst>
        <p:guide orient="horz" pos="2923"/>
        <p:guide pos="2184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2309813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&lt;month year&gt;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160838" y="8982075"/>
            <a:ext cx="2157412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000"/>
            </a:lvl1pPr>
          </a:lstStyle>
          <a:p>
            <a:pPr>
              <a:defRPr/>
            </a:pPr>
            <a:r>
              <a:rPr lang="en-US"/>
              <a:t>&lt;author&gt;, &lt;company&gt;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2697163" y="8982075"/>
            <a:ext cx="1385887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 sz="1000"/>
            </a:lvl1pPr>
          </a:lstStyle>
          <a:p>
            <a:pPr>
              <a:defRPr/>
            </a:pPr>
            <a:r>
              <a:rPr lang="en-US"/>
              <a:t>Page </a:t>
            </a:r>
            <a:fld id="{A1E43BA5-155C-4332-B647-7F190B1C3A93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de-DE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467100" y="98425"/>
            <a:ext cx="281463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/>
              <a:t>doc.: IEEE 802.15-&lt;doc#&gt;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27368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&lt;month year&gt;</a:t>
            </a:r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771900" y="8985250"/>
            <a:ext cx="2509838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/>
              <a:t>&lt;author&gt;, &lt;company&gt;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2933700" y="8985250"/>
            <a:ext cx="801688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653F7E22-F541-4087-8CD9-D474737C85A5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de-DE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March 2011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Rick Roberts, Intel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B0BD004-B578-49C0-8E55-0507DA7CEF47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March 2008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Rick Roberts, Intel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59AED08-EA53-4400-AAE2-9E74F224666F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March 2008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Rick Roberts, Intel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A125B9-707B-41D3-862C-97519BDEA1C5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March 2008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Rick Roberts, Intel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FA3E7FB-C434-4E6B-BCB6-607121E9F249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March 2008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Rick Roberts, Intel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28038F4-45BC-4CA2-9B04-8CF73910CB9B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March 2008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Rick Roberts, Intel</a:t>
            </a: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C8D3CB9-874E-4297-8E15-8845077710D3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March 2008</a:t>
            </a:r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Rick Roberts, Intel</a:t>
            </a:r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4153504-61E0-48DD-83E5-56F90A42EA1F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March 2008</a:t>
            </a: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Rick Roberts, Intel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DD3FF29-8600-4811-AC54-D1033E788348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March 2008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Rick Roberts, Intel</a:t>
            </a: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2B9BDED-FF25-4155-B9D1-C6B1A2BAA7E0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March 2008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Rick Roberts, Intel</a:t>
            </a: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2C8F87A-E25A-4704-ACE0-92709774AA13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377825"/>
            <a:ext cx="16002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400" b="1"/>
            </a:lvl1pPr>
          </a:lstStyle>
          <a:p>
            <a:pPr>
              <a:defRPr/>
            </a:pPr>
            <a:r>
              <a:rPr lang="en-US" dirty="0" smtClean="0"/>
              <a:t>November 2011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86400" y="6475413"/>
            <a:ext cx="312420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US"/>
              <a:t>Thomas Kürner, TU </a:t>
            </a:r>
            <a:r>
              <a:rPr lang="en-US" err="1"/>
              <a:t>Braunschweig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3B0A6B9-CBC9-4452-A528-EDA03FE425AB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3657600" y="393700"/>
            <a:ext cx="48006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b">
            <a:spAutoFit/>
          </a:bodyPr>
          <a:lstStyle/>
          <a:p>
            <a:pPr lvl="4" algn="r">
              <a:defRPr/>
            </a:pPr>
            <a:r>
              <a:rPr lang="en-US" sz="1400" b="1" dirty="0"/>
              <a:t>doc.: IEEE </a:t>
            </a:r>
            <a:r>
              <a:rPr lang="en-US" sz="1400" b="1" dirty="0" smtClean="0"/>
              <a:t>802.15-11/823r0</a:t>
            </a:r>
            <a:endParaRPr lang="en-US" sz="14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de-DE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90" r:id="rId1"/>
    <p:sldLayoutId id="2147483891" r:id="rId2"/>
    <p:sldLayoutId id="2147483892" r:id="rId3"/>
    <p:sldLayoutId id="2147483893" r:id="rId4"/>
    <p:sldLayoutId id="2147483894" r:id="rId5"/>
    <p:sldLayoutId id="2147483895" r:id="rId6"/>
    <p:sldLayoutId id="2147483896" r:id="rId7"/>
    <p:sldLayoutId id="2147483897" r:id="rId8"/>
    <p:sldLayoutId id="2147483898" r:id="rId9"/>
    <p:sldLayoutId id="2147483899" r:id="rId10"/>
    <p:sldLayoutId id="2147483900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Datumsplatzhalt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November 2011</a:t>
            </a:r>
          </a:p>
        </p:txBody>
      </p:sp>
      <p:sp>
        <p:nvSpPr>
          <p:cNvPr id="13315" name="Foliennummernplatzhalt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0A94E8BB-86A0-4C5E-AE22-42A6B8932ED2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3316" name="Fußzeilenplatzhalt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Thomas Kürner, TU Braunschweig</a:t>
            </a:r>
          </a:p>
        </p:txBody>
      </p:sp>
      <p:sp>
        <p:nvSpPr>
          <p:cNvPr id="13317" name="Text Box 4"/>
          <p:cNvSpPr txBox="1">
            <a:spLocks noChangeArrowheads="1"/>
          </p:cNvSpPr>
          <p:nvPr/>
        </p:nvSpPr>
        <p:spPr bwMode="auto">
          <a:xfrm>
            <a:off x="1219200" y="762000"/>
            <a:ext cx="706558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 smtClean="0">
                <a:solidFill>
                  <a:srgbClr val="FF3300"/>
                </a:solidFill>
              </a:rPr>
              <a:t>Closing </a:t>
            </a:r>
            <a:r>
              <a:rPr lang="en-US" sz="2400" dirty="0">
                <a:solidFill>
                  <a:srgbClr val="FF3300"/>
                </a:solidFill>
              </a:rPr>
              <a:t>Plenary Meeting </a:t>
            </a:r>
            <a:r>
              <a:rPr lang="en-US" sz="2400" dirty="0" smtClean="0">
                <a:solidFill>
                  <a:srgbClr val="FF3300"/>
                </a:solidFill>
              </a:rPr>
              <a:t>report </a:t>
            </a:r>
            <a:r>
              <a:rPr lang="en-US" sz="2400" dirty="0">
                <a:solidFill>
                  <a:srgbClr val="FF3300"/>
                </a:solidFill>
              </a:rPr>
              <a:t>for IG THz </a:t>
            </a:r>
            <a:r>
              <a:rPr lang="en-US" sz="2400" dirty="0" smtClean="0">
                <a:solidFill>
                  <a:srgbClr val="FF3300"/>
                </a:solidFill>
              </a:rPr>
              <a:t>Group (1/3)</a:t>
            </a:r>
            <a:endParaRPr lang="en-US" sz="2400" dirty="0">
              <a:solidFill>
                <a:srgbClr val="FF3300"/>
              </a:solidFill>
            </a:endParaRPr>
          </a:p>
        </p:txBody>
      </p:sp>
      <p:sp>
        <p:nvSpPr>
          <p:cNvPr id="13318" name="Text Box 6"/>
          <p:cNvSpPr txBox="1">
            <a:spLocks noChangeArrowheads="1"/>
          </p:cNvSpPr>
          <p:nvPr/>
        </p:nvSpPr>
        <p:spPr bwMode="auto">
          <a:xfrm>
            <a:off x="685800" y="1312863"/>
            <a:ext cx="7848600" cy="41549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altLang="ko-KR" sz="1800" dirty="0">
                <a:ea typeface="굴림" charset="-127"/>
              </a:rPr>
              <a:t> Meeting was called to order at </a:t>
            </a:r>
            <a:r>
              <a:rPr lang="en-US" altLang="ko-KR" sz="1800" dirty="0" smtClean="0">
                <a:ea typeface="굴림" charset="-127"/>
              </a:rPr>
              <a:t>1.30pm </a:t>
            </a:r>
            <a:r>
              <a:rPr lang="en-US" altLang="ko-KR" sz="1800" dirty="0">
                <a:ea typeface="굴림" charset="-127"/>
              </a:rPr>
              <a:t>on </a:t>
            </a:r>
            <a:r>
              <a:rPr lang="en-US" altLang="ko-KR" sz="1800" dirty="0" smtClean="0">
                <a:ea typeface="굴림" charset="-127"/>
              </a:rPr>
              <a:t>November 8 and </a:t>
            </a:r>
            <a:r>
              <a:rPr lang="en-US" altLang="ko-KR" sz="1800" dirty="0">
                <a:ea typeface="굴림" charset="-127"/>
              </a:rPr>
              <a:t>finished at </a:t>
            </a:r>
            <a:r>
              <a:rPr lang="en-US" altLang="ko-KR" sz="1800" dirty="0" smtClean="0">
                <a:ea typeface="굴림" charset="-127"/>
              </a:rPr>
              <a:t>November  </a:t>
            </a:r>
          </a:p>
          <a:p>
            <a:r>
              <a:rPr lang="en-US" altLang="ko-KR" sz="1800" dirty="0" smtClean="0">
                <a:ea typeface="굴림" charset="-127"/>
              </a:rPr>
              <a:t>  10 on 6pm.</a:t>
            </a:r>
          </a:p>
          <a:p>
            <a:pPr>
              <a:buFont typeface="Arial" pitchFamily="34" charset="0"/>
              <a:buChar char="•"/>
            </a:pPr>
            <a:r>
              <a:rPr lang="en-US" altLang="ko-KR" sz="1800" dirty="0" smtClean="0">
                <a:ea typeface="굴림" charset="-127"/>
              </a:rPr>
              <a:t> Number of meetings: 4</a:t>
            </a:r>
            <a:endParaRPr lang="en-US" altLang="ko-KR" sz="1800" dirty="0">
              <a:ea typeface="굴림" charset="-127"/>
            </a:endParaRPr>
          </a:p>
          <a:p>
            <a:pPr>
              <a:buFont typeface="Arial" pitchFamily="34" charset="0"/>
              <a:buChar char="•"/>
            </a:pPr>
            <a:r>
              <a:rPr lang="en-US" altLang="ko-KR" sz="1800" dirty="0">
                <a:ea typeface="굴림" charset="-127"/>
              </a:rPr>
              <a:t> </a:t>
            </a:r>
            <a:r>
              <a:rPr lang="en-US" altLang="ko-KR" sz="1800" dirty="0" smtClean="0">
                <a:ea typeface="굴림" charset="-127"/>
              </a:rPr>
              <a:t>Total number </a:t>
            </a:r>
            <a:r>
              <a:rPr lang="en-US" altLang="ko-KR" sz="1800" dirty="0">
                <a:ea typeface="굴림" charset="-127"/>
              </a:rPr>
              <a:t>of </a:t>
            </a:r>
            <a:r>
              <a:rPr lang="en-US" altLang="ko-KR" sz="1800" dirty="0" smtClean="0">
                <a:ea typeface="굴림" charset="-127"/>
              </a:rPr>
              <a:t>attendees </a:t>
            </a:r>
            <a:r>
              <a:rPr lang="en-US" altLang="ko-KR" sz="1800" dirty="0" smtClean="0">
                <a:ea typeface="굴림" charset="-127"/>
              </a:rPr>
              <a:t>20</a:t>
            </a:r>
            <a:endParaRPr lang="en-US" altLang="ko-KR" sz="600" dirty="0">
              <a:ea typeface="굴림" charset="-127"/>
            </a:endParaRPr>
          </a:p>
          <a:p>
            <a:pPr>
              <a:buFont typeface="Arial" pitchFamily="34" charset="0"/>
              <a:buChar char="•"/>
            </a:pPr>
            <a:r>
              <a:rPr lang="en-US" altLang="ko-KR" sz="1800" dirty="0">
                <a:ea typeface="굴림" charset="-127"/>
              </a:rPr>
              <a:t> </a:t>
            </a:r>
            <a:r>
              <a:rPr lang="en-US" altLang="ko-KR" sz="1800" dirty="0" smtClean="0">
                <a:ea typeface="굴림" charset="-127"/>
              </a:rPr>
              <a:t>Six </a:t>
            </a:r>
            <a:r>
              <a:rPr lang="en-US" altLang="ko-KR" sz="1800" dirty="0">
                <a:ea typeface="굴림" charset="-127"/>
              </a:rPr>
              <a:t>presentations have been made</a:t>
            </a:r>
          </a:p>
          <a:p>
            <a:pPr>
              <a:buFont typeface="Arial" pitchFamily="34" charset="0"/>
              <a:buChar char="•"/>
            </a:pPr>
            <a:endParaRPr lang="en-US" altLang="ko-KR" sz="1800" dirty="0">
              <a:ea typeface="굴림" charset="-127"/>
            </a:endParaRPr>
          </a:p>
          <a:p>
            <a:pPr>
              <a:buFont typeface="Arial" pitchFamily="34" charset="0"/>
              <a:buChar char="•"/>
            </a:pPr>
            <a:r>
              <a:rPr lang="en-US" altLang="ko-KR" sz="1800" dirty="0">
                <a:ea typeface="굴림" charset="-127"/>
              </a:rPr>
              <a:t> Presentations on </a:t>
            </a:r>
            <a:r>
              <a:rPr lang="en-US" altLang="ko-KR" sz="1800" dirty="0" smtClean="0">
                <a:ea typeface="굴림" charset="-127"/>
              </a:rPr>
              <a:t>Tuesday PM1</a:t>
            </a:r>
            <a:endParaRPr lang="en-US" altLang="ko-KR" sz="1800" dirty="0">
              <a:ea typeface="굴림" charset="-127"/>
            </a:endParaRPr>
          </a:p>
          <a:p>
            <a:pPr>
              <a:buFont typeface="Arial" pitchFamily="34" charset="0"/>
              <a:buChar char="•"/>
            </a:pPr>
            <a:endParaRPr lang="en-US" altLang="ko-KR" sz="600" dirty="0">
              <a:ea typeface="굴림" charset="-127"/>
            </a:endParaRPr>
          </a:p>
          <a:p>
            <a:r>
              <a:rPr lang="en-US" sz="1800" b="1" u="sng" dirty="0" smtClean="0"/>
              <a:t>Contribution #1 </a:t>
            </a:r>
            <a:r>
              <a:rPr lang="en-US" sz="1800" dirty="0" smtClean="0"/>
              <a:t>Al Gasiewski, University of Boulder (USA), “Remote Sensing Applications of THz bands”; (Document </a:t>
            </a:r>
            <a:r>
              <a:rPr lang="en-US" sz="1800" b="1" dirty="0" smtClean="0"/>
              <a:t>15-11-0765-00-0thz</a:t>
            </a:r>
            <a:r>
              <a:rPr lang="en-US" sz="1800" dirty="0" smtClean="0"/>
              <a:t>)</a:t>
            </a:r>
          </a:p>
          <a:p>
            <a:endParaRPr lang="de-DE" sz="1800" dirty="0" smtClean="0"/>
          </a:p>
          <a:p>
            <a:r>
              <a:rPr lang="en-US" sz="1800" b="1" u="sng" dirty="0" smtClean="0"/>
              <a:t>Contribution #2 </a:t>
            </a:r>
            <a:r>
              <a:rPr lang="en-US" sz="1800" dirty="0" smtClean="0"/>
              <a:t>Lothar Moeller, Alcatel Lucent (USA), “Data transmission at 2.5 </a:t>
            </a:r>
            <a:r>
              <a:rPr lang="en-US" sz="1800" dirty="0" err="1" smtClean="0"/>
              <a:t>Gb</a:t>
            </a:r>
            <a:r>
              <a:rPr lang="en-US" sz="1800" dirty="0" smtClean="0"/>
              <a:t>/s with THz and IR Signals through Fog”; (Document </a:t>
            </a:r>
            <a:r>
              <a:rPr lang="en-US" sz="1800" b="1" dirty="0" smtClean="0"/>
              <a:t>15-11-0777-00-0thz</a:t>
            </a:r>
            <a:r>
              <a:rPr lang="en-US" sz="1800" dirty="0" smtClean="0"/>
              <a:t>)</a:t>
            </a:r>
            <a:endParaRPr lang="de-DE" sz="1800" dirty="0" smtClean="0"/>
          </a:p>
          <a:p>
            <a:endParaRPr lang="de-DE" sz="600" dirty="0"/>
          </a:p>
          <a:p>
            <a:r>
              <a:rPr lang="en-US" sz="1800" b="1" dirty="0"/>
              <a:t>   </a:t>
            </a:r>
            <a:endParaRPr lang="en-US" altLang="ko-KR" sz="1800" dirty="0">
              <a:ea typeface="굴림" charset="-127"/>
            </a:endParaRPr>
          </a:p>
          <a:p>
            <a:pPr>
              <a:buFont typeface="Arial" pitchFamily="34" charset="0"/>
              <a:buChar char="•"/>
            </a:pPr>
            <a:endParaRPr lang="en-US" altLang="ko-KR" sz="1800" dirty="0">
              <a:ea typeface="굴림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Inhaltsplatzhalter 14"/>
          <p:cNvSpPr>
            <a:spLocks noGrp="1"/>
          </p:cNvSpPr>
          <p:nvPr>
            <p:ph idx="1"/>
          </p:nvPr>
        </p:nvSpPr>
        <p:spPr>
          <a:xfrm>
            <a:off x="685800" y="1295400"/>
            <a:ext cx="7772400" cy="4114800"/>
          </a:xfrm>
        </p:spPr>
        <p:txBody>
          <a:bodyPr/>
          <a:lstStyle/>
          <a:p>
            <a:pPr>
              <a:buFont typeface="Arial" pitchFamily="34" charset="0"/>
              <a:buChar char="•"/>
              <a:defRPr/>
            </a:pPr>
            <a:r>
              <a:rPr lang="en-US" sz="1800" dirty="0" smtClean="0">
                <a:latin typeface="+mj-lt"/>
              </a:rPr>
              <a:t>Presentations on Tuesday PM2</a:t>
            </a:r>
          </a:p>
          <a:p>
            <a:pPr>
              <a:buFont typeface="Arial" pitchFamily="34" charset="0"/>
              <a:buChar char="•"/>
              <a:defRPr/>
            </a:pPr>
            <a:endParaRPr lang="en-US" sz="600" dirty="0" smtClean="0">
              <a:latin typeface="+mj-lt"/>
            </a:endParaRPr>
          </a:p>
          <a:p>
            <a:pPr>
              <a:buFontTx/>
              <a:buNone/>
              <a:defRPr/>
            </a:pPr>
            <a:r>
              <a:rPr lang="en-US" sz="1800" b="1" dirty="0" smtClean="0">
                <a:latin typeface="+mj-lt"/>
              </a:rPr>
              <a:t>	</a:t>
            </a:r>
            <a:r>
              <a:rPr lang="en-US" sz="1800" b="1" u="sng" dirty="0" smtClean="0">
                <a:latin typeface="+mj-lt"/>
              </a:rPr>
              <a:t>Contribution #3 </a:t>
            </a:r>
            <a:r>
              <a:rPr lang="en-US" sz="1800" dirty="0" smtClean="0">
                <a:latin typeface="+mj-lt"/>
              </a:rPr>
              <a:t>Thomas Kürner, TU </a:t>
            </a:r>
            <a:r>
              <a:rPr lang="en-US" sz="1800" dirty="0" err="1" smtClean="0">
                <a:latin typeface="+mj-lt"/>
              </a:rPr>
              <a:t>Braunschweig</a:t>
            </a:r>
            <a:r>
              <a:rPr lang="en-US" sz="1800" dirty="0" smtClean="0">
                <a:latin typeface="+mj-lt"/>
              </a:rPr>
              <a:t> (Germany), “Scenarios for the Application of THz Communications”; (Document </a:t>
            </a:r>
            <a:r>
              <a:rPr lang="en-US" sz="1800" b="1" dirty="0" smtClean="0">
                <a:latin typeface="+mj-lt"/>
              </a:rPr>
              <a:t>15-11-0749-00-0thz</a:t>
            </a:r>
            <a:r>
              <a:rPr lang="en-US" sz="1800" dirty="0" smtClean="0">
                <a:latin typeface="+mj-lt"/>
              </a:rPr>
              <a:t>)</a:t>
            </a:r>
          </a:p>
          <a:p>
            <a:pPr>
              <a:buFontTx/>
              <a:buNone/>
              <a:defRPr/>
            </a:pPr>
            <a:endParaRPr lang="de-DE" sz="600" dirty="0" smtClean="0">
              <a:latin typeface="+mj-lt"/>
            </a:endParaRPr>
          </a:p>
          <a:p>
            <a:pPr>
              <a:buNone/>
              <a:defRPr/>
            </a:pPr>
            <a:r>
              <a:rPr lang="en-US" sz="1800" b="1" dirty="0" smtClean="0">
                <a:latin typeface="+mj-lt"/>
              </a:rPr>
              <a:t>	</a:t>
            </a:r>
            <a:r>
              <a:rPr lang="en-US" sz="1800" b="1" u="sng" dirty="0" smtClean="0">
                <a:latin typeface="+mj-lt"/>
              </a:rPr>
              <a:t>Contribution #4 </a:t>
            </a:r>
            <a:r>
              <a:rPr lang="en-US" sz="1800" dirty="0" smtClean="0">
                <a:latin typeface="+mj-lt"/>
              </a:rPr>
              <a:t>Thomas Kürner, TU </a:t>
            </a:r>
            <a:r>
              <a:rPr lang="en-US" sz="1800" dirty="0" err="1" smtClean="0">
                <a:latin typeface="+mj-lt"/>
              </a:rPr>
              <a:t>Braunschweig</a:t>
            </a:r>
            <a:r>
              <a:rPr lang="en-US" sz="1800" dirty="0" smtClean="0">
                <a:latin typeface="+mj-lt"/>
              </a:rPr>
              <a:t> (Germany), “Call for Applications”; (Document </a:t>
            </a:r>
            <a:r>
              <a:rPr lang="en-US" sz="1800" b="1" dirty="0" smtClean="0">
                <a:latin typeface="+mj-lt"/>
              </a:rPr>
              <a:t>15-11-0779-00-0thz</a:t>
            </a:r>
            <a:r>
              <a:rPr lang="en-US" sz="1800" dirty="0" smtClean="0">
                <a:latin typeface="+mj-lt"/>
              </a:rPr>
              <a:t>)</a:t>
            </a:r>
            <a:endParaRPr lang="de-DE" sz="1800" dirty="0" smtClean="0">
              <a:latin typeface="+mj-lt"/>
            </a:endParaRPr>
          </a:p>
          <a:p>
            <a:pPr>
              <a:buNone/>
              <a:defRPr/>
            </a:pPr>
            <a:endParaRPr lang="en-US" sz="1800" dirty="0" smtClean="0">
              <a:latin typeface="+mj-lt"/>
            </a:endParaRPr>
          </a:p>
          <a:p>
            <a:pPr>
              <a:buFontTx/>
              <a:buNone/>
              <a:defRPr/>
            </a:pPr>
            <a:r>
              <a:rPr lang="en-US" sz="1800" b="1" dirty="0" smtClean="0">
                <a:latin typeface="+mj-lt"/>
              </a:rPr>
              <a:t>	</a:t>
            </a:r>
            <a:r>
              <a:rPr lang="en-US" sz="1800" b="1" u="sng" dirty="0" smtClean="0">
                <a:latin typeface="+mj-lt"/>
              </a:rPr>
              <a:t>Contribution #5 </a:t>
            </a:r>
            <a:r>
              <a:rPr lang="en-US" sz="1800" dirty="0" smtClean="0">
                <a:latin typeface="+mj-lt"/>
              </a:rPr>
              <a:t>Rick Roberts, Intel (USA), “THz IG Technical Expectations Document (TED)”; (Document </a:t>
            </a:r>
            <a:r>
              <a:rPr lang="en-US" sz="1800" b="1" dirty="0" smtClean="0">
                <a:latin typeface="+mj-lt"/>
              </a:rPr>
              <a:t>15-11-0745-02-0thz</a:t>
            </a:r>
            <a:r>
              <a:rPr lang="en-US" sz="1800" dirty="0" smtClean="0">
                <a:latin typeface="+mj-lt"/>
              </a:rPr>
              <a:t>)</a:t>
            </a:r>
          </a:p>
          <a:p>
            <a:pPr>
              <a:buFont typeface="Arial" pitchFamily="34" charset="0"/>
              <a:buChar char="•"/>
              <a:defRPr/>
            </a:pPr>
            <a:endParaRPr lang="en-US" sz="1800" dirty="0" smtClean="0">
              <a:solidFill>
                <a:srgbClr val="000000"/>
              </a:solidFill>
              <a:latin typeface="Times New Roman"/>
            </a:endParaRPr>
          </a:p>
          <a:p>
            <a:pPr>
              <a:buFont typeface="Arial" pitchFamily="34" charset="0"/>
              <a:buChar char="•"/>
              <a:defRPr/>
            </a:pPr>
            <a:r>
              <a:rPr lang="en-US" sz="1800" dirty="0" smtClean="0">
                <a:solidFill>
                  <a:srgbClr val="000000"/>
                </a:solidFill>
                <a:latin typeface="Times New Roman"/>
              </a:rPr>
              <a:t>Presentation on Thursday PM1</a:t>
            </a:r>
          </a:p>
          <a:p>
            <a:pPr>
              <a:buFont typeface="Arial" pitchFamily="34" charset="0"/>
              <a:buChar char="•"/>
              <a:defRPr/>
            </a:pPr>
            <a:endParaRPr lang="de-DE" sz="600" dirty="0" smtClean="0">
              <a:latin typeface="+mj-lt"/>
            </a:endParaRPr>
          </a:p>
          <a:p>
            <a:pPr>
              <a:buNone/>
              <a:defRPr/>
            </a:pPr>
            <a:r>
              <a:rPr lang="en-US" sz="1800" b="1" dirty="0" smtClean="0">
                <a:latin typeface="+mj-lt"/>
              </a:rPr>
              <a:t>	</a:t>
            </a:r>
            <a:r>
              <a:rPr lang="en-US" sz="1800" b="1" u="sng" dirty="0" smtClean="0">
                <a:latin typeface="+mj-lt"/>
              </a:rPr>
              <a:t>Contribution #6 </a:t>
            </a:r>
            <a:r>
              <a:rPr lang="en-US" sz="1800" dirty="0" smtClean="0">
                <a:latin typeface="+mj-lt"/>
              </a:rPr>
              <a:t>Josep Miquel Jornet Montana, </a:t>
            </a:r>
            <a:r>
              <a:rPr lang="en-US" sz="1800" dirty="0" smtClean="0">
                <a:latin typeface="+mj-lt"/>
              </a:rPr>
              <a:t>Georgia Tech (USA), “Joint Energy and Communication Analysis of Wireless </a:t>
            </a:r>
            <a:r>
              <a:rPr lang="en-US" sz="1800" dirty="0" err="1" smtClean="0">
                <a:latin typeface="+mj-lt"/>
              </a:rPr>
              <a:t>Nanosensor</a:t>
            </a:r>
            <a:r>
              <a:rPr lang="en-US" sz="1800" dirty="0" smtClean="0">
                <a:latin typeface="+mj-lt"/>
              </a:rPr>
              <a:t> Networks in the Terahertz Band”; (Document </a:t>
            </a:r>
            <a:r>
              <a:rPr lang="en-US" sz="1800" b="1" dirty="0" smtClean="0">
                <a:latin typeface="+mj-lt"/>
              </a:rPr>
              <a:t>15-11-0778-00-0thz</a:t>
            </a:r>
            <a:r>
              <a:rPr lang="en-US" sz="1800" dirty="0" smtClean="0">
                <a:latin typeface="+mj-lt"/>
              </a:rPr>
              <a:t>)</a:t>
            </a:r>
            <a:endParaRPr lang="de-DE" sz="1800" dirty="0" smtClean="0">
              <a:latin typeface="+mj-lt"/>
            </a:endParaRPr>
          </a:p>
          <a:p>
            <a:pPr>
              <a:buFontTx/>
              <a:buNone/>
              <a:defRPr/>
            </a:pPr>
            <a:endParaRPr lang="de-DE" sz="1800" dirty="0">
              <a:latin typeface="+mj-lt"/>
            </a:endParaRPr>
          </a:p>
        </p:txBody>
      </p:sp>
      <p:sp>
        <p:nvSpPr>
          <p:cNvPr id="14339" name="Datumsplatzhalt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November 2011</a:t>
            </a:r>
          </a:p>
        </p:txBody>
      </p:sp>
      <p:sp>
        <p:nvSpPr>
          <p:cNvPr id="14340" name="Fußzeilenplatzhalt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Thomas Kürner, TU Braunschweig</a:t>
            </a:r>
          </a:p>
        </p:txBody>
      </p:sp>
      <p:sp>
        <p:nvSpPr>
          <p:cNvPr id="14341" name="Foliennummernplatzhalt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D96152A4-2865-47F8-B4F7-DE583E80CDE2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14342" name="Text Box 4"/>
          <p:cNvSpPr txBox="1">
            <a:spLocks noChangeArrowheads="1"/>
          </p:cNvSpPr>
          <p:nvPr/>
        </p:nvSpPr>
        <p:spPr bwMode="auto">
          <a:xfrm>
            <a:off x="1219200" y="762000"/>
            <a:ext cx="706558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FF3300"/>
                </a:solidFill>
              </a:rPr>
              <a:t>Closing Plenary Meeting report for IG THz Group </a:t>
            </a:r>
            <a:r>
              <a:rPr lang="en-US" sz="2400" dirty="0" smtClean="0">
                <a:solidFill>
                  <a:srgbClr val="FF3300"/>
                </a:solidFill>
              </a:rPr>
              <a:t>(2/3)</a:t>
            </a:r>
            <a:endParaRPr lang="en-US" sz="2400" dirty="0">
              <a:solidFill>
                <a:srgbClr val="FF33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Inhaltsplatzhalter 14"/>
          <p:cNvSpPr>
            <a:spLocks noGrp="1"/>
          </p:cNvSpPr>
          <p:nvPr>
            <p:ph idx="1"/>
          </p:nvPr>
        </p:nvSpPr>
        <p:spPr>
          <a:xfrm>
            <a:off x="685800" y="1295400"/>
            <a:ext cx="7772400" cy="4114800"/>
          </a:xfrm>
        </p:spPr>
        <p:txBody>
          <a:bodyPr/>
          <a:lstStyle/>
          <a:p>
            <a:pPr>
              <a:buFont typeface="Arial" pitchFamily="34" charset="0"/>
              <a:buChar char="•"/>
              <a:defRPr/>
            </a:pPr>
            <a:r>
              <a:rPr lang="de-DE" sz="1800" dirty="0" smtClean="0">
                <a:latin typeface="+mj-lt"/>
              </a:rPr>
              <a:t>Work on </a:t>
            </a:r>
            <a:r>
              <a:rPr lang="de-DE" sz="1800" dirty="0" err="1" smtClean="0">
                <a:latin typeface="+mj-lt"/>
              </a:rPr>
              <a:t>the</a:t>
            </a:r>
            <a:r>
              <a:rPr lang="de-DE" sz="1800" dirty="0" smtClean="0">
                <a:latin typeface="+mj-lt"/>
              </a:rPr>
              <a:t> „Technical </a:t>
            </a:r>
            <a:r>
              <a:rPr lang="de-DE" sz="1800" dirty="0" err="1" smtClean="0">
                <a:latin typeface="+mj-lt"/>
              </a:rPr>
              <a:t>Expectation</a:t>
            </a:r>
            <a:r>
              <a:rPr lang="de-DE" sz="1800" dirty="0" smtClean="0">
                <a:latin typeface="+mj-lt"/>
              </a:rPr>
              <a:t> </a:t>
            </a:r>
            <a:r>
              <a:rPr lang="de-DE" sz="1800" dirty="0" err="1" smtClean="0">
                <a:latin typeface="+mj-lt"/>
              </a:rPr>
              <a:t>Document</a:t>
            </a:r>
            <a:r>
              <a:rPr lang="de-DE" sz="1800" dirty="0" smtClean="0">
                <a:latin typeface="+mj-lt"/>
              </a:rPr>
              <a:t> (TED)“ </a:t>
            </a:r>
            <a:endParaRPr lang="de-DE" sz="1800" dirty="0" smtClean="0">
              <a:latin typeface="+mj-lt"/>
            </a:endParaRPr>
          </a:p>
          <a:p>
            <a:pPr lvl="1">
              <a:buFont typeface="Arial" pitchFamily="34" charset="0"/>
              <a:buChar char="•"/>
              <a:defRPr/>
            </a:pPr>
            <a:r>
              <a:rPr lang="en-US" sz="1800" dirty="0" smtClean="0">
                <a:latin typeface="+mj-lt"/>
              </a:rPr>
              <a:t>Several Use cases identified =&gt; may yield to different standards</a:t>
            </a:r>
          </a:p>
          <a:p>
            <a:pPr lvl="1">
              <a:buFont typeface="Arial" pitchFamily="34" charset="0"/>
              <a:buChar char="•"/>
              <a:defRPr/>
            </a:pPr>
            <a:r>
              <a:rPr lang="de-DE" sz="1800" dirty="0" err="1" smtClean="0">
                <a:latin typeface="+mj-lt"/>
              </a:rPr>
              <a:t>Current</a:t>
            </a:r>
            <a:r>
              <a:rPr lang="de-DE" sz="1800" dirty="0" smtClean="0">
                <a:latin typeface="+mj-lt"/>
              </a:rPr>
              <a:t> </a:t>
            </a:r>
            <a:r>
              <a:rPr lang="de-DE" sz="1800" dirty="0" smtClean="0">
                <a:latin typeface="+mj-lt"/>
              </a:rPr>
              <a:t>Version </a:t>
            </a:r>
            <a:r>
              <a:rPr lang="de-DE" sz="1800" dirty="0" smtClean="0">
                <a:latin typeface="+mj-lt"/>
              </a:rPr>
              <a:t>(</a:t>
            </a:r>
            <a:r>
              <a:rPr lang="de-DE" sz="1800" dirty="0" smtClean="0">
                <a:latin typeface="+mj-lt"/>
              </a:rPr>
              <a:t>15-11-0745-04-0thz</a:t>
            </a:r>
            <a:r>
              <a:rPr lang="de-DE" sz="1800" dirty="0" smtClean="0">
                <a:latin typeface="+mj-lt"/>
              </a:rPr>
              <a:t>) </a:t>
            </a:r>
            <a:r>
              <a:rPr lang="de-DE" sz="1800" dirty="0" smtClean="0">
                <a:latin typeface="+mj-lt"/>
              </a:rPr>
              <a:t>on SA </a:t>
            </a:r>
            <a:r>
              <a:rPr lang="de-DE" sz="1800" dirty="0" err="1" smtClean="0">
                <a:latin typeface="+mj-lt"/>
              </a:rPr>
              <a:t>documents</a:t>
            </a:r>
            <a:r>
              <a:rPr lang="de-DE" sz="1800" dirty="0" smtClean="0">
                <a:latin typeface="+mj-lt"/>
              </a:rPr>
              <a:t>: </a:t>
            </a:r>
          </a:p>
          <a:p>
            <a:pPr lvl="1">
              <a:buFont typeface="Arial" pitchFamily="34" charset="0"/>
              <a:buChar char="•"/>
              <a:defRPr/>
            </a:pPr>
            <a:r>
              <a:rPr lang="de-DE" sz="1800" dirty="0" smtClean="0">
                <a:latin typeface="+mj-lt"/>
              </a:rPr>
              <a:t>Further </a:t>
            </a:r>
            <a:r>
              <a:rPr lang="de-DE" sz="1800" dirty="0" err="1" smtClean="0">
                <a:latin typeface="+mj-lt"/>
              </a:rPr>
              <a:t>development</a:t>
            </a:r>
            <a:r>
              <a:rPr lang="de-DE" sz="1800" dirty="0" smtClean="0">
                <a:latin typeface="+mj-lt"/>
              </a:rPr>
              <a:t> </a:t>
            </a:r>
            <a:r>
              <a:rPr lang="de-DE" sz="1800" dirty="0" err="1" smtClean="0">
                <a:latin typeface="+mj-lt"/>
              </a:rPr>
              <a:t>of</a:t>
            </a:r>
            <a:r>
              <a:rPr lang="de-DE" sz="1800" dirty="0" smtClean="0">
                <a:latin typeface="+mj-lt"/>
              </a:rPr>
              <a:t> </a:t>
            </a:r>
            <a:r>
              <a:rPr lang="de-DE" sz="1800" dirty="0" err="1" smtClean="0">
                <a:latin typeface="+mj-lt"/>
              </a:rPr>
              <a:t>the</a:t>
            </a:r>
            <a:r>
              <a:rPr lang="de-DE" sz="1800" dirty="0" smtClean="0">
                <a:latin typeface="+mj-lt"/>
              </a:rPr>
              <a:t> </a:t>
            </a:r>
            <a:r>
              <a:rPr lang="de-DE" sz="1800" dirty="0" smtClean="0">
                <a:latin typeface="+mj-lt"/>
              </a:rPr>
              <a:t>TED </a:t>
            </a:r>
            <a:r>
              <a:rPr lang="de-DE" sz="1800" dirty="0" err="1" smtClean="0">
                <a:latin typeface="+mj-lt"/>
              </a:rPr>
              <a:t>at</a:t>
            </a:r>
            <a:r>
              <a:rPr lang="de-DE" sz="1800" dirty="0" smtClean="0">
                <a:latin typeface="+mj-lt"/>
              </a:rPr>
              <a:t> March 2012 </a:t>
            </a:r>
            <a:r>
              <a:rPr lang="de-DE" sz="1800" dirty="0" err="1" smtClean="0">
                <a:latin typeface="+mj-lt"/>
              </a:rPr>
              <a:t>Plenary</a:t>
            </a:r>
            <a:r>
              <a:rPr lang="de-DE" sz="1800" dirty="0" smtClean="0">
                <a:latin typeface="+mj-lt"/>
              </a:rPr>
              <a:t> </a:t>
            </a:r>
            <a:r>
              <a:rPr lang="de-DE" sz="1800" dirty="0" err="1" smtClean="0">
                <a:latin typeface="+mj-lt"/>
              </a:rPr>
              <a:t>based</a:t>
            </a:r>
            <a:r>
              <a:rPr lang="de-DE" sz="1800" dirty="0" smtClean="0">
                <a:latin typeface="+mj-lt"/>
              </a:rPr>
              <a:t> on </a:t>
            </a:r>
            <a:r>
              <a:rPr lang="de-DE" sz="1800" dirty="0" err="1" smtClean="0">
                <a:latin typeface="+mj-lt"/>
              </a:rPr>
              <a:t>input</a:t>
            </a:r>
            <a:r>
              <a:rPr lang="de-DE" sz="1800" dirty="0" smtClean="0">
                <a:latin typeface="+mj-lt"/>
              </a:rPr>
              <a:t> </a:t>
            </a:r>
            <a:r>
              <a:rPr lang="de-DE" sz="1800" dirty="0" err="1" smtClean="0">
                <a:latin typeface="+mj-lt"/>
              </a:rPr>
              <a:t>documents</a:t>
            </a:r>
            <a:endParaRPr lang="de-DE" sz="1800" dirty="0" smtClean="0">
              <a:latin typeface="+mj-lt"/>
            </a:endParaRPr>
          </a:p>
          <a:p>
            <a:pPr>
              <a:buFont typeface="Arial" pitchFamily="34" charset="0"/>
              <a:buChar char="•"/>
              <a:defRPr/>
            </a:pPr>
            <a:endParaRPr lang="de-DE" sz="1800" dirty="0" smtClean="0">
              <a:latin typeface="+mj-lt"/>
            </a:endParaRPr>
          </a:p>
          <a:p>
            <a:pPr>
              <a:buFont typeface="Arial" pitchFamily="34" charset="0"/>
              <a:buChar char="•"/>
              <a:defRPr/>
            </a:pPr>
            <a:r>
              <a:rPr lang="de-DE" sz="1800" dirty="0" smtClean="0">
                <a:latin typeface="+mj-lt"/>
              </a:rPr>
              <a:t>A</a:t>
            </a:r>
            <a:r>
              <a:rPr lang="de-DE" sz="1800" dirty="0" smtClean="0">
                <a:latin typeface="+mj-lt"/>
              </a:rPr>
              <a:t> </a:t>
            </a:r>
            <a:r>
              <a:rPr lang="de-DE" sz="1800" dirty="0" smtClean="0">
                <a:latin typeface="+mj-lt"/>
              </a:rPr>
              <a:t> “Call </a:t>
            </a:r>
            <a:r>
              <a:rPr lang="de-DE" sz="1800" dirty="0" err="1" smtClean="0">
                <a:latin typeface="+mj-lt"/>
              </a:rPr>
              <a:t>for</a:t>
            </a:r>
            <a:r>
              <a:rPr lang="de-DE" sz="1800" dirty="0" smtClean="0">
                <a:latin typeface="+mj-lt"/>
              </a:rPr>
              <a:t> </a:t>
            </a:r>
            <a:r>
              <a:rPr lang="de-DE" sz="1800" dirty="0" err="1" smtClean="0">
                <a:latin typeface="+mj-lt"/>
              </a:rPr>
              <a:t>Applications</a:t>
            </a:r>
            <a:r>
              <a:rPr lang="de-DE" sz="1800" dirty="0" smtClean="0">
                <a:latin typeface="+mj-lt"/>
              </a:rPr>
              <a:t>“ </a:t>
            </a:r>
            <a:r>
              <a:rPr lang="de-DE" sz="1800" dirty="0" err="1" smtClean="0">
                <a:latin typeface="+mj-lt"/>
              </a:rPr>
              <a:t>has</a:t>
            </a:r>
            <a:r>
              <a:rPr lang="de-DE" sz="1800" dirty="0" smtClean="0">
                <a:latin typeface="+mj-lt"/>
              </a:rPr>
              <a:t> </a:t>
            </a:r>
            <a:r>
              <a:rPr lang="de-DE" sz="1800" dirty="0" err="1" smtClean="0">
                <a:latin typeface="+mj-lt"/>
              </a:rPr>
              <a:t>been</a:t>
            </a:r>
            <a:r>
              <a:rPr lang="de-DE" sz="1800" dirty="0" smtClean="0">
                <a:latin typeface="+mj-lt"/>
              </a:rPr>
              <a:t> </a:t>
            </a:r>
            <a:r>
              <a:rPr lang="de-DE" sz="1800" dirty="0" err="1" smtClean="0">
                <a:latin typeface="+mj-lt"/>
              </a:rPr>
              <a:t>drafted</a:t>
            </a:r>
            <a:endParaRPr lang="de-DE" sz="1800" dirty="0" smtClean="0">
              <a:latin typeface="+mj-lt"/>
            </a:endParaRPr>
          </a:p>
          <a:p>
            <a:pPr lvl="1">
              <a:buFont typeface="Arial" pitchFamily="34" charset="0"/>
              <a:buChar char="•"/>
              <a:defRPr/>
            </a:pPr>
            <a:r>
              <a:rPr lang="en-US" sz="1800" dirty="0" smtClean="0">
                <a:latin typeface="+mj-lt"/>
              </a:rPr>
              <a:t>more descriptive text to describe both THz communication, its potential use and the required steps in IEEE 802 standardization for the greater pubic is required. </a:t>
            </a:r>
            <a:endParaRPr lang="en-US" sz="1800" dirty="0" smtClean="0">
              <a:latin typeface="+mj-lt"/>
            </a:endParaRPr>
          </a:p>
          <a:p>
            <a:pPr lvl="1">
              <a:buFont typeface="Arial" pitchFamily="34" charset="0"/>
              <a:buChar char="•"/>
              <a:defRPr/>
            </a:pPr>
            <a:r>
              <a:rPr lang="en-US" sz="1800" dirty="0" smtClean="0">
                <a:latin typeface="+mj-lt"/>
              </a:rPr>
              <a:t>Corresponding paragraphs </a:t>
            </a:r>
            <a:r>
              <a:rPr lang="en-US" sz="1800" dirty="0" smtClean="0">
                <a:latin typeface="+mj-lt"/>
              </a:rPr>
              <a:t>will be drafted within the next two weeks</a:t>
            </a:r>
            <a:r>
              <a:rPr lang="en-US" sz="1800" dirty="0" smtClean="0">
                <a:latin typeface="+mj-lt"/>
              </a:rPr>
              <a:t>.</a:t>
            </a:r>
          </a:p>
          <a:p>
            <a:pPr lvl="1">
              <a:buFont typeface="Arial" pitchFamily="34" charset="0"/>
              <a:buChar char="•"/>
              <a:defRPr/>
            </a:pPr>
            <a:r>
              <a:rPr lang="en-US" sz="1800" dirty="0" smtClean="0">
                <a:latin typeface="+mj-lt"/>
              </a:rPr>
              <a:t>Final document content to be agreed on  a follow-up Conference Call</a:t>
            </a:r>
            <a:endParaRPr lang="de-DE" sz="1800" dirty="0" smtClean="0">
              <a:latin typeface="+mj-lt"/>
            </a:endParaRPr>
          </a:p>
          <a:p>
            <a:pPr>
              <a:buFont typeface="Arial" pitchFamily="34" charset="0"/>
              <a:buChar char="•"/>
              <a:defRPr/>
            </a:pPr>
            <a:endParaRPr lang="de-DE" sz="1800" dirty="0" smtClean="0">
              <a:latin typeface="+mj-lt"/>
            </a:endParaRPr>
          </a:p>
          <a:p>
            <a:pPr>
              <a:buFont typeface="Arial" pitchFamily="34" charset="0"/>
              <a:buChar char="•"/>
              <a:defRPr/>
            </a:pPr>
            <a:r>
              <a:rPr lang="de-DE" sz="1800" dirty="0" smtClean="0">
                <a:latin typeface="+mj-lt"/>
              </a:rPr>
              <a:t>Web </a:t>
            </a:r>
            <a:r>
              <a:rPr lang="de-DE" sz="1800" dirty="0" smtClean="0">
                <a:latin typeface="+mj-lt"/>
              </a:rPr>
              <a:t>Page </a:t>
            </a:r>
            <a:r>
              <a:rPr lang="de-DE" sz="1800" dirty="0" err="1" smtClean="0">
                <a:latin typeface="+mj-lt"/>
              </a:rPr>
              <a:t>has</a:t>
            </a:r>
            <a:r>
              <a:rPr lang="de-DE" sz="1800" dirty="0" smtClean="0">
                <a:latin typeface="+mj-lt"/>
              </a:rPr>
              <a:t> </a:t>
            </a:r>
            <a:r>
              <a:rPr lang="de-DE" sz="1800" dirty="0" err="1" smtClean="0">
                <a:latin typeface="+mj-lt"/>
              </a:rPr>
              <a:t>been</a:t>
            </a:r>
            <a:r>
              <a:rPr lang="de-DE" sz="1800" dirty="0" smtClean="0">
                <a:latin typeface="+mj-lt"/>
              </a:rPr>
              <a:t> </a:t>
            </a:r>
            <a:r>
              <a:rPr lang="de-DE" sz="1800" dirty="0" err="1" smtClean="0">
                <a:latin typeface="+mj-lt"/>
              </a:rPr>
              <a:t>updated</a:t>
            </a:r>
            <a:r>
              <a:rPr lang="de-DE" sz="1800" dirty="0" smtClean="0">
                <a:latin typeface="+mj-lt"/>
              </a:rPr>
              <a:t> and </a:t>
            </a:r>
            <a:r>
              <a:rPr lang="de-DE" sz="1800" dirty="0" err="1" smtClean="0">
                <a:latin typeface="+mj-lt"/>
              </a:rPr>
              <a:t>is</a:t>
            </a:r>
            <a:r>
              <a:rPr lang="de-DE" sz="1800" dirty="0" smtClean="0">
                <a:latin typeface="+mj-lt"/>
              </a:rPr>
              <a:t> online</a:t>
            </a:r>
          </a:p>
          <a:p>
            <a:pPr>
              <a:buFont typeface="Arial" pitchFamily="34" charset="0"/>
              <a:buChar char="•"/>
              <a:defRPr/>
            </a:pPr>
            <a:endParaRPr lang="de-DE" sz="1800" dirty="0" smtClean="0">
              <a:latin typeface="+mj-lt"/>
            </a:endParaRPr>
          </a:p>
        </p:txBody>
      </p:sp>
      <p:sp>
        <p:nvSpPr>
          <p:cNvPr id="14339" name="Datumsplatzhalt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November 2011</a:t>
            </a:r>
          </a:p>
        </p:txBody>
      </p:sp>
      <p:sp>
        <p:nvSpPr>
          <p:cNvPr id="14340" name="Fußzeilenplatzhalt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Thomas Kürner, TU Braunschweig</a:t>
            </a:r>
          </a:p>
        </p:txBody>
      </p:sp>
      <p:sp>
        <p:nvSpPr>
          <p:cNvPr id="14341" name="Foliennummernplatzhalt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D96152A4-2865-47F8-B4F7-DE583E80CDE2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14342" name="Text Box 4"/>
          <p:cNvSpPr txBox="1">
            <a:spLocks noChangeArrowheads="1"/>
          </p:cNvSpPr>
          <p:nvPr/>
        </p:nvSpPr>
        <p:spPr bwMode="auto">
          <a:xfrm>
            <a:off x="1219200" y="762000"/>
            <a:ext cx="706558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FF3300"/>
                </a:solidFill>
              </a:rPr>
              <a:t>Closing Plenary Meeting report for IG THz Group </a:t>
            </a:r>
            <a:r>
              <a:rPr lang="en-US" sz="2400" dirty="0" smtClean="0">
                <a:solidFill>
                  <a:srgbClr val="FF3300"/>
                </a:solidFill>
              </a:rPr>
              <a:t>(3/3)</a:t>
            </a:r>
            <a:endParaRPr lang="en-US" sz="2400" dirty="0">
              <a:solidFill>
                <a:srgbClr val="FF33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IEEE-P802_15">
  <a:themeElements>
    <a:clrScheme name="IEEE-P802_15 1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IEEE-P802_15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IEEE-P802_15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EEE-P802_15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EEE-P802_15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EEE-P802_15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EEE-P802_15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EEE-P802_15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EEE-P802_15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IEEE-P802_15</Template>
  <TotalTime>0</TotalTime>
  <Words>269</Words>
  <Application>Microsoft Office PowerPoint</Application>
  <PresentationFormat>Bildschirmpräsentation (4:3)</PresentationFormat>
  <Paragraphs>47</Paragraphs>
  <Slides>3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4" baseType="lpstr">
      <vt:lpstr>IEEE-P802_15</vt:lpstr>
      <vt:lpstr>Folie 1</vt:lpstr>
      <vt:lpstr>Folie 2</vt:lpstr>
      <vt:lpstr>Folie 3</vt:lpstr>
    </vt:vector>
  </TitlesOfParts>
  <Company>Intel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Call for THz Contributions</dc:title>
  <dc:subject/>
  <dc:creator>Richard D Roberts</dc:creator>
  <cp:keywords/>
  <dc:description>802.15-08/0060r1</dc:description>
  <cp:lastModifiedBy>Thomas Kürner</cp:lastModifiedBy>
  <cp:revision>72</cp:revision>
  <cp:lastPrinted>1998-02-10T13:28:06Z</cp:lastPrinted>
  <dcterms:created xsi:type="dcterms:W3CDTF">2007-10-22T16:21:18Z</dcterms:created>
  <dcterms:modified xsi:type="dcterms:W3CDTF">2011-11-10T23:05:52Z</dcterms:modified>
</cp:coreProperties>
</file>