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9" r:id="rId2"/>
    <p:sldId id="256" r:id="rId3"/>
    <p:sldId id="263" r:id="rId4"/>
    <p:sldId id="261" r:id="rId5"/>
    <p:sldId id="262" r:id="rId6"/>
    <p:sldId id="260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-8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802.15-&lt;doc#&gt;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&lt;month year&gt;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/>
              <a:t>Page </a:t>
            </a:r>
            <a:fld id="{6D4C36CE-F993-734F-B262-7811880C8BA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802.15-&lt;doc#&gt;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&lt;month year&gt;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B4A3D57C-0D0F-C34B-AECA-07A88A45545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&lt;month year&gt;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7727BC8-EF0F-8B4C-B73D-BEFDC896DEB9}" type="slidenum">
              <a:rPr lang="en-US"/>
              <a:pPr/>
              <a:t>2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&lt;month year&gt;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7727BC8-EF0F-8B4C-B73D-BEFDC896DEB9}" type="slidenum">
              <a:rPr lang="en-US"/>
              <a:pPr/>
              <a:t>3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&lt;month year&gt;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7727BC8-EF0F-8B4C-B73D-BEFDC896DEB9}" type="slidenum">
              <a:rPr lang="en-US"/>
              <a:pPr/>
              <a:t>4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&lt;month year&gt;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7727BC8-EF0F-8B4C-B73D-BEFDC896DEB9}" type="slidenum">
              <a:rPr lang="en-US"/>
              <a:pPr/>
              <a:t>5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BE4C740-B8AF-FA4B-8963-80CF1736D2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9490433-4057-5346-8F3B-CBC9672698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8B6406B6-43BA-E149-8427-7B757AA793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85F7822-D151-2148-B4DA-EB7F595E4E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262D212-2269-4E4F-9A75-40AF9791E9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268AB58-CDFC-3240-8C9C-1F19AC9E5E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FAA84F4-7087-FD4C-9314-F60D4AE4D4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4083565-E069-D944-944E-6AA093956D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CC2D7F09-EAB1-9C42-97D2-AD8E556B43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EFE02DC-3C08-1843-A5F8-D1E605D49B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03527D7-ECD6-5946-9A4C-8FB86B8EE9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8281"/>
            <a:ext cx="16002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/>
            </a:lvl1pPr>
          </a:lstStyle>
          <a:p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4F508D3-BA95-D44B-B2CB-28924FABE81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810000" y="394156"/>
            <a:ext cx="46482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lvl="4" algn="r"/>
            <a:r>
              <a:rPr lang="en-US" sz="1400" b="1" dirty="0"/>
              <a:t>doc.: IEEE </a:t>
            </a:r>
            <a:r>
              <a:rPr lang="en-US" sz="1400" b="1" dirty="0" smtClean="0"/>
              <a:t>802.15-11</a:t>
            </a:r>
            <a:r>
              <a:rPr lang="en-US" sz="1400" b="1" dirty="0" smtClean="0"/>
              <a:t>/819r1</a:t>
            </a:r>
            <a:endParaRPr lang="en-US" sz="14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</p:spPr>
        <p:txBody>
          <a:bodyPr/>
          <a:lstStyle/>
          <a:p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1D0ACF15-C2C7-6B45-BC1E-2EC369E68363}" type="slidenum">
              <a:rPr lang="en-US"/>
              <a:pPr/>
              <a:t>1</a:t>
            </a:fld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152400" y="609600"/>
            <a:ext cx="8991600" cy="446276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Project: IEEE P802.15 Working Group for Wireless Personal Area Networks (</a:t>
            </a:r>
            <a:r>
              <a:rPr lang="en-US" sz="1800" b="1" u="sng" dirty="0" err="1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WPANs</a:t>
            </a:r>
            <a:r>
              <a:rPr lang="en-US" sz="1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)</a:t>
            </a:r>
            <a:endParaRPr lang="en-US" sz="1600" b="1" dirty="0">
              <a:solidFill>
                <a:schemeClr val="tx2"/>
              </a:solidFill>
            </a:endParaRPr>
          </a:p>
          <a:p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b="1" dirty="0">
                <a:solidFill>
                  <a:schemeClr val="tx2"/>
                </a:solidFill>
              </a:rPr>
              <a:t>Submission Title:</a:t>
            </a:r>
            <a:r>
              <a:rPr lang="en-US" sz="1600" dirty="0" smtClean="0">
                <a:solidFill>
                  <a:schemeClr val="tx2"/>
                </a:solidFill>
              </a:rPr>
              <a:t> PTC Spectrum Overview	</a:t>
            </a:r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b="1" dirty="0">
                <a:solidFill>
                  <a:schemeClr val="tx2"/>
                </a:solidFill>
              </a:rPr>
              <a:t>Date Submitted:</a:t>
            </a:r>
            <a:r>
              <a:rPr lang="en-US" sz="1600" b="1" dirty="0" smtClean="0">
                <a:solidFill>
                  <a:schemeClr val="tx2"/>
                </a:solidFill>
              </a:rPr>
              <a:t> </a:t>
            </a:r>
            <a:r>
              <a:rPr lang="en-US" sz="1600" dirty="0" smtClean="0">
                <a:solidFill>
                  <a:schemeClr val="tx2"/>
                </a:solidFill>
              </a:rPr>
              <a:t>November 9, 2011	</a:t>
            </a:r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b="1" dirty="0">
                <a:solidFill>
                  <a:schemeClr val="tx2"/>
                </a:solidFill>
              </a:rPr>
              <a:t>Source:</a:t>
            </a:r>
            <a:r>
              <a:rPr lang="en-US" sz="1600" dirty="0" smtClean="0">
                <a:solidFill>
                  <a:schemeClr val="tx2"/>
                </a:solidFill>
              </a:rPr>
              <a:t> John Notor, Notor Research</a:t>
            </a:r>
          </a:p>
          <a:p>
            <a:r>
              <a:rPr lang="en-US" sz="1600" dirty="0">
                <a:solidFill>
                  <a:schemeClr val="tx2"/>
                </a:solidFill>
              </a:rPr>
              <a:t>Address</a:t>
            </a:r>
            <a:r>
              <a:rPr lang="en-US" sz="1600" dirty="0" smtClean="0">
                <a:solidFill>
                  <a:schemeClr val="tx2"/>
                </a:solidFill>
              </a:rPr>
              <a:t> 1548 </a:t>
            </a:r>
            <a:r>
              <a:rPr lang="en-US" sz="1600" dirty="0" err="1" smtClean="0">
                <a:solidFill>
                  <a:schemeClr val="tx2"/>
                </a:solidFill>
              </a:rPr>
              <a:t>Arata</a:t>
            </a:r>
            <a:r>
              <a:rPr lang="en-US" sz="1600" dirty="0" smtClean="0">
                <a:solidFill>
                  <a:schemeClr val="tx2"/>
                </a:solidFill>
              </a:rPr>
              <a:t> Court, San Jose, CA 95125</a:t>
            </a:r>
          </a:p>
          <a:p>
            <a:r>
              <a:rPr lang="en-US" sz="1600" dirty="0">
                <a:solidFill>
                  <a:schemeClr val="tx2"/>
                </a:solidFill>
              </a:rPr>
              <a:t>Voice</a:t>
            </a:r>
            <a:r>
              <a:rPr lang="en-US" sz="1600" dirty="0" smtClean="0">
                <a:solidFill>
                  <a:schemeClr val="tx2"/>
                </a:solidFill>
              </a:rPr>
              <a:t>: 1-408-799-2738, E</a:t>
            </a:r>
            <a:r>
              <a:rPr lang="en-US" sz="1600" dirty="0">
                <a:solidFill>
                  <a:schemeClr val="tx2"/>
                </a:solidFill>
              </a:rPr>
              <a:t>-</a:t>
            </a:r>
            <a:r>
              <a:rPr lang="en-US" sz="1600" dirty="0" smtClean="0">
                <a:solidFill>
                  <a:schemeClr val="tx2"/>
                </a:solidFill>
              </a:rPr>
              <a:t>Mail: </a:t>
            </a:r>
            <a:r>
              <a:rPr lang="en-US" sz="1600" dirty="0" err="1" smtClean="0">
                <a:solidFill>
                  <a:schemeClr val="tx2"/>
                </a:solidFill>
              </a:rPr>
              <a:t>gnu@notor.com</a:t>
            </a:r>
            <a:r>
              <a:rPr lang="en-US" sz="1600" dirty="0" smtClean="0">
                <a:solidFill>
                  <a:schemeClr val="tx2"/>
                </a:solidFill>
              </a:rPr>
              <a:t>	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accent2"/>
                </a:solidFill>
              </a:rPr>
              <a:t>	</a:t>
            </a: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solidFill>
                  <a:schemeClr val="tx2"/>
                </a:solidFill>
              </a:rPr>
              <a:t>Abstract:</a:t>
            </a:r>
            <a:r>
              <a:rPr lang="en-US" sz="1600" dirty="0" smtClean="0">
                <a:solidFill>
                  <a:schemeClr val="tx2"/>
                </a:solidFill>
              </a:rPr>
              <a:t>	Preliminary information about PTC spectrum issues in the U.S.A.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solidFill>
                  <a:schemeClr val="tx2"/>
                </a:solidFill>
              </a:rPr>
              <a:t>Purpose:</a:t>
            </a:r>
            <a:r>
              <a:rPr lang="en-US" sz="1600" dirty="0" smtClean="0">
                <a:solidFill>
                  <a:schemeClr val="tx2"/>
                </a:solidFill>
              </a:rPr>
              <a:t>	To inform the members of 802.15 IG PTC of FCC actions pending relative to PTC spectrum.</a:t>
            </a:r>
          </a:p>
          <a:p>
            <a:r>
              <a:rPr lang="en-US" sz="1600" b="1" dirty="0">
                <a:solidFill>
                  <a:schemeClr val="tx2"/>
                </a:solidFill>
              </a:rPr>
              <a:t>Notice:</a:t>
            </a:r>
            <a:r>
              <a:rPr lang="en-US" sz="1600" dirty="0">
                <a:solidFill>
                  <a:schemeClr val="tx2"/>
                </a:solidFill>
              </a:rPr>
              <a:t>	This document has been prepared to assist the IEEE P802.15.  It is offered as a basis for discussion and is not binding on the contributing </a:t>
            </a:r>
            <a:r>
              <a:rPr lang="en-US" sz="1600" dirty="0" err="1">
                <a:solidFill>
                  <a:schemeClr val="tx2"/>
                </a:solidFill>
              </a:rPr>
              <a:t>individual(s</a:t>
            </a:r>
            <a:r>
              <a:rPr lang="en-US" sz="1600" dirty="0">
                <a:solidFill>
                  <a:schemeClr val="tx2"/>
                </a:solidFill>
              </a:rPr>
              <a:t>) or </a:t>
            </a:r>
            <a:r>
              <a:rPr lang="en-US" sz="1600" dirty="0" err="1">
                <a:solidFill>
                  <a:schemeClr val="tx2"/>
                </a:solidFill>
              </a:rPr>
              <a:t>organization(s</a:t>
            </a:r>
            <a:r>
              <a:rPr lang="en-US" sz="1600" dirty="0">
                <a:solidFill>
                  <a:schemeClr val="tx2"/>
                </a:solidFill>
              </a:rPr>
              <a:t>). The material in this document is subject to change in form and content after further study. The </a:t>
            </a:r>
            <a:r>
              <a:rPr lang="en-US" sz="1600" dirty="0" err="1">
                <a:solidFill>
                  <a:schemeClr val="tx2"/>
                </a:solidFill>
              </a:rPr>
              <a:t>contributor(s</a:t>
            </a:r>
            <a:r>
              <a:rPr lang="en-US" sz="1600" dirty="0">
                <a:solidFill>
                  <a:schemeClr val="tx2"/>
                </a:solidFill>
              </a:rPr>
              <a:t>) </a:t>
            </a:r>
            <a:r>
              <a:rPr lang="en-US" sz="1600" dirty="0" err="1">
                <a:solidFill>
                  <a:schemeClr val="tx2"/>
                </a:solidFill>
              </a:rPr>
              <a:t>reserve(s</a:t>
            </a:r>
            <a:r>
              <a:rPr lang="en-US" sz="1600" dirty="0">
                <a:solidFill>
                  <a:schemeClr val="tx2"/>
                </a:solidFill>
              </a:rPr>
              <a:t>) the right to add, amend or withdraw material contained herein.</a:t>
            </a:r>
          </a:p>
          <a:p>
            <a:r>
              <a:rPr lang="en-US" sz="1600" b="1" dirty="0">
                <a:solidFill>
                  <a:schemeClr val="tx2"/>
                </a:solidFill>
              </a:rPr>
              <a:t>Release:</a:t>
            </a:r>
            <a:r>
              <a:rPr lang="en-US" sz="1600" dirty="0">
                <a:solidFill>
                  <a:schemeClr val="tx2"/>
                </a:solidFill>
              </a:rPr>
              <a:t>	The contributor acknowledges and accepts that this contribution becomes the property of IEEE and may be made publicly available by P802.15.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70C1EFD9-5F30-4644-98B9-BEA05D0F3BDD}" type="slidenum">
              <a:rPr lang="en-US"/>
              <a:pPr/>
              <a:t>2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  <a:ln/>
        </p:spPr>
        <p:txBody>
          <a:bodyPr/>
          <a:lstStyle/>
          <a:p>
            <a:r>
              <a:rPr lang="en-US" sz="2800" dirty="0" smtClean="0"/>
              <a:t>Status of PTC Spectrum in U.S.A</a:t>
            </a:r>
            <a:endParaRPr lang="en-US" sz="28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772400" cy="4114800"/>
          </a:xfrm>
          <a:ln/>
        </p:spPr>
        <p:txBody>
          <a:bodyPr/>
          <a:lstStyle/>
          <a:p>
            <a:r>
              <a:rPr lang="en-US" sz="2000" dirty="0" smtClean="0"/>
              <a:t>No spectrum has been allocated for Positive Train Control (PTC) in the U.S.A.</a:t>
            </a:r>
          </a:p>
          <a:p>
            <a:r>
              <a:rPr lang="en-US" sz="2000" dirty="0" smtClean="0"/>
              <a:t>The FCC Wireless and Telecommunications Bureau has a proceeding open, WT Docket No. 11-79.</a:t>
            </a:r>
            <a:endParaRPr lang="en-GB" sz="2000" dirty="0" smtClean="0"/>
          </a:p>
          <a:p>
            <a:pPr lvl="1"/>
            <a:r>
              <a:rPr lang="en-US" sz="1600" dirty="0" smtClean="0"/>
              <a:t>Wireless Telecommunications Bureau Seeks Comment on Spectrum Needs for the Implementation of the Positive Train Control Provisions of the Rail Safety Improvement Act of 2008. </a:t>
            </a:r>
          </a:p>
          <a:p>
            <a:pPr lvl="1"/>
            <a:r>
              <a:rPr lang="en-GB" sz="1600" dirty="0" smtClean="0"/>
              <a:t>The document specifically refers to the 220 MHz spectrum, and suggests that, based on an expert review by GAO, acquiring this spectrum may be a challenge.</a:t>
            </a:r>
          </a:p>
          <a:p>
            <a:r>
              <a:rPr lang="en-GB" sz="2000" dirty="0" smtClean="0"/>
              <a:t>IEEE 802.18 will be commenting on this proceeding and would like inputs from interested parties.</a:t>
            </a:r>
          </a:p>
          <a:p>
            <a:pPr>
              <a:buNone/>
            </a:pPr>
            <a:r>
              <a:rPr lang="en-GB" sz="2400" dirty="0" smtClean="0"/>
              <a:t>	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70C1EFD9-5F30-4644-98B9-BEA05D0F3BDD}" type="slidenum">
              <a:rPr lang="en-US"/>
              <a:pPr/>
              <a:t>3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  <a:ln/>
        </p:spPr>
        <p:txBody>
          <a:bodyPr/>
          <a:lstStyle/>
          <a:p>
            <a:r>
              <a:rPr lang="en-US" sz="2800" dirty="0" smtClean="0"/>
              <a:t>Conflicting Allocations at 220 MHz</a:t>
            </a:r>
            <a:endParaRPr lang="en-US" sz="28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10600" cy="4572000"/>
          </a:xfrm>
          <a:ln/>
        </p:spPr>
        <p:txBody>
          <a:bodyPr/>
          <a:lstStyle/>
          <a:p>
            <a:r>
              <a:rPr lang="en-US" sz="2000" dirty="0" smtClean="0"/>
              <a:t>Automated Maritime Telecommunications System (AMTS):</a:t>
            </a:r>
            <a:r>
              <a:rPr lang="en-US" sz="2000" dirty="0" smtClean="0"/>
              <a:t> </a:t>
            </a:r>
          </a:p>
          <a:p>
            <a:pPr lvl="1"/>
            <a:r>
              <a:rPr lang="en-US" sz="2000" dirty="0" smtClean="0"/>
              <a:t>Frequency range: 217</a:t>
            </a:r>
            <a:r>
              <a:rPr lang="en-US" sz="2000" dirty="0" smtClean="0"/>
              <a:t>-220 MHz.</a:t>
            </a:r>
            <a:endParaRPr lang="en-US" sz="2000" dirty="0" smtClean="0"/>
          </a:p>
          <a:p>
            <a:r>
              <a:rPr lang="en-US" sz="2000" dirty="0" smtClean="0"/>
              <a:t>Interactive Video and Data Service (IVDS, aka 218-219 MHz Service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Frequency range: 218</a:t>
            </a:r>
            <a:r>
              <a:rPr lang="en-US" sz="2000" dirty="0" smtClean="0"/>
              <a:t>-219 MHz.</a:t>
            </a:r>
            <a:endParaRPr lang="en-US" sz="2000" dirty="0" smtClean="0"/>
          </a:p>
          <a:p>
            <a:r>
              <a:rPr lang="en-US" sz="2000" dirty="0" smtClean="0"/>
              <a:t>The 220 MHz Radio Service:</a:t>
            </a:r>
            <a:r>
              <a:rPr lang="en-US" sz="2000" dirty="0" smtClean="0"/>
              <a:t> </a:t>
            </a:r>
          </a:p>
          <a:p>
            <a:pPr lvl="1"/>
            <a:r>
              <a:rPr lang="en-US" sz="2000" dirty="0" smtClean="0"/>
              <a:t>Frequency Range: 220</a:t>
            </a:r>
            <a:r>
              <a:rPr lang="en-US" sz="2000" dirty="0" smtClean="0"/>
              <a:t>-222 MHz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The FCC would have to make changes to the allocation and operational rules to allow PTC operations in these bands. Alternatives include:</a:t>
            </a:r>
          </a:p>
          <a:p>
            <a:pPr lvl="1"/>
            <a:r>
              <a:rPr lang="en-US" sz="2000" dirty="0" smtClean="0"/>
              <a:t>Add co-primary allocations in the affected bands.</a:t>
            </a:r>
          </a:p>
          <a:p>
            <a:pPr lvl="1"/>
            <a:r>
              <a:rPr lang="en-US" sz="2000" dirty="0" smtClean="0"/>
              <a:t>Re-assign the bands to PTC and undertake some sort of band clearing activity to compensate current users/license holders.</a:t>
            </a:r>
          </a:p>
          <a:p>
            <a:pPr lvl="1"/>
            <a:r>
              <a:rPr lang="en-US" sz="2000" dirty="0" smtClean="0"/>
              <a:t>Some other approach.</a:t>
            </a:r>
          </a:p>
          <a:p>
            <a:pPr>
              <a:buNone/>
            </a:pPr>
            <a:r>
              <a:rPr lang="en-GB" sz="2400" dirty="0" smtClean="0"/>
              <a:t>	</a:t>
            </a:r>
            <a:endParaRPr lang="en-GB" sz="24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70C1EFD9-5F30-4644-98B9-BEA05D0F3BDD}" type="slidenum">
              <a:rPr lang="en-US"/>
              <a:pPr/>
              <a:t>4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7162800" cy="533400"/>
          </a:xfrm>
          <a:ln/>
        </p:spPr>
        <p:txBody>
          <a:bodyPr/>
          <a:lstStyle/>
          <a:p>
            <a:r>
              <a:rPr lang="en-US" sz="2400" dirty="0" smtClean="0"/>
              <a:t>Comments Filed</a:t>
            </a:r>
            <a:r>
              <a:rPr lang="en-US" sz="2800" dirty="0" smtClean="0"/>
              <a:t> re: 11-79</a:t>
            </a:r>
            <a:endParaRPr lang="en-US" sz="2800" dirty="0"/>
          </a:p>
        </p:txBody>
      </p:sp>
      <p:pic>
        <p:nvPicPr>
          <p:cNvPr id="8" name="Content Placeholder 7" descr="Screen Shot 2011-11-09 at 10.56.55 AM.png"/>
          <p:cNvPicPr>
            <a:picLocks noGrp="1" noChangeAspect="1"/>
          </p:cNvPicPr>
          <p:nvPr>
            <p:ph idx="1"/>
          </p:nvPr>
        </p:nvPicPr>
        <p:blipFill>
          <a:blip r:embed="rId3"/>
          <a:srcRect l="-36722" r="-36722"/>
          <a:stretch>
            <a:fillRect/>
          </a:stretch>
        </p:blipFill>
        <p:spPr>
          <a:xfrm>
            <a:off x="152400" y="1143000"/>
            <a:ext cx="8991600" cy="5181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70C1EFD9-5F30-4644-98B9-BEA05D0F3BDD}" type="slidenum">
              <a:rPr lang="en-US"/>
              <a:pPr/>
              <a:t>5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  <a:ln/>
        </p:spPr>
        <p:txBody>
          <a:bodyPr/>
          <a:lstStyle/>
          <a:p>
            <a:r>
              <a:rPr lang="en-US" sz="2800" dirty="0" smtClean="0"/>
              <a:t>Next Steps</a:t>
            </a:r>
            <a:endParaRPr lang="en-US" sz="28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772400" cy="4114800"/>
          </a:xfrm>
          <a:ln/>
        </p:spPr>
        <p:txBody>
          <a:bodyPr/>
          <a:lstStyle/>
          <a:p>
            <a:r>
              <a:rPr lang="en-US" sz="2000" dirty="0" smtClean="0"/>
              <a:t>IEEE 802.18 files comments to proceeding.</a:t>
            </a:r>
          </a:p>
          <a:p>
            <a:r>
              <a:rPr lang="en-US" sz="2000" dirty="0" smtClean="0"/>
              <a:t>FCC needs to complete it’s work on the proceeding.</a:t>
            </a:r>
          </a:p>
          <a:p>
            <a:r>
              <a:rPr lang="en-US" sz="2000" dirty="0" smtClean="0"/>
              <a:t>Possible Outcomes:</a:t>
            </a:r>
          </a:p>
          <a:p>
            <a:pPr lvl="1"/>
            <a:r>
              <a:rPr lang="en-US" sz="2000" dirty="0" smtClean="0"/>
              <a:t>New spectrum allocated.</a:t>
            </a:r>
          </a:p>
          <a:p>
            <a:pPr lvl="1"/>
            <a:r>
              <a:rPr lang="en-US" sz="2000" dirty="0" smtClean="0"/>
              <a:t>No new spectrum allocated.</a:t>
            </a:r>
          </a:p>
          <a:p>
            <a:pPr>
              <a:buNone/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z="2800" dirty="0" smtClean="0"/>
              <a:t>Questions?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85F7822-D151-2148-B4DA-EB7F595E4EE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-P802_15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IEEE-P802_15.pot</Template>
  <TotalTime>148</TotalTime>
  <Words>581</Words>
  <Application>Microsoft Macintosh PowerPoint</Application>
  <PresentationFormat>On-screen Show (4:3)</PresentationFormat>
  <Paragraphs>69</Paragraphs>
  <Slides>6</Slides>
  <Notes>4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IEEE-P802_15</vt:lpstr>
      <vt:lpstr>Slide 1</vt:lpstr>
      <vt:lpstr>Status of PTC Spectrum in U.S.A</vt:lpstr>
      <vt:lpstr>Conflicting Allocations at 220 MHz</vt:lpstr>
      <vt:lpstr>Comments Filed re: 11-79</vt:lpstr>
      <vt:lpstr>Next Steps</vt:lpstr>
      <vt:lpstr>Questions?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PTC Spectrum Overview</dc:title>
  <dc:subject>IEEE 802.15 IG PTC Spectrum Review</dc:subject>
  <dc:creator>John H Notor</dc:creator>
  <cp:keywords/>
  <dc:description>&lt;doc#&gt;</dc:description>
  <cp:lastModifiedBy>John H Notor</cp:lastModifiedBy>
  <cp:revision>61</cp:revision>
  <cp:lastPrinted>1998-02-10T13:28:06Z</cp:lastPrinted>
  <dcterms:created xsi:type="dcterms:W3CDTF">2011-11-09T16:52:29Z</dcterms:created>
  <dcterms:modified xsi:type="dcterms:W3CDTF">2011-11-09T17:10:00Z</dcterms:modified>
  <cp:category/>
</cp:coreProperties>
</file>