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258" r:id="rId3"/>
    <p:sldId id="256" r:id="rId4"/>
    <p:sldId id="260" r:id="rId5"/>
    <p:sldId id="266" r:id="rId6"/>
    <p:sldId id="264" r:id="rId7"/>
    <p:sldId id="269" r:id="rId8"/>
    <p:sldId id="261" r:id="rId9"/>
    <p:sldId id="262" r:id="rId10"/>
    <p:sldId id="265" r:id="rId11"/>
    <p:sldId id="268" r:id="rId12"/>
    <p:sldId id="270" r:id="rId13"/>
    <p:sldId id="271" r:id="rId14"/>
    <p:sldId id="272" r:id="rId15"/>
    <p:sldId id="273" r:id="rId16"/>
    <p:sldId id="274" r:id="rId17"/>
    <p:sldId id="267" r:id="rId18"/>
    <p:sldId id="275"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6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237F76F3-514D-4FC2-AA60-70AC0E6A7586}"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15011373-9010-4F80-8974-30477D7B7CA1}"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107BCBBE-B395-4211-9C37-7F67A948432B}" type="slidenum">
              <a:rPr lang="en-US"/>
              <a:pPr/>
              <a:t>3</a:t>
            </a:fld>
            <a:endParaRPr 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378281"/>
            <a:ext cx="1600200" cy="215444"/>
          </a:xfrm>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369332"/>
          </a:xfrm>
        </p:spPr>
        <p:txBody>
          <a:bodyPr/>
          <a:lstStyle>
            <a:lvl1pPr>
              <a:defRPr/>
            </a:lvl1pPr>
          </a:lstStyle>
          <a:p>
            <a:r>
              <a:rPr lang="en-US" dirty="0" smtClean="0"/>
              <a:t>Bob Conley et al., Gonzaga U, Eigen Wireless</a:t>
            </a:r>
          </a:p>
          <a:p>
            <a:r>
              <a:rPr lang="en-US" dirty="0" smtClean="0"/>
              <a:t>&gt;</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8A56D67A-05E9-44D2-A76D-5B3981C93C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A45E9C64-9147-46FD-A451-6AA1EC22A64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8E999D1C-B0F7-416C-9771-2CFA08514C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378281"/>
            <a:ext cx="1600200" cy="215444"/>
          </a:xfrm>
        </p:spPr>
        <p:txBody>
          <a:bodyPr/>
          <a:lstStyle>
            <a:lvl1pPr>
              <a:defRPr/>
            </a:lvl1p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US" dirty="0" smtClean="0"/>
              <a:t>Bob Conley, Gonzaga University, Eigen Wireless</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46EB14D6-9136-41B5-9AC9-F79E045F2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187A7791-38C4-439F-98E9-84E3B62337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23C4EA53-E533-4AE4-BE13-70EBFA7D10F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&lt;month year&gt;</a:t>
            </a:r>
          </a:p>
        </p:txBody>
      </p:sp>
      <p:sp>
        <p:nvSpPr>
          <p:cNvPr id="8" name="Footer Placeholder 7"/>
          <p:cNvSpPr>
            <a:spLocks noGrp="1"/>
          </p:cNvSpPr>
          <p:nvPr>
            <p:ph type="ftr" sz="quarter" idx="11"/>
          </p:nvPr>
        </p:nvSpPr>
        <p:spPr/>
        <p:txBody>
          <a:bodyPr/>
          <a:lstStyle>
            <a:lvl1pPr>
              <a:defRPr/>
            </a:lvl1pPr>
          </a:lstStyle>
          <a:p>
            <a:r>
              <a:rPr 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t>Slide </a:t>
            </a:r>
            <a:fld id="{20779488-6085-464B-9262-F5994AD21F0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&lt;month year&gt;</a:t>
            </a:r>
          </a:p>
        </p:txBody>
      </p:sp>
      <p:sp>
        <p:nvSpPr>
          <p:cNvPr id="4" name="Footer Placeholder 3"/>
          <p:cNvSpPr>
            <a:spLocks noGrp="1"/>
          </p:cNvSpPr>
          <p:nvPr>
            <p:ph type="ftr" sz="quarter" idx="11"/>
          </p:nvPr>
        </p:nvSpPr>
        <p:spPr/>
        <p:txBody>
          <a:bodyPr/>
          <a:lstStyle>
            <a:lvl1pPr>
              <a:defRPr/>
            </a:lvl1pPr>
          </a:lstStyle>
          <a:p>
            <a:r>
              <a:rPr 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t>Slide </a:t>
            </a:r>
            <a:fld id="{5A50715D-58C9-4758-A310-8914DEC5969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en-US" dirty="0" smtClean="0"/>
              <a:t>November, 2011</a:t>
            </a:r>
            <a:endParaRPr 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dirty="0" smtClean="0"/>
              <a:t>Bob Conley et al, Gonzaga U, Eigen Wireless</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866E96BB-8FF1-4C15-908F-A76E558529B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71D12756-3192-4522-B201-55EFB4E4A4C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885F3723-6BCB-45B1-86DB-204A3E4D587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November, 2011</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Bob Conley et al., Gonzaga U, Eigen Wireless</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F39143B1-83B4-46D0-AEAD-11276B633B3E}" type="slidenum">
              <a:rPr lang="en-US"/>
              <a:pPr/>
              <a:t>‹#›</a:t>
            </a:fld>
            <a:endParaRPr lang="en-US"/>
          </a:p>
        </p:txBody>
      </p:sp>
      <p:sp>
        <p:nvSpPr>
          <p:cNvPr id="1031" name="Rectangle 7"/>
          <p:cNvSpPr>
            <a:spLocks noChangeArrowheads="1"/>
          </p:cNvSpPr>
          <p:nvPr/>
        </p:nvSpPr>
        <p:spPr bwMode="auto">
          <a:xfrm>
            <a:off x="3581400" y="394156"/>
            <a:ext cx="4876800" cy="215444"/>
          </a:xfrm>
          <a:prstGeom prst="rect">
            <a:avLst/>
          </a:prstGeom>
          <a:noFill/>
          <a:ln w="9525">
            <a:noFill/>
            <a:miter lim="800000"/>
            <a:headEnd/>
            <a:tailEnd/>
          </a:ln>
          <a:effectLst/>
        </p:spPr>
        <p:txBody>
          <a:bodyPr wrap="square" lIns="0" tIns="0" rIns="0" bIns="0" anchor="b">
            <a:spAutoFit/>
          </a:bodyPr>
          <a:lstStyle/>
          <a:p>
            <a:pPr lvl="4" algn="r"/>
            <a:r>
              <a:rPr lang="en-US" sz="1400" b="1" dirty="0"/>
              <a:t>doc.: IEEE </a:t>
            </a:r>
            <a:r>
              <a:rPr lang="en-US" sz="1400" b="1" dirty="0" smtClean="0"/>
              <a:t>802.15-</a:t>
            </a:r>
            <a:r>
              <a:rPr lang="en-US" sz="1400" b="1" dirty="0" smtClean="0"/>
              <a:t>-11-0817-01-0sru</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2"/>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3"/>
          <p:cNvSpPr>
            <a:spLocks noGrp="1"/>
          </p:cNvSpPr>
          <p:nvPr>
            <p:ph type="sldNum" sz="quarter" idx="12"/>
          </p:nvPr>
        </p:nvSpPr>
        <p:spPr/>
        <p:txBody>
          <a:bodyPr/>
          <a:lstStyle/>
          <a:p>
            <a:r>
              <a:rPr lang="en-US"/>
              <a:t>Slide </a:t>
            </a:r>
            <a:fld id="{88A7B388-81BC-4418-8EFF-128D9F8C662B}" type="slidenum">
              <a:rPr lang="en-US"/>
              <a:pPr/>
              <a:t>1</a:t>
            </a:fld>
            <a:endParaRPr lang="en-US"/>
          </a:p>
        </p:txBody>
      </p:sp>
      <p:sp>
        <p:nvSpPr>
          <p:cNvPr id="27651" name="Rectangle 3"/>
          <p:cNvSpPr>
            <a:spLocks noChangeArrowheads="1"/>
          </p:cNvSpPr>
          <p:nvPr/>
        </p:nvSpPr>
        <p:spPr bwMode="auto">
          <a:xfrm>
            <a:off x="152400" y="609600"/>
            <a:ext cx="8991600" cy="5663089"/>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sz="1600" dirty="0" smtClean="0">
                <a:solidFill>
                  <a:srgbClr val="FF0000"/>
                </a:solidFill>
              </a:rPr>
              <a:t>Smart Antenna Opportunities for Spectrum Resource Usage Improvements</a:t>
            </a:r>
            <a:r>
              <a:rPr lang="en-US" sz="1600" dirty="0" smtClean="0">
                <a:solidFill>
                  <a:schemeClr val="tx2"/>
                </a:solidFill>
              </a:rPr>
              <a:t>]</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a:t>
            </a:r>
            <a:r>
              <a:rPr lang="en-US" sz="1600" dirty="0" smtClean="0">
                <a:solidFill>
                  <a:srgbClr val="FF0000"/>
                </a:solidFill>
              </a:rPr>
              <a:t>8 November, 2011</a:t>
            </a:r>
            <a:r>
              <a:rPr lang="en-US" sz="1600" dirty="0" smtClean="0">
                <a:solidFill>
                  <a:schemeClr val="tx2"/>
                </a:solidFill>
              </a:rPr>
              <a:t>]</a:t>
            </a:r>
            <a:r>
              <a:rPr lang="en-US" sz="1600" dirty="0">
                <a:solidFill>
                  <a:schemeClr val="tx2"/>
                </a:solidFill>
              </a:rPr>
              <a:t>	</a:t>
            </a:r>
          </a:p>
          <a:p>
            <a:r>
              <a:rPr lang="en-US" sz="1600" b="1" dirty="0">
                <a:solidFill>
                  <a:schemeClr val="tx2"/>
                </a:solidFill>
              </a:rPr>
              <a:t>Source:</a:t>
            </a:r>
            <a:r>
              <a:rPr lang="en-US" sz="1600" dirty="0">
                <a:solidFill>
                  <a:schemeClr val="tx2"/>
                </a:solidFill>
              </a:rPr>
              <a:t> </a:t>
            </a:r>
            <a:r>
              <a:rPr lang="en-US" sz="1600" dirty="0" smtClean="0">
                <a:solidFill>
                  <a:schemeClr val="tx2"/>
                </a:solidFill>
              </a:rPr>
              <a:t>[</a:t>
            </a:r>
            <a:r>
              <a:rPr lang="en-US" sz="1600" dirty="0" smtClean="0">
                <a:solidFill>
                  <a:srgbClr val="FF0000"/>
                </a:solidFill>
              </a:rPr>
              <a:t>Bob Conley</a:t>
            </a:r>
            <a:r>
              <a:rPr lang="en-US" sz="1600" dirty="0" smtClean="0">
                <a:solidFill>
                  <a:schemeClr val="tx2"/>
                </a:solidFill>
              </a:rPr>
              <a:t>] </a:t>
            </a:r>
            <a:r>
              <a:rPr lang="en-US" sz="1600" dirty="0">
                <a:solidFill>
                  <a:schemeClr val="tx2"/>
                </a:solidFill>
              </a:rPr>
              <a:t>Company </a:t>
            </a:r>
            <a:r>
              <a:rPr lang="en-US" sz="1600" dirty="0" smtClean="0">
                <a:solidFill>
                  <a:schemeClr val="tx2"/>
                </a:solidFill>
              </a:rPr>
              <a:t>[</a:t>
            </a:r>
            <a:r>
              <a:rPr lang="en-US" sz="1600" dirty="0" smtClean="0">
                <a:solidFill>
                  <a:srgbClr val="FF0000"/>
                </a:solidFill>
              </a:rPr>
              <a:t>Eigen Wireless</a:t>
            </a:r>
            <a:r>
              <a:rPr lang="en-US" sz="1600" dirty="0" smtClean="0">
                <a:solidFill>
                  <a:schemeClr val="tx2"/>
                </a:solidFill>
              </a:rPr>
              <a:t>] </a:t>
            </a:r>
          </a:p>
          <a:p>
            <a:r>
              <a:rPr lang="en-US" sz="1600" dirty="0" smtClean="0">
                <a:solidFill>
                  <a:schemeClr val="tx2"/>
                </a:solidFill>
              </a:rPr>
              <a:t>[Address: [</a:t>
            </a:r>
            <a:r>
              <a:rPr lang="en-US" sz="1600" dirty="0" smtClean="0">
                <a:solidFill>
                  <a:srgbClr val="FF0000"/>
                </a:solidFill>
              </a:rPr>
              <a:t>23326 E 2</a:t>
            </a:r>
            <a:r>
              <a:rPr lang="en-US" sz="1600" baseline="30000" dirty="0" smtClean="0">
                <a:solidFill>
                  <a:srgbClr val="FF0000"/>
                </a:solidFill>
              </a:rPr>
              <a:t>nd</a:t>
            </a:r>
            <a:r>
              <a:rPr lang="en-US" sz="1600" dirty="0" smtClean="0">
                <a:solidFill>
                  <a:srgbClr val="FF0000"/>
                </a:solidFill>
              </a:rPr>
              <a:t>. Ave., Liberty Lake, WA</a:t>
            </a:r>
            <a:r>
              <a:rPr lang="en-US" sz="1600" dirty="0" smtClean="0">
                <a:solidFill>
                  <a:schemeClr val="tx2"/>
                </a:solidFill>
              </a:rPr>
              <a:t>] </a:t>
            </a:r>
            <a:endParaRPr lang="en-US" sz="1600" dirty="0">
              <a:solidFill>
                <a:schemeClr val="tx2"/>
              </a:solidFill>
            </a:endParaRPr>
          </a:p>
          <a:p>
            <a:r>
              <a:rPr lang="en-US" sz="1600" dirty="0">
                <a:solidFill>
                  <a:schemeClr val="tx2"/>
                </a:solidFill>
              </a:rPr>
              <a:t>Voice</a:t>
            </a:r>
            <a:r>
              <a:rPr lang="en-US" sz="1600" dirty="0" smtClean="0">
                <a:solidFill>
                  <a:schemeClr val="tx2"/>
                </a:solidFill>
              </a:rPr>
              <a:t>:[</a:t>
            </a:r>
            <a:r>
              <a:rPr lang="en-US" sz="1600" dirty="0" smtClean="0">
                <a:solidFill>
                  <a:srgbClr val="FF0000"/>
                </a:solidFill>
              </a:rPr>
              <a:t>509-723-4517</a:t>
            </a:r>
            <a:r>
              <a:rPr lang="en-US" sz="1600" dirty="0" smtClean="0">
                <a:solidFill>
                  <a:schemeClr val="tx2"/>
                </a:solidFill>
              </a:rPr>
              <a:t>], </a:t>
            </a:r>
            <a:r>
              <a:rPr lang="en-US" sz="1600" dirty="0">
                <a:solidFill>
                  <a:schemeClr val="tx2"/>
                </a:solidFill>
              </a:rPr>
              <a:t>FAX: </a:t>
            </a:r>
            <a:r>
              <a:rPr lang="en-US" sz="1600" dirty="0" smtClean="0">
                <a:solidFill>
                  <a:schemeClr val="tx2"/>
                </a:solidFill>
              </a:rPr>
              <a:t>[</a:t>
            </a:r>
            <a:r>
              <a:rPr lang="en-US" sz="1600" dirty="0" smtClean="0">
                <a:solidFill>
                  <a:srgbClr val="FF0000"/>
                </a:solidFill>
              </a:rPr>
              <a:t>509-9255-9899</a:t>
            </a:r>
            <a:r>
              <a:rPr lang="en-US" sz="1600" dirty="0" smtClean="0">
                <a:solidFill>
                  <a:schemeClr val="tx2"/>
                </a:solidFill>
              </a:rPr>
              <a:t>], </a:t>
            </a:r>
            <a:r>
              <a:rPr lang="en-US" sz="1600" dirty="0">
                <a:solidFill>
                  <a:schemeClr val="tx2"/>
                </a:solidFill>
              </a:rPr>
              <a:t>E-Mail</a:t>
            </a:r>
            <a:r>
              <a:rPr lang="en-US" sz="1600" dirty="0" smtClean="0">
                <a:solidFill>
                  <a:schemeClr val="tx2"/>
                </a:solidFill>
              </a:rPr>
              <a:t>:[</a:t>
            </a:r>
            <a:r>
              <a:rPr lang="en-US" sz="1600" dirty="0" smtClean="0">
                <a:solidFill>
                  <a:srgbClr val="FF0000"/>
                </a:solidFill>
              </a:rPr>
              <a:t>bconley@eigenwireless.com</a:t>
            </a:r>
            <a:r>
              <a:rPr lang="en-US" sz="1600" dirty="0" smtClean="0">
                <a:solidFill>
                  <a:schemeClr val="tx2"/>
                </a:solidFill>
              </a:rPr>
              <a:t>]</a:t>
            </a:r>
            <a:r>
              <a:rPr lang="en-US" sz="1600" dirty="0">
                <a:solidFill>
                  <a:schemeClr val="tx2"/>
                </a:solidFill>
              </a:rPr>
              <a:t>	</a:t>
            </a:r>
            <a:endParaRPr lang="en-US" sz="1600" dirty="0" smtClean="0">
              <a:solidFill>
                <a:schemeClr val="tx2"/>
              </a:solidFill>
            </a:endParaRPr>
          </a:p>
          <a:p>
            <a:r>
              <a:rPr lang="en-US" sz="1600" dirty="0" smtClean="0">
                <a:solidFill>
                  <a:srgbClr val="FF0000"/>
                </a:solidFill>
              </a:rPr>
              <a:t>Dr Steven </a:t>
            </a:r>
            <a:r>
              <a:rPr lang="en-US" sz="1600" dirty="0" err="1" smtClean="0">
                <a:solidFill>
                  <a:srgbClr val="FF0000"/>
                </a:solidFill>
              </a:rPr>
              <a:t>Schennum</a:t>
            </a:r>
            <a:r>
              <a:rPr lang="en-US" sz="1600" dirty="0" smtClean="0">
                <a:solidFill>
                  <a:srgbClr val="FF0000"/>
                </a:solidFill>
              </a:rPr>
              <a:t> </a:t>
            </a:r>
            <a:r>
              <a:rPr lang="en-US" sz="1600" dirty="0" smtClean="0">
                <a:solidFill>
                  <a:schemeClr val="tx2"/>
                </a:solidFill>
              </a:rPr>
              <a:t>Company [</a:t>
            </a:r>
            <a:r>
              <a:rPr lang="en-US" sz="1600" dirty="0" smtClean="0">
                <a:solidFill>
                  <a:srgbClr val="FF0000"/>
                </a:solidFill>
              </a:rPr>
              <a:t>Gonzaga University</a:t>
            </a:r>
            <a:r>
              <a:rPr lang="en-US" sz="1600" dirty="0" smtClean="0">
                <a:solidFill>
                  <a:schemeClr val="tx2"/>
                </a:solidFill>
              </a:rPr>
              <a:t>]</a:t>
            </a:r>
          </a:p>
          <a:p>
            <a:r>
              <a:rPr lang="en-US" sz="1600" dirty="0" smtClean="0">
                <a:solidFill>
                  <a:schemeClr val="tx2"/>
                </a:solidFill>
              </a:rPr>
              <a:t>Address: [</a:t>
            </a:r>
            <a:r>
              <a:rPr lang="en-US" sz="1600" dirty="0" smtClean="0">
                <a:solidFill>
                  <a:srgbClr val="FF0000"/>
                </a:solidFill>
              </a:rPr>
              <a:t>504 E Boone Ave., AD Box 26, Spokane, WA 99258</a:t>
            </a:r>
            <a:r>
              <a:rPr lang="en-US" sz="1600" dirty="0" smtClean="0">
                <a:solidFill>
                  <a:schemeClr val="tx2"/>
                </a:solidFill>
              </a:rPr>
              <a:t>]</a:t>
            </a:r>
          </a:p>
          <a:p>
            <a:r>
              <a:rPr lang="en-US" sz="1600" dirty="0" smtClean="0">
                <a:solidFill>
                  <a:schemeClr val="tx2"/>
                </a:solidFill>
              </a:rPr>
              <a:t>Voice:[</a:t>
            </a:r>
            <a:r>
              <a:rPr lang="en-US" sz="1600" dirty="0" smtClean="0">
                <a:solidFill>
                  <a:srgbClr val="FF0000"/>
                </a:solidFill>
              </a:rPr>
              <a:t>509-313-3545</a:t>
            </a:r>
            <a:r>
              <a:rPr lang="en-US" sz="1600" dirty="0" smtClean="0">
                <a:solidFill>
                  <a:schemeClr val="tx2"/>
                </a:solidFill>
              </a:rPr>
              <a:t>], FAX: [</a:t>
            </a:r>
            <a:r>
              <a:rPr lang="en-US" sz="1600" dirty="0" smtClean="0">
                <a:solidFill>
                  <a:srgbClr val="FF0000"/>
                </a:solidFill>
              </a:rPr>
              <a:t>(509) 313-5871</a:t>
            </a:r>
            <a:r>
              <a:rPr lang="en-US" sz="1600" dirty="0" smtClean="0">
                <a:solidFill>
                  <a:schemeClr val="tx2"/>
                </a:solidFill>
              </a:rPr>
              <a:t>], E-Mail:[</a:t>
            </a:r>
            <a:r>
              <a:rPr lang="en-US" sz="1600" dirty="0" smtClean="0">
                <a:solidFill>
                  <a:srgbClr val="FF0000"/>
                </a:solidFill>
              </a:rPr>
              <a:t>schennum@gonzaga.edu</a:t>
            </a:r>
            <a:r>
              <a:rPr lang="en-US" sz="1600" dirty="0" smtClean="0">
                <a:solidFill>
                  <a:schemeClr val="tx2"/>
                </a:solidFill>
              </a:rPr>
              <a:t>]	</a:t>
            </a:r>
            <a:endParaRPr lang="en-US" sz="1600" dirty="0">
              <a:solidFill>
                <a:schemeClr val="tx2"/>
              </a:solidFill>
            </a:endParaRP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[IG Spectrum Resources Usage call for contributions]</a:t>
            </a:r>
            <a:r>
              <a:rPr lang="en-US" dirty="0">
                <a:solidFill>
                  <a:schemeClr val="accent2"/>
                </a:solidFill>
              </a:rPr>
              <a:t>	</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[This document presents recent effort to characterize interference sources and propose and test high potential solutions that enhance spectrum  usage in the 900 MHz and 2.4 GHz ISM bands.]</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[This document provides SI SRU  alternative PHY level  concepts for  further investigation ]</a:t>
            </a:r>
          </a:p>
          <a:p>
            <a:pPr>
              <a:spcBef>
                <a:spcPts val="600"/>
              </a:spcBef>
              <a:spcAft>
                <a:spcPts val="600"/>
              </a:spcAft>
            </a:pPr>
            <a:r>
              <a:rPr lang="en-US" sz="1600" b="1" dirty="0" smtClean="0">
                <a:solidFill>
                  <a:schemeClr val="tx2"/>
                </a:solidFill>
              </a:rPr>
              <a:t>Notice</a:t>
            </a:r>
            <a:r>
              <a:rPr lang="en-US" sz="1600" b="1" dirty="0">
                <a:solidFill>
                  <a:schemeClr val="tx2"/>
                </a:solidFill>
              </a:rPr>
              <a:t>:</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Out-of-Band in Zero-IF Receiver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10</a:t>
            </a:fld>
            <a:endParaRPr lang="en-US"/>
          </a:p>
        </p:txBody>
      </p:sp>
      <p:grpSp>
        <p:nvGrpSpPr>
          <p:cNvPr id="18" name="Group 17"/>
          <p:cNvGrpSpPr/>
          <p:nvPr/>
        </p:nvGrpSpPr>
        <p:grpSpPr>
          <a:xfrm>
            <a:off x="533400" y="1600200"/>
            <a:ext cx="8229599" cy="4648200"/>
            <a:chOff x="457200" y="1057910"/>
            <a:chExt cx="9316482" cy="5190490"/>
          </a:xfrm>
        </p:grpSpPr>
        <p:sp>
          <p:nvSpPr>
            <p:cNvPr id="7" name="Rectangle 3"/>
            <p:cNvSpPr txBox="1">
              <a:spLocks noChangeArrowheads="1"/>
            </p:cNvSpPr>
            <p:nvPr/>
          </p:nvSpPr>
          <p:spPr bwMode="auto">
            <a:xfrm>
              <a:off x="762000" y="1600200"/>
              <a:ext cx="8229600" cy="45259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2337 2349 MHz</a:t>
              </a:r>
            </a:p>
          </p:txBody>
        </p:sp>
        <p:pic>
          <p:nvPicPr>
            <p:cNvPr id="8" name="Picture 5" descr="XM_FAIRMONT - Agilent Spectrum Analyzer Data"/>
            <p:cNvPicPr>
              <a:picLocks noChangeAspect="1" noChangeArrowheads="1"/>
            </p:cNvPicPr>
            <p:nvPr/>
          </p:nvPicPr>
          <p:blipFill>
            <a:blip r:embed="rId2" cstate="screen"/>
            <a:srcRect/>
            <a:stretch>
              <a:fillRect/>
            </a:stretch>
          </p:blipFill>
          <p:spPr bwMode="auto">
            <a:xfrm>
              <a:off x="457200" y="1143000"/>
              <a:ext cx="4572000" cy="3429000"/>
            </a:xfrm>
            <a:prstGeom prst="rect">
              <a:avLst/>
            </a:prstGeom>
            <a:noFill/>
          </p:spPr>
        </p:pic>
        <p:pic>
          <p:nvPicPr>
            <p:cNvPr id="9" name="Picture 4" descr="XM_CASTRO - Agilent Spectrum Analyzer Data"/>
            <p:cNvPicPr>
              <a:picLocks noChangeAspect="1" noChangeArrowheads="1"/>
            </p:cNvPicPr>
            <p:nvPr/>
          </p:nvPicPr>
          <p:blipFill>
            <a:blip r:embed="rId3" cstate="screen"/>
            <a:srcRect/>
            <a:stretch>
              <a:fillRect/>
            </a:stretch>
          </p:blipFill>
          <p:spPr bwMode="auto">
            <a:xfrm>
              <a:off x="4038600" y="2819400"/>
              <a:ext cx="4572000" cy="3429000"/>
            </a:xfrm>
            <a:prstGeom prst="rect">
              <a:avLst/>
            </a:prstGeom>
            <a:noFill/>
          </p:spPr>
        </p:pic>
        <p:sp>
          <p:nvSpPr>
            <p:cNvPr id="10" name="Freeform 6"/>
            <p:cNvSpPr>
              <a:spLocks/>
            </p:cNvSpPr>
            <p:nvPr/>
          </p:nvSpPr>
          <p:spPr bwMode="auto">
            <a:xfrm>
              <a:off x="533400" y="2819400"/>
              <a:ext cx="928688" cy="2632075"/>
            </a:xfrm>
            <a:custGeom>
              <a:avLst/>
              <a:gdLst/>
              <a:ahLst/>
              <a:cxnLst>
                <a:cxn ang="0">
                  <a:pos x="400" y="0"/>
                </a:cxn>
                <a:cxn ang="0">
                  <a:pos x="16" y="624"/>
                </a:cxn>
                <a:cxn ang="0">
                  <a:pos x="304" y="1392"/>
                </a:cxn>
              </a:cxnLst>
              <a:rect l="0" t="0" r="r" b="b"/>
              <a:pathLst>
                <a:path w="400" h="1392">
                  <a:moveTo>
                    <a:pt x="400" y="0"/>
                  </a:moveTo>
                  <a:cubicBezTo>
                    <a:pt x="216" y="196"/>
                    <a:pt x="32" y="392"/>
                    <a:pt x="16" y="624"/>
                  </a:cubicBezTo>
                  <a:cubicBezTo>
                    <a:pt x="0" y="856"/>
                    <a:pt x="248" y="1256"/>
                    <a:pt x="304" y="1392"/>
                  </a:cubicBezTo>
                </a:path>
              </a:pathLst>
            </a:custGeom>
            <a:noFill/>
            <a:ln w="28575" cmpd="sng">
              <a:solidFill>
                <a:srgbClr val="FF6600"/>
              </a:solidFill>
              <a:round/>
              <a:headEnd type="triangle" w="med" len="med"/>
              <a:tailEnd type="none" w="med" len="med"/>
            </a:ln>
            <a:effectLst/>
          </p:spPr>
          <p:txBody>
            <a:bodyPr/>
            <a:lstStyle/>
            <a:p>
              <a:endParaRPr lang="en-US"/>
            </a:p>
          </p:txBody>
        </p:sp>
        <p:sp>
          <p:nvSpPr>
            <p:cNvPr id="11" name="Freeform 7"/>
            <p:cNvSpPr>
              <a:spLocks/>
            </p:cNvSpPr>
            <p:nvPr/>
          </p:nvSpPr>
          <p:spPr bwMode="auto">
            <a:xfrm>
              <a:off x="457200" y="2057400"/>
              <a:ext cx="990600" cy="2819400"/>
            </a:xfrm>
            <a:custGeom>
              <a:avLst/>
              <a:gdLst/>
              <a:ahLst/>
              <a:cxnLst>
                <a:cxn ang="0">
                  <a:pos x="400" y="0"/>
                </a:cxn>
                <a:cxn ang="0">
                  <a:pos x="16" y="624"/>
                </a:cxn>
                <a:cxn ang="0">
                  <a:pos x="304" y="1392"/>
                </a:cxn>
              </a:cxnLst>
              <a:rect l="0" t="0" r="r" b="b"/>
              <a:pathLst>
                <a:path w="400" h="1392">
                  <a:moveTo>
                    <a:pt x="400" y="0"/>
                  </a:moveTo>
                  <a:cubicBezTo>
                    <a:pt x="216" y="196"/>
                    <a:pt x="32" y="392"/>
                    <a:pt x="16" y="624"/>
                  </a:cubicBezTo>
                  <a:cubicBezTo>
                    <a:pt x="0" y="856"/>
                    <a:pt x="248" y="1256"/>
                    <a:pt x="304" y="1392"/>
                  </a:cubicBezTo>
                </a:path>
              </a:pathLst>
            </a:custGeom>
            <a:noFill/>
            <a:ln w="28575" cmpd="sng">
              <a:solidFill>
                <a:srgbClr val="FF6600"/>
              </a:solidFill>
              <a:round/>
              <a:headEnd type="triangle" w="med" len="med"/>
              <a:tailEnd type="none" w="med" len="med"/>
            </a:ln>
            <a:effectLst/>
          </p:spPr>
          <p:txBody>
            <a:bodyPr/>
            <a:lstStyle/>
            <a:p>
              <a:endParaRPr lang="en-US"/>
            </a:p>
          </p:txBody>
        </p:sp>
        <p:sp>
          <p:nvSpPr>
            <p:cNvPr id="12" name="Rectangle 8"/>
            <p:cNvSpPr>
              <a:spLocks noChangeArrowheads="1"/>
            </p:cNvSpPr>
            <p:nvPr/>
          </p:nvSpPr>
          <p:spPr bwMode="auto">
            <a:xfrm>
              <a:off x="891011" y="4648200"/>
              <a:ext cx="3730783" cy="1295400"/>
            </a:xfrm>
            <a:prstGeom prst="rect">
              <a:avLst/>
            </a:prstGeom>
            <a:noFill/>
            <a:ln w="9525">
              <a:noFill/>
              <a:miter lim="800000"/>
              <a:headEnd/>
              <a:tailEnd/>
            </a:ln>
            <a:effectLst/>
          </p:spPr>
          <p:txBody>
            <a:bodyPr/>
            <a:lstStyle/>
            <a:p>
              <a:pPr marL="342900" indent="-342900">
                <a:spcBef>
                  <a:spcPct val="20000"/>
                </a:spcBef>
                <a:buFontTx/>
                <a:buChar char="•"/>
              </a:pPr>
              <a:r>
                <a:rPr lang="en-US" sz="3200" dirty="0">
                  <a:latin typeface="+mn-lt"/>
                </a:rPr>
                <a:t>Vertical to</a:t>
              </a:r>
            </a:p>
            <a:p>
              <a:pPr marL="342900" indent="-342900">
                <a:spcBef>
                  <a:spcPct val="20000"/>
                </a:spcBef>
                <a:buFontTx/>
                <a:buChar char="•"/>
              </a:pPr>
              <a:r>
                <a:rPr lang="en-US" sz="3200" dirty="0">
                  <a:latin typeface="+mn-lt"/>
                </a:rPr>
                <a:t>Horizontal</a:t>
              </a:r>
            </a:p>
            <a:p>
              <a:pPr marL="342900" indent="-342900">
                <a:spcBef>
                  <a:spcPct val="20000"/>
                </a:spcBef>
                <a:buFontTx/>
                <a:buChar char="•"/>
              </a:pPr>
              <a:r>
                <a:rPr lang="en-US" sz="3200" dirty="0">
                  <a:latin typeface="+mn-lt"/>
                </a:rPr>
                <a:t>-15 dB</a:t>
              </a:r>
            </a:p>
          </p:txBody>
        </p:sp>
        <p:sp>
          <p:nvSpPr>
            <p:cNvPr id="13" name="Rectangle 9"/>
            <p:cNvSpPr>
              <a:spLocks noChangeArrowheads="1"/>
            </p:cNvSpPr>
            <p:nvPr/>
          </p:nvSpPr>
          <p:spPr bwMode="auto">
            <a:xfrm>
              <a:off x="4952999" y="1057910"/>
              <a:ext cx="4820683" cy="1371601"/>
            </a:xfrm>
            <a:prstGeom prst="rect">
              <a:avLst/>
            </a:prstGeom>
            <a:noFill/>
            <a:ln w="9525">
              <a:noFill/>
              <a:miter lim="800000"/>
              <a:headEnd/>
              <a:tailEnd/>
            </a:ln>
            <a:effectLst/>
          </p:spPr>
          <p:txBody>
            <a:bodyPr/>
            <a:lstStyle/>
            <a:p>
              <a:pPr marL="342900" indent="-342900">
                <a:spcBef>
                  <a:spcPct val="20000"/>
                </a:spcBef>
                <a:buFontTx/>
                <a:buChar char="•"/>
              </a:pPr>
              <a:r>
                <a:rPr lang="en-US" sz="3200" dirty="0">
                  <a:latin typeface="+mn-lt"/>
                </a:rPr>
                <a:t>Horizontal Rejection of Vertical Wi-Fi Traffic</a:t>
              </a:r>
            </a:p>
          </p:txBody>
        </p:sp>
        <p:sp>
          <p:nvSpPr>
            <p:cNvPr id="14" name="Freeform 10"/>
            <p:cNvSpPr>
              <a:spLocks/>
            </p:cNvSpPr>
            <p:nvPr/>
          </p:nvSpPr>
          <p:spPr bwMode="auto">
            <a:xfrm>
              <a:off x="6858000" y="2438400"/>
              <a:ext cx="622300" cy="1752600"/>
            </a:xfrm>
            <a:custGeom>
              <a:avLst/>
              <a:gdLst/>
              <a:ahLst/>
              <a:cxnLst>
                <a:cxn ang="0">
                  <a:pos x="0" y="0"/>
                </a:cxn>
                <a:cxn ang="0">
                  <a:pos x="384" y="480"/>
                </a:cxn>
                <a:cxn ang="0">
                  <a:pos x="48" y="1104"/>
                </a:cxn>
              </a:cxnLst>
              <a:rect l="0" t="0" r="r" b="b"/>
              <a:pathLst>
                <a:path w="392" h="1104">
                  <a:moveTo>
                    <a:pt x="0" y="0"/>
                  </a:moveTo>
                  <a:cubicBezTo>
                    <a:pt x="188" y="148"/>
                    <a:pt x="376" y="296"/>
                    <a:pt x="384" y="480"/>
                  </a:cubicBezTo>
                  <a:cubicBezTo>
                    <a:pt x="392" y="664"/>
                    <a:pt x="120" y="1040"/>
                    <a:pt x="48" y="1104"/>
                  </a:cubicBezTo>
                </a:path>
              </a:pathLst>
            </a:custGeom>
            <a:noFill/>
            <a:ln w="28575" cmpd="sng">
              <a:solidFill>
                <a:srgbClr val="FF6600"/>
              </a:solidFill>
              <a:round/>
              <a:headEnd type="none" w="med" len="med"/>
              <a:tailEnd type="triangle" w="med" len="med"/>
            </a:ln>
            <a:effectLst/>
          </p:spPr>
          <p:txBody>
            <a:bodyPr/>
            <a:lstStyle/>
            <a:p>
              <a:endParaRPr lang="en-US"/>
            </a:p>
          </p:txBody>
        </p:sp>
        <p:sp>
          <p:nvSpPr>
            <p:cNvPr id="15" name="Freeform 11"/>
            <p:cNvSpPr>
              <a:spLocks/>
            </p:cNvSpPr>
            <p:nvPr/>
          </p:nvSpPr>
          <p:spPr bwMode="auto">
            <a:xfrm>
              <a:off x="6858000" y="2438400"/>
              <a:ext cx="774700" cy="2209800"/>
            </a:xfrm>
            <a:custGeom>
              <a:avLst/>
              <a:gdLst/>
              <a:ahLst/>
              <a:cxnLst>
                <a:cxn ang="0">
                  <a:pos x="0" y="0"/>
                </a:cxn>
                <a:cxn ang="0">
                  <a:pos x="480" y="432"/>
                </a:cxn>
                <a:cxn ang="0">
                  <a:pos x="48" y="1392"/>
                </a:cxn>
              </a:cxnLst>
              <a:rect l="0" t="0" r="r" b="b"/>
              <a:pathLst>
                <a:path w="488" h="1392">
                  <a:moveTo>
                    <a:pt x="0" y="0"/>
                  </a:moveTo>
                  <a:cubicBezTo>
                    <a:pt x="236" y="100"/>
                    <a:pt x="472" y="200"/>
                    <a:pt x="480" y="432"/>
                  </a:cubicBezTo>
                  <a:cubicBezTo>
                    <a:pt x="488" y="664"/>
                    <a:pt x="56" y="1240"/>
                    <a:pt x="48" y="1392"/>
                  </a:cubicBezTo>
                </a:path>
              </a:pathLst>
            </a:custGeom>
            <a:noFill/>
            <a:ln w="28575" cmpd="sng">
              <a:solidFill>
                <a:srgbClr val="FF6600"/>
              </a:solidFill>
              <a:round/>
              <a:headEnd type="none" w="med" len="med"/>
              <a:tailEnd type="triangle" w="med" len="med"/>
            </a:ln>
            <a:effectLst/>
          </p:spPr>
          <p:txBody>
            <a:bodyPr/>
            <a:lstStyle/>
            <a:p>
              <a:endParaRPr lang="en-US"/>
            </a:p>
          </p:txBody>
        </p:sp>
        <p:sp>
          <p:nvSpPr>
            <p:cNvPr id="16" name="Freeform 12"/>
            <p:cNvSpPr>
              <a:spLocks/>
            </p:cNvSpPr>
            <p:nvPr/>
          </p:nvSpPr>
          <p:spPr bwMode="auto">
            <a:xfrm>
              <a:off x="3429000" y="3657600"/>
              <a:ext cx="1524000" cy="1219200"/>
            </a:xfrm>
            <a:custGeom>
              <a:avLst/>
              <a:gdLst/>
              <a:ahLst/>
              <a:cxnLst>
                <a:cxn ang="0">
                  <a:pos x="0" y="912"/>
                </a:cxn>
                <a:cxn ang="0">
                  <a:pos x="480" y="192"/>
                </a:cxn>
                <a:cxn ang="0">
                  <a:pos x="1200" y="0"/>
                </a:cxn>
              </a:cxnLst>
              <a:rect l="0" t="0" r="r" b="b"/>
              <a:pathLst>
                <a:path w="1200" h="912">
                  <a:moveTo>
                    <a:pt x="0" y="912"/>
                  </a:moveTo>
                  <a:cubicBezTo>
                    <a:pt x="140" y="628"/>
                    <a:pt x="280" y="344"/>
                    <a:pt x="480" y="192"/>
                  </a:cubicBezTo>
                  <a:cubicBezTo>
                    <a:pt x="680" y="40"/>
                    <a:pt x="940" y="20"/>
                    <a:pt x="1200" y="0"/>
                  </a:cubicBezTo>
                </a:path>
              </a:pathLst>
            </a:custGeom>
            <a:noFill/>
            <a:ln w="28575" cmpd="sng">
              <a:solidFill>
                <a:srgbClr val="FF6600"/>
              </a:solidFill>
              <a:round/>
              <a:headEnd type="none" w="med" len="med"/>
              <a:tailEnd type="triangle" w="med" len="med"/>
            </a:ln>
            <a:effectLst/>
          </p:spPr>
          <p:txBody>
            <a:bodyPr/>
            <a:lstStyle/>
            <a:p>
              <a:endParaRPr lang="en-US"/>
            </a:p>
          </p:txBody>
        </p:sp>
        <p:sp>
          <p:nvSpPr>
            <p:cNvPr id="17" name="Freeform 13"/>
            <p:cNvSpPr>
              <a:spLocks/>
            </p:cNvSpPr>
            <p:nvPr/>
          </p:nvSpPr>
          <p:spPr bwMode="auto">
            <a:xfrm>
              <a:off x="3429000" y="4348163"/>
              <a:ext cx="1577975" cy="1138237"/>
            </a:xfrm>
            <a:custGeom>
              <a:avLst/>
              <a:gdLst/>
              <a:ahLst/>
              <a:cxnLst>
                <a:cxn ang="0">
                  <a:pos x="0" y="861"/>
                </a:cxn>
                <a:cxn ang="0">
                  <a:pos x="288" y="333"/>
                </a:cxn>
                <a:cxn ang="0">
                  <a:pos x="994" y="64"/>
                </a:cxn>
              </a:cxnLst>
              <a:rect l="0" t="0" r="r" b="b"/>
              <a:pathLst>
                <a:path w="994" h="861">
                  <a:moveTo>
                    <a:pt x="0" y="861"/>
                  </a:moveTo>
                  <a:cubicBezTo>
                    <a:pt x="61" y="663"/>
                    <a:pt x="122" y="466"/>
                    <a:pt x="288" y="333"/>
                  </a:cubicBezTo>
                  <a:cubicBezTo>
                    <a:pt x="454" y="200"/>
                    <a:pt x="922" y="0"/>
                    <a:pt x="994" y="64"/>
                  </a:cubicBezTo>
                </a:path>
              </a:pathLst>
            </a:custGeom>
            <a:noFill/>
            <a:ln w="28575" cmpd="sng">
              <a:solidFill>
                <a:srgbClr val="FF6600"/>
              </a:solidFill>
              <a:round/>
              <a:headEnd type="none" w="med" len="med"/>
              <a:tailEnd type="triangle"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Antenna</a:t>
            </a:r>
            <a:endParaRPr lang="en-US" dirty="0"/>
          </a:p>
        </p:txBody>
      </p:sp>
      <p:sp>
        <p:nvSpPr>
          <p:cNvPr id="3" name="Content Placeholder 2"/>
          <p:cNvSpPr>
            <a:spLocks noGrp="1"/>
          </p:cNvSpPr>
          <p:nvPr>
            <p:ph idx="1"/>
          </p:nvPr>
        </p:nvSpPr>
        <p:spPr/>
        <p:txBody>
          <a:bodyPr/>
          <a:lstStyle/>
          <a:p>
            <a:r>
              <a:rPr lang="en-US" dirty="0" smtClean="0"/>
              <a:t>2+ antenna Switched Diversity</a:t>
            </a:r>
          </a:p>
          <a:p>
            <a:r>
              <a:rPr lang="en-US" dirty="0" smtClean="0"/>
              <a:t>2+ antenna Combining</a:t>
            </a:r>
          </a:p>
          <a:p>
            <a:r>
              <a:rPr lang="en-US" dirty="0" smtClean="0"/>
              <a:t>Simple Switched Beam (Spatial Filter)</a:t>
            </a:r>
          </a:p>
          <a:p>
            <a:pPr lvl="1"/>
            <a:r>
              <a:rPr lang="en-US" dirty="0" smtClean="0"/>
              <a:t>Passive Beam Former</a:t>
            </a:r>
          </a:p>
          <a:p>
            <a:r>
              <a:rPr lang="en-US" dirty="0" smtClean="0"/>
              <a:t>Active Beam former</a:t>
            </a:r>
          </a:p>
          <a:p>
            <a:r>
              <a:rPr lang="en-US" dirty="0" smtClean="0"/>
              <a:t>Active Null Steering</a:t>
            </a:r>
          </a:p>
          <a:p>
            <a:r>
              <a:rPr lang="en-US" dirty="0" smtClean="0"/>
              <a:t>MAC issues with non-</a:t>
            </a:r>
            <a:r>
              <a:rPr lang="en-US" dirty="0" err="1" smtClean="0"/>
              <a:t>omni</a:t>
            </a:r>
            <a:r>
              <a:rPr lang="en-US" dirty="0" smtClean="0"/>
              <a:t> arrays</a:t>
            </a:r>
          </a:p>
          <a:p>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Azimuthal and Elevation Beam Forming</a:t>
            </a:r>
            <a:endParaRPr lang="en-US" dirty="0"/>
          </a:p>
        </p:txBody>
      </p:sp>
      <p:sp>
        <p:nvSpPr>
          <p:cNvPr id="3" name="Content Placeholder 2"/>
          <p:cNvSpPr>
            <a:spLocks noGrp="1"/>
          </p:cNvSpPr>
          <p:nvPr>
            <p:ph idx="1"/>
          </p:nvPr>
        </p:nvSpPr>
        <p:spPr/>
        <p:txBody>
          <a:bodyPr/>
          <a:lstStyle/>
          <a:p>
            <a:r>
              <a:rPr lang="en-US" dirty="0" smtClean="0"/>
              <a:t>Victim and interferer populations</a:t>
            </a:r>
          </a:p>
          <a:p>
            <a:pPr lvl="1"/>
            <a:r>
              <a:rPr lang="en-US" dirty="0" smtClean="0"/>
              <a:t>Adjacent or overlaid?</a:t>
            </a:r>
          </a:p>
          <a:p>
            <a:pPr lvl="2"/>
            <a:r>
              <a:rPr lang="en-US" dirty="0" smtClean="0"/>
              <a:t>If adjacent then Spatial Filtering (SF) is effective’</a:t>
            </a:r>
          </a:p>
          <a:p>
            <a:pPr lvl="2"/>
            <a:r>
              <a:rPr lang="en-US" dirty="0" smtClean="0"/>
              <a:t>If overlaid then SF effectiveness is reduced</a:t>
            </a:r>
          </a:p>
          <a:p>
            <a:pPr lvl="2"/>
            <a:endParaRPr lang="en-US" dirty="0" smtClean="0"/>
          </a:p>
          <a:p>
            <a:pPr lvl="1"/>
            <a:r>
              <a:rPr lang="en-US" dirty="0" smtClean="0"/>
              <a:t>Distinct elevations?</a:t>
            </a:r>
          </a:p>
          <a:p>
            <a:pPr lvl="2"/>
            <a:r>
              <a:rPr lang="en-US" dirty="0" smtClean="0"/>
              <a:t>If distinct then vertical null steering is effective</a:t>
            </a:r>
          </a:p>
          <a:p>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dirty="0" smtClean="0"/>
              <a:t>Slide </a:t>
            </a:r>
            <a:fld id="{46EB14D6-9136-41B5-9AC9-F79E045F2A2C}" type="slidenum">
              <a:rPr lang="en-US" smtClean="0"/>
              <a:pPr/>
              <a:t>12</a:t>
            </a:fld>
            <a:endParaRPr lang="en-US" dirty="0"/>
          </a:p>
        </p:txBody>
      </p:sp>
      <p:grpSp>
        <p:nvGrpSpPr>
          <p:cNvPr id="7" name="Group 6"/>
          <p:cNvGrpSpPr/>
          <p:nvPr/>
        </p:nvGrpSpPr>
        <p:grpSpPr>
          <a:xfrm>
            <a:off x="8001000" y="2514600"/>
            <a:ext cx="762000" cy="533400"/>
            <a:chOff x="7162800" y="3657600"/>
            <a:chExt cx="762000" cy="533400"/>
          </a:xfrm>
        </p:grpSpPr>
        <p:sp>
          <p:nvSpPr>
            <p:cNvPr id="8" name="Oval 7"/>
            <p:cNvSpPr/>
            <p:nvPr/>
          </p:nvSpPr>
          <p:spPr bwMode="auto">
            <a:xfrm>
              <a:off x="7162800" y="38100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7467600" y="36576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7848600" y="39624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7467600" y="3886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7543800" y="4114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7696200" y="3733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8077200" y="2590800"/>
            <a:ext cx="457200" cy="457200"/>
            <a:chOff x="6019800" y="3733800"/>
            <a:chExt cx="457200" cy="457200"/>
          </a:xfrm>
        </p:grpSpPr>
        <p:sp>
          <p:nvSpPr>
            <p:cNvPr id="15" name="Oval 14"/>
            <p:cNvSpPr/>
            <p:nvPr/>
          </p:nvSpPr>
          <p:spPr bwMode="auto">
            <a:xfrm>
              <a:off x="6248400" y="3733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6019800" y="3810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6324600" y="4038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6172200" y="3962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6096000" y="4114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Oval 19"/>
            <p:cNvSpPr/>
            <p:nvPr/>
          </p:nvSpPr>
          <p:spPr bwMode="auto">
            <a:xfrm>
              <a:off x="6400800" y="38862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6629400" y="2438400"/>
            <a:ext cx="457200" cy="457200"/>
            <a:chOff x="6019800" y="3733800"/>
            <a:chExt cx="457200" cy="457200"/>
          </a:xfrm>
        </p:grpSpPr>
        <p:sp>
          <p:nvSpPr>
            <p:cNvPr id="22" name="Oval 21"/>
            <p:cNvSpPr/>
            <p:nvPr/>
          </p:nvSpPr>
          <p:spPr bwMode="auto">
            <a:xfrm>
              <a:off x="6248400" y="3733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6019800" y="3810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6324600" y="4038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6172200" y="3962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Oval 25"/>
            <p:cNvSpPr/>
            <p:nvPr/>
          </p:nvSpPr>
          <p:spPr bwMode="auto">
            <a:xfrm>
              <a:off x="6096000" y="4114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6400800" y="38862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8" name="Group 27"/>
          <p:cNvGrpSpPr/>
          <p:nvPr/>
        </p:nvGrpSpPr>
        <p:grpSpPr>
          <a:xfrm>
            <a:off x="6781800" y="2667000"/>
            <a:ext cx="762000" cy="533400"/>
            <a:chOff x="7162800" y="3657600"/>
            <a:chExt cx="762000" cy="533400"/>
          </a:xfrm>
        </p:grpSpPr>
        <p:sp>
          <p:nvSpPr>
            <p:cNvPr id="29" name="Oval 28"/>
            <p:cNvSpPr/>
            <p:nvPr/>
          </p:nvSpPr>
          <p:spPr bwMode="auto">
            <a:xfrm>
              <a:off x="7162800" y="38100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Oval 29"/>
            <p:cNvSpPr/>
            <p:nvPr/>
          </p:nvSpPr>
          <p:spPr bwMode="auto">
            <a:xfrm>
              <a:off x="7467600" y="36576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Oval 30"/>
            <p:cNvSpPr/>
            <p:nvPr/>
          </p:nvSpPr>
          <p:spPr bwMode="auto">
            <a:xfrm>
              <a:off x="7848600" y="39624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Oval 31"/>
            <p:cNvSpPr/>
            <p:nvPr/>
          </p:nvSpPr>
          <p:spPr bwMode="auto">
            <a:xfrm>
              <a:off x="7467600" y="3886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3" name="Oval 32"/>
            <p:cNvSpPr/>
            <p:nvPr/>
          </p:nvSpPr>
          <p:spPr bwMode="auto">
            <a:xfrm>
              <a:off x="7543800" y="4114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4" name="Oval 33"/>
            <p:cNvSpPr/>
            <p:nvPr/>
          </p:nvSpPr>
          <p:spPr bwMode="auto">
            <a:xfrm>
              <a:off x="7696200" y="3733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35" name="Oval 34"/>
          <p:cNvSpPr/>
          <p:nvPr/>
        </p:nvSpPr>
        <p:spPr bwMode="auto">
          <a:xfrm>
            <a:off x="7162800" y="5105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6" name="Oval 35"/>
          <p:cNvSpPr/>
          <p:nvPr/>
        </p:nvSpPr>
        <p:spPr bwMode="auto">
          <a:xfrm>
            <a:off x="7315200" y="5105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7467600" y="5105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Oval 37"/>
          <p:cNvSpPr/>
          <p:nvPr/>
        </p:nvSpPr>
        <p:spPr bwMode="auto">
          <a:xfrm>
            <a:off x="7620000" y="5181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Oval 38"/>
          <p:cNvSpPr/>
          <p:nvPr/>
        </p:nvSpPr>
        <p:spPr bwMode="auto">
          <a:xfrm>
            <a:off x="7772400" y="5105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Oval 39"/>
          <p:cNvSpPr/>
          <p:nvPr/>
        </p:nvSpPr>
        <p:spPr bwMode="auto">
          <a:xfrm>
            <a:off x="7924800" y="5181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8458200" y="4648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Oval 41"/>
          <p:cNvSpPr/>
          <p:nvPr/>
        </p:nvSpPr>
        <p:spPr bwMode="auto">
          <a:xfrm>
            <a:off x="6781800" y="4648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43" name="Straight Arrow Connector 42"/>
          <p:cNvCxnSpPr/>
          <p:nvPr/>
        </p:nvCxnSpPr>
        <p:spPr bwMode="auto">
          <a:xfrm flipV="1">
            <a:off x="7010400" y="4648200"/>
            <a:ext cx="0" cy="457200"/>
          </a:xfrm>
          <a:prstGeom prst="straightConnector1">
            <a:avLst/>
          </a:prstGeom>
          <a:solidFill>
            <a:schemeClr val="accent1"/>
          </a:solidFill>
          <a:ln w="12700" cap="flat" cmpd="sng" algn="ctr">
            <a:solidFill>
              <a:schemeClr val="tx1"/>
            </a:solidFill>
            <a:prstDash val="solid"/>
            <a:round/>
            <a:headEnd type="arrow" w="sm" len="sm"/>
            <a:tailEnd type="arrow"/>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Configurations</a:t>
            </a:r>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13</a:t>
            </a:fld>
            <a:endParaRPr lang="en-US"/>
          </a:p>
        </p:txBody>
      </p:sp>
      <p:pic>
        <p:nvPicPr>
          <p:cNvPr id="1026" name="Picture 2"/>
          <p:cNvPicPr>
            <a:picLocks noGrp="1" noChangeAspect="1" noChangeArrowheads="1"/>
          </p:cNvPicPr>
          <p:nvPr>
            <p:ph idx="1"/>
          </p:nvPr>
        </p:nvPicPr>
        <p:blipFill>
          <a:blip r:embed="rId2" cstate="screen"/>
          <a:srcRect/>
          <a:stretch>
            <a:fillRect/>
          </a:stretch>
        </p:blipFill>
        <p:spPr bwMode="auto">
          <a:xfrm>
            <a:off x="6248400" y="3200400"/>
            <a:ext cx="1895475" cy="2819400"/>
          </a:xfrm>
          <a:prstGeom prst="rect">
            <a:avLst/>
          </a:prstGeom>
          <a:noFill/>
          <a:ln w="9525">
            <a:noFill/>
            <a:miter lim="800000"/>
            <a:headEnd/>
            <a:tailEnd/>
          </a:ln>
        </p:spPr>
      </p:pic>
      <p:pic>
        <p:nvPicPr>
          <p:cNvPr id="1028" name="Picture 4"/>
          <p:cNvPicPr>
            <a:picLocks noChangeAspect="1" noChangeArrowheads="1"/>
          </p:cNvPicPr>
          <p:nvPr/>
        </p:nvPicPr>
        <p:blipFill>
          <a:blip r:embed="rId3" cstate="screen"/>
          <a:srcRect/>
          <a:stretch>
            <a:fillRect/>
          </a:stretch>
        </p:blipFill>
        <p:spPr bwMode="auto">
          <a:xfrm>
            <a:off x="2971800" y="2133600"/>
            <a:ext cx="2486025" cy="3419475"/>
          </a:xfrm>
          <a:prstGeom prst="rect">
            <a:avLst/>
          </a:prstGeom>
          <a:noFill/>
          <a:ln w="9525">
            <a:noFill/>
            <a:miter lim="800000"/>
            <a:headEnd/>
            <a:tailEnd/>
          </a:ln>
        </p:spPr>
      </p:pic>
      <p:pic>
        <p:nvPicPr>
          <p:cNvPr id="1029" name="Picture 5"/>
          <p:cNvPicPr>
            <a:picLocks noChangeAspect="1" noChangeArrowheads="1"/>
          </p:cNvPicPr>
          <p:nvPr/>
        </p:nvPicPr>
        <p:blipFill>
          <a:blip r:embed="rId4" cstate="screen"/>
          <a:srcRect/>
          <a:stretch>
            <a:fillRect/>
          </a:stretch>
        </p:blipFill>
        <p:spPr bwMode="auto">
          <a:xfrm>
            <a:off x="533400" y="3352800"/>
            <a:ext cx="3199637" cy="2638425"/>
          </a:xfrm>
          <a:prstGeom prst="rect">
            <a:avLst/>
          </a:prstGeom>
          <a:noFill/>
          <a:ln w="9525">
            <a:noFill/>
            <a:miter lim="800000"/>
            <a:headEnd/>
            <a:tailEnd/>
          </a:ln>
        </p:spPr>
      </p:pic>
      <p:sp>
        <p:nvSpPr>
          <p:cNvPr id="11" name="Content Placeholder 2"/>
          <p:cNvSpPr txBox="1">
            <a:spLocks/>
          </p:cNvSpPr>
          <p:nvPr/>
        </p:nvSpPr>
        <p:spPr bwMode="auto">
          <a:xfrm>
            <a:off x="2438400" y="2209800"/>
            <a:ext cx="1219200" cy="762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ULAs</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bwMode="auto">
          <a:xfrm>
            <a:off x="6629400" y="2133600"/>
            <a:ext cx="1219200" cy="762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UCA</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685800" y="6172200"/>
            <a:ext cx="3733800" cy="276999"/>
          </a:xfrm>
          <a:prstGeom prst="rect">
            <a:avLst/>
          </a:prstGeom>
          <a:noFill/>
        </p:spPr>
        <p:txBody>
          <a:bodyPr wrap="square" rtlCol="0">
            <a:spAutoFit/>
          </a:bodyPr>
          <a:lstStyle/>
          <a:p>
            <a:r>
              <a:rPr lang="en-US" dirty="0" err="1" smtClean="0"/>
              <a:t>gO</a:t>
            </a:r>
            <a:r>
              <a:rPr lang="en-US" dirty="0" smtClean="0"/>
              <a:t> Networks, </a:t>
            </a:r>
            <a:r>
              <a:rPr lang="en-US" dirty="0" err="1" smtClean="0"/>
              <a:t>Wavion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Configurations</a:t>
            </a:r>
            <a:endParaRPr lang="en-US" dirty="0"/>
          </a:p>
        </p:txBody>
      </p:sp>
      <p:sp>
        <p:nvSpPr>
          <p:cNvPr id="3" name="Content Placeholder 2"/>
          <p:cNvSpPr>
            <a:spLocks noGrp="1"/>
          </p:cNvSpPr>
          <p:nvPr>
            <p:ph idx="1"/>
          </p:nvPr>
        </p:nvSpPr>
        <p:spPr/>
        <p:txBody>
          <a:bodyPr/>
          <a:lstStyle/>
          <a:p>
            <a:r>
              <a:rPr lang="en-US" dirty="0" smtClean="0"/>
              <a:t>Azimuthal SF</a:t>
            </a:r>
          </a:p>
          <a:p>
            <a:pPr lvl="1"/>
            <a:r>
              <a:rPr lang="en-US" dirty="0" smtClean="0"/>
              <a:t>ULAs with back baffle</a:t>
            </a:r>
          </a:p>
          <a:p>
            <a:pPr lvl="2"/>
            <a:r>
              <a:rPr lang="en-US" dirty="0" smtClean="0"/>
              <a:t>Not Omni thus good for adjacent networks</a:t>
            </a:r>
          </a:p>
          <a:p>
            <a:pPr lvl="1"/>
            <a:r>
              <a:rPr lang="en-US" dirty="0" smtClean="0"/>
              <a:t>ULAs with no baffle</a:t>
            </a:r>
          </a:p>
          <a:p>
            <a:pPr lvl="2"/>
            <a:r>
              <a:rPr lang="en-US" dirty="0" smtClean="0"/>
              <a:t>Omni directional for overlaid interferers at the expense of duplicate lobe/null</a:t>
            </a:r>
          </a:p>
          <a:p>
            <a:pPr lvl="1"/>
            <a:r>
              <a:rPr lang="en-US" dirty="0" smtClean="0"/>
              <a:t>UCAs</a:t>
            </a:r>
          </a:p>
          <a:p>
            <a:pPr lvl="2"/>
            <a:r>
              <a:rPr lang="en-US" dirty="0" smtClean="0"/>
              <a:t>Omni with higher antenna count</a:t>
            </a:r>
          </a:p>
          <a:p>
            <a:endParaRPr lang="en-US"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 Performance</a:t>
            </a:r>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pic>
        <p:nvPicPr>
          <p:cNvPr id="7" name="Picture 13"/>
          <p:cNvPicPr>
            <a:picLocks noChangeAspect="1" noChangeArrowheads="1"/>
          </p:cNvPicPr>
          <p:nvPr/>
        </p:nvPicPr>
        <p:blipFill>
          <a:blip r:embed="rId2" cstate="screen"/>
          <a:srcRect/>
          <a:stretch>
            <a:fillRect/>
          </a:stretch>
        </p:blipFill>
        <p:spPr bwMode="auto">
          <a:xfrm>
            <a:off x="685800" y="1524000"/>
            <a:ext cx="2041525" cy="1965325"/>
          </a:xfrm>
          <a:prstGeom prst="rect">
            <a:avLst/>
          </a:prstGeom>
          <a:noFill/>
          <a:ln w="9525">
            <a:noFill/>
            <a:miter lim="800000"/>
            <a:headEnd/>
            <a:tailEnd/>
          </a:ln>
          <a:effectLst/>
        </p:spPr>
      </p:pic>
      <p:pic>
        <p:nvPicPr>
          <p:cNvPr id="8" name="Picture 16"/>
          <p:cNvPicPr>
            <a:picLocks noChangeAspect="1" noChangeArrowheads="1"/>
          </p:cNvPicPr>
          <p:nvPr/>
        </p:nvPicPr>
        <p:blipFill>
          <a:blip r:embed="rId3" cstate="screen"/>
          <a:srcRect/>
          <a:stretch>
            <a:fillRect/>
          </a:stretch>
        </p:blipFill>
        <p:spPr bwMode="auto">
          <a:xfrm>
            <a:off x="3429000" y="1295400"/>
            <a:ext cx="2105025" cy="1993900"/>
          </a:xfrm>
          <a:prstGeom prst="rect">
            <a:avLst/>
          </a:prstGeom>
          <a:noFill/>
          <a:ln w="9525">
            <a:noFill/>
            <a:miter lim="800000"/>
            <a:headEnd/>
            <a:tailEnd/>
          </a:ln>
        </p:spPr>
      </p:pic>
      <p:pic>
        <p:nvPicPr>
          <p:cNvPr id="9" name="Picture 17"/>
          <p:cNvPicPr>
            <a:picLocks noChangeAspect="1" noChangeArrowheads="1"/>
          </p:cNvPicPr>
          <p:nvPr/>
        </p:nvPicPr>
        <p:blipFill>
          <a:blip r:embed="rId4" cstate="screen"/>
          <a:srcRect/>
          <a:stretch>
            <a:fillRect/>
          </a:stretch>
        </p:blipFill>
        <p:spPr bwMode="auto">
          <a:xfrm>
            <a:off x="6172200" y="1524000"/>
            <a:ext cx="2419350" cy="1939925"/>
          </a:xfrm>
          <a:prstGeom prst="rect">
            <a:avLst/>
          </a:prstGeom>
          <a:noFill/>
          <a:ln w="9525">
            <a:noFill/>
            <a:miter lim="800000"/>
            <a:headEnd/>
            <a:tailEnd/>
          </a:ln>
        </p:spPr>
      </p:pic>
      <p:sp>
        <p:nvSpPr>
          <p:cNvPr id="12" name="Content Placeholder 2"/>
          <p:cNvSpPr>
            <a:spLocks noGrp="1"/>
          </p:cNvSpPr>
          <p:nvPr>
            <p:ph idx="1"/>
          </p:nvPr>
        </p:nvSpPr>
        <p:spPr>
          <a:xfrm>
            <a:off x="685800" y="3276600"/>
            <a:ext cx="7772400" cy="3048000"/>
          </a:xfrm>
        </p:spPr>
        <p:txBody>
          <a:bodyPr/>
          <a:lstStyle/>
          <a:p>
            <a:r>
              <a:rPr lang="en-US" sz="2800" dirty="0" smtClean="0"/>
              <a:t>Uniform illumination results in 12 dB Side Lobes</a:t>
            </a:r>
          </a:p>
          <a:p>
            <a:r>
              <a:rPr lang="en-US" sz="2800" dirty="0" smtClean="0"/>
              <a:t>Improved side lobes via amplitude tapering or “windowing” Tradeoff is decrease in gain and pointing resolution</a:t>
            </a:r>
          </a:p>
          <a:p>
            <a:pPr lvl="1"/>
            <a:r>
              <a:rPr lang="en-US" sz="2000" dirty="0" smtClean="0"/>
              <a:t>Binomial distribution for “no” side lobes and -2.5db gain</a:t>
            </a:r>
          </a:p>
          <a:p>
            <a:pPr lvl="1"/>
            <a:r>
              <a:rPr lang="en-US" sz="2000" dirty="0" err="1" smtClean="0"/>
              <a:t>Dolph-Chebvshev</a:t>
            </a:r>
            <a:r>
              <a:rPr lang="en-US" sz="2000" dirty="0" smtClean="0"/>
              <a:t> for -20dB side lobes and -1.4dB in gain.</a:t>
            </a:r>
            <a:endParaRPr lang="en-US" sz="2400" dirty="0" smtClean="0"/>
          </a:p>
          <a:p>
            <a:pPr lvl="1"/>
            <a:endParaRPr lang="en-US" dirty="0" smtClean="0"/>
          </a:p>
          <a:p>
            <a:endParaRPr lang="en-US" dirty="0"/>
          </a:p>
        </p:txBody>
      </p:sp>
      <p:sp>
        <p:nvSpPr>
          <p:cNvPr id="13" name="Footer Placeholder 4"/>
          <p:cNvSpPr>
            <a:spLocks noGrp="1"/>
          </p:cNvSpPr>
          <p:nvPr>
            <p:ph type="ftr" sz="quarter" idx="11"/>
          </p:nvPr>
        </p:nvSpPr>
        <p:spPr>
          <a:xfrm>
            <a:off x="5486400" y="6475413"/>
            <a:ext cx="3124200" cy="184666"/>
          </a:xfrm>
        </p:spPr>
        <p:txBody>
          <a:bodyPr/>
          <a:lstStyle/>
          <a:p>
            <a:r>
              <a:rPr lang="en-US" dirty="0" smtClean="0"/>
              <a:t>Bob Conley et al., Gonzaga U, Eigen Wireless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r>
              <a:rPr lang="en-US" dirty="0" smtClean="0"/>
              <a:t>SARL Radiated Measurements</a:t>
            </a:r>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16</a:t>
            </a:fld>
            <a:endParaRPr lang="en-US"/>
          </a:p>
        </p:txBody>
      </p:sp>
      <p:sp>
        <p:nvSpPr>
          <p:cNvPr id="7" name="Rectangle 3"/>
          <p:cNvSpPr txBox="1">
            <a:spLocks noChangeArrowheads="1"/>
          </p:cNvSpPr>
          <p:nvPr/>
        </p:nvSpPr>
        <p:spPr bwMode="auto">
          <a:xfrm>
            <a:off x="457200" y="1600200"/>
            <a:ext cx="4038600" cy="45259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Two automated full anechoic antenna test chambers with multi axis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positioners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(MAP)</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Small aperture 3D patterns, 0.7 to 6 GHz  DUT weight limit 10 lbs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Large aperture 3D patterns, 0.3 to 6 GHz DUT 3D weight limit 75 lbs, 2D 1200 lbs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Automated outdoor range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3D patterns 5lb DUT limit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2D patterns, 0.7 to 6 GHz DUT weight limit 600 lbs</a:t>
            </a:r>
            <a:endParaRPr kumimoji="0" lang="en-US" sz="2000" b="0" i="0" u="none" strike="noStrike" kern="0" cap="none" spc="0" normalizeH="0" baseline="0" noProof="0" dirty="0">
              <a:ln>
                <a:noFill/>
              </a:ln>
              <a:solidFill>
                <a:schemeClr val="tx1"/>
              </a:solidFill>
              <a:effectLst/>
              <a:uLnTx/>
              <a:uFillTx/>
              <a:latin typeface="+mn-lt"/>
            </a:endParaRPr>
          </a:p>
        </p:txBody>
      </p:sp>
      <p:pic>
        <p:nvPicPr>
          <p:cNvPr id="8" name="Picture 5" descr="DSCF3231"/>
          <p:cNvPicPr>
            <a:picLocks noChangeAspect="1" noChangeArrowheads="1"/>
          </p:cNvPicPr>
          <p:nvPr/>
        </p:nvPicPr>
        <p:blipFill>
          <a:blip r:embed="rId2" cstate="screen"/>
          <a:srcRect/>
          <a:stretch>
            <a:fillRect/>
          </a:stretch>
        </p:blipFill>
        <p:spPr bwMode="auto">
          <a:xfrm>
            <a:off x="5486400" y="1371600"/>
            <a:ext cx="2971800" cy="2206625"/>
          </a:xfrm>
          <a:prstGeom prst="rect">
            <a:avLst/>
          </a:prstGeom>
          <a:noFill/>
        </p:spPr>
      </p:pic>
      <p:pic>
        <p:nvPicPr>
          <p:cNvPr id="9" name="Picture 6" descr="DSCF3950"/>
          <p:cNvPicPr>
            <a:picLocks noChangeAspect="1" noChangeArrowheads="1"/>
          </p:cNvPicPr>
          <p:nvPr/>
        </p:nvPicPr>
        <p:blipFill>
          <a:blip r:embed="rId3" cstate="screen"/>
          <a:srcRect/>
          <a:stretch>
            <a:fillRect/>
          </a:stretch>
        </p:blipFill>
        <p:spPr>
          <a:xfrm>
            <a:off x="4953000" y="3810000"/>
            <a:ext cx="3581400" cy="2686050"/>
          </a:xfrm>
          <a:prstGeom prst="rect">
            <a:avLst/>
          </a:prstGeo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Proof-of-Concept on Software Defined Radio (SDR)</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17</a:t>
            </a:fld>
            <a:endParaRPr lang="en-US"/>
          </a:p>
        </p:txBody>
      </p:sp>
      <p:pic>
        <p:nvPicPr>
          <p:cNvPr id="7" name="Picture 5"/>
          <p:cNvPicPr>
            <a:picLocks noChangeAspect="1" noChangeArrowheads="1"/>
          </p:cNvPicPr>
          <p:nvPr/>
        </p:nvPicPr>
        <p:blipFill>
          <a:blip r:embed="rId2" cstate="screen"/>
          <a:srcRect/>
          <a:stretch>
            <a:fillRect/>
          </a:stretch>
        </p:blipFill>
        <p:spPr bwMode="auto">
          <a:xfrm>
            <a:off x="1108005" y="1752600"/>
            <a:ext cx="2832170" cy="2438400"/>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screen"/>
          <a:srcRect/>
          <a:stretch>
            <a:fillRect/>
          </a:stretch>
        </p:blipFill>
        <p:spPr bwMode="auto">
          <a:xfrm>
            <a:off x="4419600" y="1824038"/>
            <a:ext cx="3471863" cy="2366962"/>
          </a:xfrm>
          <a:prstGeom prst="rect">
            <a:avLst/>
          </a:prstGeom>
          <a:noFill/>
          <a:ln w="9525">
            <a:noFill/>
            <a:miter lim="800000"/>
            <a:headEnd/>
            <a:tailEnd/>
          </a:ln>
          <a:effectLst/>
        </p:spPr>
      </p:pic>
      <p:pic>
        <p:nvPicPr>
          <p:cNvPr id="9" name="Picture 6"/>
          <p:cNvPicPr>
            <a:picLocks noGrp="1" noChangeAspect="1" noChangeArrowheads="1"/>
          </p:cNvPicPr>
          <p:nvPr>
            <p:ph idx="1"/>
          </p:nvPr>
        </p:nvPicPr>
        <p:blipFill>
          <a:blip r:embed="rId4" cstate="screen"/>
          <a:srcRect b="35555"/>
          <a:stretch>
            <a:fillRect/>
          </a:stretch>
        </p:blipFill>
        <p:spPr bwMode="auto">
          <a:xfrm>
            <a:off x="762000" y="4267200"/>
            <a:ext cx="77724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lgn="ctr">
              <a:buNone/>
            </a:pPr>
            <a:r>
              <a:rPr lang="en-US" dirty="0" smtClean="0"/>
              <a:t>www.gonzaga.edu/antenna</a:t>
            </a:r>
            <a:endParaRPr lang="en-US" dirty="0"/>
          </a:p>
        </p:txBody>
      </p:sp>
      <p:sp>
        <p:nvSpPr>
          <p:cNvPr id="4" name="Date Placeholder 3"/>
          <p:cNvSpPr>
            <a:spLocks noGrp="1"/>
          </p:cNvSpPr>
          <p:nvPr>
            <p:ph type="dt" sz="half" idx="10"/>
          </p:nvPr>
        </p:nvSpPr>
        <p:spPr/>
        <p:txBody>
          <a:bodyPr/>
          <a:lstStyle/>
          <a:p>
            <a:r>
              <a:rPr lang="en-US"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a:t>Slide </a:t>
            </a:r>
            <a:fld id="{AAB521A9-A69A-4EA9-971C-97908E39F13A}" type="slidenum">
              <a:rPr lang="en-US"/>
              <a:pPr/>
              <a:t>2</a:t>
            </a:fld>
            <a:endParaRPr lang="en-US"/>
          </a:p>
        </p:txBody>
      </p:sp>
      <p:sp>
        <p:nvSpPr>
          <p:cNvPr id="26626" name="Rectangle 2"/>
          <p:cNvSpPr>
            <a:spLocks noGrp="1" noChangeArrowheads="1"/>
          </p:cNvSpPr>
          <p:nvPr>
            <p:ph type="ctrTitle"/>
          </p:nvPr>
        </p:nvSpPr>
        <p:spPr>
          <a:xfrm>
            <a:off x="685800" y="2286000"/>
            <a:ext cx="7772400" cy="1143000"/>
          </a:xfrm>
        </p:spPr>
        <p:txBody>
          <a:bodyPr/>
          <a:lstStyle/>
          <a:p>
            <a:r>
              <a:rPr lang="en-US" dirty="0" smtClean="0">
                <a:solidFill>
                  <a:schemeClr val="tx1"/>
                </a:solidFill>
              </a:rPr>
              <a:t>Smart Antenna Opportunities for Spectrum Resource Usage Improvements</a:t>
            </a:r>
            <a:endParaRPr lang="en-US" dirty="0">
              <a:solidFill>
                <a:schemeClr val="tx1"/>
              </a:solidFill>
            </a:endParaRPr>
          </a:p>
        </p:txBody>
      </p:sp>
      <p:sp>
        <p:nvSpPr>
          <p:cNvPr id="26627" name="Rectangle 3"/>
          <p:cNvSpPr>
            <a:spLocks noGrp="1" noChangeArrowheads="1"/>
          </p:cNvSpPr>
          <p:nvPr>
            <p:ph type="subTitle" idx="1"/>
          </p:nvPr>
        </p:nvSpPr>
        <p:spPr/>
        <p:txBody>
          <a:bodyPr/>
          <a:lstStyle/>
          <a:p>
            <a:r>
              <a:rPr lang="en-US" sz="2800" dirty="0" smtClean="0"/>
              <a:t>Presented by Bob Conley</a:t>
            </a:r>
          </a:p>
          <a:p>
            <a:r>
              <a:rPr lang="en-US" sz="2800" dirty="0" smtClean="0"/>
              <a:t>Eigen Wireless</a:t>
            </a:r>
          </a:p>
          <a:p>
            <a:r>
              <a:rPr lang="en-US" sz="2800" dirty="0" smtClean="0"/>
              <a:t>Steven </a:t>
            </a:r>
            <a:r>
              <a:rPr lang="en-US" sz="2800" dirty="0" err="1" smtClean="0"/>
              <a:t>Schennum</a:t>
            </a:r>
            <a:endParaRPr lang="en-US" sz="2800" dirty="0" smtClean="0"/>
          </a:p>
          <a:p>
            <a:r>
              <a:rPr lang="en-US" sz="2800" dirty="0" smtClean="0"/>
              <a:t>Gonzaga University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7000"/>
            <a:ext cx="3124200" cy="184666"/>
          </a:xfrm>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a:t>Slide </a:t>
            </a:r>
            <a:fld id="{63AD87E7-D88B-4E88-BE89-F1E49DD1C1DE}" type="slidenum">
              <a:rPr lang="en-US"/>
              <a:pPr/>
              <a:t>3</a:t>
            </a:fld>
            <a:endParaRPr lang="en-US"/>
          </a:p>
        </p:txBody>
      </p:sp>
      <p:sp>
        <p:nvSpPr>
          <p:cNvPr id="4098" name="Rectangle 2"/>
          <p:cNvSpPr>
            <a:spLocks noGrp="1" noChangeArrowheads="1"/>
          </p:cNvSpPr>
          <p:nvPr>
            <p:ph type="title"/>
          </p:nvPr>
        </p:nvSpPr>
        <p:spPr>
          <a:ln/>
        </p:spPr>
        <p:txBody>
          <a:bodyPr/>
          <a:lstStyle/>
          <a:p>
            <a:r>
              <a:rPr lang="en-US" sz="4000" dirty="0" smtClean="0"/>
              <a:t>I</a:t>
            </a:r>
            <a:r>
              <a:rPr lang="en-US" dirty="0" smtClean="0"/>
              <a:t>ntrodu</a:t>
            </a:r>
            <a:r>
              <a:rPr lang="en-US" sz="4000" dirty="0" smtClean="0"/>
              <a:t>ction</a:t>
            </a:r>
            <a:endParaRPr lang="en-US" sz="4000" dirty="0"/>
          </a:p>
        </p:txBody>
      </p:sp>
      <p:sp>
        <p:nvSpPr>
          <p:cNvPr id="4099" name="Rectangle 3"/>
          <p:cNvSpPr>
            <a:spLocks noGrp="1" noChangeArrowheads="1"/>
          </p:cNvSpPr>
          <p:nvPr>
            <p:ph type="body" idx="1"/>
          </p:nvPr>
        </p:nvSpPr>
        <p:spPr>
          <a:ln/>
        </p:spPr>
        <p:txBody>
          <a:bodyPr/>
          <a:lstStyle/>
          <a:p>
            <a:r>
              <a:rPr lang="en-US" sz="2800" dirty="0" smtClean="0"/>
              <a:t>Concentration on ISM band interference studies</a:t>
            </a:r>
          </a:p>
          <a:p>
            <a:pPr lvl="1"/>
            <a:r>
              <a:rPr lang="en-US" sz="2400" dirty="0" smtClean="0"/>
              <a:t>Propagation characteristics of the desired (victim) signal and Interfering signals</a:t>
            </a:r>
          </a:p>
          <a:p>
            <a:pPr lvl="1"/>
            <a:r>
              <a:rPr lang="en-US" sz="2400" dirty="0" smtClean="0"/>
              <a:t>Focus on co-channel interferers</a:t>
            </a:r>
          </a:p>
          <a:p>
            <a:pPr lvl="1"/>
            <a:r>
              <a:rPr lang="en-US" sz="2400" dirty="0" smtClean="0"/>
              <a:t>Significant out-of-band interferers</a:t>
            </a:r>
          </a:p>
          <a:p>
            <a:r>
              <a:rPr lang="en-US" sz="2800" dirty="0"/>
              <a:t>P</a:t>
            </a:r>
            <a:r>
              <a:rPr lang="en-US" sz="2800" dirty="0" smtClean="0"/>
              <a:t>otential mitigating solutions </a:t>
            </a:r>
          </a:p>
          <a:p>
            <a:pPr lvl="1"/>
            <a:r>
              <a:rPr lang="en-US" sz="2400" dirty="0" smtClean="0"/>
              <a:t>Many papers and proposals have advocated MAC and PHY additions to support </a:t>
            </a:r>
            <a:r>
              <a:rPr lang="en-US" sz="2400" dirty="0"/>
              <a:t>s</a:t>
            </a:r>
            <a:r>
              <a:rPr lang="en-US" sz="2400" dirty="0" smtClean="0"/>
              <a:t>mart antennas.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ISM Environment</a:t>
            </a:r>
            <a:endParaRPr lang="en-US" dirty="0"/>
          </a:p>
        </p:txBody>
      </p:sp>
      <p:sp>
        <p:nvSpPr>
          <p:cNvPr id="3" name="Content Placeholder 2"/>
          <p:cNvSpPr>
            <a:spLocks noGrp="1"/>
          </p:cNvSpPr>
          <p:nvPr>
            <p:ph idx="1"/>
          </p:nvPr>
        </p:nvSpPr>
        <p:spPr/>
        <p:txBody>
          <a:bodyPr/>
          <a:lstStyle/>
          <a:p>
            <a:r>
              <a:rPr lang="en-US" dirty="0" smtClean="0"/>
              <a:t>Desired Signal</a:t>
            </a:r>
          </a:p>
          <a:p>
            <a:pPr lvl="1"/>
            <a:r>
              <a:rPr lang="en-US" dirty="0" smtClean="0"/>
              <a:t>Propagation</a:t>
            </a:r>
          </a:p>
          <a:p>
            <a:pPr lvl="1"/>
            <a:r>
              <a:rPr lang="en-US" dirty="0" smtClean="0"/>
              <a:t>How much traffic?</a:t>
            </a:r>
          </a:p>
          <a:p>
            <a:pPr lvl="1"/>
            <a:r>
              <a:rPr lang="en-US" dirty="0" smtClean="0"/>
              <a:t>Building penetration loss?</a:t>
            </a:r>
          </a:p>
          <a:p>
            <a:pPr lvl="1"/>
            <a:r>
              <a:rPr lang="en-US" dirty="0" smtClean="0"/>
              <a:t>Polarization scattering loss?</a:t>
            </a:r>
          </a:p>
          <a:p>
            <a:pPr lvl="1"/>
            <a:r>
              <a:rPr lang="en-US" dirty="0" smtClean="0"/>
              <a:t>Delay Spread?</a:t>
            </a:r>
          </a:p>
          <a:p>
            <a:pPr lvl="1"/>
            <a:r>
              <a:rPr lang="en-US" dirty="0" smtClean="0"/>
              <a:t>Topography?</a:t>
            </a:r>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5</a:t>
            </a:fld>
            <a:endParaRPr lang="en-US"/>
          </a:p>
        </p:txBody>
      </p:sp>
      <p:sp>
        <p:nvSpPr>
          <p:cNvPr id="9" name="Content Placeholder 8"/>
          <p:cNvSpPr>
            <a:spLocks noGrp="1"/>
          </p:cNvSpPr>
          <p:nvPr>
            <p:ph idx="1"/>
          </p:nvPr>
        </p:nvSpPr>
        <p:spPr>
          <a:xfrm>
            <a:off x="685800" y="1981200"/>
            <a:ext cx="3581400" cy="4114800"/>
          </a:xfrm>
        </p:spPr>
        <p:txBody>
          <a:bodyPr/>
          <a:lstStyle/>
          <a:p>
            <a:r>
              <a:rPr lang="en-US" dirty="0" smtClean="0"/>
              <a:t>Calibrated  RSSI</a:t>
            </a:r>
          </a:p>
          <a:p>
            <a:r>
              <a:rPr lang="en-US" dirty="0" smtClean="0"/>
              <a:t>Per SSID and MAC</a:t>
            </a:r>
          </a:p>
          <a:p>
            <a:r>
              <a:rPr lang="en-US" dirty="0" smtClean="0"/>
              <a:t>Calculate apparent polarization</a:t>
            </a:r>
            <a:endParaRPr lang="en-US" dirty="0"/>
          </a:p>
        </p:txBody>
      </p:sp>
      <p:pic>
        <p:nvPicPr>
          <p:cNvPr id="28675" name="Picture 3"/>
          <p:cNvPicPr>
            <a:picLocks noChangeAspect="1" noChangeArrowheads="1"/>
          </p:cNvPicPr>
          <p:nvPr/>
        </p:nvPicPr>
        <p:blipFill>
          <a:blip r:embed="rId2" cstate="screen"/>
          <a:srcRect/>
          <a:stretch>
            <a:fillRect/>
          </a:stretch>
        </p:blipFill>
        <p:spPr bwMode="auto">
          <a:xfrm>
            <a:off x="4191000" y="1905000"/>
            <a:ext cx="4338145" cy="4164724"/>
          </a:xfrm>
          <a:prstGeom prst="rect">
            <a:avLst/>
          </a:prstGeom>
          <a:noFill/>
          <a:ln w="12700" cap="flat" cmpd="sng">
            <a:noFill/>
            <a:prstDash val="solid"/>
            <a:miter lim="800000"/>
            <a:headEnd type="none" w="sm" len="sm"/>
            <a:tailEnd type="none" w="sm" len="sm"/>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6</a:t>
            </a:fld>
            <a:endParaRPr lang="en-US"/>
          </a:p>
        </p:txBody>
      </p:sp>
      <p:sp>
        <p:nvSpPr>
          <p:cNvPr id="19" name="Rectangle 1047"/>
          <p:cNvSpPr>
            <a:spLocks noChangeArrowheads="1"/>
          </p:cNvSpPr>
          <p:nvPr/>
        </p:nvSpPr>
        <p:spPr bwMode="auto">
          <a:xfrm>
            <a:off x="762000" y="1828800"/>
            <a:ext cx="3429000" cy="3310033"/>
          </a:xfrm>
          <a:prstGeom prst="rect">
            <a:avLst/>
          </a:prstGeom>
          <a:noFill/>
          <a:ln w="9525">
            <a:noFill/>
            <a:miter lim="800000"/>
            <a:headEnd/>
            <a:tailEnd/>
          </a:ln>
          <a:effectLst/>
        </p:spPr>
        <p:txBody>
          <a:bodyPr/>
          <a:lstStyle/>
          <a:p>
            <a:pPr marL="342900" indent="-342900">
              <a:spcBef>
                <a:spcPct val="20000"/>
              </a:spcBef>
              <a:buFontTx/>
              <a:buChar char="•"/>
            </a:pPr>
            <a:r>
              <a:rPr lang="en-US" sz="3200" dirty="0">
                <a:latin typeface="+mn-lt"/>
              </a:rPr>
              <a:t>Pushup Mast: </a:t>
            </a:r>
          </a:p>
          <a:p>
            <a:pPr marL="742950" lvl="1" indent="-285750">
              <a:spcBef>
                <a:spcPct val="20000"/>
              </a:spcBef>
              <a:buFontTx/>
              <a:buChar char="–"/>
            </a:pPr>
            <a:r>
              <a:rPr lang="en-US" sz="2800" dirty="0">
                <a:latin typeface="+mn-lt"/>
              </a:rPr>
              <a:t>Antenna set</a:t>
            </a:r>
          </a:p>
          <a:p>
            <a:pPr marL="742950" lvl="1" indent="-285750">
              <a:spcBef>
                <a:spcPct val="20000"/>
              </a:spcBef>
              <a:buFontTx/>
              <a:buChar char="–"/>
            </a:pPr>
            <a:r>
              <a:rPr lang="en-US" sz="2800" dirty="0">
                <a:latin typeface="+mn-lt"/>
              </a:rPr>
              <a:t>Horizontal </a:t>
            </a:r>
            <a:r>
              <a:rPr lang="en-US" sz="2800" dirty="0" err="1">
                <a:latin typeface="+mn-lt"/>
              </a:rPr>
              <a:t>Pol</a:t>
            </a:r>
            <a:endParaRPr lang="en-US" sz="2800" dirty="0">
              <a:latin typeface="+mn-lt"/>
            </a:endParaRPr>
          </a:p>
          <a:p>
            <a:pPr marL="742950" lvl="1" indent="-285750">
              <a:spcBef>
                <a:spcPct val="20000"/>
              </a:spcBef>
              <a:buFontTx/>
              <a:buChar char="–"/>
            </a:pPr>
            <a:r>
              <a:rPr lang="en-US" sz="2800" dirty="0">
                <a:latin typeface="+mn-lt"/>
              </a:rPr>
              <a:t>Vertical </a:t>
            </a:r>
            <a:r>
              <a:rPr lang="en-US" sz="2800" dirty="0" err="1">
                <a:latin typeface="+mn-lt"/>
              </a:rPr>
              <a:t>Pol</a:t>
            </a:r>
            <a:endParaRPr lang="en-US" sz="2800" dirty="0">
              <a:latin typeface="+mn-lt"/>
            </a:endParaRPr>
          </a:p>
          <a:p>
            <a:pPr marL="742950" lvl="1" indent="-285750">
              <a:spcBef>
                <a:spcPct val="20000"/>
              </a:spcBef>
              <a:buFontTx/>
              <a:buChar char="–"/>
            </a:pPr>
            <a:r>
              <a:rPr lang="en-US" sz="2800" dirty="0">
                <a:latin typeface="+mn-lt"/>
              </a:rPr>
              <a:t>Horizon and </a:t>
            </a:r>
            <a:r>
              <a:rPr lang="en-US" sz="2800" dirty="0" err="1">
                <a:latin typeface="+mn-lt"/>
              </a:rPr>
              <a:t>Downtilt</a:t>
            </a:r>
            <a:endParaRPr lang="en-US" sz="2800" dirty="0">
              <a:latin typeface="+mn-lt"/>
            </a:endParaRPr>
          </a:p>
          <a:p>
            <a:pPr marL="342900" indent="-342900">
              <a:spcBef>
                <a:spcPct val="20000"/>
              </a:spcBef>
              <a:buFontTx/>
              <a:buChar char="•"/>
            </a:pPr>
            <a:r>
              <a:rPr lang="en-US" sz="3200" dirty="0">
                <a:latin typeface="+mn-lt"/>
              </a:rPr>
              <a:t>LNA</a:t>
            </a:r>
          </a:p>
          <a:p>
            <a:pPr marL="742950" lvl="1" indent="-285750">
              <a:spcBef>
                <a:spcPct val="20000"/>
              </a:spcBef>
              <a:buFontTx/>
              <a:buChar char="–"/>
            </a:pPr>
            <a:r>
              <a:rPr lang="en-US" sz="2800" dirty="0">
                <a:latin typeface="+mn-lt"/>
              </a:rPr>
              <a:t>Eliminate Cable loss</a:t>
            </a:r>
          </a:p>
        </p:txBody>
      </p:sp>
      <p:grpSp>
        <p:nvGrpSpPr>
          <p:cNvPr id="25" name="Group 24"/>
          <p:cNvGrpSpPr/>
          <p:nvPr/>
        </p:nvGrpSpPr>
        <p:grpSpPr>
          <a:xfrm>
            <a:off x="3962401" y="1828800"/>
            <a:ext cx="4876800" cy="4267200"/>
            <a:chOff x="4410945" y="2209800"/>
            <a:chExt cx="4123455" cy="3733800"/>
          </a:xfrm>
        </p:grpSpPr>
        <p:pic>
          <p:nvPicPr>
            <p:cNvPr id="20" name="Picture 1053" descr="AOL_KPMG tower"/>
            <p:cNvPicPr>
              <a:picLocks noChangeAspect="1" noChangeArrowheads="1"/>
            </p:cNvPicPr>
            <p:nvPr/>
          </p:nvPicPr>
          <p:blipFill>
            <a:blip r:embed="rId2" cstate="screen"/>
            <a:srcRect/>
            <a:stretch>
              <a:fillRect/>
            </a:stretch>
          </p:blipFill>
          <p:spPr bwMode="auto">
            <a:xfrm>
              <a:off x="6585954" y="2934269"/>
              <a:ext cx="1948446" cy="2397481"/>
            </a:xfrm>
            <a:prstGeom prst="rect">
              <a:avLst/>
            </a:prstGeom>
            <a:noFill/>
          </p:spPr>
        </p:pic>
        <p:pic>
          <p:nvPicPr>
            <p:cNvPr id="21" name="Picture 1056" descr="Mast Top"/>
            <p:cNvPicPr>
              <a:picLocks noChangeAspect="1" noChangeArrowheads="1"/>
            </p:cNvPicPr>
            <p:nvPr/>
          </p:nvPicPr>
          <p:blipFill>
            <a:blip r:embed="rId3" cstate="screen"/>
            <a:srcRect/>
            <a:stretch>
              <a:fillRect/>
            </a:stretch>
          </p:blipFill>
          <p:spPr bwMode="auto">
            <a:xfrm>
              <a:off x="4410945" y="2209800"/>
              <a:ext cx="2309689" cy="2842146"/>
            </a:xfrm>
            <a:prstGeom prst="rect">
              <a:avLst/>
            </a:prstGeom>
            <a:noFill/>
          </p:spPr>
        </p:pic>
        <p:pic>
          <p:nvPicPr>
            <p:cNvPr id="22" name="Picture 1057" descr="Tower LNA_BPF set"/>
            <p:cNvPicPr>
              <a:picLocks noChangeAspect="1" noChangeArrowheads="1"/>
            </p:cNvPicPr>
            <p:nvPr/>
          </p:nvPicPr>
          <p:blipFill>
            <a:blip r:embed="rId4" cstate="screen"/>
            <a:srcRect/>
            <a:stretch>
              <a:fillRect/>
            </a:stretch>
          </p:blipFill>
          <p:spPr bwMode="auto">
            <a:xfrm>
              <a:off x="5317199" y="4327478"/>
              <a:ext cx="1314068" cy="1616122"/>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opography</a:t>
            </a:r>
            <a:endParaRPr lang="en-US" dirty="0"/>
          </a:p>
        </p:txBody>
      </p:sp>
      <p:sp>
        <p:nvSpPr>
          <p:cNvPr id="3" name="Content Placeholder 2"/>
          <p:cNvSpPr>
            <a:spLocks noGrp="1"/>
          </p:cNvSpPr>
          <p:nvPr>
            <p:ph idx="1"/>
          </p:nvPr>
        </p:nvSpPr>
        <p:spPr/>
        <p:txBody>
          <a:bodyPr/>
          <a:lstStyle/>
          <a:p>
            <a:r>
              <a:rPr lang="en-US" dirty="0" smtClean="0"/>
              <a:t>Spatial distribution of victim and interferer populations</a:t>
            </a:r>
          </a:p>
          <a:p>
            <a:endParaRPr lang="en-US" dirty="0" smtClean="0"/>
          </a:p>
          <a:p>
            <a:pPr lvl="1"/>
            <a:r>
              <a:rPr lang="en-US" dirty="0" smtClean="0"/>
              <a:t>Adjacent or overlaid?</a:t>
            </a:r>
          </a:p>
          <a:p>
            <a:pPr lvl="1">
              <a:buNone/>
            </a:pPr>
            <a:endParaRPr lang="en-US" dirty="0" smtClean="0"/>
          </a:p>
          <a:p>
            <a:pPr lvl="1"/>
            <a:r>
              <a:rPr lang="en-US" dirty="0" smtClean="0"/>
              <a:t>Distinct elevations?</a:t>
            </a:r>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7</a:t>
            </a:fld>
            <a:endParaRPr lang="en-US"/>
          </a:p>
        </p:txBody>
      </p:sp>
      <p:grpSp>
        <p:nvGrpSpPr>
          <p:cNvPr id="19" name="Group 18"/>
          <p:cNvGrpSpPr/>
          <p:nvPr/>
        </p:nvGrpSpPr>
        <p:grpSpPr>
          <a:xfrm>
            <a:off x="7162800" y="3048000"/>
            <a:ext cx="1219200" cy="990600"/>
            <a:chOff x="7162800" y="3657600"/>
            <a:chExt cx="762000" cy="533400"/>
          </a:xfrm>
        </p:grpSpPr>
        <p:sp>
          <p:nvSpPr>
            <p:cNvPr id="8" name="Oval 7"/>
            <p:cNvSpPr/>
            <p:nvPr/>
          </p:nvSpPr>
          <p:spPr bwMode="auto">
            <a:xfrm>
              <a:off x="7162800" y="38100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7467600" y="36576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7848600" y="39624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7467600" y="3886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7543800" y="4114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7696200" y="3733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0" name="Group 19"/>
          <p:cNvGrpSpPr/>
          <p:nvPr/>
        </p:nvGrpSpPr>
        <p:grpSpPr>
          <a:xfrm>
            <a:off x="7239000" y="3211286"/>
            <a:ext cx="731520" cy="849085"/>
            <a:chOff x="6019800" y="3733800"/>
            <a:chExt cx="457200" cy="457200"/>
          </a:xfrm>
        </p:grpSpPr>
        <p:sp>
          <p:nvSpPr>
            <p:cNvPr id="7" name="Oval 6"/>
            <p:cNvSpPr/>
            <p:nvPr/>
          </p:nvSpPr>
          <p:spPr bwMode="auto">
            <a:xfrm>
              <a:off x="6248400" y="3733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6019800" y="3810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6324600" y="4038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6172200" y="3962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6096000" y="4114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6400800" y="38862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5257800" y="2971800"/>
            <a:ext cx="914400" cy="914400"/>
            <a:chOff x="6019800" y="3733800"/>
            <a:chExt cx="457200" cy="457200"/>
          </a:xfrm>
        </p:grpSpPr>
        <p:sp>
          <p:nvSpPr>
            <p:cNvPr id="22" name="Oval 21"/>
            <p:cNvSpPr/>
            <p:nvPr/>
          </p:nvSpPr>
          <p:spPr bwMode="auto">
            <a:xfrm>
              <a:off x="6248400" y="3733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6019800" y="38100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6324600" y="4038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6172200" y="3962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Oval 25"/>
            <p:cNvSpPr/>
            <p:nvPr/>
          </p:nvSpPr>
          <p:spPr bwMode="auto">
            <a:xfrm>
              <a:off x="6096000" y="41148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Oval 26"/>
            <p:cNvSpPr/>
            <p:nvPr/>
          </p:nvSpPr>
          <p:spPr bwMode="auto">
            <a:xfrm>
              <a:off x="6400800" y="38862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8" name="Group 27"/>
          <p:cNvGrpSpPr/>
          <p:nvPr/>
        </p:nvGrpSpPr>
        <p:grpSpPr>
          <a:xfrm>
            <a:off x="5638800" y="3505200"/>
            <a:ext cx="1066800" cy="838200"/>
            <a:chOff x="7162800" y="3657600"/>
            <a:chExt cx="762000" cy="533400"/>
          </a:xfrm>
        </p:grpSpPr>
        <p:sp>
          <p:nvSpPr>
            <p:cNvPr id="29" name="Oval 28"/>
            <p:cNvSpPr/>
            <p:nvPr/>
          </p:nvSpPr>
          <p:spPr bwMode="auto">
            <a:xfrm>
              <a:off x="7162800" y="38100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Oval 29"/>
            <p:cNvSpPr/>
            <p:nvPr/>
          </p:nvSpPr>
          <p:spPr bwMode="auto">
            <a:xfrm>
              <a:off x="7467600" y="36576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Oval 30"/>
            <p:cNvSpPr/>
            <p:nvPr/>
          </p:nvSpPr>
          <p:spPr bwMode="auto">
            <a:xfrm>
              <a:off x="7848600" y="39624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Oval 31"/>
            <p:cNvSpPr/>
            <p:nvPr/>
          </p:nvSpPr>
          <p:spPr bwMode="auto">
            <a:xfrm>
              <a:off x="7467600" y="3886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3" name="Oval 32"/>
            <p:cNvSpPr/>
            <p:nvPr/>
          </p:nvSpPr>
          <p:spPr bwMode="auto">
            <a:xfrm>
              <a:off x="7543800" y="4114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4" name="Oval 33"/>
            <p:cNvSpPr/>
            <p:nvPr/>
          </p:nvSpPr>
          <p:spPr bwMode="auto">
            <a:xfrm>
              <a:off x="7696200" y="37338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35" name="Oval 34"/>
          <p:cNvSpPr/>
          <p:nvPr/>
        </p:nvSpPr>
        <p:spPr bwMode="auto">
          <a:xfrm>
            <a:off x="63246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6" name="Oval 35"/>
          <p:cNvSpPr/>
          <p:nvPr/>
        </p:nvSpPr>
        <p:spPr bwMode="auto">
          <a:xfrm>
            <a:off x="64770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66294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Oval 37"/>
          <p:cNvSpPr/>
          <p:nvPr/>
        </p:nvSpPr>
        <p:spPr bwMode="auto">
          <a:xfrm>
            <a:off x="6781800" y="5562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Oval 38"/>
          <p:cNvSpPr/>
          <p:nvPr/>
        </p:nvSpPr>
        <p:spPr bwMode="auto">
          <a:xfrm>
            <a:off x="6934200" y="54864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Oval 39"/>
          <p:cNvSpPr/>
          <p:nvPr/>
        </p:nvSpPr>
        <p:spPr bwMode="auto">
          <a:xfrm>
            <a:off x="7086600" y="5562600"/>
            <a:ext cx="76200" cy="762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7620000" y="5029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3" name="Oval 42"/>
          <p:cNvSpPr/>
          <p:nvPr/>
        </p:nvSpPr>
        <p:spPr bwMode="auto">
          <a:xfrm>
            <a:off x="5943600" y="5029200"/>
            <a:ext cx="76200" cy="76200"/>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45" name="Straight Arrow Connector 44"/>
          <p:cNvCxnSpPr/>
          <p:nvPr/>
        </p:nvCxnSpPr>
        <p:spPr bwMode="auto">
          <a:xfrm flipV="1">
            <a:off x="6172200" y="5029200"/>
            <a:ext cx="0" cy="457200"/>
          </a:xfrm>
          <a:prstGeom prst="straightConnector1">
            <a:avLst/>
          </a:prstGeom>
          <a:solidFill>
            <a:schemeClr val="accent1"/>
          </a:solidFill>
          <a:ln w="12700" cap="flat" cmpd="sng" algn="ctr">
            <a:solidFill>
              <a:schemeClr val="tx1"/>
            </a:solidFill>
            <a:prstDash val="solid"/>
            <a:round/>
            <a:headEnd type="arrow" w="sm" len="sm"/>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Environment</a:t>
            </a:r>
            <a:endParaRPr lang="en-US" dirty="0"/>
          </a:p>
        </p:txBody>
      </p:sp>
      <p:sp>
        <p:nvSpPr>
          <p:cNvPr id="3" name="Content Placeholder 2"/>
          <p:cNvSpPr>
            <a:spLocks noGrp="1"/>
          </p:cNvSpPr>
          <p:nvPr>
            <p:ph idx="1"/>
          </p:nvPr>
        </p:nvSpPr>
        <p:spPr/>
        <p:txBody>
          <a:bodyPr/>
          <a:lstStyle/>
          <a:p>
            <a:r>
              <a:rPr lang="en-US" dirty="0" smtClean="0"/>
              <a:t>Co-Channel</a:t>
            </a:r>
          </a:p>
          <a:p>
            <a:pPr lvl="1"/>
            <a:r>
              <a:rPr lang="en-US" dirty="0" smtClean="0"/>
              <a:t>Interference Sources?</a:t>
            </a:r>
          </a:p>
          <a:p>
            <a:pPr lvl="2"/>
            <a:r>
              <a:rPr lang="en-US" dirty="0" smtClean="0"/>
              <a:t>Outside or Self</a:t>
            </a:r>
          </a:p>
          <a:p>
            <a:pPr lvl="1"/>
            <a:r>
              <a:rPr lang="en-US" dirty="0" smtClean="0"/>
              <a:t>Traffic?</a:t>
            </a:r>
          </a:p>
          <a:p>
            <a:pPr lvl="1"/>
            <a:r>
              <a:rPr lang="en-US" dirty="0" smtClean="0"/>
              <a:t>Topography? 3D</a:t>
            </a:r>
          </a:p>
          <a:p>
            <a:pPr lvl="1"/>
            <a:r>
              <a:rPr lang="en-US" dirty="0" smtClean="0"/>
              <a:t>Polarization?</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8</a:t>
            </a:fld>
            <a:endParaRPr lang="en-US"/>
          </a:p>
        </p:txBody>
      </p:sp>
      <p:pic>
        <p:nvPicPr>
          <p:cNvPr id="7" name="Picture 5" descr="AMSpecAnl Horizontal complete"/>
          <p:cNvPicPr>
            <a:picLocks noChangeAspect="1" noChangeArrowheads="1"/>
          </p:cNvPicPr>
          <p:nvPr/>
        </p:nvPicPr>
        <p:blipFill>
          <a:blip r:embed="rId2" cstate="screen"/>
          <a:srcRect/>
          <a:stretch>
            <a:fillRect/>
          </a:stretch>
        </p:blipFill>
        <p:spPr bwMode="auto">
          <a:xfrm>
            <a:off x="5181600" y="1447800"/>
            <a:ext cx="3212233" cy="4992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Environment</a:t>
            </a:r>
            <a:endParaRPr lang="en-US" dirty="0"/>
          </a:p>
        </p:txBody>
      </p:sp>
      <p:sp>
        <p:nvSpPr>
          <p:cNvPr id="3" name="Content Placeholder 2"/>
          <p:cNvSpPr>
            <a:spLocks noGrp="1"/>
          </p:cNvSpPr>
          <p:nvPr>
            <p:ph idx="1"/>
          </p:nvPr>
        </p:nvSpPr>
        <p:spPr/>
        <p:txBody>
          <a:bodyPr/>
          <a:lstStyle/>
          <a:p>
            <a:r>
              <a:rPr lang="en-US" dirty="0" smtClean="0"/>
              <a:t>Adjacent Channel</a:t>
            </a:r>
          </a:p>
          <a:p>
            <a:pPr lvl="1"/>
            <a:r>
              <a:rPr lang="en-US" dirty="0" smtClean="0"/>
              <a:t>Interference Sources?</a:t>
            </a:r>
          </a:p>
          <a:p>
            <a:pPr lvl="2"/>
            <a:r>
              <a:rPr lang="en-US" dirty="0" smtClean="0"/>
              <a:t>Outside or Self</a:t>
            </a:r>
          </a:p>
          <a:p>
            <a:pPr lvl="1"/>
            <a:r>
              <a:rPr lang="en-US" dirty="0" smtClean="0"/>
              <a:t>Traffic?</a:t>
            </a:r>
          </a:p>
          <a:p>
            <a:pPr lvl="1"/>
            <a:r>
              <a:rPr lang="en-US" dirty="0" smtClean="0"/>
              <a:t>Topography? 3D</a:t>
            </a:r>
          </a:p>
          <a:p>
            <a:pPr lvl="1"/>
            <a:r>
              <a:rPr lang="en-US" dirty="0" smtClean="0"/>
              <a:t>Polarization?</a:t>
            </a:r>
          </a:p>
          <a:p>
            <a:r>
              <a:rPr lang="en-US" dirty="0" smtClean="0"/>
              <a:t>Out-of-Band</a:t>
            </a:r>
          </a:p>
          <a:p>
            <a:pPr lvl="1"/>
            <a:r>
              <a:rPr lang="en-US" dirty="0" smtClean="0"/>
              <a:t>800 MHz Cellular &amp; Paging</a:t>
            </a:r>
            <a:endParaRPr lang="en-US" dirty="0"/>
          </a:p>
        </p:txBody>
      </p:sp>
      <p:sp>
        <p:nvSpPr>
          <p:cNvPr id="4" name="Date Placeholder 3"/>
          <p:cNvSpPr>
            <a:spLocks noGrp="1"/>
          </p:cNvSpPr>
          <p:nvPr>
            <p:ph type="dt" sz="half" idx="10"/>
          </p:nvPr>
        </p:nvSpPr>
        <p:spPr>
          <a:xfrm>
            <a:off x="685800" y="378281"/>
            <a:ext cx="1600200" cy="215444"/>
          </a:xfrm>
        </p:spPr>
        <p:txBody>
          <a:bodyPr/>
          <a:lstStyle/>
          <a:p>
            <a:r>
              <a:rPr lang="en-US" dirty="0" smtClean="0"/>
              <a:t>November,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Bob Conley et al., Gonzaga U, Eigen Wireless</a:t>
            </a:r>
            <a:endParaRPr lang="en-US" dirty="0"/>
          </a:p>
        </p:txBody>
      </p:sp>
      <p:sp>
        <p:nvSpPr>
          <p:cNvPr id="6" name="Slide Number Placeholder 5"/>
          <p:cNvSpPr>
            <a:spLocks noGrp="1"/>
          </p:cNvSpPr>
          <p:nvPr>
            <p:ph type="sldNum" sz="quarter" idx="12"/>
          </p:nvPr>
        </p:nvSpPr>
        <p:spPr/>
        <p:txBody>
          <a:bodyPr/>
          <a:lstStyle/>
          <a:p>
            <a:r>
              <a:rPr lang="en-US" smtClean="0"/>
              <a:t>Slide </a:t>
            </a:r>
            <a:fld id="{46EB14D6-9136-41B5-9AC9-F79E045F2A2C}"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templat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 template</Template>
  <TotalTime>2248</TotalTime>
  <Words>751</Words>
  <Application>Microsoft Office PowerPoint</Application>
  <PresentationFormat>On-screen Show (4:3)</PresentationFormat>
  <Paragraphs>176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IEEE-P802_15 template</vt:lpstr>
      <vt:lpstr>Slide 1</vt:lpstr>
      <vt:lpstr>Smart Antenna Opportunities for Spectrum Resource Usage Improvements</vt:lpstr>
      <vt:lpstr>Introduction</vt:lpstr>
      <vt:lpstr>ISM Environment</vt:lpstr>
      <vt:lpstr>Measurements</vt:lpstr>
      <vt:lpstr>Measurements</vt:lpstr>
      <vt:lpstr>Topography</vt:lpstr>
      <vt:lpstr>Interference Environment</vt:lpstr>
      <vt:lpstr>Interference Environment</vt:lpstr>
      <vt:lpstr>Out-of-Band in Zero-IF Receiver</vt:lpstr>
      <vt:lpstr>“Smart” Antenna</vt:lpstr>
      <vt:lpstr>Azimuthal and Elevation Beam Forming</vt:lpstr>
      <vt:lpstr>Array Configurations</vt:lpstr>
      <vt:lpstr>Array Configurations</vt:lpstr>
      <vt:lpstr>SF Performance</vt:lpstr>
      <vt:lpstr>SARL Radiated Measurements</vt:lpstr>
      <vt:lpstr>Proof-of-Concept on Software Defined Radio (SDR)</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Conley</dc:creator>
  <cp:keywords/>
  <dc:description>-11-0817-01-0sru</dc:description>
  <cp:lastModifiedBy>Conley</cp:lastModifiedBy>
  <cp:revision>25</cp:revision>
  <cp:lastPrinted>1998-02-10T13:28:06Z</cp:lastPrinted>
  <dcterms:created xsi:type="dcterms:W3CDTF">2011-11-07T20:18:33Z</dcterms:created>
  <dcterms:modified xsi:type="dcterms:W3CDTF">2011-11-09T14:44:04Z</dcterms:modified>
</cp:coreProperties>
</file>