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4" r:id="rId2"/>
  </p:sldMasterIdLst>
  <p:notesMasterIdLst>
    <p:notesMasterId r:id="rId10"/>
  </p:notesMasterIdLst>
  <p:handoutMasterIdLst>
    <p:handoutMasterId r:id="rId11"/>
  </p:handoutMasterIdLst>
  <p:sldIdLst>
    <p:sldId id="507" r:id="rId3"/>
    <p:sldId id="503" r:id="rId4"/>
    <p:sldId id="508" r:id="rId5"/>
    <p:sldId id="522" r:id="rId6"/>
    <p:sldId id="523" r:id="rId7"/>
    <p:sldId id="524" r:id="rId8"/>
    <p:sldId id="52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00"/>
    <a:srgbClr val="FF99FF"/>
    <a:srgbClr val="E33E1D"/>
    <a:srgbClr val="D46C2C"/>
    <a:srgbClr val="D7E4B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A488322-F2BA-4B5B-9748-0D474271808F}" styleName="보통 스타일 3 - 강조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어두운 스타일 2 - 강조 5/강조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600" autoAdjust="0"/>
    <p:restoredTop sz="94660" autoAdjust="0"/>
  </p:normalViewPr>
  <p:slideViewPr>
    <p:cSldViewPr>
      <p:cViewPr varScale="1">
        <p:scale>
          <a:sx n="93" d="100"/>
          <a:sy n="93" d="100"/>
        </p:scale>
        <p:origin x="-82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5" d="100"/>
          <a:sy n="55" d="100"/>
        </p:scale>
        <p:origin x="-2904"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2C455B-F0A0-4813-B15D-6A08E42DAEFC}" type="datetimeFigureOut">
              <a:rPr lang="ko-KR" altLang="en-US" smtClean="0"/>
              <a:pPr/>
              <a:t>2011-11-08</a:t>
            </a:fld>
            <a:endParaRPr lang="ko-KR" altLang="en-US"/>
          </a:p>
        </p:txBody>
      </p:sp>
      <p:sp>
        <p:nvSpPr>
          <p:cNvPr id="4" name="바닥글 개체 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A297069-8D9D-4657-9ED2-F2848090BA43}"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9679F-BA6A-46AA-9605-E3ADEF6577B1}" type="datetimeFigureOut">
              <a:rPr lang="en-US" smtClean="0"/>
              <a:pPr/>
              <a:t>11/8/2011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extLst>
      <p:ext uri="{BB962C8B-B14F-4D97-AF65-F5344CB8AC3E}">
        <p14:creationId xmlns="" xmlns:p14="http://schemas.microsoft.com/office/powerpoint/2010/main"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11/8/2011</a:t>
            </a:fld>
            <a:endParaRPr lang="en-US" dirty="0"/>
          </a:p>
        </p:txBody>
      </p:sp>
      <p:sp>
        <p:nvSpPr>
          <p:cNvPr id="5" name="Footer Placeholder 4"/>
          <p:cNvSpPr>
            <a:spLocks noGrp="1"/>
          </p:cNvSpPr>
          <p:nvPr>
            <p:ph type="ftr" sz="quarter" idx="11"/>
          </p:nvPr>
        </p:nvSpPr>
        <p:spPr>
          <a:xfrm>
            <a:off x="3200400" y="6324600"/>
            <a:ext cx="2895600" cy="365125"/>
          </a:xfrm>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905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a:t>
            </a:r>
            <a:r>
              <a:rPr lang="en-US" sz="1400" b="1" baseline="0" dirty="0" smtClean="0">
                <a:latin typeface="Times New Roman" pitchFamily="18" charset="0"/>
                <a:cs typeface="Times New Roman" pitchFamily="18" charset="0"/>
              </a:rPr>
              <a:t> </a:t>
            </a:r>
            <a:r>
              <a:rPr lang="en-US" sz="1400" b="1" dirty="0" smtClean="0">
                <a:latin typeface="Times New Roman" pitchFamily="18" charset="0"/>
                <a:cs typeface="Times New Roman" pitchFamily="18" charset="0"/>
              </a:rPr>
              <a:t>2011</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15-11-0816-00-004m</a:t>
            </a:r>
            <a:endParaRPr lang="en-US" sz="1400" b="1" dirty="0">
              <a:latin typeface="Times New Roman" pitchFamily="18" charset="0"/>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248400" y="6324600"/>
            <a:ext cx="24384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Suhwook Kim, 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EB950-4027-49A9-9AD9-60C89AF8B577}" type="datetime1">
              <a:rPr lang="en-US" smtClean="0"/>
              <a:pPr/>
              <a:t>11/8/2011</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DE0AC-2293-46C5-B2AD-A273A09A28AC}" type="datetime1">
              <a:rPr lang="en-US" smtClean="0"/>
              <a:pPr/>
              <a:t>11/8/2011</a:t>
            </a:fld>
            <a:endParaRPr lang="en-US"/>
          </a:p>
        </p:txBody>
      </p:sp>
      <p:sp>
        <p:nvSpPr>
          <p:cNvPr id="3" name="Footer Placeholder 2"/>
          <p:cNvSpPr>
            <a:spLocks noGrp="1"/>
          </p:cNvSpPr>
          <p:nvPr>
            <p:ph type="ftr" sz="quarter" idx="11"/>
          </p:nvPr>
        </p:nvSpPr>
        <p:spPr/>
        <p:txBody>
          <a:bodyPr/>
          <a:lstStyle/>
          <a:p>
            <a:r>
              <a:rPr lang="en-US" smtClean="0"/>
              <a:t>Slide 1</a:t>
            </a:r>
            <a:endParaRPr lang="en-US"/>
          </a:p>
        </p:txBody>
      </p:sp>
      <p:sp>
        <p:nvSpPr>
          <p:cNvPr id="4" name="Slide Number Placeholder 3"/>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809FD-2FB9-4990-A5F7-1DB6B7084FB0}" type="datetime1">
              <a:rPr lang="en-US" smtClean="0"/>
              <a:pPr/>
              <a:t>11/8/2011</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4B576-651D-4059-ADD9-BAD91067A2E2}" type="datetime1">
              <a:rPr lang="en-US" smtClean="0"/>
              <a:pPr/>
              <a:t>11/8/2011</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E0B97-6B1C-43CC-B69C-7D781D459A89}" type="datetime1">
              <a:rPr lang="en-US" smtClean="0"/>
              <a:pPr/>
              <a:t>11/8/2011</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F5A34-17FE-42B9-8397-840FF089D1E6}" type="datetime1">
              <a:rPr lang="en-US" smtClean="0"/>
              <a:pPr/>
              <a:t>11/8/2011</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FA8F46-9498-4F67-8577-AE59DD5D7184}" type="datetimeFigureOut">
              <a:rPr lang="en-US" smtClean="0"/>
              <a:pPr/>
              <a:t>11/8/2011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FA8F46-9498-4F67-8577-AE59DD5D7184}" type="datetimeFigureOut">
              <a:rPr lang="en-US" smtClean="0"/>
              <a:pPr/>
              <a:t>11/8/2011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11/8/2011</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FA8F46-9498-4F67-8577-AE59DD5D7184}" type="datetimeFigureOut">
              <a:rPr lang="en-US" smtClean="0"/>
              <a:pPr/>
              <a:t>11/8/2011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FA8F46-9498-4F67-8577-AE59DD5D7184}" type="datetimeFigureOut">
              <a:rPr lang="en-US" smtClean="0"/>
              <a:pPr/>
              <a:t>11/8/2011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A8F46-9498-4F67-8577-AE59DD5D7184}" type="datetimeFigureOut">
              <a:rPr lang="en-US" smtClean="0"/>
              <a:pPr/>
              <a:t>11/8/2011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11/8/2011</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11/8/2011</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11/8/2011</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94A9D-3CA5-4E76-925B-592E65E91FFC}" type="datetime1">
              <a:rPr lang="en-US" smtClean="0"/>
              <a:pPr/>
              <a:t>11/8/2011</a:t>
            </a:fld>
            <a:endParaRPr lang="en-US"/>
          </a:p>
        </p:txBody>
      </p:sp>
      <p:sp>
        <p:nvSpPr>
          <p:cNvPr id="5" name="Footer Placeholder 4"/>
          <p:cNvSpPr>
            <a:spLocks noGrp="1"/>
          </p:cNvSpPr>
          <p:nvPr>
            <p:ph type="ftr" sz="quarter" idx="11"/>
          </p:nvPr>
        </p:nvSpPr>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5943600" y="632460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Suhwook Kim, 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altLang="ko-KR" sz="1400" b="1" dirty="0" smtClean="0">
                <a:latin typeface="Times New Roman" pitchFamily="18" charset="0"/>
                <a:cs typeface="Times New Roman" pitchFamily="18" charset="0"/>
              </a:rPr>
              <a:t>November</a:t>
            </a:r>
            <a:r>
              <a:rPr lang="en-US" altLang="ko-KR" sz="1400" b="1" baseline="0" dirty="0" smtClean="0">
                <a:latin typeface="Times New Roman" pitchFamily="18" charset="0"/>
                <a:cs typeface="Times New Roman" pitchFamily="18" charset="0"/>
              </a:rPr>
              <a:t> </a:t>
            </a:r>
            <a:r>
              <a:rPr lang="en-US" altLang="ko-KR" sz="1400" b="1" dirty="0" smtClean="0">
                <a:latin typeface="Times New Roman" pitchFamily="18" charset="0"/>
                <a:cs typeface="Times New Roman" pitchFamily="18" charset="0"/>
              </a:rPr>
              <a:t>2011</a:t>
            </a:r>
            <a:endParaRPr lang="en-US" altLang="ko-KR"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altLang="ko-KR" sz="1400" b="1" dirty="0" smtClean="0">
                <a:latin typeface="Times New Roman" pitchFamily="18" charset="0"/>
                <a:cs typeface="Times New Roman" pitchFamily="18" charset="0"/>
              </a:rPr>
              <a:t>doc.: IEEE </a:t>
            </a:r>
            <a:r>
              <a:rPr lang="en-US" altLang="ko-KR" sz="1400" b="1" dirty="0" smtClean="0">
                <a:latin typeface="Times New Roman" pitchFamily="18" charset="0"/>
                <a:cs typeface="Times New Roman" pitchFamily="18" charset="0"/>
              </a:rPr>
              <a:t>15-11-0816-00-004m</a:t>
            </a:r>
            <a:endParaRPr lang="en-US" altLang="ko-KR" sz="1400" b="1" dirty="0">
              <a:latin typeface="Times New Roman" pitchFamily="18" charset="0"/>
              <a:cs typeface="Times New Roman"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4EDD7-C113-43D1-BA3C-46D45C8A96AB}" type="datetime1">
              <a:rPr lang="en-US" smtClean="0"/>
              <a:pPr/>
              <a:t>11/8/2011</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5523EF-88F0-4DC0-858F-85C640A0E875}" type="datetime1">
              <a:rPr lang="en-US" smtClean="0"/>
              <a:pPr/>
              <a:t>11/8/2011</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208938-1CF2-4733-8029-EAEF3A191393}" type="datetime1">
              <a:rPr lang="en-US" smtClean="0"/>
              <a:pPr/>
              <a:t>11/8/2011</a:t>
            </a:fld>
            <a:endParaRPr lang="en-US"/>
          </a:p>
        </p:txBody>
      </p:sp>
      <p:sp>
        <p:nvSpPr>
          <p:cNvPr id="8" name="Footer Placeholder 7"/>
          <p:cNvSpPr>
            <a:spLocks noGrp="1"/>
          </p:cNvSpPr>
          <p:nvPr>
            <p:ph type="ftr" sz="quarter" idx="11"/>
          </p:nvPr>
        </p:nvSpPr>
        <p:spPr/>
        <p:txBody>
          <a:bodyPr/>
          <a:lstStyle/>
          <a:p>
            <a:r>
              <a:rPr lang="en-US" smtClean="0"/>
              <a:t>Slide 1</a:t>
            </a:r>
            <a:endParaRPr lang="en-US"/>
          </a:p>
        </p:txBody>
      </p:sp>
      <p:sp>
        <p:nvSpPr>
          <p:cNvPr id="9" name="Slide Number Placeholder 8"/>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11/8/2011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A8F46-9498-4F67-8577-AE59DD5D7184}" type="datetimeFigureOut">
              <a:rPr lang="en-US" smtClean="0"/>
              <a:pPr/>
              <a:t>11/8/2011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70CAD-83D8-4A6D-A9AC-C91B0A61C2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16648"/>
          </a:xfrm>
          <a:prstGeom prst="rect">
            <a:avLst/>
          </a:prstGeom>
          <a:noFill/>
          <a:ln w="12700">
            <a:noFill/>
            <a:miter lim="800000"/>
            <a:headEnd type="none" w="sm" len="sm"/>
            <a:tailEnd type="none" w="sm" len="sm"/>
          </a:ln>
          <a:effectLst/>
        </p:spPr>
        <p:txBody>
          <a:bodyPr>
            <a:spAutoFit/>
          </a:bodyPr>
          <a:lstStyle/>
          <a:p>
            <a:pPr algn="ctr" latinLnBrk="0">
              <a:defRPr/>
            </a:pPr>
            <a:r>
              <a:rPr kumimoji="0" lang="en-US" altLang="ko-KR" b="1" u="sng" dirty="0">
                <a:effectLst>
                  <a:outerShdw blurRad="38100" dist="38100" dir="2700000" algn="tl">
                    <a:srgbClr val="C0C0C0"/>
                  </a:outerShdw>
                </a:effectLst>
                <a:latin typeface="Times New Roman" pitchFamily="18" charset="0"/>
                <a:ea typeface="굴림" pitchFamily="50" charset="-127"/>
                <a:cs typeface="Times New Roman" pitchFamily="18" charset="0"/>
              </a:rPr>
              <a:t>Project: IEEE P802.15 Working Group for Wireless Personal Area Networks (WPANs)</a:t>
            </a:r>
            <a:endParaRPr kumimoji="0" lang="en-US" altLang="ko-KR" sz="1600" b="1" dirty="0">
              <a:latin typeface="Times New Roman" pitchFamily="18" charset="0"/>
              <a:ea typeface="굴림" pitchFamily="50" charset="-127"/>
              <a:cs typeface="Times New Roman" pitchFamily="18" charset="0"/>
            </a:endParaRPr>
          </a:p>
          <a:p>
            <a:pPr latinLnBrk="0">
              <a:defRPr/>
            </a:pP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Submission Title:</a:t>
            </a:r>
            <a:r>
              <a:rPr kumimoji="0" lang="en-US" altLang="ko-KR" sz="1600" dirty="0">
                <a:latin typeface="Times New Roman" pitchFamily="18" charset="0"/>
                <a:ea typeface="굴림" pitchFamily="50" charset="-127"/>
                <a:cs typeface="Times New Roman" pitchFamily="18" charset="0"/>
              </a:rPr>
              <a:t> </a:t>
            </a:r>
            <a:r>
              <a:rPr kumimoji="0" lang="en-US" altLang="ko-KR" sz="1600" dirty="0" smtClean="0">
                <a:latin typeface="Times New Roman" pitchFamily="18" charset="0"/>
                <a:ea typeface="굴림" pitchFamily="50" charset="-127"/>
                <a:cs typeface="Times New Roman" pitchFamily="18" charset="0"/>
              </a:rPr>
              <a:t>Scanning issue for TG4m</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Date Submitted: </a:t>
            </a:r>
            <a:r>
              <a:rPr kumimoji="0" lang="en-US" altLang="ko-KR" sz="1600" dirty="0" smtClean="0">
                <a:latin typeface="Times New Roman" pitchFamily="18" charset="0"/>
                <a:ea typeface="굴림" pitchFamily="50" charset="-127"/>
                <a:cs typeface="Times New Roman" pitchFamily="18" charset="0"/>
              </a:rPr>
              <a:t>November </a:t>
            </a:r>
            <a:r>
              <a:rPr kumimoji="0" lang="en-US" altLang="ko-KR" sz="1600" dirty="0">
                <a:latin typeface="Times New Roman" pitchFamily="18" charset="0"/>
                <a:ea typeface="굴림" pitchFamily="50" charset="-127"/>
                <a:cs typeface="Times New Roman" pitchFamily="18" charset="0"/>
              </a:rPr>
              <a:t>2011	</a:t>
            </a:r>
          </a:p>
          <a:p>
            <a:pPr latinLnBrk="0">
              <a:defRPr/>
            </a:pPr>
            <a:r>
              <a:rPr kumimoji="0" lang="en-US" altLang="ko-KR" sz="1600" b="1" dirty="0">
                <a:latin typeface="Times New Roman" pitchFamily="18" charset="0"/>
                <a:ea typeface="굴림" pitchFamily="50" charset="-127"/>
                <a:cs typeface="Times New Roman" pitchFamily="18" charset="0"/>
              </a:rPr>
              <a:t>Source:</a:t>
            </a:r>
            <a:r>
              <a:rPr kumimoji="0" lang="en-US" altLang="ko-KR" sz="1600" dirty="0">
                <a:latin typeface="Times New Roman" pitchFamily="18" charset="0"/>
                <a:ea typeface="굴림" pitchFamily="50" charset="-127"/>
                <a:cs typeface="Times New Roman" pitchFamily="18" charset="0"/>
              </a:rPr>
              <a:t> </a:t>
            </a:r>
            <a:r>
              <a:rPr kumimoji="0" lang="en-US" altLang="ko-KR" sz="1600" dirty="0" smtClean="0">
                <a:latin typeface="Times New Roman" pitchFamily="18" charset="0"/>
                <a:ea typeface="굴림" pitchFamily="50" charset="-127"/>
                <a:cs typeface="Times New Roman" pitchFamily="18" charset="0"/>
              </a:rPr>
              <a:t>Suhwook Kim (LG Electronics)</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Address</a:t>
            </a:r>
            <a:r>
              <a:rPr kumimoji="0" lang="en-US" altLang="ko-KR" sz="1600" dirty="0">
                <a:latin typeface="Times New Roman" pitchFamily="18" charset="0"/>
                <a:ea typeface="굴림" pitchFamily="50" charset="-127"/>
                <a:cs typeface="Times New Roman" pitchFamily="18" charset="0"/>
              </a:rPr>
              <a:t>: LG R&amp;D Complex 533, Hogye-1dong, </a:t>
            </a:r>
            <a:r>
              <a:rPr kumimoji="0" lang="en-US" altLang="ko-KR" sz="1600" dirty="0" err="1">
                <a:latin typeface="Times New Roman" pitchFamily="18" charset="0"/>
                <a:ea typeface="굴림" pitchFamily="50" charset="-127"/>
                <a:cs typeface="Times New Roman" pitchFamily="18" charset="0"/>
              </a:rPr>
              <a:t>Dongan-gu</a:t>
            </a:r>
            <a:r>
              <a:rPr kumimoji="0" lang="en-US" altLang="ko-KR" sz="1600" dirty="0">
                <a:latin typeface="Times New Roman" pitchFamily="18" charset="0"/>
                <a:ea typeface="굴림" pitchFamily="50" charset="-127"/>
                <a:cs typeface="Times New Roman" pitchFamily="18" charset="0"/>
              </a:rPr>
              <a:t>, Anyang-</a:t>
            </a:r>
            <a:r>
              <a:rPr kumimoji="0" lang="en-US" altLang="ko-KR" sz="1600" dirty="0" err="1">
                <a:latin typeface="Times New Roman" pitchFamily="18" charset="0"/>
                <a:ea typeface="굴림" pitchFamily="50" charset="-127"/>
                <a:cs typeface="Times New Roman" pitchFamily="18" charset="0"/>
              </a:rPr>
              <a:t>shi</a:t>
            </a:r>
            <a:r>
              <a:rPr kumimoji="0" lang="en-US" altLang="ko-KR" sz="1600" dirty="0">
                <a:latin typeface="Times New Roman" pitchFamily="18" charset="0"/>
                <a:ea typeface="굴림" pitchFamily="50" charset="-127"/>
                <a:cs typeface="Times New Roman" pitchFamily="18" charset="0"/>
              </a:rPr>
              <a:t>, </a:t>
            </a:r>
            <a:r>
              <a:rPr kumimoji="0" lang="en-US" altLang="ko-KR" sz="1600" dirty="0" err="1">
                <a:latin typeface="Times New Roman" pitchFamily="18" charset="0"/>
                <a:ea typeface="굴림" pitchFamily="50" charset="-127"/>
                <a:cs typeface="Times New Roman" pitchFamily="18" charset="0"/>
              </a:rPr>
              <a:t>Kyungki</a:t>
            </a:r>
            <a:r>
              <a:rPr kumimoji="0" lang="en-US" altLang="ko-KR" sz="1600" dirty="0">
                <a:latin typeface="Times New Roman" pitchFamily="18" charset="0"/>
                <a:ea typeface="굴림" pitchFamily="50" charset="-127"/>
                <a:cs typeface="Times New Roman" pitchFamily="18" charset="0"/>
              </a:rPr>
              <a:t>-do, </a:t>
            </a:r>
            <a:r>
              <a:rPr kumimoji="0" lang="en-US" altLang="ko-KR" sz="1600" dirty="0" smtClean="0">
                <a:latin typeface="Times New Roman" pitchFamily="18" charset="0"/>
                <a:ea typeface="굴림" pitchFamily="50" charset="-127"/>
                <a:cs typeface="Times New Roman" pitchFamily="18" charset="0"/>
              </a:rPr>
              <a:t>Korea</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dirty="0">
                <a:latin typeface="Times New Roman" pitchFamily="18" charset="0"/>
                <a:ea typeface="굴림" pitchFamily="50" charset="-127"/>
                <a:cs typeface="Times New Roman" pitchFamily="18" charset="0"/>
              </a:rPr>
              <a:t>Voice</a:t>
            </a:r>
            <a:r>
              <a:rPr kumimoji="0" lang="en-US" altLang="ko-KR" sz="1600" dirty="0" smtClean="0">
                <a:latin typeface="Times New Roman" pitchFamily="18" charset="0"/>
                <a:ea typeface="굴림" pitchFamily="50" charset="-127"/>
                <a:cs typeface="Times New Roman" pitchFamily="18" charset="0"/>
              </a:rPr>
              <a:t>: +82-31-450-1936, </a:t>
            </a:r>
            <a:r>
              <a:rPr kumimoji="0" lang="en-US" altLang="ko-KR" sz="1600" dirty="0">
                <a:latin typeface="Times New Roman" pitchFamily="18" charset="0"/>
                <a:ea typeface="굴림" pitchFamily="50" charset="-127"/>
                <a:cs typeface="Times New Roman" pitchFamily="18" charset="0"/>
              </a:rPr>
              <a:t>FAX: </a:t>
            </a:r>
            <a:r>
              <a:rPr kumimoji="0" lang="en-US" altLang="ko-KR" sz="1600" dirty="0" smtClean="0">
                <a:latin typeface="Times New Roman" pitchFamily="18" charset="0"/>
                <a:ea typeface="굴림" pitchFamily="50" charset="-127"/>
                <a:cs typeface="Times New Roman" pitchFamily="18" charset="0"/>
              </a:rPr>
              <a:t>+82-31-450-4049, E-Mail: suhwook.kim@lge.com</a:t>
            </a:r>
          </a:p>
          <a:p>
            <a:pPr latinLnBrk="0">
              <a:defRPr/>
            </a:pPr>
            <a:endParaRPr kumimoji="0" lang="en-US" altLang="ko-KR" sz="1600" b="1" dirty="0">
              <a:latin typeface="Times New Roman" pitchFamily="18" charset="0"/>
              <a:ea typeface="굴림" pitchFamily="50" charset="-127"/>
              <a:cs typeface="Times New Roman" pitchFamily="18" charset="0"/>
            </a:endParaRPr>
          </a:p>
          <a:p>
            <a:pPr>
              <a:defRPr/>
            </a:pPr>
            <a:r>
              <a:rPr kumimoji="0" lang="en-US" altLang="ko-KR" sz="1600" b="1" dirty="0" smtClean="0">
                <a:latin typeface="Times New Roman" pitchFamily="18" charset="0"/>
                <a:ea typeface="굴림" pitchFamily="50" charset="-127"/>
                <a:cs typeface="Times New Roman" pitchFamily="18" charset="0"/>
              </a:rPr>
              <a:t>Re</a:t>
            </a:r>
            <a:r>
              <a:rPr kumimoji="0" lang="en-US" altLang="ko-KR" sz="1600" b="1" dirty="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Call for </a:t>
            </a:r>
            <a:r>
              <a:rPr lang="en-US" altLang="ko-KR" sz="1600" dirty="0" smtClean="0">
                <a:latin typeface="Times New Roman" pitchFamily="18" charset="0"/>
                <a:ea typeface="굴림" pitchFamily="50" charset="-127"/>
                <a:cs typeface="Times New Roman" pitchFamily="18" charset="0"/>
              </a:rPr>
              <a:t>Contributions(TG4m</a:t>
            </a:r>
            <a:r>
              <a:rPr lang="en-US" altLang="ko-KR" sz="1600" dirty="0" smtClean="0">
                <a:latin typeface="Times New Roman" pitchFamily="18" charset="0"/>
                <a:ea typeface="굴림" pitchFamily="50" charset="-127"/>
                <a:cs typeface="Times New Roman" pitchFamily="18" charset="0"/>
              </a:rPr>
              <a:t>)</a:t>
            </a:r>
            <a:endParaRPr kumimoji="0" lang="en-US" altLang="ko-KR" sz="1600" dirty="0">
              <a:latin typeface="Times New Roman" pitchFamily="18" charset="0"/>
              <a:ea typeface="굴림" pitchFamily="50" charset="-127"/>
              <a:cs typeface="Times New Roman" pitchFamily="18" charset="0"/>
            </a:endParaRPr>
          </a:p>
          <a:p>
            <a:pPr latinLnBrk="0">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Abstract</a:t>
            </a:r>
            <a:r>
              <a:rPr kumimoji="0" lang="en-US" altLang="ko-KR" sz="1600" b="1" dirty="0" smtClean="0">
                <a:latin typeface="Times New Roman" pitchFamily="18" charset="0"/>
                <a:ea typeface="굴림" pitchFamily="50" charset="-127"/>
                <a:cs typeface="Times New Roman" pitchFamily="18" charset="0"/>
              </a:rPr>
              <a:t>:</a:t>
            </a:r>
            <a:endParaRPr kumimoji="0" lang="en-US" altLang="ko-KR" sz="1600" dirty="0">
              <a:latin typeface="Times New Roman" pitchFamily="18" charset="0"/>
              <a:ea typeface="굴림" pitchFamily="50" charset="-127"/>
              <a:cs typeface="Times New Roman" pitchFamily="18" charset="0"/>
            </a:endParaRPr>
          </a:p>
          <a:p>
            <a:pPr latinLnBrk="0">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Purpose</a:t>
            </a:r>
            <a:r>
              <a:rPr kumimoji="0" lang="en-US" altLang="ko-KR" sz="1600" b="1" dirty="0" smtClean="0">
                <a:latin typeface="Times New Roman" pitchFamily="18" charset="0"/>
                <a:ea typeface="굴림" pitchFamily="50" charset="-127"/>
                <a:cs typeface="Times New Roman" pitchFamily="18" charset="0"/>
              </a:rPr>
              <a:t>:</a:t>
            </a:r>
            <a:r>
              <a:rPr lang="en-US" altLang="ko-KR" sz="1600" b="1" dirty="0">
                <a:latin typeface="Times New Roman" pitchFamily="18" charset="0"/>
                <a:ea typeface="굴림" pitchFamily="50" charset="-127"/>
                <a:cs typeface="Times New Roman" pitchFamily="18" charset="0"/>
              </a:rPr>
              <a:t> </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Notice:</a:t>
            </a:r>
            <a:r>
              <a:rPr kumimoji="0" lang="en-US" altLang="ko-KR" sz="1600" dirty="0">
                <a:latin typeface="Times New Roman" pitchFamily="18" charset="0"/>
                <a:ea typeface="굴림" pitchFamily="50" charset="-127"/>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latinLnBrk="0">
              <a:defRPr/>
            </a:pPr>
            <a:r>
              <a:rPr kumimoji="0" lang="en-US" altLang="ko-KR" sz="1600" b="1" dirty="0">
                <a:latin typeface="Times New Roman" pitchFamily="18" charset="0"/>
                <a:ea typeface="굴림" pitchFamily="50" charset="-127"/>
                <a:cs typeface="Times New Roman" pitchFamily="18" charset="0"/>
              </a:rPr>
              <a:t>Release:</a:t>
            </a:r>
            <a:r>
              <a:rPr kumimoji="0" lang="en-US" altLang="ko-KR" sz="1600" dirty="0">
                <a:latin typeface="Times New Roman" pitchFamily="18" charset="0"/>
                <a:ea typeface="굴림" pitchFamily="50" charset="-127"/>
                <a:cs typeface="Times New Roman" pitchFamily="18" charset="0"/>
              </a:rPr>
              <a:t> The contributor acknowledges and accepts that this contribution becomes the property of IEEE and may be made publicly available by P802.15.	</a:t>
            </a:r>
          </a:p>
        </p:txBody>
      </p:sp>
      <p:sp>
        <p:nvSpPr>
          <p:cNvPr id="6147"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WPAN in TVWS</a:t>
            </a:r>
            <a:endParaRPr lang="ko-KR" altLang="en-US" dirty="0"/>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2</a:t>
            </a:r>
            <a:endParaRPr kumimoji="0" lang="en-US" altLang="ko-KR" sz="1400" dirty="0">
              <a:latin typeface="Times New Roman" pitchFamily="18" charset="0"/>
              <a:cs typeface="Times New Roman" pitchFamily="18" charset="0"/>
            </a:endParaRPr>
          </a:p>
        </p:txBody>
      </p:sp>
      <p:sp>
        <p:nvSpPr>
          <p:cNvPr id="6" name="내용 개체 틀 2"/>
          <p:cNvSpPr>
            <a:spLocks noGrp="1"/>
          </p:cNvSpPr>
          <p:nvPr>
            <p:ph idx="1"/>
          </p:nvPr>
        </p:nvSpPr>
        <p:spPr>
          <a:xfrm>
            <a:off x="457200" y="1600200"/>
            <a:ext cx="8229600" cy="4525963"/>
          </a:xfrm>
        </p:spPr>
        <p:txBody>
          <a:bodyPr>
            <a:normAutofit/>
          </a:bodyPr>
          <a:lstStyle/>
          <a:p>
            <a:r>
              <a:rPr lang="en-US" altLang="ko-KR" sz="2400" dirty="0" smtClean="0"/>
              <a:t>In this submission, we point out the scanning issue for WPAN operation in TWVS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WPAN in TVWS</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FCC regulation</a:t>
            </a:r>
          </a:p>
          <a:p>
            <a:pPr lvl="1"/>
            <a:r>
              <a:rPr lang="en-US" altLang="ko-KR" sz="2000" dirty="0" smtClean="0"/>
              <a:t>“In U.S. </a:t>
            </a:r>
            <a:r>
              <a:rPr lang="en-US" altLang="ko-KR" sz="2000" dirty="0" smtClean="0"/>
              <a:t>personal/portable devices may only transmit on available channels in the frequency bands 512-608 MHz (TV channels 21-36) and 614-698 MHz (TV channels </a:t>
            </a:r>
            <a:r>
              <a:rPr lang="en-US" altLang="ko-KR" sz="2000" dirty="0" smtClean="0"/>
              <a:t>38-51)“</a:t>
            </a:r>
          </a:p>
          <a:p>
            <a:pPr lvl="1"/>
            <a:endParaRPr lang="en-US" altLang="ko-KR" sz="2000" dirty="0" smtClean="0"/>
          </a:p>
          <a:p>
            <a:r>
              <a:rPr lang="en-US" altLang="ko-KR" sz="2400" dirty="0" smtClean="0"/>
              <a:t>Scanning in 802.15.4-2011</a:t>
            </a:r>
          </a:p>
          <a:p>
            <a:pPr lvl="1"/>
            <a:r>
              <a:rPr lang="en-US" altLang="ko-KR" sz="2000" dirty="0" smtClean="0"/>
              <a:t>ED scanning</a:t>
            </a:r>
          </a:p>
          <a:p>
            <a:pPr lvl="1"/>
            <a:r>
              <a:rPr lang="en-US" altLang="ko-KR" sz="2000" dirty="0" smtClean="0"/>
              <a:t>Active scanning</a:t>
            </a:r>
            <a:endParaRPr lang="en-US" altLang="ko-KR" sz="2000" b="1" dirty="0" smtClean="0"/>
          </a:p>
          <a:p>
            <a:pPr lvl="1"/>
            <a:r>
              <a:rPr lang="en-US" altLang="ko-KR" sz="2000" dirty="0" smtClean="0">
                <a:solidFill>
                  <a:srgbClr val="FF0000"/>
                </a:solidFill>
              </a:rPr>
              <a:t>Passive scanning: suitable for TVBD</a:t>
            </a:r>
          </a:p>
          <a:p>
            <a:pPr lvl="1"/>
            <a:r>
              <a:rPr lang="en-US" altLang="ko-KR" sz="2000" dirty="0" smtClean="0"/>
              <a:t>Orphan scanning </a:t>
            </a:r>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3</a:t>
            </a:r>
            <a:endParaRPr kumimoji="0" lang="en-US" altLang="ko-KR" sz="1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WPAN in TVWS</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Channelization assumption</a:t>
            </a:r>
          </a:p>
          <a:p>
            <a:pPr lvl="1"/>
            <a:r>
              <a:rPr lang="en-US" altLang="ko-KR" sz="2000" dirty="0" smtClean="0"/>
              <a:t>180 MHz (30 TV channels)</a:t>
            </a:r>
          </a:p>
          <a:p>
            <a:pPr lvl="1"/>
            <a:r>
              <a:rPr lang="en-US" altLang="ko-KR" sz="2000" dirty="0" smtClean="0"/>
              <a:t>802.15.4g channel BW (0.2 MHz, 0.4 MHz, 0.8 MHz, 1.2 MHz, 2 MHz)</a:t>
            </a:r>
          </a:p>
          <a:p>
            <a:endParaRPr lang="en-US" altLang="ko-KR" sz="2400" dirty="0" smtClean="0">
              <a:ea typeface="굴림" charset="-127"/>
            </a:endParaRPr>
          </a:p>
          <a:p>
            <a:r>
              <a:rPr lang="en-US" altLang="ko-KR" sz="2400" dirty="0" smtClean="0">
                <a:ea typeface="굴림" charset="-127"/>
              </a:rPr>
              <a:t>Number </a:t>
            </a:r>
            <a:r>
              <a:rPr lang="en-US" altLang="ko-KR" sz="2400" dirty="0" smtClean="0">
                <a:ea typeface="굴림" charset="-127"/>
              </a:rPr>
              <a:t>of </a:t>
            </a:r>
            <a:r>
              <a:rPr lang="en-US" altLang="ko-KR" sz="2400" dirty="0" smtClean="0">
                <a:ea typeface="굴림" charset="-127"/>
              </a:rPr>
              <a:t>TG4m </a:t>
            </a:r>
            <a:r>
              <a:rPr lang="en-US" altLang="ko-KR" sz="2400" dirty="0" smtClean="0">
                <a:ea typeface="굴림" charset="-127"/>
              </a:rPr>
              <a:t>channels in </a:t>
            </a:r>
            <a:r>
              <a:rPr lang="en-US" altLang="ko-KR" sz="2400" dirty="0" smtClean="0">
                <a:ea typeface="굴림" charset="-127"/>
              </a:rPr>
              <a:t>TVWS</a:t>
            </a:r>
          </a:p>
          <a:p>
            <a:pPr lvl="1"/>
            <a:r>
              <a:rPr lang="en-US" altLang="ko-KR" sz="2000" dirty="0" smtClean="0">
                <a:ea typeface="굴림" charset="-127"/>
              </a:rPr>
              <a:t>900 (0.2 MHz BW)</a:t>
            </a:r>
          </a:p>
          <a:p>
            <a:pPr lvl="1"/>
            <a:r>
              <a:rPr lang="en-US" altLang="ko-KR" sz="2000" dirty="0" smtClean="0">
                <a:ea typeface="굴림" charset="-127"/>
              </a:rPr>
              <a:t>450 </a:t>
            </a:r>
            <a:r>
              <a:rPr lang="en-US" altLang="ko-KR" sz="2000" dirty="0" smtClean="0">
                <a:ea typeface="굴림" charset="-127"/>
              </a:rPr>
              <a:t>(</a:t>
            </a:r>
            <a:r>
              <a:rPr lang="en-US" altLang="ko-KR" sz="2000" dirty="0" smtClean="0">
                <a:ea typeface="굴림" charset="-127"/>
              </a:rPr>
              <a:t>0.4 </a:t>
            </a:r>
            <a:r>
              <a:rPr lang="en-US" altLang="ko-KR" sz="2000" dirty="0" smtClean="0">
                <a:ea typeface="굴림" charset="-127"/>
              </a:rPr>
              <a:t>MHz BW</a:t>
            </a:r>
            <a:r>
              <a:rPr lang="en-US" altLang="ko-KR" sz="2000" dirty="0" smtClean="0">
                <a:ea typeface="굴림" charset="-127"/>
              </a:rPr>
              <a:t>)</a:t>
            </a:r>
          </a:p>
          <a:p>
            <a:pPr lvl="1"/>
            <a:r>
              <a:rPr lang="en-US" altLang="ko-KR" sz="2000" dirty="0" smtClean="0">
                <a:ea typeface="굴림" charset="-127"/>
              </a:rPr>
              <a:t>225 </a:t>
            </a:r>
            <a:r>
              <a:rPr lang="en-US" altLang="ko-KR" sz="2000" dirty="0" smtClean="0">
                <a:ea typeface="굴림" charset="-127"/>
              </a:rPr>
              <a:t>(</a:t>
            </a:r>
            <a:r>
              <a:rPr lang="en-US" altLang="ko-KR" sz="2000" dirty="0" smtClean="0">
                <a:ea typeface="굴림" charset="-127"/>
              </a:rPr>
              <a:t>0.8 </a:t>
            </a:r>
            <a:r>
              <a:rPr lang="en-US" altLang="ko-KR" sz="2000" dirty="0" smtClean="0">
                <a:ea typeface="굴림" charset="-127"/>
              </a:rPr>
              <a:t>MHz BW</a:t>
            </a:r>
            <a:r>
              <a:rPr lang="en-US" altLang="ko-KR" sz="2000" dirty="0" smtClean="0">
                <a:ea typeface="굴림" charset="-127"/>
              </a:rPr>
              <a:t>)</a:t>
            </a:r>
          </a:p>
          <a:p>
            <a:pPr lvl="1"/>
            <a:r>
              <a:rPr lang="en-US" altLang="ko-KR" sz="2000" dirty="0" smtClean="0">
                <a:ea typeface="굴림" charset="-127"/>
              </a:rPr>
              <a:t>150 (1.2 </a:t>
            </a:r>
            <a:r>
              <a:rPr lang="en-US" altLang="ko-KR" sz="2000" dirty="0" smtClean="0">
                <a:ea typeface="굴림" charset="-127"/>
              </a:rPr>
              <a:t>MHz BW</a:t>
            </a:r>
            <a:r>
              <a:rPr lang="en-US" altLang="ko-KR" sz="2000" dirty="0" smtClean="0">
                <a:ea typeface="굴림" charset="-127"/>
              </a:rPr>
              <a:t>)</a:t>
            </a:r>
          </a:p>
          <a:p>
            <a:pPr lvl="1"/>
            <a:r>
              <a:rPr lang="en-US" altLang="ko-KR" sz="2000" dirty="0" smtClean="0">
                <a:ea typeface="굴림" charset="-127"/>
              </a:rPr>
              <a:t>90 (2 </a:t>
            </a:r>
            <a:r>
              <a:rPr lang="en-US" altLang="ko-KR" sz="2000" dirty="0" smtClean="0">
                <a:ea typeface="굴림" charset="-127"/>
              </a:rPr>
              <a:t>MHz BW</a:t>
            </a:r>
            <a:r>
              <a:rPr lang="en-US" altLang="ko-KR" sz="2000" dirty="0" smtClean="0">
                <a:ea typeface="굴림" charset="-127"/>
              </a:rPr>
              <a:t>)</a:t>
            </a:r>
          </a:p>
          <a:p>
            <a:pPr lvl="1"/>
            <a:endParaRPr lang="en-US" altLang="ko-KR" sz="2000" dirty="0" smtClean="0"/>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3</a:t>
            </a:r>
            <a:endParaRPr kumimoji="0" lang="en-US" altLang="ko-KR" sz="1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WPAN in TVWS</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Large initial access delay of </a:t>
            </a:r>
            <a:r>
              <a:rPr lang="en-US" altLang="ko-KR" sz="2400" dirty="0" smtClean="0"/>
              <a:t>passive scanning</a:t>
            </a:r>
            <a:endParaRPr lang="en-US" altLang="ko-KR" sz="2400" dirty="0" smtClean="0"/>
          </a:p>
          <a:p>
            <a:pPr lvl="1"/>
            <a:r>
              <a:rPr lang="en-US" altLang="ko-KR" sz="2000" dirty="0" smtClean="0"/>
              <a:t>Number </a:t>
            </a:r>
            <a:r>
              <a:rPr lang="en-US" altLang="ko-KR" sz="2000" dirty="0" smtClean="0"/>
              <a:t>of candidate </a:t>
            </a:r>
            <a:r>
              <a:rPr lang="en-US" altLang="ko-KR" sz="2000" dirty="0" smtClean="0"/>
              <a:t>channels x Beacon Interval</a:t>
            </a:r>
            <a:endParaRPr lang="en-US" altLang="ko-KR" sz="2000" dirty="0" smtClean="0"/>
          </a:p>
          <a:p>
            <a:pPr lvl="1"/>
            <a:r>
              <a:rPr lang="en-US" altLang="ko-KR" sz="2000" dirty="0" smtClean="0"/>
              <a:t>Scanning time might be </a:t>
            </a:r>
            <a:r>
              <a:rPr lang="en-US" altLang="ko-KR" sz="2000" dirty="0" smtClean="0"/>
              <a:t>around several minutes</a:t>
            </a:r>
            <a:endParaRPr lang="en-US" altLang="ko-KR" sz="2000" dirty="0" smtClean="0"/>
          </a:p>
          <a:p>
            <a:pPr lvl="1"/>
            <a:r>
              <a:rPr lang="en-US" altLang="ko-KR" sz="2000" dirty="0" smtClean="0"/>
              <a:t>Power consumption depends on the number of scanning channels</a:t>
            </a:r>
            <a:endParaRPr lang="en-US" altLang="ko-KR" sz="2000" dirty="0" smtClean="0"/>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3</a:t>
            </a:r>
            <a:endParaRPr kumimoji="0" lang="en-US" altLang="ko-KR" sz="1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WPAN in TVWS</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General solution to reduce initial scanning time</a:t>
            </a:r>
            <a:endParaRPr lang="en-US" altLang="ko-KR" sz="2000" dirty="0" smtClean="0"/>
          </a:p>
          <a:p>
            <a:pPr lvl="1"/>
            <a:r>
              <a:rPr lang="en-US" altLang="ko-KR" sz="2000" dirty="0" smtClean="0"/>
              <a:t>Active scanning (802.15.4)</a:t>
            </a:r>
            <a:endParaRPr lang="en-US" altLang="ko-KR" sz="1800" dirty="0" smtClean="0"/>
          </a:p>
          <a:p>
            <a:pPr lvl="1"/>
            <a:r>
              <a:rPr lang="en-US" altLang="ko-KR" sz="2000" dirty="0" smtClean="0"/>
              <a:t>Common pilot channel (802.15.4g-Enhanced Beacon)</a:t>
            </a:r>
            <a:endParaRPr lang="en-US" altLang="ko-KR" sz="1800" dirty="0" smtClean="0"/>
          </a:p>
          <a:p>
            <a:pPr lvl="1"/>
            <a:r>
              <a:rPr lang="en-US" altLang="ko-KR" sz="2000" dirty="0" smtClean="0"/>
              <a:t>Set primary channel (802.11ac)</a:t>
            </a:r>
            <a:endParaRPr lang="en-US" altLang="ko-KR" sz="2000" dirty="0" smtClean="0"/>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3</a:t>
            </a:r>
            <a:endParaRPr kumimoji="0" lang="en-US" altLang="ko-KR" sz="1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WPAN in TVWS</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Conclusion</a:t>
            </a:r>
            <a:endParaRPr lang="en-US" altLang="ko-KR" sz="1600" dirty="0" smtClean="0"/>
          </a:p>
          <a:p>
            <a:pPr lvl="1"/>
            <a:r>
              <a:rPr lang="en-US" altLang="ko-KR" sz="2000" dirty="0" smtClean="0"/>
              <a:t>Scanning issue should be considered when we </a:t>
            </a:r>
            <a:r>
              <a:rPr lang="en-US" altLang="ko-KR" sz="2000" dirty="0" smtClean="0"/>
              <a:t>design the channel plan in TVWS </a:t>
            </a:r>
            <a:r>
              <a:rPr lang="en-US" altLang="ko-KR" sz="2000" dirty="0" smtClean="0"/>
              <a:t>band and develop </a:t>
            </a:r>
            <a:r>
              <a:rPr lang="en-US" altLang="ko-KR" sz="2000" dirty="0" smtClean="0"/>
              <a:t>MAC feature </a:t>
            </a:r>
            <a:endParaRPr lang="en-US" altLang="ko-KR" sz="2000" dirty="0" smtClean="0"/>
          </a:p>
          <a:p>
            <a:pPr lvl="1"/>
            <a:r>
              <a:rPr lang="en-US" altLang="ko-KR" sz="2000" dirty="0" smtClean="0"/>
              <a:t>Some general solutions can be starting point for resolving scanning issue</a:t>
            </a:r>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3</a:t>
            </a:r>
            <a:endParaRPr kumimoji="0" lang="en-US" altLang="ko-KR" sz="14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163318</TotalTime>
  <Words>271</Words>
  <Application>Microsoft Office PowerPoint</Application>
  <PresentationFormat>화면 슬라이드 쇼(4:3)</PresentationFormat>
  <Paragraphs>57</Paragraphs>
  <Slides>7</Slides>
  <Notes>1</Notes>
  <HiddenSlides>0</HiddenSlides>
  <MMClips>0</MMClips>
  <ScaleCrop>false</ScaleCrop>
  <HeadingPairs>
    <vt:vector size="4" baseType="variant">
      <vt:variant>
        <vt:lpstr>테마</vt:lpstr>
      </vt:variant>
      <vt:variant>
        <vt:i4>2</vt:i4>
      </vt:variant>
      <vt:variant>
        <vt:lpstr>슬라이드 제목</vt:lpstr>
      </vt:variant>
      <vt:variant>
        <vt:i4>7</vt:i4>
      </vt:variant>
    </vt:vector>
  </HeadingPairs>
  <TitlesOfParts>
    <vt:vector size="9" baseType="lpstr">
      <vt:lpstr>Office Theme</vt:lpstr>
      <vt:lpstr>Custom Design</vt:lpstr>
      <vt:lpstr>슬라이드 1</vt:lpstr>
      <vt:lpstr>WPAN in TVWS</vt:lpstr>
      <vt:lpstr>WPAN in TVWS</vt:lpstr>
      <vt:lpstr>WPAN in TVWS</vt:lpstr>
      <vt:lpstr>WPAN in TVWS</vt:lpstr>
      <vt:lpstr>WPAN in TVWS</vt:lpstr>
      <vt:lpstr>WPAN in TVWS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resolutions for 15.7 May 2010 meeting</dc:title>
  <dc:creator>Soo-Young Chang</dc:creator>
  <cp:lastModifiedBy>Suhwook Kim</cp:lastModifiedBy>
  <cp:revision>2115</cp:revision>
  <dcterms:created xsi:type="dcterms:W3CDTF">2010-05-03T18:32:55Z</dcterms:created>
  <dcterms:modified xsi:type="dcterms:W3CDTF">2011-11-09T12:55:57Z</dcterms:modified>
</cp:coreProperties>
</file>