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6" r:id="rId3"/>
    <p:sldId id="261" r:id="rId4"/>
    <p:sldId id="262" r:id="rId5"/>
    <p:sldId id="263" r:id="rId6"/>
    <p:sldId id="264" r:id="rId7"/>
    <p:sldId id="265" r:id="rId8"/>
    <p:sldId id="273" r:id="rId9"/>
    <p:sldId id="274" r:id="rId10"/>
    <p:sldId id="260"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4" d="100"/>
          <a:sy n="54" d="100"/>
        </p:scale>
        <p:origin x="-42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41" d="100"/>
          <a:sy n="41" d="100"/>
        </p:scale>
        <p:origin x="-1530" y="-12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9F258983-03B6-4F05-AA97-95A9C27F8A2C}" type="slidenum">
              <a:rPr lang="en-US" altLang="ja-JP" smtClean="0"/>
              <a:pPr/>
              <a:t>3</a:t>
            </a:fld>
            <a:endParaRPr lang="en-US" altLang="ja-JP" dirty="0" smtClean="0"/>
          </a:p>
        </p:txBody>
      </p:sp>
      <p:sp>
        <p:nvSpPr>
          <p:cNvPr id="14344"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4345"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03EEAF57-95E6-476E-8F50-4D5E48305B9D}" type="slidenum">
              <a:rPr lang="en-US" altLang="ja-JP">
                <a:latin typeface="Times New Roman" pitchFamily="16" charset="0"/>
              </a:rPr>
              <a:pPr algn="r" defTabSz="933450"/>
              <a:t>3</a:t>
            </a:fld>
            <a:endParaRPr lang="en-US" altLang="ja-JP">
              <a:latin typeface="Times New Roman" pitchFamily="16" charset="0"/>
            </a:endParaRPr>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9720E95-5491-413D-B7AB-FBEC52874F45}" type="slidenum">
              <a:rPr lang="en-US" altLang="ja-JP" smtClean="0"/>
              <a:pPr/>
              <a:t>4</a:t>
            </a:fld>
            <a:endParaRPr lang="en-US" altLang="ja-JP" smtClean="0"/>
          </a:p>
        </p:txBody>
      </p:sp>
      <p:sp>
        <p:nvSpPr>
          <p:cNvPr id="15366"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5367"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5368"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5369"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A6CF0F97-669E-430D-B0C2-4DB3BDAE176E}" type="slidenum">
              <a:rPr lang="en-US" altLang="ja-JP">
                <a:latin typeface="Times New Roman" pitchFamily="16" charset="0"/>
              </a:rPr>
              <a:pPr algn="r" defTabSz="933450"/>
              <a:t>4</a:t>
            </a:fld>
            <a:endParaRPr lang="en-US" altLang="ja-JP">
              <a:latin typeface="Times New Roman" pitchFamily="16" charset="0"/>
            </a:endParaRPr>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5699BC59-E7E3-4565-8465-C0E216F7DA05}" type="slidenum">
              <a:rPr lang="en-US" altLang="ja-JP" smtClean="0"/>
              <a:pPr/>
              <a:t>5</a:t>
            </a:fld>
            <a:endParaRPr lang="en-US" altLang="ja-JP" smtClean="0"/>
          </a:p>
        </p:txBody>
      </p:sp>
      <p:sp>
        <p:nvSpPr>
          <p:cNvPr id="16390"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6391"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6392"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4"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7415"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7416"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38"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8439"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8440"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8441"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69F372AA-FA41-4819-A527-2BCAF8388737}" type="slidenum">
              <a:rPr lang="en-US" altLang="ja-JP">
                <a:latin typeface="Times New Roman" pitchFamily="16" charset="0"/>
              </a:rPr>
              <a:pPr algn="r" defTabSz="933450"/>
              <a:t>7</a:t>
            </a:fld>
            <a:endParaRPr lang="en-US" altLang="ja-JP">
              <a:latin typeface="Times New Roman" pitchFamily="16" charset="0"/>
            </a:endParaRPr>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dirty="0" smtClean="0"/>
              <a:t>November 2011</a:t>
            </a:r>
            <a:endParaRPr lang="en-US" altLang="ja-JP" dirty="0"/>
          </a:p>
        </p:txBody>
      </p:sp>
      <p:sp>
        <p:nvSpPr>
          <p:cNvPr id="9" name="フッター プレースホルダー 8"/>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dirty="0" smtClean="0"/>
              <a:t>November 2011</a:t>
            </a:r>
            <a:endParaRPr lang="en-US" altLang="ja-JP" dirty="0"/>
          </a:p>
        </p:txBody>
      </p:sp>
      <p:sp>
        <p:nvSpPr>
          <p:cNvPr id="9" name="フッター プレースホルダー 8"/>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dirty="0" smtClean="0"/>
              <a:t>November 2011</a:t>
            </a:r>
            <a:endParaRPr lang="en-US" altLang="ja-JP" dirty="0"/>
          </a:p>
        </p:txBody>
      </p:sp>
      <p:sp>
        <p:nvSpPr>
          <p:cNvPr id="8" name="フッター プレースホルダー 7"/>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dirty="0" smtClean="0"/>
              <a:t>November 2011</a:t>
            </a:r>
            <a:endParaRPr lang="en-US" altLang="ja-JP" dirty="0"/>
          </a:p>
        </p:txBody>
      </p:sp>
      <p:sp>
        <p:nvSpPr>
          <p:cNvPr id="10" name="フッター プレースホルダー 9"/>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dirty="0" smtClean="0"/>
              <a:t>November 2011</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ja-JP" altLang="en-US" dirty="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802.15-11-0814-00-0sru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dirty="0" smtClean="0"/>
              <a:t>November 2011</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for </a:t>
            </a:r>
            <a:r>
              <a:rPr lang="en-US" altLang="ja-JP" sz="1600" dirty="0" smtClean="0">
                <a:latin typeface="Times New Roman" pitchFamily="16" charset="0"/>
              </a:rPr>
              <a:t>November </a:t>
            </a:r>
            <a:r>
              <a:rPr lang="en-US" altLang="ja-JP" sz="1600" dirty="0">
                <a:latin typeface="Times New Roman" pitchFamily="16" charset="0"/>
              </a:rPr>
              <a:t>2011]</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[9</a:t>
            </a:r>
            <a:r>
              <a:rPr lang="en-US" altLang="ja-JP" sz="1600" dirty="0" smtClean="0">
                <a:latin typeface="Times New Roman" pitchFamily="16" charset="0"/>
              </a:rPr>
              <a:t>, November, </a:t>
            </a:r>
            <a:r>
              <a:rPr lang="en-US" altLang="ja-JP" sz="1600" dirty="0">
                <a:latin typeface="Times New Roman" pitchFamily="16" charset="0"/>
              </a:rPr>
              <a:t>2011</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dirty="0" smtClean="0"/>
              <a:t>November 2011</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10</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t>Smart Antenna Opportunities for Spectrum Resource Usage Improvements </a:t>
            </a:r>
          </a:p>
          <a:p>
            <a:pPr lvl="1">
              <a:lnSpc>
                <a:spcPct val="80000"/>
              </a:lnSpc>
            </a:pPr>
            <a:r>
              <a:rPr lang="en-US" altLang="ja-JP" sz="2000" dirty="0" smtClean="0">
                <a:ea typeface="ＭＳ Ｐゴシック" pitchFamily="50" charset="-128"/>
              </a:rPr>
              <a:t>Performance simulation of DSA system</a:t>
            </a:r>
          </a:p>
          <a:p>
            <a:pPr lvl="1">
              <a:lnSpc>
                <a:spcPct val="80000"/>
              </a:lnSpc>
            </a:pPr>
            <a:r>
              <a:rPr lang="en-US" altLang="ja-JP" sz="2000" dirty="0" smtClean="0">
                <a:ea typeface="ＭＳ Ｐゴシック" pitchFamily="50" charset="-128"/>
              </a:rPr>
              <a:t>Draft plan of IG SRU 1st version of technical document</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Schedule</a:t>
            </a:r>
          </a:p>
          <a:p>
            <a:pPr lvl="1">
              <a:lnSpc>
                <a:spcPct val="80000"/>
              </a:lnSpc>
            </a:pPr>
            <a:r>
              <a:rPr lang="en-US" altLang="ja-JP" sz="2000" dirty="0" smtClean="0">
                <a:ea typeface="ＭＳ Ｐゴシック" pitchFamily="50" charset="-128"/>
              </a:rPr>
              <a:t>Tutorial session in March, 2012</a:t>
            </a:r>
          </a:p>
          <a:p>
            <a:pPr lvl="1">
              <a:lnSpc>
                <a:spcPct val="80000"/>
              </a:lnSpc>
            </a:pPr>
            <a:r>
              <a:rPr lang="en-US" altLang="ja-JP" sz="2000" dirty="0" smtClean="0">
                <a:ea typeface="ＭＳ Ｐゴシック" pitchFamily="50" charset="-128"/>
              </a:rPr>
              <a:t>Call for Contributions</a:t>
            </a:r>
            <a:endParaRPr lang="en-US" altLang="ja-JP" sz="16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dirty="0" smtClean="0"/>
              <a:t>November 2011</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ja-JP" altLang="en-US" dirty="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Atlanta, GA</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November 9,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dirty="0" smtClean="0"/>
              <a:t>November 2011</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0BD36B27-27F2-4D48-B613-1B47A3096AF5}" type="slidenum">
              <a:rPr lang="en-US" altLang="ja-JP"/>
              <a:pPr>
                <a:defRPr/>
              </a:pPr>
              <a:t>3</a:t>
            </a:fld>
            <a:endParaRPr lang="en-US" altLang="ja-JP" dirty="0"/>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E2749400-9370-4D69-B996-CCE5A4228F4C}" type="slidenum">
              <a:rPr lang="en-US" altLang="ja-JP">
                <a:latin typeface="Times New Roman" pitchFamily="16" charset="0"/>
              </a:rPr>
              <a:pPr algn="ctr"/>
              <a:t>3</a:t>
            </a:fld>
            <a:endParaRPr lang="en-US" altLang="ja-JP" dirty="0">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dirty="0"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dirty="0" smtClean="0">
                <a:ea typeface="ＭＳ Ｐゴシック" pitchFamily="50" charset="-128"/>
              </a:rPr>
              <a:t>	</a:t>
            </a:r>
            <a:r>
              <a:rPr lang="en-US" altLang="ja-JP" sz="1400" b="1" dirty="0" smtClean="0">
                <a:ea typeface="ＭＳ Ｐゴシック" pitchFamily="50" charset="-128"/>
              </a:rPr>
              <a:t>The IEEE-SA strongly recommends that at each WG meeting the chair or a designee:</a:t>
            </a:r>
            <a:endParaRPr lang="en-US" altLang="ja-JP" sz="1400" dirty="0" smtClean="0">
              <a:ea typeface="ＭＳ Ｐゴシック" pitchFamily="50" charset="-128"/>
            </a:endParaRPr>
          </a:p>
          <a:p>
            <a:pPr lvl="1">
              <a:lnSpc>
                <a:spcPct val="80000"/>
              </a:lnSpc>
            </a:pPr>
            <a:r>
              <a:rPr lang="en-US" altLang="ja-JP" sz="1400" b="1" dirty="0" smtClean="0">
                <a:ea typeface="ＭＳ Ｐゴシック" pitchFamily="50" charset="-128"/>
              </a:rPr>
              <a:t>Show slides #1 through #4 of this presentation</a:t>
            </a:r>
          </a:p>
          <a:p>
            <a:pPr lvl="1">
              <a:lnSpc>
                <a:spcPct val="80000"/>
              </a:lnSpc>
            </a:pPr>
            <a:r>
              <a:rPr lang="en-US" altLang="ja-JP" sz="1400" b="1" dirty="0" smtClean="0">
                <a:ea typeface="ＭＳ Ｐゴシック" pitchFamily="50" charset="-128"/>
              </a:rPr>
              <a:t>Advise the WG attendees that:</a:t>
            </a:r>
            <a:r>
              <a:rPr lang="en-US" altLang="ja-JP" sz="1400" dirty="0" smtClean="0">
                <a:ea typeface="ＭＳ Ｐゴシック" pitchFamily="50" charset="-128"/>
              </a:rPr>
              <a:t> </a:t>
            </a:r>
          </a:p>
          <a:p>
            <a:pPr lvl="2">
              <a:lnSpc>
                <a:spcPct val="80000"/>
              </a:lnSpc>
            </a:pPr>
            <a:r>
              <a:rPr lang="en-US" altLang="ja-JP" sz="1400" dirty="0" smtClean="0">
                <a:ea typeface="ＭＳ Ｐゴシック" pitchFamily="50" charset="-128"/>
              </a:rPr>
              <a:t>The IEEE’s patent policy is consistent with the ANSI patent policy and is described in Clause 6 of the </a:t>
            </a:r>
            <a:r>
              <a:rPr lang="en-US" altLang="ja-JP" sz="1400" i="1" dirty="0" smtClean="0">
                <a:ea typeface="ＭＳ Ｐゴシック" pitchFamily="50" charset="-128"/>
              </a:rPr>
              <a:t>IEEE-SA Standards Board Bylaws</a:t>
            </a:r>
            <a:r>
              <a:rPr lang="en-US" altLang="ja-JP" sz="1400" dirty="0" smtClean="0">
                <a:ea typeface="ＭＳ Ｐゴシック" pitchFamily="50" charset="-128"/>
              </a:rPr>
              <a:t>;</a:t>
            </a:r>
          </a:p>
          <a:p>
            <a:pPr lvl="2">
              <a:lnSpc>
                <a:spcPct val="80000"/>
              </a:lnSpc>
            </a:pPr>
            <a:r>
              <a:rPr lang="en-US" altLang="ja-JP" sz="1400" dirty="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dirty="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ea typeface="ＭＳ Ｐゴシック" pitchFamily="50" charset="-128"/>
              </a:rPr>
            </a:br>
            <a:endParaRPr lang="en-US" altLang="ja-JP" sz="1400" dirty="0" smtClean="0">
              <a:ea typeface="ＭＳ Ｐゴシック" pitchFamily="50" charset="-128"/>
            </a:endParaRPr>
          </a:p>
          <a:p>
            <a:pPr lvl="1">
              <a:lnSpc>
                <a:spcPct val="20000"/>
              </a:lnSpc>
            </a:pPr>
            <a:r>
              <a:rPr lang="en-US" altLang="ja-JP" sz="1400" b="1" dirty="0" smtClean="0">
                <a:ea typeface="ＭＳ Ｐゴシック" pitchFamily="50" charset="-128"/>
              </a:rPr>
              <a:t>Instruct the WG Secretary to record in the minutes of the relevant WG meeting:</a:t>
            </a:r>
            <a:r>
              <a:rPr lang="en-US" altLang="ja-JP" sz="800" dirty="0" smtClean="0">
                <a:ea typeface="ＭＳ Ｐゴシック" pitchFamily="50" charset="-128"/>
              </a:rPr>
              <a:t> </a:t>
            </a:r>
          </a:p>
          <a:p>
            <a:pPr lvl="2">
              <a:lnSpc>
                <a:spcPct val="80000"/>
              </a:lnSpc>
            </a:pPr>
            <a:r>
              <a:rPr lang="en-US" altLang="ja-JP" sz="1400" dirty="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dirty="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dirty="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dirty="0" smtClean="0">
              <a:ea typeface="ＭＳ Ｐゴシック" pitchFamily="50" charset="-128"/>
            </a:endParaRPr>
          </a:p>
          <a:p>
            <a:pPr lvl="1">
              <a:lnSpc>
                <a:spcPct val="80000"/>
              </a:lnSpc>
              <a:spcBef>
                <a:spcPct val="5000"/>
              </a:spcBef>
            </a:pPr>
            <a:r>
              <a:rPr lang="en-US" altLang="ja-JP" sz="1400" dirty="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dirty="0" smtClean="0">
                <a:ea typeface="ＭＳ Ｐゴシック" pitchFamily="50" charset="-128"/>
              </a:rPr>
              <a:t>It is recommended that the WG chair review the guidance in </a:t>
            </a:r>
            <a:r>
              <a:rPr lang="en-US" altLang="ja-JP" sz="1400" i="1" dirty="0" smtClean="0">
                <a:ea typeface="ＭＳ Ｐゴシック" pitchFamily="50" charset="-128"/>
              </a:rPr>
              <a:t>IEEE-SA Standards Board Operations Manual</a:t>
            </a:r>
            <a:r>
              <a:rPr lang="en-US" altLang="ja-JP" sz="1400" dirty="0" smtClean="0">
                <a:ea typeface="ＭＳ Ｐゴシック" pitchFamily="50" charset="-128"/>
              </a:rPr>
              <a:t> 6.3.5 and in FAQs 12 and 12a on inclusion of potential Essential Patent Claims by incorporation or by reference.</a:t>
            </a:r>
            <a:r>
              <a:rPr lang="en-US" altLang="ja-JP" sz="1400" dirty="0" smtClean="0">
                <a:solidFill>
                  <a:srgbClr val="FF3300"/>
                </a:solidFill>
                <a:ea typeface="ＭＳ Ｐゴシック" pitchFamily="50" charset="-128"/>
              </a:rPr>
              <a:t> </a:t>
            </a:r>
          </a:p>
          <a:p>
            <a:pPr lvl="1">
              <a:lnSpc>
                <a:spcPct val="80000"/>
              </a:lnSpc>
              <a:spcBef>
                <a:spcPct val="5000"/>
              </a:spcBef>
              <a:buFontTx/>
              <a:buNone/>
            </a:pPr>
            <a:endParaRPr lang="en-US" altLang="ja-JP" sz="1200" dirty="0" smtClean="0">
              <a:ea typeface="ＭＳ Ｐゴシック" pitchFamily="50" charset="-128"/>
            </a:endParaRPr>
          </a:p>
          <a:p>
            <a:pPr lvl="1">
              <a:lnSpc>
                <a:spcPct val="80000"/>
              </a:lnSpc>
              <a:spcBef>
                <a:spcPct val="5000"/>
              </a:spcBef>
              <a:buFontTx/>
              <a:buNone/>
            </a:pPr>
            <a:r>
              <a:rPr lang="en-US" altLang="ja-JP" sz="1200" dirty="0" smtClean="0">
                <a:ea typeface="ＭＳ Ｐゴシック" pitchFamily="50" charset="-128"/>
              </a:rPr>
              <a:t>	Note: </a:t>
            </a:r>
            <a:r>
              <a:rPr lang="en-US" altLang="ja-JP" sz="1200" b="1" dirty="0" smtClean="0">
                <a:ea typeface="ＭＳ Ｐゴシック" pitchFamily="50" charset="-128"/>
              </a:rPr>
              <a:t>WG</a:t>
            </a:r>
            <a:r>
              <a:rPr lang="en-US" altLang="ja-JP" sz="1200" dirty="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dirty="0">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2011</a:t>
            </a:r>
            <a:endParaRPr lang="en-US" altLang="ja-JP"/>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541D4279-C376-4CA7-9D38-2EB4CE777724}" type="slidenum">
              <a:rPr lang="en-US" altLang="ja-JP"/>
              <a:pPr>
                <a:defRPr/>
              </a:pPr>
              <a:t>4</a:t>
            </a:fld>
            <a:endParaRPr lang="en-US" altLang="ja-JP"/>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B04606-54D0-4D4B-8DA8-6B63FC57C45B}" type="slidenum">
              <a:rPr lang="en-US" altLang="ja-JP">
                <a:latin typeface="Times New Roman" pitchFamily="16" charset="0"/>
              </a:rPr>
              <a:pPr algn="ctr"/>
              <a:t>4</a:t>
            </a:fld>
            <a:endParaRPr lang="en-US" altLang="ja-JP">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smtClean="0">
                <a:ea typeface="ＭＳ Ｐゴシック" pitchFamily="50" charset="-128"/>
              </a:rPr>
              <a:t>Participants, Patents, and Duty to Inform</a:t>
            </a:r>
          </a:p>
        </p:txBody>
      </p:sp>
      <p:sp>
        <p:nvSpPr>
          <p:cNvPr id="615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ja-JP" sz="2000" b="1" u="sng">
              <a:solidFill>
                <a:schemeClr val="tx2"/>
              </a:solidFill>
              <a:latin typeface="Helvetica" pitchFamily="34" charset="0"/>
            </a:endParaRP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a:solidFill>
                <a:srgbClr val="FF0000"/>
              </a:solidFill>
              <a:latin typeface="Times New Roman" pitchFamily="16" charset="0"/>
            </a:endParaRPr>
          </a:p>
          <a:p>
            <a:pPr marL="230188" indent="-230188">
              <a:spcBef>
                <a:spcPct val="20000"/>
              </a:spcBef>
            </a:pPr>
            <a:r>
              <a:rPr lang="ja-JP" altLang="en-US">
                <a:latin typeface="Times New Roman" pitchFamily="16" charset="0"/>
              </a:rPr>
              <a:t>	</a:t>
            </a:r>
            <a:r>
              <a:rPr lang="en-US" altLang="ja-JP" sz="160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Times New Roman" pitchFamily="16" charset="0"/>
              </a:rPr>
              <a:t> </a:t>
            </a:r>
            <a:r>
              <a:rPr lang="en-US" altLang="ja-JP" sz="1400" b="1">
                <a:latin typeface="Times New Roman" pitchFamily="16" charset="0"/>
              </a:rPr>
              <a:t>patent claims</a:t>
            </a:r>
          </a:p>
          <a:p>
            <a:pPr marL="630238" lvl="1" indent="-285750">
              <a:spcBef>
                <a:spcPct val="20000"/>
              </a:spcBef>
              <a:buFontTx/>
              <a:buChar char="–"/>
            </a:pPr>
            <a:r>
              <a:rPr lang="en-US" altLang="ja-JP" sz="1600" b="1">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a:latin typeface="Times New Roman" pitchFamily="16" charset="0"/>
              </a:rPr>
              <a:t>The above does not apply if the patent</a:t>
            </a:r>
            <a:r>
              <a:rPr lang="en-US" altLang="ja-JP" sz="1600" b="1">
                <a:solidFill>
                  <a:srgbClr val="FF3300"/>
                </a:solidFill>
                <a:latin typeface="Times New Roman" pitchFamily="16" charset="0"/>
              </a:rPr>
              <a:t> </a:t>
            </a:r>
            <a:r>
              <a:rPr lang="en-US" altLang="ja-JP" sz="1600" b="1">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a:latin typeface="Times New Roman" pitchFamily="16" charset="0"/>
              </a:rPr>
              <a:t>		Quoted text excerpted from IEEE-SA Standards Board Bylaws subclause 6.2</a:t>
            </a:r>
            <a:endParaRPr lang="en-US" altLang="ja-JP" sz="1600" b="1">
              <a:latin typeface="Times New Roman" pitchFamily="16" charset="0"/>
            </a:endParaRPr>
          </a:p>
          <a:p>
            <a:pPr marL="230188" indent="-230188">
              <a:spcBef>
                <a:spcPct val="20000"/>
              </a:spcBef>
              <a:buFontTx/>
              <a:buChar char="•"/>
            </a:pPr>
            <a:r>
              <a:rPr lang="en-US" altLang="ja-JP" sz="160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a:latin typeface="Times New Roman" pitchFamily="16" charset="0"/>
              </a:rPr>
              <a:t>No duty to perform a patent search</a:t>
            </a:r>
            <a:endParaRPr lang="en-GB" altLang="ja-JP" sz="160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#1</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2011</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B21B68C7-C6C6-485D-A5CA-1288093F936D}" type="slidenum">
              <a:rPr lang="en-US" altLang="ja-JP"/>
              <a:pPr>
                <a:defRPr/>
              </a:pPr>
              <a:t>5</a:t>
            </a:fld>
            <a:endParaRPr lang="en-US" altLang="ja-JP"/>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B616E6E0-9BF9-4AF2-8B0A-D34669061A89}" type="slidenum">
              <a:rPr lang="en-US" altLang="ja-JP">
                <a:latin typeface="Times New Roman" pitchFamily="16" charset="0"/>
              </a:rPr>
              <a:pPr algn="ctr"/>
              <a:t>5</a:t>
            </a:fld>
            <a:endParaRPr lang="en-US" altLang="ja-JP">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smtClean="0">
                <a:ea typeface="ＭＳ Ｐゴシック" pitchFamily="50" charset="-128"/>
              </a:rPr>
              <a:t>Patent Related Links</a:t>
            </a:r>
            <a:endParaRPr lang="en-US" altLang="ja-JP" u="sng"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smtClean="0">
                <a:ea typeface="ＭＳ Ｐゴシック" pitchFamily="50" charset="-128"/>
                <a:cs typeface="Times New Roman" pitchFamily="16" charset="0"/>
              </a:rPr>
              <a:t>	</a:t>
            </a:r>
            <a:r>
              <a:rPr lang="en-US" altLang="ja-JP"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smtClean="0">
                <a:ea typeface="ＭＳ Ｐゴシック" pitchFamily="50" charset="-128"/>
                <a:cs typeface="Times New Roman" pitchFamily="16" charset="0"/>
              </a:rPr>
              <a:t>	Patent Policy is stated in these sources:</a:t>
            </a:r>
          </a:p>
          <a:p>
            <a:pPr lvl="1">
              <a:lnSpc>
                <a:spcPct val="90000"/>
              </a:lnSpc>
              <a:buFontTx/>
              <a:buNone/>
            </a:pPr>
            <a:r>
              <a:rPr lang="en-GB" altLang="ja-JP" smtClean="0">
                <a:ea typeface="ＭＳ Ｐゴシック" pitchFamily="50" charset="-128"/>
                <a:cs typeface="Times New Roman" pitchFamily="16" charset="0"/>
              </a:rPr>
              <a:t>		IEEE-SA Standards Boards Bylaws</a:t>
            </a:r>
          </a:p>
          <a:p>
            <a:pPr lvl="1">
              <a:lnSpc>
                <a:spcPct val="90000"/>
              </a:lnSpc>
              <a:buFontTx/>
              <a:buNone/>
            </a:pPr>
            <a:r>
              <a:rPr lang="en-US" altLang="ja-JP" sz="2500"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http://standards.ieee.org/guides/bylaws/sect6-7.html#6</a:t>
            </a:r>
          </a:p>
          <a:p>
            <a:pPr lvl="1">
              <a:lnSpc>
                <a:spcPct val="90000"/>
              </a:lnSpc>
              <a:buFontTx/>
              <a:buNone/>
            </a:pPr>
            <a:r>
              <a:rPr lang="en-GB" altLang="ja-JP" smtClean="0">
                <a:ea typeface="ＭＳ Ｐゴシック" pitchFamily="50" charset="-128"/>
                <a:cs typeface="Times New Roman" pitchFamily="16" charset="0"/>
              </a:rPr>
              <a:t>		IEEE-SA Standards Board Operations Manual</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http://standards.ieee.org/guides/opman/sect6.html#6.3</a:t>
            </a:r>
            <a:endParaRPr lang="en-US" altLang="ja-JP" smtClean="0">
              <a:ea typeface="ＭＳ Ｐゴシック" pitchFamily="50" charset="-128"/>
              <a:cs typeface="Times New Roman" pitchFamily="16" charset="0"/>
            </a:endParaRPr>
          </a:p>
          <a:p>
            <a:pPr lvl="1">
              <a:lnSpc>
                <a:spcPct val="90000"/>
              </a:lnSpc>
              <a:buFontTx/>
              <a:buNone/>
            </a:pPr>
            <a:r>
              <a:rPr lang="en-US" altLang="ja-JP"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#2</a:t>
            </a:r>
            <a:endParaRPr lang="en-US" altLang="ja-JP" sz="240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2011</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2011</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a:ea typeface="ＭＳ Ｐゴシック" pitchFamily="50" charset="-128"/>
              </a:rPr>
              <a:t>IG life time: until March 2012.</a:t>
            </a:r>
          </a:p>
          <a:p>
            <a:r>
              <a:rPr kumimoji="1" lang="en-US" altLang="ja-JP" sz="2800" dirty="0">
                <a:ea typeface="ＭＳ Ｐゴシック" pitchFamily="50" charset="-128"/>
              </a:rPr>
              <a:t>IG 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 xmlns:p14="http://schemas.microsoft.com/office/powerpoint/2010/main" val="127050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 xmlns:p14="http://schemas.microsoft.com/office/powerpoint/2010/main" val="458042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2666</TotalTime>
  <Words>685</Words>
  <Application>Microsoft Office PowerPoint</Application>
  <PresentationFormat>画面に合わせる (4:3)</PresentationFormat>
  <Paragraphs>163</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Atlanta, GA  November 9,  2011</vt:lpstr>
      <vt:lpstr>Instructions for the WG Chair</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33</cp:revision>
  <cp:lastPrinted>2011-10-30T06:47:17Z</cp:lastPrinted>
  <dcterms:created xsi:type="dcterms:W3CDTF">2010-11-03T06:31:56Z</dcterms:created>
  <dcterms:modified xsi:type="dcterms:W3CDTF">2011-11-09T05:20:34Z</dcterms:modified>
</cp:coreProperties>
</file>