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58" r:id="rId3"/>
    <p:sldId id="262" r:id="rId4"/>
    <p:sldId id="263" r:id="rId5"/>
    <p:sldId id="256" r:id="rId6"/>
    <p:sldId id="265" r:id="rId7"/>
    <p:sldId id="268" r:id="rId8"/>
    <p:sldId id="261" r:id="rId9"/>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588" y="-11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67B88A75-E760-4356-B262-056B10D374ED}" type="slidenum">
              <a:rPr lang="en-US" altLang="ja-JP"/>
              <a:pPr/>
              <a:t>&lt;#&gt;</a:t>
            </a:fld>
            <a:endParaRPr lang="en-US" altLang="ja-JP"/>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450"/>
            <a:r>
              <a:rPr lang="en-US" altLang="ja-JP"/>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 xmlns:p14="http://schemas.microsoft.com/office/powerpoint/2010/main" val="6464525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9FD0A170-08C8-4BD2-A712-4845CB95AB7A}" type="slidenum">
              <a:rPr lang="en-US" altLang="ja-JP"/>
              <a:pPr/>
              <a:t>&lt;#&gt;</a:t>
            </a:fld>
            <a:endParaRPr lang="en-US" altLang="ja-JP"/>
          </a:p>
        </p:txBody>
      </p:sp>
      <p:sp>
        <p:nvSpPr>
          <p:cNvPr id="2056" name="Rectangle 8"/>
          <p:cNvSpPr>
            <a:spLocks noChangeArrowheads="1"/>
          </p:cNvSpPr>
          <p:nvPr/>
        </p:nvSpPr>
        <p:spPr bwMode="auto">
          <a:xfrm>
            <a:off x="703184" y="9552401"/>
            <a:ext cx="690847"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 xmlns:p14="http://schemas.microsoft.com/office/powerpoint/2010/main" val="429217283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B01108D1-6C88-40F7-8AD4-639D55C7AA25}" type="slidenum">
              <a:rPr lang="en-US" altLang="ja-JP"/>
              <a:pPr/>
              <a:t>5</a:t>
            </a:fld>
            <a:endParaRPr lang="en-US" altLang="ja-JP"/>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November, 2011</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D4913D49-6DFF-4D3A-8826-10927ADDC3D4}" type="slidenum">
              <a:rPr lang="en-US" altLang="ja-JP"/>
              <a:pPr/>
              <a:t>&lt;#&gt;</a:t>
            </a:fld>
            <a:endParaRPr lang="en-US" altLang="ja-JP"/>
          </a:p>
        </p:txBody>
      </p:sp>
    </p:spTree>
    <p:extLst>
      <p:ext uri="{BB962C8B-B14F-4D97-AF65-F5344CB8AC3E}">
        <p14:creationId xmlns="" xmlns:p14="http://schemas.microsoft.com/office/powerpoint/2010/main" val="4126173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November, 2011</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39FE22CC-3025-4123-B2A7-61CF82FAFDFC}" type="slidenum">
              <a:rPr lang="en-US" altLang="ja-JP"/>
              <a:pPr/>
              <a:t>&lt;#&gt;</a:t>
            </a:fld>
            <a:endParaRPr lang="en-US" altLang="ja-JP"/>
          </a:p>
        </p:txBody>
      </p:sp>
    </p:spTree>
    <p:extLst>
      <p:ext uri="{BB962C8B-B14F-4D97-AF65-F5344CB8AC3E}">
        <p14:creationId xmlns="" xmlns:p14="http://schemas.microsoft.com/office/powerpoint/2010/main" val="633183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November, 2011</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2BE9EE26-85B1-49E8-868A-408791F4B716}" type="slidenum">
              <a:rPr lang="en-US" altLang="ja-JP"/>
              <a:pPr/>
              <a:t>&lt;#&gt;</a:t>
            </a:fld>
            <a:endParaRPr lang="en-US" altLang="ja-JP"/>
          </a:p>
        </p:txBody>
      </p:sp>
    </p:spTree>
    <p:extLst>
      <p:ext uri="{BB962C8B-B14F-4D97-AF65-F5344CB8AC3E}">
        <p14:creationId xmlns="" xmlns:p14="http://schemas.microsoft.com/office/powerpoint/2010/main" val="2050534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November, 2011</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BBC3A54B-52B6-4F6E-9212-922EF83326FB}" type="slidenum">
              <a:rPr lang="en-US" altLang="ja-JP"/>
              <a:pPr/>
              <a:t>&lt;#&gt;</a:t>
            </a:fld>
            <a:endParaRPr lang="en-US" altLang="ja-JP"/>
          </a:p>
        </p:txBody>
      </p:sp>
    </p:spTree>
    <p:extLst>
      <p:ext uri="{BB962C8B-B14F-4D97-AF65-F5344CB8AC3E}">
        <p14:creationId xmlns="" xmlns:p14="http://schemas.microsoft.com/office/powerpoint/2010/main" val="55740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November, 2011</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D790388-6A76-4AB3-8993-D0D0250A9716}" type="slidenum">
              <a:rPr lang="en-US" altLang="ja-JP"/>
              <a:pPr/>
              <a:t>&lt;#&gt;</a:t>
            </a:fld>
            <a:endParaRPr lang="en-US" altLang="ja-JP"/>
          </a:p>
        </p:txBody>
      </p:sp>
    </p:spTree>
    <p:extLst>
      <p:ext uri="{BB962C8B-B14F-4D97-AF65-F5344CB8AC3E}">
        <p14:creationId xmlns="" xmlns:p14="http://schemas.microsoft.com/office/powerpoint/2010/main" val="2442770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November, 2011</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735EC2FD-D6D5-45FD-8074-EEAA0BE522DB}" type="slidenum">
              <a:rPr lang="en-US" altLang="ja-JP"/>
              <a:pPr/>
              <a:t>&lt;#&gt;</a:t>
            </a:fld>
            <a:endParaRPr lang="en-US" altLang="ja-JP"/>
          </a:p>
        </p:txBody>
      </p:sp>
    </p:spTree>
    <p:extLst>
      <p:ext uri="{BB962C8B-B14F-4D97-AF65-F5344CB8AC3E}">
        <p14:creationId xmlns="" xmlns:p14="http://schemas.microsoft.com/office/powerpoint/2010/main" val="2523144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November, 2011</a:t>
            </a:r>
            <a:endParaRPr lang="en-US" altLang="ja-JP"/>
          </a:p>
        </p:txBody>
      </p:sp>
      <p:sp>
        <p:nvSpPr>
          <p:cNvPr id="8" name="フッター プレースホルダー 7"/>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9" name="スライド番号プレースホルダー 8"/>
          <p:cNvSpPr>
            <a:spLocks noGrp="1"/>
          </p:cNvSpPr>
          <p:nvPr>
            <p:ph type="sldNum" sz="quarter" idx="12"/>
          </p:nvPr>
        </p:nvSpPr>
        <p:spPr/>
        <p:txBody>
          <a:bodyPr/>
          <a:lstStyle>
            <a:lvl1pPr>
              <a:defRPr/>
            </a:lvl1pPr>
          </a:lstStyle>
          <a:p>
            <a:r>
              <a:rPr lang="en-US" altLang="ja-JP"/>
              <a:t>Slide </a:t>
            </a:r>
            <a:fld id="{52DF8439-1C4A-4CDE-979B-5EC56532CED4}" type="slidenum">
              <a:rPr lang="en-US" altLang="ja-JP"/>
              <a:pPr/>
              <a:t>&lt;#&gt;</a:t>
            </a:fld>
            <a:endParaRPr lang="en-US" altLang="ja-JP"/>
          </a:p>
        </p:txBody>
      </p:sp>
    </p:spTree>
    <p:extLst>
      <p:ext uri="{BB962C8B-B14F-4D97-AF65-F5344CB8AC3E}">
        <p14:creationId xmlns="" xmlns:p14="http://schemas.microsoft.com/office/powerpoint/2010/main" val="2105502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November, 2011</a:t>
            </a:r>
            <a:endParaRPr lang="en-US" altLang="ja-JP"/>
          </a:p>
        </p:txBody>
      </p:sp>
      <p:sp>
        <p:nvSpPr>
          <p:cNvPr id="4" name="フッター プレースホルダー 3"/>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7F1E7805-9952-40B3-9CB8-FF317103ED7B}" type="slidenum">
              <a:rPr lang="en-US" altLang="ja-JP"/>
              <a:pPr/>
              <a:t>&lt;#&gt;</a:t>
            </a:fld>
            <a:endParaRPr lang="en-US" altLang="ja-JP"/>
          </a:p>
        </p:txBody>
      </p:sp>
    </p:spTree>
    <p:extLst>
      <p:ext uri="{BB962C8B-B14F-4D97-AF65-F5344CB8AC3E}">
        <p14:creationId xmlns="" xmlns:p14="http://schemas.microsoft.com/office/powerpoint/2010/main" val="806661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November, 2011</a:t>
            </a:r>
            <a:endParaRPr lang="en-US" altLang="ja-JP"/>
          </a:p>
        </p:txBody>
      </p:sp>
      <p:sp>
        <p:nvSpPr>
          <p:cNvPr id="3" name="フッター プレースホルダー 2"/>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FA4EBFA9-2ED3-40DA-9D64-776B3F41FEAF}" type="slidenum">
              <a:rPr lang="en-US" altLang="ja-JP"/>
              <a:pPr/>
              <a:t>&lt;#&gt;</a:t>
            </a:fld>
            <a:endParaRPr lang="en-US" altLang="ja-JP"/>
          </a:p>
        </p:txBody>
      </p:sp>
    </p:spTree>
    <p:extLst>
      <p:ext uri="{BB962C8B-B14F-4D97-AF65-F5344CB8AC3E}">
        <p14:creationId xmlns="" xmlns:p14="http://schemas.microsoft.com/office/powerpoint/2010/main" val="3826352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November, 2011</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F143B201-B0CA-48F5-926A-92DA454DCFE7}" type="slidenum">
              <a:rPr lang="en-US" altLang="ja-JP"/>
              <a:pPr/>
              <a:t>&lt;#&gt;</a:t>
            </a:fld>
            <a:endParaRPr lang="en-US" altLang="ja-JP"/>
          </a:p>
        </p:txBody>
      </p:sp>
    </p:spTree>
    <p:extLst>
      <p:ext uri="{BB962C8B-B14F-4D97-AF65-F5344CB8AC3E}">
        <p14:creationId xmlns="" xmlns:p14="http://schemas.microsoft.com/office/powerpoint/2010/main" val="495064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November, 2011</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1338FE4C-3019-4FE8-924F-657826B24C03}" type="slidenum">
              <a:rPr lang="en-US" altLang="ja-JP"/>
              <a:pPr/>
              <a:t>&lt;#&gt;</a:t>
            </a:fld>
            <a:endParaRPr lang="en-US" altLang="ja-JP"/>
          </a:p>
        </p:txBody>
      </p:sp>
    </p:spTree>
    <p:extLst>
      <p:ext uri="{BB962C8B-B14F-4D97-AF65-F5344CB8AC3E}">
        <p14:creationId xmlns="" xmlns:p14="http://schemas.microsoft.com/office/powerpoint/2010/main" val="49291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November, 2011</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smtClean="0"/>
              <a:t>Shoichi Kitazawa (ATR)</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a:t>Slide </a:t>
            </a:r>
            <a:fld id="{27B26488-BA12-4C78-9EB5-A4558745BEFE}" type="slidenum">
              <a:rPr lang="en-US" altLang="ja-JP"/>
              <a:pPr/>
              <a:t>&lt;#&gt;</a:t>
            </a:fld>
            <a:endParaRPr lang="en-US" altLang="ja-JP"/>
          </a:p>
        </p:txBody>
      </p:sp>
      <p:sp>
        <p:nvSpPr>
          <p:cNvPr id="1031" name="Rectangle 7"/>
          <p:cNvSpPr>
            <a:spLocks noChangeArrowheads="1"/>
          </p:cNvSpPr>
          <p:nvPr/>
        </p:nvSpPr>
        <p:spPr bwMode="auto">
          <a:xfrm>
            <a:off x="4495800" y="396875"/>
            <a:ext cx="396240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4" algn="r"/>
            <a:r>
              <a:rPr lang="en-US" altLang="ja-JP" sz="1400" b="1">
                <a:ea typeface="ＭＳ Ｐゴシック" charset="-128"/>
              </a:rPr>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smtClean="0"/>
              <a:t>November, 2011</a:t>
            </a:r>
            <a:endParaRPr lang="en-US" altLang="ja-JP"/>
          </a:p>
        </p:txBody>
      </p:sp>
      <p:sp>
        <p:nvSpPr>
          <p:cNvPr id="5" name="フッター プレースホルダー 2"/>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3"/>
          <p:cNvSpPr>
            <a:spLocks noGrp="1"/>
          </p:cNvSpPr>
          <p:nvPr>
            <p:ph type="sldNum" sz="quarter" idx="12"/>
          </p:nvPr>
        </p:nvSpPr>
        <p:spPr/>
        <p:txBody>
          <a:bodyPr/>
          <a:lstStyle/>
          <a:p>
            <a:r>
              <a:rPr lang="en-US" altLang="ja-JP"/>
              <a:t>Slide </a:t>
            </a:r>
            <a:fld id="{048FAAB9-A994-4B9D-B011-F81BB33D211E}" type="slidenum">
              <a:rPr lang="en-US" altLang="ja-JP"/>
              <a:pPr/>
              <a:t>1</a:t>
            </a:fld>
            <a:endParaRPr lang="en-US" altLang="ja-JP"/>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charset="-128"/>
              </a:rPr>
              <a:t>Draft plan of IG SRU 1</a:t>
            </a:r>
            <a:r>
              <a:rPr lang="en-US" altLang="ja-JP" sz="1600" baseline="30000" dirty="0" smtClean="0">
                <a:ea typeface="ＭＳ Ｐゴシック" charset="-128"/>
              </a:rPr>
              <a:t>st</a:t>
            </a:r>
            <a:r>
              <a:rPr lang="en-US" altLang="ja-JP" sz="1600" dirty="0" smtClean="0">
                <a:ea typeface="ＭＳ Ｐゴシック" charset="-128"/>
              </a:rPr>
              <a:t> version of technical document</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a:t>
            </a:r>
            <a:r>
              <a:rPr lang="en-US" altLang="ja-JP" sz="1600" dirty="0" smtClean="0">
                <a:ea typeface="ＭＳ Ｐゴシック" charset="-128"/>
              </a:rPr>
              <a:t>8 November, 2011</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r>
              <a:rPr lang="en-US" altLang="ja-JP" sz="1600" b="1" dirty="0" smtClean="0">
                <a:solidFill>
                  <a:schemeClr val="tx2"/>
                </a:solidFill>
                <a:ea typeface="ＭＳ Ｐゴシック" charset="-128"/>
              </a:rPr>
              <a:t>Source:</a:t>
            </a:r>
            <a:r>
              <a:rPr lang="en-US" altLang="ja-JP" sz="1600" dirty="0" smtClean="0">
                <a:solidFill>
                  <a:schemeClr val="tx2"/>
                </a:solidFill>
                <a:ea typeface="ＭＳ Ｐゴシック" charset="-128"/>
              </a:rPr>
              <a:t> [</a:t>
            </a:r>
            <a:r>
              <a:rPr lang="en-US" altLang="ja-JP" sz="1600" dirty="0" smtClean="0">
                <a:ea typeface="ＭＳ Ｐゴシック" charset="-128"/>
              </a:rPr>
              <a:t>Shoichi Kitazawa] Company [ATR ]</a:t>
            </a:r>
          </a:p>
          <a:p>
            <a:r>
              <a:rPr lang="en-US" altLang="ja-JP" sz="1600" dirty="0" smtClean="0">
                <a:ea typeface="ＭＳ Ｐゴシック" charset="-128"/>
              </a:rPr>
              <a:t>Address [2-2-2 Hikaridai Seika, Kyoto 619-0288 Japan]</a:t>
            </a:r>
          </a:p>
          <a:p>
            <a:r>
              <a:rPr lang="en-US" altLang="ja-JP" sz="1600" dirty="0" smtClean="0">
                <a:ea typeface="ＭＳ Ｐゴシック" charset="-128"/>
              </a:rPr>
              <a:t>Voice:[+81-774-95-1511], FAX: [+81-774-95-1508], E-Mail:[kitazawa@atr.jp] </a:t>
            </a:r>
            <a:r>
              <a:rPr lang="en-US" altLang="ja-JP" sz="1600" dirty="0">
                <a:solidFill>
                  <a:schemeClr val="tx2"/>
                </a:solidFill>
                <a:ea typeface="ＭＳ Ｐゴシック" charset="-128"/>
              </a:rPr>
              <a:t>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shows table of contents for technical documents of IG SRU</a:t>
            </a:r>
            <a:r>
              <a:rPr lang="en-US" altLang="ja-JP" sz="1600" dirty="0" smtClean="0">
                <a:ea typeface="ＭＳ Ｐゴシック" charset="-128"/>
              </a:rPr>
              <a:t>.</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charset="-128"/>
              </a:rPr>
              <a:t>Discussion items for IG SRU.]</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November, 2011</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D876C36C-B81E-4C0B-861C-35873900A9DA}" type="slidenum">
              <a:rPr lang="en-US" altLang="ja-JP"/>
              <a:pPr/>
              <a:t>2</a:t>
            </a:fld>
            <a:endParaRPr lang="en-US" altLang="ja-JP"/>
          </a:p>
        </p:txBody>
      </p:sp>
      <p:sp>
        <p:nvSpPr>
          <p:cNvPr id="26626" name="Rectangle 2"/>
          <p:cNvSpPr>
            <a:spLocks noGrp="1" noChangeArrowheads="1"/>
          </p:cNvSpPr>
          <p:nvPr>
            <p:ph type="ctrTitle"/>
          </p:nvPr>
        </p:nvSpPr>
        <p:spPr>
          <a:xfrm>
            <a:off x="685800" y="2286000"/>
            <a:ext cx="7772400" cy="1143000"/>
          </a:xfrm>
        </p:spPr>
        <p:txBody>
          <a:bodyPr/>
          <a:lstStyle/>
          <a:p>
            <a:r>
              <a:rPr lang="en-US" altLang="ja-JP" dirty="0" smtClean="0">
                <a:solidFill>
                  <a:schemeClr val="tx1"/>
                </a:solidFill>
                <a:ea typeface="ＭＳ Ｐゴシック" charset="-128"/>
              </a:rPr>
              <a:t>Draft plan of IG SRU 1</a:t>
            </a:r>
            <a:r>
              <a:rPr lang="en-US" altLang="ja-JP" baseline="30000" dirty="0" smtClean="0">
                <a:solidFill>
                  <a:schemeClr val="tx1"/>
                </a:solidFill>
                <a:ea typeface="ＭＳ Ｐゴシック" charset="-128"/>
              </a:rPr>
              <a:t>st</a:t>
            </a:r>
            <a:r>
              <a:rPr lang="en-US" altLang="ja-JP" dirty="0" smtClean="0">
                <a:solidFill>
                  <a:schemeClr val="tx1"/>
                </a:solidFill>
                <a:ea typeface="ＭＳ Ｐゴシック" charset="-128"/>
              </a:rPr>
              <a:t> version of </a:t>
            </a:r>
            <a:r>
              <a:rPr lang="en-US" altLang="ja-JP" dirty="0"/>
              <a:t>technical </a:t>
            </a:r>
            <a:r>
              <a:rPr lang="en-US" altLang="ja-JP" dirty="0" smtClean="0"/>
              <a:t>document</a:t>
            </a:r>
            <a:endParaRPr lang="ja-JP" altLang="ja-JP" dirty="0">
              <a:solidFill>
                <a:schemeClr val="tx1"/>
              </a:solidFill>
            </a:endParaRPr>
          </a:p>
        </p:txBody>
      </p:sp>
      <p:sp>
        <p:nvSpPr>
          <p:cNvPr id="26627" name="Rectangle 3"/>
          <p:cNvSpPr>
            <a:spLocks noGrp="1" noChangeArrowheads="1"/>
          </p:cNvSpPr>
          <p:nvPr>
            <p:ph type="subTitle" idx="1"/>
          </p:nvPr>
        </p:nvSpPr>
        <p:spPr/>
        <p:txBody>
          <a:bodyPr/>
          <a:lstStyle/>
          <a:p>
            <a:r>
              <a:rPr lang="en-US" altLang="ja-JP" sz="2800" dirty="0" smtClean="0"/>
              <a:t>Shoichi Kitazawa</a:t>
            </a:r>
            <a:endParaRPr lang="ja-JP" altLang="ja-JP"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ー 2"/>
          <p:cNvSpPr>
            <a:spLocks noGrp="1"/>
          </p:cNvSpPr>
          <p:nvPr>
            <p:ph idx="1"/>
          </p:nvPr>
        </p:nvSpPr>
        <p:spPr/>
        <p:txBody>
          <a:bodyPr/>
          <a:lstStyle/>
          <a:p>
            <a:r>
              <a:rPr kumimoji="1" lang="en-US" altLang="ja-JP" sz="2800" dirty="0" smtClean="0"/>
              <a:t>This contribution shows table of contents for a technical document of IG SRU.</a:t>
            </a:r>
          </a:p>
          <a:p>
            <a:pPr lvl="1"/>
            <a:r>
              <a:rPr lang="en-US" altLang="ja-JP" sz="2400" dirty="0" smtClean="0"/>
              <a:t>The draft plan of IG SRU, the IG SRU will release</a:t>
            </a:r>
            <a:r>
              <a:rPr kumimoji="1" lang="en-US" altLang="ja-JP" sz="2400" dirty="0" smtClean="0"/>
              <a:t> a repot on March 2012</a:t>
            </a:r>
            <a:r>
              <a:rPr lang="ja-JP" altLang="en-US" sz="2400" dirty="0"/>
              <a:t> </a:t>
            </a:r>
            <a:r>
              <a:rPr lang="en-US" altLang="ja-JP" sz="2400" dirty="0" smtClean="0"/>
              <a:t>plenary meeting</a:t>
            </a:r>
            <a:r>
              <a:rPr kumimoji="1" lang="en-US" altLang="ja-JP" sz="2400" dirty="0" smtClean="0"/>
              <a:t>.</a:t>
            </a:r>
          </a:p>
          <a:p>
            <a:pPr lvl="1">
              <a:buNone/>
            </a:pPr>
            <a:r>
              <a:rPr kumimoji="1" lang="en-US" altLang="ja-JP" sz="2400" dirty="0" smtClean="0"/>
              <a:t> </a:t>
            </a:r>
          </a:p>
        </p:txBody>
      </p:sp>
      <p:sp>
        <p:nvSpPr>
          <p:cNvPr id="4" name="日付プレースホルダー 3"/>
          <p:cNvSpPr>
            <a:spLocks noGrp="1"/>
          </p:cNvSpPr>
          <p:nvPr>
            <p:ph type="dt" sz="half" idx="10"/>
          </p:nvPr>
        </p:nvSpPr>
        <p:spPr/>
        <p:txBody>
          <a:bodyPr/>
          <a:lstStyle/>
          <a:p>
            <a:r>
              <a:rPr lang="en-US" altLang="ja-JP" smtClean="0"/>
              <a:t>November, 2011</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BBC3A54B-52B6-4F6E-9212-922EF83326FB}" type="slidenum">
              <a:rPr lang="en-US" altLang="ja-JP" smtClean="0"/>
              <a:pPr/>
              <a:t>3</a:t>
            </a:fld>
            <a:endParaRPr lang="en-US" altLang="ja-JP"/>
          </a:p>
        </p:txBody>
      </p:sp>
    </p:spTree>
    <p:extLst>
      <p:ext uri="{BB962C8B-B14F-4D97-AF65-F5344CB8AC3E}">
        <p14:creationId xmlns="" xmlns:p14="http://schemas.microsoft.com/office/powerpoint/2010/main" val="19508426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Current IG Schedule</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November, 2011</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BBC3A54B-52B6-4F6E-9212-922EF83326FB}" type="slidenum">
              <a:rPr lang="en-US" altLang="ja-JP" smtClean="0"/>
              <a:pPr/>
              <a:t>4</a:t>
            </a:fld>
            <a:endParaRPr lang="en-US" altLang="ja-JP"/>
          </a:p>
        </p:txBody>
      </p:sp>
      <p:cxnSp>
        <p:nvCxnSpPr>
          <p:cNvPr id="11" name="直線矢印コネクタ 10"/>
          <p:cNvCxnSpPr>
            <a:stCxn id="7" idx="1"/>
          </p:cNvCxnSpPr>
          <p:nvPr/>
        </p:nvCxnSpPr>
        <p:spPr bwMode="auto">
          <a:xfrm>
            <a:off x="251520" y="2348880"/>
            <a:ext cx="7920880" cy="0"/>
          </a:xfrm>
          <a:prstGeom prst="straightConnector1">
            <a:avLst/>
          </a:prstGeom>
          <a:solidFill>
            <a:schemeClr val="accent1"/>
          </a:solidFill>
          <a:ln w="28575" cap="flat" cmpd="sng" algn="ctr">
            <a:solidFill>
              <a:schemeClr val="tx1"/>
            </a:solidFill>
            <a:prstDash val="solid"/>
            <a:round/>
            <a:headEnd type="none" w="sm" len="sm"/>
            <a:tailEnd type="arrow"/>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7" name="正方形/長方形 6"/>
          <p:cNvSpPr/>
          <p:nvPr/>
        </p:nvSpPr>
        <p:spPr bwMode="auto">
          <a:xfrm>
            <a:off x="251520" y="1988840"/>
            <a:ext cx="1440160" cy="720080"/>
          </a:xfrm>
          <a:prstGeom prst="rect">
            <a:avLst/>
          </a:prstGeom>
          <a:solidFill>
            <a:schemeClr val="bg1"/>
          </a:solid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2000" b="0" i="0" u="none" strike="noStrike" cap="none" normalizeH="0" baseline="0" dirty="0" smtClean="0">
                <a:ln>
                  <a:noFill/>
                </a:ln>
                <a:solidFill>
                  <a:schemeClr val="tx1"/>
                </a:solidFill>
                <a:effectLst/>
                <a:latin typeface="Times New Roman" pitchFamily="18" charset="0"/>
              </a:rPr>
              <a:t>Nov. 2011</a:t>
            </a:r>
            <a:endParaRPr kumimoji="0" lang="ja-JP" altLang="en-US" sz="2000" b="0" i="0" u="none" strike="noStrike" cap="none" normalizeH="0" baseline="0" dirty="0" smtClean="0">
              <a:ln>
                <a:noFill/>
              </a:ln>
              <a:solidFill>
                <a:schemeClr val="tx1"/>
              </a:solidFill>
              <a:effectLst/>
              <a:latin typeface="Times New Roman" pitchFamily="18" charset="0"/>
            </a:endParaRPr>
          </a:p>
        </p:txBody>
      </p:sp>
      <p:sp>
        <p:nvSpPr>
          <p:cNvPr id="8" name="正方形/長方形 7"/>
          <p:cNvSpPr/>
          <p:nvPr/>
        </p:nvSpPr>
        <p:spPr bwMode="auto">
          <a:xfrm>
            <a:off x="3131840" y="1988840"/>
            <a:ext cx="1440160" cy="720080"/>
          </a:xfrm>
          <a:prstGeom prst="rect">
            <a:avLst/>
          </a:prstGeom>
          <a:solidFill>
            <a:schemeClr val="bg1"/>
          </a:solidFill>
          <a:ln w="28575" cap="flat" cmpd="sng" algn="ctr">
            <a:solidFill>
              <a:schemeClr val="tx1"/>
            </a:solidFill>
            <a:prstDash val="sysDot"/>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2000" b="0" i="0" u="none" strike="noStrike" cap="none" normalizeH="0" baseline="0" dirty="0" smtClean="0">
                <a:ln>
                  <a:noFill/>
                </a:ln>
                <a:solidFill>
                  <a:schemeClr val="tx1"/>
                </a:solidFill>
                <a:effectLst/>
                <a:latin typeface="Times New Roman" pitchFamily="18" charset="0"/>
              </a:rPr>
              <a:t>Jan. 2012</a:t>
            </a:r>
            <a:endParaRPr kumimoji="0" lang="ja-JP" altLang="en-US" sz="2000" b="0" i="0" u="none" strike="noStrike" cap="none" normalizeH="0" baseline="0" dirty="0" smtClean="0">
              <a:ln>
                <a:noFill/>
              </a:ln>
              <a:solidFill>
                <a:schemeClr val="tx1"/>
              </a:solidFill>
              <a:effectLst/>
              <a:latin typeface="Times New Roman" pitchFamily="18" charset="0"/>
            </a:endParaRPr>
          </a:p>
        </p:txBody>
      </p:sp>
      <p:sp>
        <p:nvSpPr>
          <p:cNvPr id="9" name="正方形/長方形 8"/>
          <p:cNvSpPr/>
          <p:nvPr/>
        </p:nvSpPr>
        <p:spPr bwMode="auto">
          <a:xfrm>
            <a:off x="6012160" y="1988840"/>
            <a:ext cx="1417672" cy="720080"/>
          </a:xfrm>
          <a:prstGeom prst="rect">
            <a:avLst/>
          </a:prstGeom>
          <a:solidFill>
            <a:schemeClr val="bg1"/>
          </a:solid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2000" b="0" i="0" u="none" strike="noStrike" cap="none" normalizeH="0" baseline="0" dirty="0" smtClean="0">
                <a:ln>
                  <a:noFill/>
                </a:ln>
                <a:solidFill>
                  <a:schemeClr val="tx1"/>
                </a:solidFill>
                <a:effectLst/>
                <a:latin typeface="Times New Roman" pitchFamily="18" charset="0"/>
              </a:rPr>
              <a:t>Mar.</a:t>
            </a:r>
            <a:r>
              <a:rPr kumimoji="0" lang="en-US" altLang="ja-JP" sz="2000" b="0" i="0" u="none" strike="noStrike" cap="none" normalizeH="0" dirty="0" smtClean="0">
                <a:ln>
                  <a:noFill/>
                </a:ln>
                <a:solidFill>
                  <a:schemeClr val="tx1"/>
                </a:solidFill>
                <a:effectLst/>
                <a:latin typeface="Times New Roman" pitchFamily="18" charset="0"/>
              </a:rPr>
              <a:t> </a:t>
            </a:r>
            <a:r>
              <a:rPr kumimoji="0" lang="en-US" altLang="ja-JP" sz="2000" b="0" i="0" u="none" strike="noStrike" cap="none" normalizeH="0" baseline="0" dirty="0" smtClean="0">
                <a:ln>
                  <a:noFill/>
                </a:ln>
                <a:solidFill>
                  <a:schemeClr val="tx1"/>
                </a:solidFill>
                <a:effectLst/>
                <a:latin typeface="Times New Roman" pitchFamily="18" charset="0"/>
              </a:rPr>
              <a:t>2012</a:t>
            </a:r>
            <a:endParaRPr kumimoji="0" lang="ja-JP" altLang="en-US" sz="2000" b="0" i="0" u="none" strike="noStrike" cap="none" normalizeH="0" baseline="0" dirty="0" smtClean="0">
              <a:ln>
                <a:noFill/>
              </a:ln>
              <a:solidFill>
                <a:schemeClr val="tx1"/>
              </a:solidFill>
              <a:effectLst/>
              <a:latin typeface="Times New Roman" pitchFamily="18" charset="0"/>
            </a:endParaRPr>
          </a:p>
        </p:txBody>
      </p:sp>
      <p:sp>
        <p:nvSpPr>
          <p:cNvPr id="12" name="テキスト ボックス 11"/>
          <p:cNvSpPr txBox="1"/>
          <p:nvPr/>
        </p:nvSpPr>
        <p:spPr>
          <a:xfrm>
            <a:off x="5868144" y="2799893"/>
            <a:ext cx="2925296" cy="1077218"/>
          </a:xfrm>
          <a:prstGeom prst="rect">
            <a:avLst/>
          </a:prstGeom>
          <a:noFill/>
        </p:spPr>
        <p:txBody>
          <a:bodyPr wrap="square" rtlCol="0">
            <a:spAutoFit/>
          </a:bodyPr>
          <a:lstStyle/>
          <a:p>
            <a:pPr marL="182563" indent="-182563">
              <a:buFont typeface="Arial" pitchFamily="34" charset="0"/>
              <a:buChar char="•"/>
            </a:pPr>
            <a:r>
              <a:rPr kumimoji="1" lang="en-US" altLang="ja-JP" sz="1600" dirty="0" smtClean="0"/>
              <a:t>Tutorial session</a:t>
            </a:r>
          </a:p>
          <a:p>
            <a:pPr marL="182563" indent="-182563">
              <a:buFont typeface="Arial" pitchFamily="34" charset="0"/>
              <a:buChar char="•"/>
            </a:pPr>
            <a:r>
              <a:rPr kumimoji="1" lang="en-US" altLang="ja-JP" sz="1600" dirty="0" smtClean="0"/>
              <a:t>Release 1</a:t>
            </a:r>
            <a:r>
              <a:rPr kumimoji="1" lang="en-US" altLang="ja-JP" sz="1600" baseline="30000" dirty="0" smtClean="0"/>
              <a:t>st</a:t>
            </a:r>
            <a:r>
              <a:rPr kumimoji="1" lang="en-US" altLang="ja-JP" sz="1600" dirty="0" smtClean="0"/>
              <a:t> version of technical document</a:t>
            </a:r>
          </a:p>
          <a:p>
            <a:endParaRPr kumimoji="1" lang="ja-JP" altLang="en-US" sz="1600" dirty="0"/>
          </a:p>
        </p:txBody>
      </p:sp>
      <p:sp>
        <p:nvSpPr>
          <p:cNvPr id="13" name="テキスト ボックス 12"/>
          <p:cNvSpPr txBox="1"/>
          <p:nvPr/>
        </p:nvSpPr>
        <p:spPr>
          <a:xfrm>
            <a:off x="107504" y="2799893"/>
            <a:ext cx="2808312" cy="1323439"/>
          </a:xfrm>
          <a:prstGeom prst="rect">
            <a:avLst/>
          </a:prstGeom>
          <a:noFill/>
        </p:spPr>
        <p:txBody>
          <a:bodyPr wrap="square" rtlCol="0">
            <a:spAutoFit/>
          </a:bodyPr>
          <a:lstStyle/>
          <a:p>
            <a:pPr marL="182563" indent="-182563">
              <a:buFont typeface="Arial" pitchFamily="34" charset="0"/>
              <a:buChar char="•"/>
            </a:pPr>
            <a:r>
              <a:rPr kumimoji="1" lang="en-US" altLang="ja-JP" sz="1600" dirty="0" smtClean="0"/>
              <a:t>Technical presentation</a:t>
            </a:r>
          </a:p>
          <a:p>
            <a:pPr marL="182563" indent="-182563">
              <a:buFont typeface="Arial" pitchFamily="34" charset="0"/>
              <a:buChar char="•"/>
            </a:pPr>
            <a:r>
              <a:rPr kumimoji="1" lang="en-US" altLang="ja-JP" sz="1600" dirty="0" smtClean="0"/>
              <a:t>Tutorial session request</a:t>
            </a:r>
          </a:p>
          <a:p>
            <a:pPr marL="182563" indent="-182563">
              <a:buFont typeface="Arial" pitchFamily="34" charset="0"/>
              <a:buChar char="•"/>
            </a:pPr>
            <a:r>
              <a:rPr kumimoji="1" lang="en-US" altLang="ja-JP" sz="1600" dirty="0" smtClean="0"/>
              <a:t>Discussion of </a:t>
            </a:r>
            <a:r>
              <a:rPr lang="en-US" altLang="ja-JP" sz="1600" dirty="0">
                <a:ea typeface="ＭＳ Ｐゴシック" charset="-128"/>
              </a:rPr>
              <a:t>IG SRU 1</a:t>
            </a:r>
            <a:r>
              <a:rPr lang="en-US" altLang="ja-JP" sz="1600" baseline="30000" dirty="0">
                <a:ea typeface="ＭＳ Ｐゴシック" charset="-128"/>
              </a:rPr>
              <a:t>st</a:t>
            </a:r>
            <a:r>
              <a:rPr lang="en-US" altLang="ja-JP" sz="1600" dirty="0">
                <a:ea typeface="ＭＳ Ｐゴシック" charset="-128"/>
              </a:rPr>
              <a:t> version of </a:t>
            </a:r>
            <a:r>
              <a:rPr lang="en-US" altLang="ja-JP" sz="1600" dirty="0"/>
              <a:t>technical document</a:t>
            </a:r>
            <a:endParaRPr kumimoji="1" lang="ja-JP" altLang="en-US" sz="1600" dirty="0"/>
          </a:p>
        </p:txBody>
      </p:sp>
      <p:sp>
        <p:nvSpPr>
          <p:cNvPr id="14" name="テキスト ボックス 13"/>
          <p:cNvSpPr txBox="1"/>
          <p:nvPr/>
        </p:nvSpPr>
        <p:spPr>
          <a:xfrm>
            <a:off x="2987824" y="2799893"/>
            <a:ext cx="2808312" cy="830997"/>
          </a:xfrm>
          <a:prstGeom prst="rect">
            <a:avLst/>
          </a:prstGeom>
          <a:noFill/>
        </p:spPr>
        <p:txBody>
          <a:bodyPr wrap="square" rtlCol="0">
            <a:spAutoFit/>
          </a:bodyPr>
          <a:lstStyle/>
          <a:p>
            <a:pPr marL="182563" indent="-182563">
              <a:buFont typeface="Arial" pitchFamily="34" charset="0"/>
              <a:buChar char="•"/>
            </a:pPr>
            <a:r>
              <a:rPr kumimoji="1" lang="en-US" altLang="ja-JP" sz="1600" dirty="0" smtClean="0"/>
              <a:t>Technical presentation?</a:t>
            </a:r>
          </a:p>
          <a:p>
            <a:pPr marL="182563" indent="-182563">
              <a:buFont typeface="Arial" pitchFamily="34" charset="0"/>
              <a:buChar char="•"/>
            </a:pPr>
            <a:r>
              <a:rPr kumimoji="1" lang="en-US" altLang="ja-JP" sz="1600" dirty="0" smtClean="0"/>
              <a:t>Prepare tutorial session?</a:t>
            </a:r>
          </a:p>
          <a:p>
            <a:endParaRPr kumimoji="1" lang="ja-JP" altLang="en-US" sz="1600" dirty="0"/>
          </a:p>
        </p:txBody>
      </p:sp>
    </p:spTree>
    <p:extLst>
      <p:ext uri="{BB962C8B-B14F-4D97-AF65-F5344CB8AC3E}">
        <p14:creationId xmlns="" xmlns:p14="http://schemas.microsoft.com/office/powerpoint/2010/main" val="14123861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November, 2011</a:t>
            </a:r>
            <a:endParaRPr lang="en-US" altLang="ja-JP"/>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E5098E41-5268-4999-8285-3DE186CAB346}" type="slidenum">
              <a:rPr lang="en-US" altLang="ja-JP"/>
              <a:pPr/>
              <a:t>5</a:t>
            </a:fld>
            <a:endParaRPr lang="en-US" altLang="ja-JP"/>
          </a:p>
        </p:txBody>
      </p:sp>
      <p:sp>
        <p:nvSpPr>
          <p:cNvPr id="4098" name="Rectangle 2"/>
          <p:cNvSpPr>
            <a:spLocks noGrp="1" noChangeArrowheads="1"/>
          </p:cNvSpPr>
          <p:nvPr>
            <p:ph type="title"/>
          </p:nvPr>
        </p:nvSpPr>
        <p:spPr>
          <a:ln/>
        </p:spPr>
        <p:txBody>
          <a:bodyPr/>
          <a:lstStyle/>
          <a:p>
            <a:r>
              <a:rPr lang="en-US" altLang="ja-JP" dirty="0" smtClean="0"/>
              <a:t>Draft of table of contents</a:t>
            </a:r>
            <a:endParaRPr lang="ja-JP" altLang="ja-JP" dirty="0"/>
          </a:p>
        </p:txBody>
      </p:sp>
      <p:sp>
        <p:nvSpPr>
          <p:cNvPr id="4099" name="Rectangle 3"/>
          <p:cNvSpPr>
            <a:spLocks noGrp="1" noChangeArrowheads="1"/>
          </p:cNvSpPr>
          <p:nvPr>
            <p:ph type="body" idx="1"/>
          </p:nvPr>
        </p:nvSpPr>
        <p:spPr>
          <a:ln/>
        </p:spPr>
        <p:txBody>
          <a:bodyPr/>
          <a:lstStyle/>
          <a:p>
            <a:r>
              <a:rPr lang="en-US" altLang="ja-JP" sz="2800" dirty="0" smtClean="0"/>
              <a:t>Problems in Unlicensed band</a:t>
            </a:r>
          </a:p>
          <a:p>
            <a:r>
              <a:rPr lang="en-US" altLang="ja-JP" sz="2800" dirty="0" smtClean="0"/>
              <a:t>Possible solutions </a:t>
            </a:r>
          </a:p>
          <a:p>
            <a:pPr lvl="1"/>
            <a:r>
              <a:rPr lang="en-US" altLang="ja-JP" sz="2400" dirty="0" smtClean="0"/>
              <a:t>DSA system</a:t>
            </a:r>
          </a:p>
          <a:p>
            <a:pPr lvl="2"/>
            <a:r>
              <a:rPr lang="en-US" altLang="ja-JP" sz="2000" dirty="0" smtClean="0"/>
              <a:t>Benchmark</a:t>
            </a:r>
          </a:p>
          <a:p>
            <a:pPr lvl="1"/>
            <a:r>
              <a:rPr lang="en-US" altLang="ja-JP" sz="2400" dirty="0" smtClean="0"/>
              <a:t>Any other solution?</a:t>
            </a:r>
          </a:p>
          <a:p>
            <a:r>
              <a:rPr lang="en-US" altLang="ja-JP" sz="2800" dirty="0" smtClean="0"/>
              <a:t>Topics to be discussed in the next step</a:t>
            </a:r>
          </a:p>
          <a:p>
            <a:pPr lvl="1"/>
            <a:r>
              <a:rPr lang="en-US" altLang="ja-JP" sz="2400" dirty="0" smtClean="0"/>
              <a:t>Applications and System requirement</a:t>
            </a:r>
          </a:p>
          <a:p>
            <a:pPr lvl="1"/>
            <a:r>
              <a:rPr lang="en-US" altLang="ja-JP" sz="2400" dirty="0" smtClean="0"/>
              <a:t>Technical issues</a:t>
            </a:r>
          </a:p>
          <a:p>
            <a:pPr lvl="1"/>
            <a:r>
              <a:rPr lang="en-US" altLang="ja-JP" sz="2400" dirty="0" smtClean="0"/>
              <a:t>5C &amp; PAR</a:t>
            </a:r>
          </a:p>
          <a:p>
            <a:pPr lvl="1"/>
            <a:endParaRPr lang="en-US" altLang="ja-JP" sz="2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lstStyle/>
          <a:p>
            <a:r>
              <a:rPr lang="en-US" altLang="ja-JP" dirty="0" smtClean="0"/>
              <a:t>Problems in Unlicensed band</a:t>
            </a:r>
          </a:p>
        </p:txBody>
      </p:sp>
      <p:sp>
        <p:nvSpPr>
          <p:cNvPr id="7" name="コンテンツ プレースホルダー 6"/>
          <p:cNvSpPr>
            <a:spLocks noGrp="1"/>
          </p:cNvSpPr>
          <p:nvPr>
            <p:ph idx="1"/>
          </p:nvPr>
        </p:nvSpPr>
        <p:spPr>
          <a:xfrm>
            <a:off x="685800" y="1981200"/>
            <a:ext cx="7772400" cy="3464024"/>
          </a:xfrm>
        </p:spPr>
        <p:txBody>
          <a:bodyPr/>
          <a:lstStyle/>
          <a:p>
            <a:r>
              <a:rPr kumimoji="1" lang="en-US" altLang="ja-JP" sz="2800" dirty="0" smtClean="0"/>
              <a:t>Current situation</a:t>
            </a:r>
          </a:p>
          <a:p>
            <a:pPr lvl="1"/>
            <a:r>
              <a:rPr lang="en-US" altLang="ja-JP" sz="2400" dirty="0" smtClean="0"/>
              <a:t>Measured results of 2.4GHz band.</a:t>
            </a:r>
          </a:p>
          <a:p>
            <a:pPr lvl="1">
              <a:buNone/>
            </a:pPr>
            <a:endParaRPr lang="en-US" altLang="ja-JP" sz="2400" dirty="0" smtClean="0"/>
          </a:p>
          <a:p>
            <a:r>
              <a:rPr kumimoji="1" lang="en-US" altLang="ja-JP" sz="2800" dirty="0" smtClean="0"/>
              <a:t>Future problem</a:t>
            </a:r>
          </a:p>
          <a:p>
            <a:pPr lvl="1"/>
            <a:r>
              <a:rPr lang="en-US" altLang="ja-JP" sz="2400" dirty="0" smtClean="0"/>
              <a:t>900MHz</a:t>
            </a:r>
          </a:p>
          <a:p>
            <a:pPr lvl="1"/>
            <a:r>
              <a:rPr kumimoji="1" lang="en-US" altLang="ja-JP" sz="2400" dirty="0" smtClean="0"/>
              <a:t>2.4GHz</a:t>
            </a:r>
          </a:p>
          <a:p>
            <a:pPr lvl="1"/>
            <a:r>
              <a:rPr kumimoji="1" lang="en-US" altLang="ja-JP" sz="2400" dirty="0" smtClean="0"/>
              <a:t>5GHz</a:t>
            </a:r>
          </a:p>
          <a:p>
            <a:pPr lvl="1"/>
            <a:endParaRPr kumimoji="1" lang="ja-JP" altLang="en-US" sz="2400" dirty="0"/>
          </a:p>
        </p:txBody>
      </p:sp>
      <p:sp>
        <p:nvSpPr>
          <p:cNvPr id="3" name="日付プレースホルダー 2"/>
          <p:cNvSpPr>
            <a:spLocks noGrp="1"/>
          </p:cNvSpPr>
          <p:nvPr>
            <p:ph type="dt" sz="half" idx="10"/>
          </p:nvPr>
        </p:nvSpPr>
        <p:spPr/>
        <p:txBody>
          <a:bodyPr/>
          <a:lstStyle/>
          <a:p>
            <a:r>
              <a:rPr lang="en-US" altLang="ja-JP" smtClean="0"/>
              <a:t>November, 2011</a:t>
            </a:r>
            <a:endParaRPr lang="en-US" altLang="ja-JP"/>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7F1E7805-9952-40B3-9CB8-FF317103ED7B}" type="slidenum">
              <a:rPr lang="en-US" altLang="ja-JP" smtClean="0"/>
              <a:pPr/>
              <a:t>6</a:t>
            </a:fld>
            <a:endParaRPr lang="en-US" altLang="ja-JP"/>
          </a:p>
        </p:txBody>
      </p:sp>
    </p:spTree>
    <p:extLst>
      <p:ext uri="{BB962C8B-B14F-4D97-AF65-F5344CB8AC3E}">
        <p14:creationId xmlns="" xmlns:p14="http://schemas.microsoft.com/office/powerpoint/2010/main" val="39372749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Possible solutions </a:t>
            </a:r>
            <a:endParaRPr kumimoji="1" lang="ja-JP" altLang="en-US" dirty="0"/>
          </a:p>
        </p:txBody>
      </p:sp>
      <p:sp>
        <p:nvSpPr>
          <p:cNvPr id="3" name="コンテンツ プレースホルダ 2"/>
          <p:cNvSpPr>
            <a:spLocks noGrp="1"/>
          </p:cNvSpPr>
          <p:nvPr>
            <p:ph idx="1"/>
          </p:nvPr>
        </p:nvSpPr>
        <p:spPr/>
        <p:txBody>
          <a:bodyPr/>
          <a:lstStyle/>
          <a:p>
            <a:r>
              <a:rPr kumimoji="1" lang="en-US" altLang="ja-JP" sz="2800" dirty="0" smtClean="0"/>
              <a:t>DSA syste</a:t>
            </a:r>
            <a:r>
              <a:rPr lang="en-US" altLang="ja-JP" sz="2800" dirty="0" smtClean="0"/>
              <a:t>m</a:t>
            </a:r>
          </a:p>
          <a:p>
            <a:pPr lvl="1"/>
            <a:r>
              <a:rPr lang="en-US" altLang="ja-JP" sz="2400" dirty="0" smtClean="0"/>
              <a:t>Concept</a:t>
            </a:r>
          </a:p>
          <a:p>
            <a:pPr lvl="1"/>
            <a:r>
              <a:rPr lang="en-US" altLang="ja-JP" sz="2400" dirty="0" smtClean="0"/>
              <a:t>System detail</a:t>
            </a:r>
          </a:p>
          <a:p>
            <a:pPr lvl="1"/>
            <a:r>
              <a:rPr lang="en-US" altLang="ja-JP" sz="2400" dirty="0" smtClean="0"/>
              <a:t>Simulation results</a:t>
            </a:r>
          </a:p>
          <a:p>
            <a:pPr lvl="1"/>
            <a:endParaRPr lang="en-US" altLang="ja-JP" sz="2800" dirty="0" smtClean="0"/>
          </a:p>
          <a:p>
            <a:r>
              <a:rPr lang="en-US" altLang="ja-JP" sz="2800" dirty="0" smtClean="0"/>
              <a:t>Other solution</a:t>
            </a:r>
          </a:p>
          <a:p>
            <a:pPr>
              <a:buNone/>
            </a:pPr>
            <a:endParaRPr kumimoji="1" lang="en-US" altLang="ja-JP" sz="2800" dirty="0" smtClean="0"/>
          </a:p>
          <a:p>
            <a:endParaRPr kumimoji="1" lang="ja-JP" altLang="en-US" sz="2800" dirty="0"/>
          </a:p>
        </p:txBody>
      </p:sp>
      <p:sp>
        <p:nvSpPr>
          <p:cNvPr id="4" name="日付プレースホルダ 3"/>
          <p:cNvSpPr>
            <a:spLocks noGrp="1"/>
          </p:cNvSpPr>
          <p:nvPr>
            <p:ph type="dt" sz="half" idx="10"/>
          </p:nvPr>
        </p:nvSpPr>
        <p:spPr/>
        <p:txBody>
          <a:bodyPr/>
          <a:lstStyle/>
          <a:p>
            <a:r>
              <a:rPr lang="en-US" altLang="ja-JP" smtClean="0"/>
              <a:t>November, 2011</a:t>
            </a:r>
            <a:endParaRPr lang="en-US" altLang="ja-JP"/>
          </a:p>
        </p:txBody>
      </p:sp>
      <p:sp>
        <p:nvSpPr>
          <p:cNvPr id="5" name="フッター プレースホルダ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BBC3A54B-52B6-4F6E-9212-922EF83326FB}" type="slidenum">
              <a:rPr lang="en-US" altLang="ja-JP" smtClean="0"/>
              <a:pPr/>
              <a:t>7</a:t>
            </a:fld>
            <a:endParaRPr lang="en-US" altLang="ja-JP"/>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Topics to be discussed in the next step</a:t>
            </a:r>
          </a:p>
        </p:txBody>
      </p:sp>
      <p:sp>
        <p:nvSpPr>
          <p:cNvPr id="3" name="コンテンツ プレースホルダー 2"/>
          <p:cNvSpPr>
            <a:spLocks noGrp="1"/>
          </p:cNvSpPr>
          <p:nvPr>
            <p:ph idx="1"/>
          </p:nvPr>
        </p:nvSpPr>
        <p:spPr/>
        <p:txBody>
          <a:bodyPr/>
          <a:lstStyle/>
          <a:p>
            <a:r>
              <a:rPr lang="en-US" altLang="ja-JP" sz="2800" dirty="0" smtClean="0"/>
              <a:t>Applications and System requirement</a:t>
            </a:r>
          </a:p>
          <a:p>
            <a:pPr lvl="1"/>
            <a:endParaRPr lang="en-US" altLang="ja-JP" sz="2400" dirty="0" smtClean="0"/>
          </a:p>
          <a:p>
            <a:r>
              <a:rPr lang="en-US" altLang="ja-JP" sz="2800" dirty="0" smtClean="0"/>
              <a:t>Technical issues</a:t>
            </a:r>
          </a:p>
          <a:p>
            <a:pPr lvl="1"/>
            <a:r>
              <a:rPr lang="en-US" altLang="ja-JP" sz="2400" dirty="0" smtClean="0"/>
              <a:t>PHY</a:t>
            </a:r>
          </a:p>
          <a:p>
            <a:pPr lvl="1"/>
            <a:r>
              <a:rPr lang="en-US" altLang="ja-JP" sz="2400" dirty="0" smtClean="0"/>
              <a:t>MAC</a:t>
            </a:r>
          </a:p>
          <a:p>
            <a:pPr lvl="1"/>
            <a:endParaRPr lang="en-US" altLang="ja-JP" sz="2800" dirty="0" smtClean="0"/>
          </a:p>
          <a:p>
            <a:r>
              <a:rPr lang="en-US" altLang="ja-JP" sz="2800" dirty="0" smtClean="0"/>
              <a:t>5C &amp; PAR</a:t>
            </a:r>
          </a:p>
          <a:p>
            <a:pPr lvl="1"/>
            <a:endParaRPr kumimoji="1" lang="ja-JP" altLang="en-US" sz="2000" dirty="0"/>
          </a:p>
        </p:txBody>
      </p:sp>
      <p:sp>
        <p:nvSpPr>
          <p:cNvPr id="4" name="日付プレースホルダー 3"/>
          <p:cNvSpPr>
            <a:spLocks noGrp="1"/>
          </p:cNvSpPr>
          <p:nvPr>
            <p:ph type="dt" sz="half" idx="10"/>
          </p:nvPr>
        </p:nvSpPr>
        <p:spPr/>
        <p:txBody>
          <a:bodyPr/>
          <a:lstStyle/>
          <a:p>
            <a:r>
              <a:rPr lang="en-US" altLang="ja-JP" smtClean="0"/>
              <a:t>November, 2011</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BBC3A54B-52B6-4F6E-9212-922EF83326FB}" type="slidenum">
              <a:rPr lang="en-US" altLang="ja-JP" smtClean="0"/>
              <a:pPr/>
              <a:t>8</a:t>
            </a:fld>
            <a:endParaRPr lang="en-US" altLang="ja-JP"/>
          </a:p>
        </p:txBody>
      </p:sp>
    </p:spTree>
    <p:extLst>
      <p:ext uri="{BB962C8B-B14F-4D97-AF65-F5344CB8AC3E}">
        <p14:creationId xmlns="" xmlns:p14="http://schemas.microsoft.com/office/powerpoint/2010/main" val="304826953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630</TotalTime>
  <Words>299</Words>
  <Application>Microsoft Office PowerPoint</Application>
  <PresentationFormat>画面に合わせる (4:3)</PresentationFormat>
  <Paragraphs>91</Paragraphs>
  <Slides>8</Slides>
  <Notes>1</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IEEE-P802_15</vt:lpstr>
      <vt:lpstr>スライド 1</vt:lpstr>
      <vt:lpstr>Draft plan of IG SRU 1st version of technical document</vt:lpstr>
      <vt:lpstr>Introduction</vt:lpstr>
      <vt:lpstr>Current IG Schedule</vt:lpstr>
      <vt:lpstr>Draft of table of contents</vt:lpstr>
      <vt:lpstr>Problems in Unlicensed band</vt:lpstr>
      <vt:lpstr>Possible solutions </vt:lpstr>
      <vt:lpstr>Topics to be discussed in the next step</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kitazawa</dc:creator>
  <dc:description>&lt;doc#&gt;</dc:description>
  <cp:lastModifiedBy>kitazawa</cp:lastModifiedBy>
  <cp:revision>23</cp:revision>
  <cp:lastPrinted>2011-11-01T00:26:15Z</cp:lastPrinted>
  <dcterms:created xsi:type="dcterms:W3CDTF">2011-10-31T11:14:09Z</dcterms:created>
  <dcterms:modified xsi:type="dcterms:W3CDTF">2011-11-09T04:31:38Z</dcterms:modified>
</cp:coreProperties>
</file>