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290" r:id="rId2"/>
    <p:sldId id="258" r:id="rId3"/>
    <p:sldId id="260" r:id="rId4"/>
    <p:sldId id="271" r:id="rId5"/>
    <p:sldId id="276" r:id="rId6"/>
    <p:sldId id="277" r:id="rId7"/>
    <p:sldId id="272" r:id="rId8"/>
    <p:sldId id="284" r:id="rId9"/>
    <p:sldId id="286" r:id="rId10"/>
    <p:sldId id="266" r:id="rId11"/>
    <p:sldId id="267" r:id="rId12"/>
    <p:sldId id="288" r:id="rId13"/>
    <p:sldId id="278" r:id="rId14"/>
    <p:sldId id="289" r:id="rId15"/>
    <p:sldId id="279" r:id="rId16"/>
    <p:sldId id="280" r:id="rId17"/>
    <p:sldId id="281" r:id="rId18"/>
    <p:sldId id="282" r:id="rId19"/>
    <p:sldId id="268" r:id="rId20"/>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6944" autoAdjust="0"/>
    <p:restoredTop sz="86438" autoAdjust="0"/>
  </p:normalViewPr>
  <p:slideViewPr>
    <p:cSldViewPr>
      <p:cViewPr varScale="1">
        <p:scale>
          <a:sx n="105" d="100"/>
          <a:sy n="105" d="100"/>
        </p:scale>
        <p:origin x="-176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smtClean="0"/>
              <a:t>doc.: IEEE 802.15-15-11-0731-02-0ptc</a:t>
            </a:r>
            <a:endParaRPr lang="en-US"/>
          </a:p>
        </p:txBody>
      </p:sp>
      <p:sp>
        <p:nvSpPr>
          <p:cNvPr id="3075" name="Rectangle 3"/>
          <p:cNvSpPr>
            <a:spLocks noGrp="1" noChangeArrowheads="1"/>
          </p:cNvSpPr>
          <p:nvPr>
            <p:ph type="dt" sz="quarter" idx="1"/>
          </p:nvPr>
        </p:nvSpPr>
        <p:spPr bwMode="auto">
          <a:xfrm>
            <a:off x="695325" y="175081"/>
            <a:ext cx="2309813"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dirty="0" smtClean="0"/>
              <a:t>November 2011</a:t>
            </a:r>
            <a:endParaRPr lang="en-US" dirty="0"/>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r>
              <a:rPr 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r>
              <a:rPr lang="en-US"/>
              <a:t>Page </a:t>
            </a:r>
            <a:fld id="{66F4C929-7185-47E6-A54A-919A8DFC0BEE}"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88967799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smtClean="0"/>
              <a:t>doc.: IEEE 802.15-15-11-0731-02-0ptc</a:t>
            </a:r>
            <a:endParaRPr lang="en-US"/>
          </a:p>
        </p:txBody>
      </p:sp>
      <p:sp>
        <p:nvSpPr>
          <p:cNvPr id="2051" name="Rectangle 3"/>
          <p:cNvSpPr>
            <a:spLocks noGrp="1" noChangeArrowheads="1"/>
          </p:cNvSpPr>
          <p:nvPr>
            <p:ph type="dt" idx="1"/>
          </p:nvPr>
        </p:nvSpPr>
        <p:spPr bwMode="auto">
          <a:xfrm>
            <a:off x="654050" y="95706"/>
            <a:ext cx="273685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dirty="0" smtClean="0"/>
              <a:t>November 2011</a:t>
            </a:r>
            <a:endParaRPr lang="en-US" dirty="0"/>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r>
              <a:rPr lang="en-US"/>
              <a:t>Page </a:t>
            </a:r>
            <a:fld id="{93BEAAB6-612A-41AE-A4B8-3E4C492A76D7}"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3610141838"/>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9A4BE0F0-C66F-3244-B721-011DAEF4483A}" type="slidenum">
              <a:rPr lang="en-US"/>
              <a:pPr/>
              <a:t>1</a:t>
            </a:fld>
            <a:endParaRPr lang="en-US"/>
          </a:p>
        </p:txBody>
      </p:sp>
      <p:sp>
        <p:nvSpPr>
          <p:cNvPr id="16388" name="Rectangle 2"/>
          <p:cNvSpPr>
            <a:spLocks noGrp="1" noRot="1" noChangeAspect="1" noChangeArrowheads="1" noTextEdit="1"/>
          </p:cNvSpPr>
          <p:nvPr>
            <p:ph type="sldImg"/>
          </p:nvPr>
        </p:nvSpPr>
        <p:spPr>
          <a:xfrm>
            <a:off x="1154113" y="701675"/>
            <a:ext cx="4625975" cy="3468688"/>
          </a:xfrm>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dirty="0" smtClean="0"/>
              <a:t>November 2011</a:t>
            </a:r>
            <a:endParaRPr lang="en-US" dirty="0"/>
          </a:p>
        </p:txBody>
      </p:sp>
      <p:sp>
        <p:nvSpPr>
          <p:cNvPr id="5" name="Footer Placeholder 4"/>
          <p:cNvSpPr>
            <a:spLocks noGrp="1"/>
          </p:cNvSpPr>
          <p:nvPr>
            <p:ph type="ftr" sz="quarter" idx="11"/>
          </p:nvPr>
        </p:nvSpPr>
        <p:spPr/>
        <p:txBody>
          <a:bodyPr/>
          <a:lstStyle>
            <a:lvl1pPr>
              <a:defRPr/>
            </a:lvl1pPr>
          </a:lstStyle>
          <a:p>
            <a:r>
              <a:rPr lang="en-US" smtClean="0"/>
              <a:t>Jon Adams, Independent</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51167531-BC01-4337-A1B2-5611407EAA84}"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November 2011</a:t>
            </a:r>
            <a:endParaRPr lang="en-US" dirty="0"/>
          </a:p>
        </p:txBody>
      </p:sp>
      <p:sp>
        <p:nvSpPr>
          <p:cNvPr id="5" name="Footer Placeholder 4"/>
          <p:cNvSpPr>
            <a:spLocks noGrp="1"/>
          </p:cNvSpPr>
          <p:nvPr>
            <p:ph type="ftr" sz="quarter" idx="11"/>
          </p:nvPr>
        </p:nvSpPr>
        <p:spPr/>
        <p:txBody>
          <a:bodyPr/>
          <a:lstStyle>
            <a:lvl1pPr>
              <a:defRPr/>
            </a:lvl1pPr>
          </a:lstStyle>
          <a:p>
            <a:r>
              <a:rPr lang="en-US" smtClean="0"/>
              <a:t>Jon Adams, Independent</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76159807-02D1-4411-A532-96416DD17A88}"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November 2011</a:t>
            </a:r>
            <a:endParaRPr lang="en-US" dirty="0"/>
          </a:p>
        </p:txBody>
      </p:sp>
      <p:sp>
        <p:nvSpPr>
          <p:cNvPr id="5" name="Footer Placeholder 4"/>
          <p:cNvSpPr>
            <a:spLocks noGrp="1"/>
          </p:cNvSpPr>
          <p:nvPr>
            <p:ph type="ftr" sz="quarter" idx="11"/>
          </p:nvPr>
        </p:nvSpPr>
        <p:spPr/>
        <p:txBody>
          <a:bodyPr/>
          <a:lstStyle>
            <a:lvl1pPr>
              <a:defRPr/>
            </a:lvl1pPr>
          </a:lstStyle>
          <a:p>
            <a:r>
              <a:rPr lang="en-US" smtClean="0"/>
              <a:t>Jon Adams, Independent</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80629ED0-70A1-40C8-808C-5E195C06B292}"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378281"/>
            <a:ext cx="1600200" cy="215444"/>
          </a:xfrm>
        </p:spPr>
        <p:txBody>
          <a:bodyPr/>
          <a:lstStyle>
            <a:lvl1pPr>
              <a:defRPr/>
            </a:lvl1pPr>
          </a:lstStyle>
          <a:p>
            <a:r>
              <a:rPr lang="en-US" dirty="0" smtClean="0"/>
              <a:t>November 2011</a:t>
            </a:r>
            <a:endParaRPr lang="en-US" dirty="0"/>
          </a:p>
        </p:txBody>
      </p:sp>
      <p:sp>
        <p:nvSpPr>
          <p:cNvPr id="5" name="Footer Placeholder 4"/>
          <p:cNvSpPr>
            <a:spLocks noGrp="1"/>
          </p:cNvSpPr>
          <p:nvPr>
            <p:ph type="ftr" sz="quarter" idx="11"/>
          </p:nvPr>
        </p:nvSpPr>
        <p:spPr>
          <a:xfrm>
            <a:off x="5486400" y="6475413"/>
            <a:ext cx="3124200" cy="184666"/>
          </a:xfrm>
        </p:spPr>
        <p:txBody>
          <a:bodyPr/>
          <a:lstStyle>
            <a:lvl1pPr>
              <a:defRPr/>
            </a:lvl1pPr>
          </a:lstStyle>
          <a:p>
            <a:r>
              <a:rPr lang="en-US" dirty="0" smtClean="0"/>
              <a:t>Jon Adams, Independent</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7C99B55C-3B60-4D70-B65D-47D29340D04C}"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dirty="0" smtClean="0"/>
              <a:t>November 2011</a:t>
            </a:r>
            <a:endParaRPr lang="en-US" dirty="0"/>
          </a:p>
        </p:txBody>
      </p:sp>
      <p:sp>
        <p:nvSpPr>
          <p:cNvPr id="5" name="Footer Placeholder 4"/>
          <p:cNvSpPr>
            <a:spLocks noGrp="1"/>
          </p:cNvSpPr>
          <p:nvPr>
            <p:ph type="ftr" sz="quarter" idx="11"/>
          </p:nvPr>
        </p:nvSpPr>
        <p:spPr/>
        <p:txBody>
          <a:bodyPr/>
          <a:lstStyle>
            <a:lvl1pPr>
              <a:defRPr/>
            </a:lvl1pPr>
          </a:lstStyle>
          <a:p>
            <a:r>
              <a:rPr lang="en-US" smtClean="0"/>
              <a:t>Jon Adams, Independent</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EAB2C545-87BD-4B5C-BB8D-44791AEB4E73}"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dirty="0" smtClean="0"/>
              <a:t>November 2011</a:t>
            </a:r>
            <a:endParaRPr lang="en-US" dirty="0"/>
          </a:p>
        </p:txBody>
      </p:sp>
      <p:sp>
        <p:nvSpPr>
          <p:cNvPr id="6" name="Footer Placeholder 5"/>
          <p:cNvSpPr>
            <a:spLocks noGrp="1"/>
          </p:cNvSpPr>
          <p:nvPr>
            <p:ph type="ftr" sz="quarter" idx="11"/>
          </p:nvPr>
        </p:nvSpPr>
        <p:spPr/>
        <p:txBody>
          <a:bodyPr/>
          <a:lstStyle>
            <a:lvl1pPr>
              <a:defRPr/>
            </a:lvl1pPr>
          </a:lstStyle>
          <a:p>
            <a:r>
              <a:rPr lang="en-US" smtClean="0"/>
              <a:t>Jon Adams, Independent</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B192344C-B7C5-4D4B-B1AB-87895C50354F}"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dirty="0" smtClean="0"/>
              <a:t>November 2011</a:t>
            </a:r>
            <a:endParaRPr lang="en-US" dirty="0"/>
          </a:p>
        </p:txBody>
      </p:sp>
      <p:sp>
        <p:nvSpPr>
          <p:cNvPr id="8" name="Footer Placeholder 7"/>
          <p:cNvSpPr>
            <a:spLocks noGrp="1"/>
          </p:cNvSpPr>
          <p:nvPr>
            <p:ph type="ftr" sz="quarter" idx="11"/>
          </p:nvPr>
        </p:nvSpPr>
        <p:spPr/>
        <p:txBody>
          <a:bodyPr/>
          <a:lstStyle>
            <a:lvl1pPr>
              <a:defRPr/>
            </a:lvl1pPr>
          </a:lstStyle>
          <a:p>
            <a:r>
              <a:rPr lang="en-US" smtClean="0"/>
              <a:t>Jon Adams, Independent</a:t>
            </a:r>
            <a:endParaRPr lang="en-US"/>
          </a:p>
        </p:txBody>
      </p:sp>
      <p:sp>
        <p:nvSpPr>
          <p:cNvPr id="9" name="Slide Number Placeholder 8"/>
          <p:cNvSpPr>
            <a:spLocks noGrp="1"/>
          </p:cNvSpPr>
          <p:nvPr>
            <p:ph type="sldNum" sz="quarter" idx="12"/>
          </p:nvPr>
        </p:nvSpPr>
        <p:spPr/>
        <p:txBody>
          <a:bodyPr/>
          <a:lstStyle>
            <a:lvl1pPr>
              <a:defRPr/>
            </a:lvl1pPr>
          </a:lstStyle>
          <a:p>
            <a:r>
              <a:rPr lang="en-US"/>
              <a:t>Slide </a:t>
            </a:r>
            <a:fld id="{878B427A-1358-484B-81AC-C54D0C854F99}"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dirty="0" smtClean="0"/>
              <a:t>November 2011</a:t>
            </a:r>
            <a:endParaRPr lang="en-US" dirty="0"/>
          </a:p>
        </p:txBody>
      </p:sp>
      <p:sp>
        <p:nvSpPr>
          <p:cNvPr id="4" name="Footer Placeholder 3"/>
          <p:cNvSpPr>
            <a:spLocks noGrp="1"/>
          </p:cNvSpPr>
          <p:nvPr>
            <p:ph type="ftr" sz="quarter" idx="11"/>
          </p:nvPr>
        </p:nvSpPr>
        <p:spPr/>
        <p:txBody>
          <a:bodyPr/>
          <a:lstStyle>
            <a:lvl1pPr>
              <a:defRPr/>
            </a:lvl1pPr>
          </a:lstStyle>
          <a:p>
            <a:r>
              <a:rPr lang="en-US" smtClean="0"/>
              <a:t>Jon Adams, Independent</a:t>
            </a:r>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5A100BCB-C4AD-4709-99A8-F791DC4C982E}"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smtClean="0"/>
              <a:t>November 2011</a:t>
            </a:r>
            <a:endParaRPr lang="en-US" dirty="0"/>
          </a:p>
        </p:txBody>
      </p:sp>
      <p:sp>
        <p:nvSpPr>
          <p:cNvPr id="3" name="Footer Placeholder 2"/>
          <p:cNvSpPr>
            <a:spLocks noGrp="1"/>
          </p:cNvSpPr>
          <p:nvPr>
            <p:ph type="ftr" sz="quarter" idx="11"/>
          </p:nvPr>
        </p:nvSpPr>
        <p:spPr/>
        <p:txBody>
          <a:bodyPr/>
          <a:lstStyle>
            <a:lvl1pPr>
              <a:defRPr/>
            </a:lvl1pPr>
          </a:lstStyle>
          <a:p>
            <a:r>
              <a:rPr lang="en-US" smtClean="0"/>
              <a:t>Jon Adams, Independent</a:t>
            </a:r>
            <a:endParaRPr lang="en-US"/>
          </a:p>
        </p:txBody>
      </p:sp>
      <p:sp>
        <p:nvSpPr>
          <p:cNvPr id="4" name="Slide Number Placeholder 3"/>
          <p:cNvSpPr>
            <a:spLocks noGrp="1"/>
          </p:cNvSpPr>
          <p:nvPr>
            <p:ph type="sldNum" sz="quarter" idx="12"/>
          </p:nvPr>
        </p:nvSpPr>
        <p:spPr/>
        <p:txBody>
          <a:bodyPr/>
          <a:lstStyle>
            <a:lvl1pPr>
              <a:defRPr/>
            </a:lvl1pPr>
          </a:lstStyle>
          <a:p>
            <a:r>
              <a:rPr lang="en-US"/>
              <a:t>Slide </a:t>
            </a:r>
            <a:fld id="{EBDF90C2-5E44-498F-B758-BBFEB23A7AFC}"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November 2011</a:t>
            </a:r>
            <a:endParaRPr lang="en-US" dirty="0"/>
          </a:p>
        </p:txBody>
      </p:sp>
      <p:sp>
        <p:nvSpPr>
          <p:cNvPr id="6" name="Footer Placeholder 5"/>
          <p:cNvSpPr>
            <a:spLocks noGrp="1"/>
          </p:cNvSpPr>
          <p:nvPr>
            <p:ph type="ftr" sz="quarter" idx="11"/>
          </p:nvPr>
        </p:nvSpPr>
        <p:spPr/>
        <p:txBody>
          <a:bodyPr/>
          <a:lstStyle>
            <a:lvl1pPr>
              <a:defRPr/>
            </a:lvl1pPr>
          </a:lstStyle>
          <a:p>
            <a:r>
              <a:rPr lang="en-US" smtClean="0"/>
              <a:t>Jon Adams, Independent</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BFC045A6-0F36-42D0-AD3A-8844D8FB7F72}"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November 2011</a:t>
            </a:r>
            <a:endParaRPr lang="en-US" dirty="0"/>
          </a:p>
        </p:txBody>
      </p:sp>
      <p:sp>
        <p:nvSpPr>
          <p:cNvPr id="6" name="Footer Placeholder 5"/>
          <p:cNvSpPr>
            <a:spLocks noGrp="1"/>
          </p:cNvSpPr>
          <p:nvPr>
            <p:ph type="ftr" sz="quarter" idx="11"/>
          </p:nvPr>
        </p:nvSpPr>
        <p:spPr/>
        <p:txBody>
          <a:bodyPr/>
          <a:lstStyle>
            <a:lvl1pPr>
              <a:defRPr/>
            </a:lvl1pPr>
          </a:lstStyle>
          <a:p>
            <a:r>
              <a:rPr lang="en-US" smtClean="0"/>
              <a:t>Jon Adams, Independent</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96060854-B09A-402A-93CC-EF7CE3A6A7B8}"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r>
              <a:rPr lang="en-US" dirty="0" smtClean="0"/>
              <a:t>November 2011</a:t>
            </a:r>
            <a:endParaRPr lang="en-US"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r>
              <a:rPr lang="en-US" dirty="0" smtClean="0"/>
              <a:t>Kevin </a:t>
            </a:r>
            <a:r>
              <a:rPr lang="en-US" dirty="0" err="1" smtClean="0"/>
              <a:t>Nichter</a:t>
            </a:r>
            <a:r>
              <a:rPr lang="en-US" dirty="0" smtClean="0"/>
              <a:t>, </a:t>
            </a:r>
            <a:r>
              <a:rPr lang="en-US" dirty="0" err="1" smtClean="0"/>
              <a:t>Lilee</a:t>
            </a:r>
            <a:r>
              <a:rPr lang="en-US" dirty="0" smtClean="0"/>
              <a:t> Systems</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US"/>
              <a:t>Slide </a:t>
            </a:r>
            <a:fld id="{7CF3C59E-57BD-40C1-8C83-8F352E313EE0}" type="slidenum">
              <a:rPr lang="en-US"/>
              <a:pPr/>
              <a:t>‹#›</a:t>
            </a:fld>
            <a:endParaRPr lang="en-US"/>
          </a:p>
        </p:txBody>
      </p:sp>
      <p:sp>
        <p:nvSpPr>
          <p:cNvPr id="1031" name="Rectangle 7"/>
          <p:cNvSpPr>
            <a:spLocks noChangeArrowheads="1"/>
          </p:cNvSpPr>
          <p:nvPr/>
        </p:nvSpPr>
        <p:spPr bwMode="auto">
          <a:xfrm>
            <a:off x="4495800" y="440323"/>
            <a:ext cx="3962400" cy="169277"/>
          </a:xfrm>
          <a:prstGeom prst="rect">
            <a:avLst/>
          </a:prstGeom>
          <a:noFill/>
          <a:ln w="9525">
            <a:noFill/>
            <a:miter lim="800000"/>
            <a:headEnd/>
            <a:tailEnd/>
          </a:ln>
          <a:effectLst/>
        </p:spPr>
        <p:txBody>
          <a:bodyPr lIns="0" tIns="0" rIns="0" bIns="0" anchor="b">
            <a:spAutoFit/>
          </a:bodyPr>
          <a:lstStyle/>
          <a:p>
            <a:pPr lvl="4" algn="l"/>
            <a:r>
              <a:rPr lang="en-US" sz="1100" b="1" dirty="0"/>
              <a:t>doc.: </a:t>
            </a:r>
            <a:r>
              <a:rPr lang="en-US" sz="1100" b="1" dirty="0" smtClean="0"/>
              <a:t>IEEE</a:t>
            </a:r>
            <a:r>
              <a:rPr lang="en-US" sz="1100" b="1" baseline="0" dirty="0" smtClean="0"/>
              <a:t> </a:t>
            </a:r>
            <a:r>
              <a:rPr lang="en-US" sz="1100" b="1" dirty="0" smtClean="0"/>
              <a:t>802-</a:t>
            </a:r>
            <a:r>
              <a:rPr lang="en-US" sz="1100" dirty="0" smtClean="0"/>
              <a:t>15-11-0811-00-0ptc</a:t>
            </a:r>
            <a:endParaRPr lang="en-US" sz="11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gif"/><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file://localhost//upload.wikimedia.org/wikipedia/commons/1/12/Phoenix_2FBOA_Kopie.png" TargetMode="External"/><Relationship Id="rId4" Type="http://schemas.openxmlformats.org/officeDocument/2006/relationships/image" Target="../media/image14.png"/><Relationship Id="rId5" Type="http://schemas.openxmlformats.org/officeDocument/2006/relationships/image" Target="../media/image15.jpeg"/><Relationship Id="rId6"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4.jpe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Kevin </a:t>
            </a:r>
            <a:r>
              <a:rPr lang="en-US" dirty="0" err="1" smtClean="0"/>
              <a:t>Nichter</a:t>
            </a:r>
            <a:r>
              <a:rPr lang="en-US" dirty="0" smtClean="0"/>
              <a:t>, </a:t>
            </a:r>
            <a:r>
              <a:rPr lang="en-US" dirty="0" err="1" smtClean="0"/>
              <a:t>Lilee</a:t>
            </a:r>
            <a:r>
              <a:rPr lang="en-US" dirty="0" smtClean="0"/>
              <a:t> Systems</a:t>
            </a:r>
            <a:endParaRPr lang="en-US" dirty="0"/>
          </a:p>
        </p:txBody>
      </p:sp>
      <p:sp>
        <p:nvSpPr>
          <p:cNvPr id="153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B1FC17BB-1990-CE44-AA70-2D8F2BB843FA}" type="slidenum">
              <a:rPr lang="en-US"/>
              <a:pPr/>
              <a:t>1</a:t>
            </a:fld>
            <a:endParaRPr lang="en-US"/>
          </a:p>
        </p:txBody>
      </p:sp>
      <p:sp>
        <p:nvSpPr>
          <p:cNvPr id="27651" name="Rectangle 3"/>
          <p:cNvSpPr>
            <a:spLocks noChangeArrowheads="1"/>
          </p:cNvSpPr>
          <p:nvPr/>
        </p:nvSpPr>
        <p:spPr bwMode="auto">
          <a:xfrm>
            <a:off x="152400" y="609600"/>
            <a:ext cx="8839200" cy="4524316"/>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Times New Roman" pitchFamily="18" charset="0"/>
                <a:ea typeface="ＭＳ Ｐゴシック" pitchFamily="-65" charset="-128"/>
                <a:cs typeface="+mn-cs"/>
              </a:rPr>
              <a:t>Project: IEEE P802.15 Working Group for Wireless Personal Area Networks (WPANs)</a:t>
            </a:r>
            <a:endParaRPr lang="en-US" sz="1600" b="1" dirty="0">
              <a:solidFill>
                <a:schemeClr val="tx2"/>
              </a:solidFill>
              <a:latin typeface="Times New Roman" pitchFamily="18" charset="0"/>
              <a:ea typeface="ＭＳ Ｐゴシック" pitchFamily="-65" charset="-128"/>
              <a:cs typeface="+mn-cs"/>
            </a:endParaRPr>
          </a:p>
          <a:p>
            <a:pPr eaLnBrk="0" hangingPunct="0">
              <a:defRPr/>
            </a:pPr>
            <a:endParaRPr lang="en-US" sz="1600" dirty="0">
              <a:solidFill>
                <a:schemeClr val="tx2"/>
              </a:solidFill>
              <a:latin typeface="Times New Roman" pitchFamily="18" charset="0"/>
              <a:ea typeface="ＭＳ Ｐゴシック" pitchFamily="-65" charset="-128"/>
              <a:cs typeface="+mn-cs"/>
            </a:endParaRPr>
          </a:p>
          <a:p>
            <a:pPr>
              <a:defRPr/>
            </a:pPr>
            <a:r>
              <a:rPr lang="en-US" sz="1600" b="1" dirty="0">
                <a:solidFill>
                  <a:schemeClr val="tx2"/>
                </a:solidFill>
                <a:latin typeface="Times New Roman" pitchFamily="18" charset="0"/>
                <a:ea typeface="ＭＳ Ｐゴシック" pitchFamily="-65" charset="-128"/>
                <a:cs typeface="+mn-cs"/>
              </a:rPr>
              <a:t>Submission Title:</a:t>
            </a:r>
            <a:r>
              <a:rPr lang="en-US" sz="1600" dirty="0">
                <a:solidFill>
                  <a:schemeClr val="tx2"/>
                </a:solidFill>
                <a:latin typeface="Times New Roman" pitchFamily="18" charset="0"/>
                <a:ea typeface="ＭＳ Ｐゴシック" pitchFamily="-65" charset="-128"/>
                <a:cs typeface="+mn-cs"/>
              </a:rPr>
              <a:t> </a:t>
            </a:r>
            <a:r>
              <a:rPr lang="en-US" sz="1600" dirty="0" smtClean="0">
                <a:solidFill>
                  <a:schemeClr val="tx2"/>
                </a:solidFill>
                <a:latin typeface="Times New Roman" pitchFamily="18" charset="0"/>
                <a:ea typeface="ＭＳ Ｐゴシック" pitchFamily="-65" charset="-128"/>
                <a:cs typeface="+mn-cs"/>
              </a:rPr>
              <a:t>[</a:t>
            </a:r>
            <a:r>
              <a:rPr lang="en-US" sz="1600" dirty="0"/>
              <a:t>Positive Train Control Mandate and Technology</a:t>
            </a:r>
            <a:r>
              <a:rPr lang="en-US" sz="1600" dirty="0" smtClean="0">
                <a:solidFill>
                  <a:schemeClr val="tx2"/>
                </a:solidFill>
                <a:latin typeface="Times New Roman" pitchFamily="18" charset="0"/>
                <a:ea typeface="ＭＳ Ｐゴシック" pitchFamily="-65" charset="-128"/>
                <a:cs typeface="+mn-cs"/>
              </a:rPr>
              <a:t>]</a:t>
            </a:r>
            <a:r>
              <a:rPr lang="en-US" sz="1600" dirty="0">
                <a:solidFill>
                  <a:schemeClr val="tx2"/>
                </a:solidFill>
                <a:latin typeface="Times New Roman" pitchFamily="18" charset="0"/>
                <a:ea typeface="ＭＳ Ｐゴシック" pitchFamily="-65" charset="-128"/>
                <a:cs typeface="+mn-cs"/>
              </a:rPr>
              <a:t>	</a:t>
            </a:r>
          </a:p>
          <a:p>
            <a:pPr eaLnBrk="0" hangingPunct="0">
              <a:defRPr/>
            </a:pPr>
            <a:r>
              <a:rPr lang="en-US" sz="1600" b="1" dirty="0">
                <a:solidFill>
                  <a:schemeClr val="tx2"/>
                </a:solidFill>
                <a:latin typeface="Times New Roman" pitchFamily="18" charset="0"/>
                <a:ea typeface="ＭＳ Ｐゴシック" pitchFamily="-65" charset="-128"/>
                <a:cs typeface="+mn-cs"/>
              </a:rPr>
              <a:t>Date Submitted: </a:t>
            </a:r>
            <a:r>
              <a:rPr lang="en-US" sz="1600" dirty="0" smtClean="0">
                <a:solidFill>
                  <a:schemeClr val="tx2"/>
                </a:solidFill>
                <a:latin typeface="Times New Roman" pitchFamily="18" charset="0"/>
                <a:ea typeface="ＭＳ Ｐゴシック" pitchFamily="-65" charset="-128"/>
                <a:cs typeface="+mn-cs"/>
              </a:rPr>
              <a:t>[</a:t>
            </a:r>
            <a:r>
              <a:rPr lang="en-US" sz="1600" dirty="0" smtClean="0">
                <a:solidFill>
                  <a:srgbClr val="FF0000"/>
                </a:solidFill>
                <a:latin typeface="Times New Roman" pitchFamily="18" charset="0"/>
                <a:ea typeface="ＭＳ Ｐゴシック" pitchFamily="-65" charset="-128"/>
                <a:cs typeface="+mn-cs"/>
              </a:rPr>
              <a:t>08 Nov 2011</a:t>
            </a:r>
            <a:r>
              <a:rPr lang="en-US" sz="1600" dirty="0">
                <a:solidFill>
                  <a:schemeClr val="tx2"/>
                </a:solidFill>
                <a:latin typeface="Times New Roman" pitchFamily="18" charset="0"/>
                <a:ea typeface="ＭＳ Ｐゴシック" pitchFamily="-65" charset="-128"/>
                <a:cs typeface="+mn-cs"/>
              </a:rPr>
              <a:t>]	</a:t>
            </a:r>
          </a:p>
          <a:p>
            <a:pPr eaLnBrk="0" hangingPunct="0">
              <a:defRPr/>
            </a:pPr>
            <a:r>
              <a:rPr lang="en-US" sz="1600" b="1" dirty="0">
                <a:solidFill>
                  <a:schemeClr val="tx2"/>
                </a:solidFill>
                <a:latin typeface="Times New Roman" pitchFamily="18" charset="0"/>
                <a:ea typeface="ＭＳ Ｐゴシック" pitchFamily="-65" charset="-128"/>
                <a:cs typeface="+mn-cs"/>
              </a:rPr>
              <a:t>Source:</a:t>
            </a:r>
            <a:r>
              <a:rPr lang="en-US" sz="1600" dirty="0">
                <a:solidFill>
                  <a:schemeClr val="tx2"/>
                </a:solidFill>
                <a:latin typeface="Times New Roman" pitchFamily="18" charset="0"/>
                <a:ea typeface="ＭＳ Ｐゴシック" pitchFamily="-65" charset="-128"/>
                <a:cs typeface="+mn-cs"/>
              </a:rPr>
              <a:t> </a:t>
            </a:r>
            <a:r>
              <a:rPr lang="en-US" sz="1600" dirty="0" smtClean="0">
                <a:solidFill>
                  <a:schemeClr val="tx2"/>
                </a:solidFill>
                <a:latin typeface="Times New Roman" pitchFamily="18" charset="0"/>
                <a:ea typeface="ＭＳ Ｐゴシック" pitchFamily="-65" charset="-128"/>
                <a:cs typeface="+mn-cs"/>
              </a:rPr>
              <a:t>[</a:t>
            </a:r>
            <a:r>
              <a:rPr lang="en-US" sz="1600" dirty="0" smtClean="0">
                <a:solidFill>
                  <a:srgbClr val="FF0000"/>
                </a:solidFill>
                <a:ea typeface="ＭＳ Ｐゴシック" pitchFamily="-65" charset="-128"/>
              </a:rPr>
              <a:t>Kevin </a:t>
            </a:r>
            <a:r>
              <a:rPr lang="en-US" sz="1600" dirty="0" err="1" smtClean="0">
                <a:solidFill>
                  <a:srgbClr val="FF0000"/>
                </a:solidFill>
                <a:ea typeface="ＭＳ Ｐゴシック" pitchFamily="-65" charset="-128"/>
              </a:rPr>
              <a:t>Nichter</a:t>
            </a:r>
            <a:r>
              <a:rPr lang="en-US" sz="1600" dirty="0" smtClean="0">
                <a:solidFill>
                  <a:schemeClr val="tx2"/>
                </a:solidFill>
                <a:latin typeface="Times New Roman" pitchFamily="18" charset="0"/>
                <a:ea typeface="ＭＳ Ｐゴシック" pitchFamily="-65" charset="-128"/>
                <a:cs typeface="+mn-cs"/>
              </a:rPr>
              <a:t>] </a:t>
            </a:r>
            <a:r>
              <a:rPr lang="en-US" sz="1600" dirty="0">
                <a:solidFill>
                  <a:schemeClr val="tx2"/>
                </a:solidFill>
                <a:latin typeface="Times New Roman" pitchFamily="18" charset="0"/>
                <a:ea typeface="ＭＳ Ｐゴシック" pitchFamily="-65" charset="-128"/>
                <a:cs typeface="+mn-cs"/>
              </a:rPr>
              <a:t>Company </a:t>
            </a:r>
            <a:r>
              <a:rPr lang="en-US" sz="1600" dirty="0" smtClean="0">
                <a:solidFill>
                  <a:schemeClr val="tx2"/>
                </a:solidFill>
                <a:latin typeface="Times New Roman" pitchFamily="18" charset="0"/>
                <a:ea typeface="ＭＳ Ｐゴシック" pitchFamily="-65" charset="-128"/>
                <a:cs typeface="+mn-cs"/>
              </a:rPr>
              <a:t>[</a:t>
            </a:r>
            <a:r>
              <a:rPr lang="en-US" sz="1600" dirty="0" err="1" smtClean="0">
                <a:solidFill>
                  <a:srgbClr val="FF0000"/>
                </a:solidFill>
                <a:ea typeface="ＭＳ Ｐゴシック" pitchFamily="-65" charset="-128"/>
              </a:rPr>
              <a:t>Lilee</a:t>
            </a:r>
            <a:r>
              <a:rPr lang="en-US" sz="1600" dirty="0" smtClean="0">
                <a:solidFill>
                  <a:srgbClr val="FF0000"/>
                </a:solidFill>
                <a:ea typeface="ＭＳ Ｐゴシック" pitchFamily="-65" charset="-128"/>
              </a:rPr>
              <a:t> Systems</a:t>
            </a:r>
            <a:r>
              <a:rPr lang="en-US" sz="1600" dirty="0" smtClean="0">
                <a:solidFill>
                  <a:schemeClr val="tx2"/>
                </a:solidFill>
                <a:latin typeface="Times New Roman" pitchFamily="18" charset="0"/>
                <a:ea typeface="ＭＳ Ｐゴシック" pitchFamily="-65" charset="-128"/>
                <a:cs typeface="+mn-cs"/>
              </a:rPr>
              <a:t>]</a:t>
            </a:r>
            <a:endParaRPr lang="en-US" sz="1600" dirty="0">
              <a:solidFill>
                <a:schemeClr val="tx2"/>
              </a:solidFill>
              <a:latin typeface="Times New Roman" pitchFamily="18" charset="0"/>
              <a:ea typeface="ＭＳ Ｐゴシック" pitchFamily="-65" charset="-128"/>
              <a:cs typeface="+mn-cs"/>
            </a:endParaRPr>
          </a:p>
          <a:p>
            <a:pPr eaLnBrk="0" hangingPunct="0">
              <a:defRPr/>
            </a:pPr>
            <a:r>
              <a:rPr lang="en-US" sz="1600" dirty="0">
                <a:solidFill>
                  <a:schemeClr val="tx2"/>
                </a:solidFill>
                <a:latin typeface="Times New Roman" pitchFamily="18" charset="0"/>
                <a:ea typeface="ＭＳ Ｐゴシック" pitchFamily="-65" charset="-128"/>
                <a:cs typeface="+mn-cs"/>
              </a:rPr>
              <a:t>Address </a:t>
            </a:r>
            <a:r>
              <a:rPr lang="en-US" sz="1600" dirty="0" smtClean="0">
                <a:solidFill>
                  <a:schemeClr val="tx2"/>
                </a:solidFill>
                <a:latin typeface="Times New Roman" pitchFamily="18" charset="0"/>
                <a:ea typeface="ＭＳ Ｐゴシック" pitchFamily="-65" charset="-128"/>
                <a:cs typeface="+mn-cs"/>
              </a:rPr>
              <a:t>[</a:t>
            </a:r>
            <a:r>
              <a:rPr lang="en-US" sz="1600" dirty="0" smtClean="0">
                <a:solidFill>
                  <a:srgbClr val="FF0000"/>
                </a:solidFill>
                <a:ea typeface="ＭＳ Ｐゴシック" pitchFamily="-65" charset="-128"/>
              </a:rPr>
              <a:t>2905 </a:t>
            </a:r>
            <a:r>
              <a:rPr lang="en-US" sz="1600" dirty="0" err="1" smtClean="0">
                <a:solidFill>
                  <a:srgbClr val="FF0000"/>
                </a:solidFill>
                <a:ea typeface="ＭＳ Ｐゴシック" pitchFamily="-65" charset="-128"/>
              </a:rPr>
              <a:t>Stender</a:t>
            </a:r>
            <a:r>
              <a:rPr lang="en-US" sz="1600" dirty="0" smtClean="0">
                <a:solidFill>
                  <a:srgbClr val="FF0000"/>
                </a:solidFill>
                <a:ea typeface="ＭＳ Ｐゴシック" pitchFamily="-65" charset="-128"/>
              </a:rPr>
              <a:t> Way, Suite 78</a:t>
            </a:r>
            <a:r>
              <a:rPr lang="en-US" sz="1600" dirty="0" smtClean="0">
                <a:solidFill>
                  <a:srgbClr val="FF0000"/>
                </a:solidFill>
                <a:latin typeface="Times New Roman" pitchFamily="18" charset="0"/>
                <a:ea typeface="ＭＳ Ｐゴシック" pitchFamily="-65" charset="-128"/>
                <a:cs typeface="+mn-cs"/>
              </a:rPr>
              <a:t>, Santa Clara, CA, 95054 USA</a:t>
            </a:r>
            <a:r>
              <a:rPr lang="en-US" sz="1600" dirty="0">
                <a:solidFill>
                  <a:schemeClr val="tx2"/>
                </a:solidFill>
                <a:latin typeface="Times New Roman" pitchFamily="18" charset="0"/>
                <a:ea typeface="ＭＳ Ｐゴシック" pitchFamily="-65" charset="-128"/>
                <a:cs typeface="+mn-cs"/>
              </a:rPr>
              <a:t>]</a:t>
            </a:r>
          </a:p>
          <a:p>
            <a:pPr>
              <a:defRPr/>
            </a:pPr>
            <a:r>
              <a:rPr lang="en-US" sz="1600" dirty="0">
                <a:solidFill>
                  <a:schemeClr val="tx2"/>
                </a:solidFill>
                <a:latin typeface="Times New Roman" pitchFamily="18" charset="0"/>
                <a:ea typeface="ＭＳ Ｐゴシック" pitchFamily="-65" charset="-128"/>
                <a:cs typeface="+mn-cs"/>
              </a:rPr>
              <a:t>Voice:</a:t>
            </a:r>
            <a:r>
              <a:rPr lang="en-US" sz="1600" dirty="0" smtClean="0">
                <a:solidFill>
                  <a:schemeClr val="tx2"/>
                </a:solidFill>
                <a:latin typeface="Times New Roman" pitchFamily="18" charset="0"/>
                <a:ea typeface="ＭＳ Ｐゴシック" pitchFamily="-65" charset="-128"/>
                <a:cs typeface="+mn-cs"/>
              </a:rPr>
              <a:t>[</a:t>
            </a:r>
            <a:r>
              <a:rPr lang="en-US" sz="1600" dirty="0" smtClean="0"/>
              <a:t>+1 502</a:t>
            </a:r>
            <a:r>
              <a:rPr lang="en-US" sz="1600" dirty="0"/>
              <a:t>-438-6950</a:t>
            </a:r>
            <a:r>
              <a:rPr lang="en-US" sz="1600" dirty="0" smtClean="0">
                <a:solidFill>
                  <a:schemeClr val="tx2"/>
                </a:solidFill>
                <a:latin typeface="Times New Roman" pitchFamily="18" charset="0"/>
                <a:ea typeface="ＭＳ Ｐゴシック" pitchFamily="-65" charset="-128"/>
                <a:cs typeface="+mn-cs"/>
              </a:rPr>
              <a:t>]</a:t>
            </a:r>
            <a:r>
              <a:rPr lang="en-US" sz="1600" dirty="0">
                <a:solidFill>
                  <a:schemeClr val="tx2"/>
                </a:solidFill>
                <a:latin typeface="Times New Roman" pitchFamily="18" charset="0"/>
                <a:ea typeface="ＭＳ Ｐゴシック" pitchFamily="-65" charset="-128"/>
                <a:cs typeface="+mn-cs"/>
              </a:rPr>
              <a:t>, E-Mail:</a:t>
            </a:r>
            <a:r>
              <a:rPr lang="en-US" sz="1600" dirty="0" smtClean="0">
                <a:solidFill>
                  <a:schemeClr val="tx2"/>
                </a:solidFill>
                <a:latin typeface="Times New Roman" pitchFamily="18" charset="0"/>
                <a:ea typeface="ＭＳ Ｐゴシック" pitchFamily="-65" charset="-128"/>
                <a:cs typeface="+mn-cs"/>
              </a:rPr>
              <a:t>[</a:t>
            </a:r>
            <a:r>
              <a:rPr lang="de-DE" sz="1600" dirty="0"/>
              <a:t>kevin.nichter@lileesystems.com</a:t>
            </a:r>
            <a:r>
              <a:rPr lang="en-US" sz="1600" dirty="0" smtClean="0">
                <a:solidFill>
                  <a:schemeClr val="tx2"/>
                </a:solidFill>
                <a:latin typeface="Times New Roman" pitchFamily="18" charset="0"/>
                <a:ea typeface="ＭＳ Ｐゴシック" pitchFamily="-65" charset="-128"/>
                <a:cs typeface="+mn-cs"/>
              </a:rPr>
              <a:t>]</a:t>
            </a:r>
            <a:r>
              <a:rPr lang="en-US" sz="1600" dirty="0">
                <a:solidFill>
                  <a:schemeClr val="tx2"/>
                </a:solidFill>
                <a:latin typeface="Times New Roman" pitchFamily="18" charset="0"/>
                <a:ea typeface="ＭＳ Ｐゴシック" pitchFamily="-65" charset="-128"/>
                <a:cs typeface="+mn-cs"/>
              </a:rPr>
              <a:t>	</a:t>
            </a:r>
          </a:p>
          <a:p>
            <a:pPr eaLnBrk="0" hangingPunct="0">
              <a:spcBef>
                <a:spcPts val="600"/>
              </a:spcBef>
              <a:spcAft>
                <a:spcPts val="600"/>
              </a:spcAft>
              <a:defRPr/>
            </a:pPr>
            <a:r>
              <a:rPr lang="en-US" sz="1600" b="1" dirty="0">
                <a:solidFill>
                  <a:schemeClr val="tx2"/>
                </a:solidFill>
                <a:latin typeface="Times New Roman" pitchFamily="18" charset="0"/>
                <a:ea typeface="ＭＳ Ｐゴシック" pitchFamily="-65" charset="-128"/>
                <a:cs typeface="+mn-cs"/>
              </a:rPr>
              <a:t>Re:</a:t>
            </a:r>
            <a:r>
              <a:rPr lang="en-US" sz="1600" dirty="0">
                <a:solidFill>
                  <a:schemeClr val="tx2"/>
                </a:solidFill>
                <a:latin typeface="Times New Roman" pitchFamily="18" charset="0"/>
                <a:ea typeface="ＭＳ Ｐゴシック" pitchFamily="-65" charset="-128"/>
                <a:cs typeface="+mn-cs"/>
              </a:rPr>
              <a:t> </a:t>
            </a:r>
            <a:r>
              <a:rPr lang="en-US" sz="1600" dirty="0" smtClean="0">
                <a:solidFill>
                  <a:schemeClr val="tx2"/>
                </a:solidFill>
                <a:latin typeface="Times New Roman" pitchFamily="18" charset="0"/>
                <a:ea typeface="ＭＳ Ｐゴシック" pitchFamily="-65" charset="-128"/>
                <a:cs typeface="+mn-cs"/>
              </a:rPr>
              <a:t>[</a:t>
            </a:r>
            <a:r>
              <a:rPr lang="en-US" sz="1600" dirty="0" smtClean="0">
                <a:latin typeface="Times New Roman" pitchFamily="18" charset="0"/>
                <a:ea typeface="ＭＳ Ｐゴシック" pitchFamily="-65" charset="-128"/>
                <a:cs typeface="+mn-cs"/>
              </a:rPr>
              <a:t>PTC-IG November </a:t>
            </a:r>
            <a:r>
              <a:rPr lang="en-US" sz="1600" dirty="0">
                <a:latin typeface="Times New Roman" pitchFamily="18" charset="0"/>
                <a:ea typeface="ＭＳ Ｐゴシック" pitchFamily="-65" charset="-128"/>
                <a:cs typeface="+mn-cs"/>
              </a:rPr>
              <a:t>2011 </a:t>
            </a:r>
            <a:r>
              <a:rPr lang="en-US" sz="1600" dirty="0" smtClean="0">
                <a:latin typeface="Times New Roman" pitchFamily="18" charset="0"/>
                <a:ea typeface="ＭＳ Ｐゴシック" pitchFamily="-65" charset="-128"/>
                <a:cs typeface="+mn-cs"/>
              </a:rPr>
              <a:t>Session</a:t>
            </a:r>
            <a:r>
              <a:rPr lang="en-US" sz="1600" dirty="0" smtClean="0">
                <a:solidFill>
                  <a:schemeClr val="tx2"/>
                </a:solidFill>
                <a:latin typeface="Times New Roman" pitchFamily="18" charset="0"/>
                <a:ea typeface="ＭＳ Ｐゴシック" pitchFamily="-65" charset="-128"/>
                <a:cs typeface="+mn-cs"/>
              </a:rPr>
              <a:t>]</a:t>
            </a:r>
            <a:r>
              <a:rPr lang="en-US" dirty="0">
                <a:solidFill>
                  <a:schemeClr val="accent2"/>
                </a:solidFill>
                <a:latin typeface="Times New Roman" pitchFamily="18" charset="0"/>
                <a:ea typeface="ＭＳ Ｐゴシック" pitchFamily="-65" charset="-128"/>
                <a:cs typeface="+mn-cs"/>
              </a:rPr>
              <a:t>	</a:t>
            </a:r>
            <a:endParaRPr lang="en-US" dirty="0">
              <a:solidFill>
                <a:schemeClr val="tx2"/>
              </a:solidFill>
              <a:latin typeface="Times New Roman" pitchFamily="18" charset="0"/>
              <a:ea typeface="ＭＳ Ｐゴシック" pitchFamily="-65" charset="-128"/>
              <a:cs typeface="+mn-cs"/>
            </a:endParaRPr>
          </a:p>
          <a:p>
            <a:pPr eaLnBrk="0" hangingPunct="0">
              <a:spcBef>
                <a:spcPts val="600"/>
              </a:spcBef>
              <a:spcAft>
                <a:spcPts val="600"/>
              </a:spcAft>
              <a:defRPr/>
            </a:pPr>
            <a:r>
              <a:rPr lang="en-US" sz="1600" b="1" dirty="0">
                <a:solidFill>
                  <a:schemeClr val="tx2"/>
                </a:solidFill>
                <a:latin typeface="Times New Roman" pitchFamily="18" charset="0"/>
                <a:ea typeface="ＭＳ Ｐゴシック" pitchFamily="-65" charset="-128"/>
                <a:cs typeface="+mn-cs"/>
              </a:rPr>
              <a:t>Abstract:</a:t>
            </a:r>
            <a:r>
              <a:rPr lang="en-US" sz="1600" dirty="0">
                <a:solidFill>
                  <a:schemeClr val="tx2"/>
                </a:solidFill>
                <a:latin typeface="Times New Roman" pitchFamily="18" charset="0"/>
                <a:ea typeface="ＭＳ Ｐゴシック" pitchFamily="-65" charset="-128"/>
                <a:cs typeface="+mn-cs"/>
              </a:rPr>
              <a:t>	</a:t>
            </a:r>
            <a:r>
              <a:rPr lang="en-US" sz="1600" dirty="0" smtClean="0">
                <a:solidFill>
                  <a:schemeClr val="tx2"/>
                </a:solidFill>
                <a:latin typeface="Times New Roman" pitchFamily="18" charset="0"/>
                <a:ea typeface="ＭＳ Ｐゴシック" pitchFamily="-65" charset="-128"/>
                <a:cs typeface="+mn-cs"/>
              </a:rPr>
              <a:t>[</a:t>
            </a:r>
            <a:r>
              <a:rPr lang="en-US" sz="1600" dirty="0" smtClean="0">
                <a:latin typeface="Times New Roman" pitchFamily="18" charset="0"/>
                <a:ea typeface="ＭＳ Ｐゴシック" pitchFamily="-65" charset="-128"/>
                <a:cs typeface="+mn-cs"/>
              </a:rPr>
              <a:t>Overview of PTC technology and US mandate</a:t>
            </a:r>
            <a:r>
              <a:rPr lang="en-US" sz="1600" dirty="0" smtClean="0">
                <a:solidFill>
                  <a:schemeClr val="tx2"/>
                </a:solidFill>
                <a:latin typeface="Times New Roman" pitchFamily="18" charset="0"/>
                <a:ea typeface="ＭＳ Ｐゴシック" pitchFamily="-65" charset="-128"/>
                <a:cs typeface="+mn-cs"/>
              </a:rPr>
              <a:t>]</a:t>
            </a:r>
            <a:endParaRPr lang="en-US" sz="1600" dirty="0">
              <a:solidFill>
                <a:schemeClr val="tx2"/>
              </a:solidFill>
              <a:latin typeface="Times New Roman" pitchFamily="18" charset="0"/>
              <a:ea typeface="ＭＳ Ｐゴシック" pitchFamily="-65" charset="-128"/>
              <a:cs typeface="+mn-cs"/>
            </a:endParaRPr>
          </a:p>
          <a:p>
            <a:pPr eaLnBrk="0" hangingPunct="0">
              <a:spcBef>
                <a:spcPts val="600"/>
              </a:spcBef>
              <a:spcAft>
                <a:spcPts val="600"/>
              </a:spcAft>
              <a:defRPr/>
            </a:pPr>
            <a:r>
              <a:rPr lang="en-US" sz="1600" b="1" dirty="0">
                <a:solidFill>
                  <a:schemeClr val="tx2"/>
                </a:solidFill>
                <a:latin typeface="Times New Roman" pitchFamily="18" charset="0"/>
                <a:ea typeface="ＭＳ Ｐゴシック" pitchFamily="-65" charset="-128"/>
                <a:cs typeface="+mn-cs"/>
              </a:rPr>
              <a:t>Purpose:</a:t>
            </a:r>
            <a:r>
              <a:rPr lang="en-US" sz="1600" dirty="0">
                <a:solidFill>
                  <a:schemeClr val="tx2"/>
                </a:solidFill>
                <a:latin typeface="Times New Roman" pitchFamily="18" charset="0"/>
                <a:ea typeface="ＭＳ Ｐゴシック" pitchFamily="-65" charset="-128"/>
                <a:cs typeface="+mn-cs"/>
              </a:rPr>
              <a:t>	</a:t>
            </a:r>
            <a:r>
              <a:rPr lang="en-US" sz="1600" dirty="0" smtClean="0">
                <a:solidFill>
                  <a:schemeClr val="tx2"/>
                </a:solidFill>
                <a:latin typeface="Times New Roman" pitchFamily="18" charset="0"/>
                <a:ea typeface="ＭＳ Ｐゴシック" pitchFamily="-65" charset="-128"/>
                <a:cs typeface="+mn-cs"/>
              </a:rPr>
              <a:t>[Informative presentation for the Positive Train Control Interest Group]</a:t>
            </a:r>
            <a:endParaRPr lang="en-US" sz="1600" dirty="0">
              <a:solidFill>
                <a:schemeClr val="tx2"/>
              </a:solidFill>
              <a:latin typeface="Times New Roman" pitchFamily="18" charset="0"/>
              <a:ea typeface="ＭＳ Ｐゴシック" pitchFamily="-65" charset="-128"/>
              <a:cs typeface="+mn-cs"/>
            </a:endParaRPr>
          </a:p>
          <a:p>
            <a:pPr eaLnBrk="0" hangingPunct="0">
              <a:defRPr/>
            </a:pPr>
            <a:r>
              <a:rPr lang="en-US" sz="1600" b="1" dirty="0">
                <a:solidFill>
                  <a:schemeClr val="tx2"/>
                </a:solidFill>
                <a:latin typeface="Times New Roman" pitchFamily="18" charset="0"/>
                <a:ea typeface="ＭＳ Ｐゴシック" pitchFamily="-65" charset="-128"/>
                <a:cs typeface="+mn-cs"/>
              </a:rPr>
              <a:t>Notice:</a:t>
            </a:r>
            <a:r>
              <a:rPr lang="en-US" sz="1600" dirty="0">
                <a:solidFill>
                  <a:schemeClr val="tx2"/>
                </a:solidFill>
                <a:latin typeface="Times New Roman" pitchFamily="18" charset="0"/>
                <a:ea typeface="ＭＳ Ｐゴシック" pitchFamily="-65" charset="-128"/>
                <a:cs typeface="+mn-c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Times New Roman" pitchFamily="18" charset="0"/>
                <a:ea typeface="ＭＳ Ｐゴシック" pitchFamily="-65" charset="-128"/>
                <a:cs typeface="+mn-cs"/>
              </a:rPr>
              <a:t>Release:</a:t>
            </a:r>
            <a:r>
              <a:rPr lang="en-US" sz="1600" dirty="0">
                <a:solidFill>
                  <a:schemeClr val="tx2"/>
                </a:solidFill>
                <a:latin typeface="Times New Roman" pitchFamily="18" charset="0"/>
                <a:ea typeface="ＭＳ Ｐゴシック" pitchFamily="-65" charset="-128"/>
                <a:cs typeface="+mn-cs"/>
              </a:rPr>
              <a:t>	The contributor acknowledges and accepts that this contribution becomes the property of IEEE and may be made publicly available by P802.15.	</a:t>
            </a:r>
          </a:p>
        </p:txBody>
      </p:sp>
      <p:sp>
        <p:nvSpPr>
          <p:cNvPr id="15364"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&lt;November 2011&gt;</a:t>
            </a:r>
            <a:endParaRPr lang="en-US" sz="1400" dirty="0"/>
          </a:p>
        </p:txBody>
      </p:sp>
    </p:spTree>
    <p:extLst>
      <p:ext uri="{BB962C8B-B14F-4D97-AF65-F5344CB8AC3E}">
        <p14:creationId xmlns:p14="http://schemas.microsoft.com/office/powerpoint/2010/main" val="393245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Kevin Nichter, Lilee Systems</a:t>
            </a:r>
            <a:endParaRPr lang="en-US" dirty="0"/>
          </a:p>
        </p:txBody>
      </p:sp>
      <p:sp>
        <p:nvSpPr>
          <p:cNvPr id="6" name="Slide Number Placeholder 5"/>
          <p:cNvSpPr>
            <a:spLocks noGrp="1"/>
          </p:cNvSpPr>
          <p:nvPr>
            <p:ph type="sldNum" sz="quarter" idx="12"/>
          </p:nvPr>
        </p:nvSpPr>
        <p:spPr/>
        <p:txBody>
          <a:bodyPr/>
          <a:lstStyle/>
          <a:p>
            <a:r>
              <a:rPr lang="en-US"/>
              <a:t>Slide </a:t>
            </a:r>
            <a:fld id="{0BF3D981-27F6-4194-9F7A-E53ED12ABD5C}" type="slidenum">
              <a:rPr lang="en-US"/>
              <a:pPr/>
              <a:t>10</a:t>
            </a:fld>
            <a:endParaRPr lang="en-US"/>
          </a:p>
        </p:txBody>
      </p:sp>
      <p:sp>
        <p:nvSpPr>
          <p:cNvPr id="12" name="Content Placeholder 1"/>
          <p:cNvSpPr txBox="1">
            <a:spLocks/>
          </p:cNvSpPr>
          <p:nvPr/>
        </p:nvSpPr>
        <p:spPr bwMode="auto">
          <a:xfrm>
            <a:off x="457200" y="1219200"/>
            <a:ext cx="61722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73050" marR="0" lvl="0" indent="-273050" algn="l" defTabSz="914400" rtl="0" eaLnBrk="0" fontAlgn="base" latinLnBrk="0" hangingPunct="0">
              <a:lnSpc>
                <a:spcPct val="100000"/>
              </a:lnSpc>
              <a:spcBef>
                <a:spcPts val="600"/>
              </a:spcBef>
              <a:spcAft>
                <a:spcPct val="0"/>
              </a:spcAft>
              <a:buClr>
                <a:srgbClr val="727CA3"/>
              </a:buClr>
              <a:buSzPct val="76000"/>
              <a:buFont typeface="Wingdings 3" pitchFamily="18" charset="2"/>
              <a:buChar char=""/>
              <a:tabLst/>
              <a:defRPr/>
            </a:pPr>
            <a:r>
              <a:rPr lang="en-US" sz="2300" dirty="0" smtClean="0">
                <a:latin typeface="Gill Sans MT"/>
              </a:rPr>
              <a:t>BNSF, CSX, NS, and UP form ITC (Interoperable Train Control) to support PTC</a:t>
            </a:r>
          </a:p>
          <a:p>
            <a:pPr lvl="1">
              <a:spcBef>
                <a:spcPts val="600"/>
              </a:spcBef>
              <a:buClr>
                <a:srgbClr val="727CA3"/>
              </a:buClr>
              <a:defRPr/>
            </a:pPr>
            <a:r>
              <a:rPr lang="en-US" sz="2000" dirty="0" smtClean="0">
                <a:latin typeface="Gill Sans MT"/>
              </a:rPr>
              <a:t>Working, steering, and executive committees </a:t>
            </a:r>
          </a:p>
          <a:p>
            <a:pPr lvl="1">
              <a:spcBef>
                <a:spcPts val="600"/>
              </a:spcBef>
              <a:buClr>
                <a:srgbClr val="727CA3"/>
              </a:buClr>
              <a:defRPr/>
            </a:pPr>
            <a:r>
              <a:rPr lang="en-US" sz="2000" dirty="0" smtClean="0">
                <a:latin typeface="Gill Sans MT"/>
              </a:rPr>
              <a:t>Radio system using 220 MHZ frequency with TDMA</a:t>
            </a:r>
          </a:p>
          <a:p>
            <a:pPr lvl="1">
              <a:spcBef>
                <a:spcPts val="600"/>
              </a:spcBef>
              <a:buClr>
                <a:srgbClr val="727CA3"/>
              </a:buClr>
              <a:defRPr/>
            </a:pPr>
            <a:r>
              <a:rPr lang="en-US" sz="2000" dirty="0" smtClean="0">
                <a:latin typeface="Gill Sans MT"/>
              </a:rPr>
              <a:t>Railroads are actively acquiring spectrum </a:t>
            </a:r>
          </a:p>
          <a:p>
            <a:pPr marL="273050" marR="0" lvl="0" indent="-273050" algn="l" defTabSz="914400" rtl="0" eaLnBrk="0" fontAlgn="base" latinLnBrk="0" hangingPunct="0">
              <a:lnSpc>
                <a:spcPct val="100000"/>
              </a:lnSpc>
              <a:spcBef>
                <a:spcPts val="600"/>
              </a:spcBef>
              <a:spcAft>
                <a:spcPct val="0"/>
              </a:spcAft>
              <a:buClr>
                <a:srgbClr val="727CA3"/>
              </a:buClr>
              <a:buSzPct val="76000"/>
              <a:buFont typeface="Wingdings 3" pitchFamily="18" charset="2"/>
              <a:buChar char=""/>
              <a:tabLst/>
              <a:defRPr/>
            </a:pPr>
            <a:r>
              <a:rPr lang="en-US" sz="2300" dirty="0" smtClean="0">
                <a:latin typeface="Gill Sans MT"/>
              </a:rPr>
              <a:t>Communications protocols and messaging formats</a:t>
            </a:r>
          </a:p>
          <a:p>
            <a:pPr lvl="1">
              <a:spcBef>
                <a:spcPts val="600"/>
              </a:spcBef>
              <a:buClr>
                <a:srgbClr val="727CA3"/>
              </a:buClr>
              <a:defRPr/>
            </a:pPr>
            <a:r>
              <a:rPr lang="en-US" sz="2000" dirty="0" smtClean="0">
                <a:latin typeface="Gill Sans MT"/>
              </a:rPr>
              <a:t>AMQP,  EMP, ITCM, Class C &amp; D,</a:t>
            </a:r>
          </a:p>
        </p:txBody>
      </p:sp>
      <p:sp>
        <p:nvSpPr>
          <p:cNvPr id="14" name="Title 1"/>
          <p:cNvSpPr>
            <a:spLocks noGrp="1"/>
          </p:cNvSpPr>
          <p:nvPr/>
        </p:nvSpPr>
        <p:spPr bwMode="auto">
          <a:xfrm>
            <a:off x="685800" y="581799"/>
            <a:ext cx="77724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3600" b="1">
                <a:solidFill>
                  <a:schemeClr val="accent2"/>
                </a:solidFill>
                <a:latin typeface="Calibri" pitchFamily="34" charset="0"/>
                <a:ea typeface="+mj-ea"/>
                <a:cs typeface="Calibri" pitchFamily="34" charset="0"/>
              </a:defRPr>
            </a:lvl1pPr>
            <a:lvl2pPr algn="ctr" rtl="0" fontAlgn="base">
              <a:spcBef>
                <a:spcPct val="0"/>
              </a:spcBef>
              <a:spcAft>
                <a:spcPct val="0"/>
              </a:spcAft>
              <a:defRPr sz="3600" b="1">
                <a:solidFill>
                  <a:schemeClr val="accent2"/>
                </a:solidFill>
                <a:latin typeface="Calibri" pitchFamily="34" charset="0"/>
              </a:defRPr>
            </a:lvl2pPr>
            <a:lvl3pPr algn="ctr" rtl="0" fontAlgn="base">
              <a:spcBef>
                <a:spcPct val="0"/>
              </a:spcBef>
              <a:spcAft>
                <a:spcPct val="0"/>
              </a:spcAft>
              <a:defRPr sz="3600" b="1">
                <a:solidFill>
                  <a:schemeClr val="accent2"/>
                </a:solidFill>
                <a:latin typeface="Calibri" pitchFamily="34" charset="0"/>
              </a:defRPr>
            </a:lvl3pPr>
            <a:lvl4pPr algn="ctr" rtl="0" fontAlgn="base">
              <a:spcBef>
                <a:spcPct val="0"/>
              </a:spcBef>
              <a:spcAft>
                <a:spcPct val="0"/>
              </a:spcAft>
              <a:defRPr sz="3600" b="1">
                <a:solidFill>
                  <a:schemeClr val="accent2"/>
                </a:solidFill>
                <a:latin typeface="Calibri" pitchFamily="34" charset="0"/>
              </a:defRPr>
            </a:lvl4pPr>
            <a:lvl5pPr algn="ctr" rtl="0" fontAlgn="base">
              <a:spcBef>
                <a:spcPct val="0"/>
              </a:spcBef>
              <a:spcAft>
                <a:spcPct val="0"/>
              </a:spcAft>
              <a:defRPr sz="3600" b="1">
                <a:solidFill>
                  <a:schemeClr val="accent2"/>
                </a:solidFill>
                <a:latin typeface="Calibri" pitchFamily="34"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9DD9"/>
                </a:solidFill>
                <a:effectLst/>
                <a:uLnTx/>
                <a:uFillTx/>
                <a:latin typeface="Calibri" pitchFamily="34" charset="0"/>
                <a:ea typeface="+mj-ea"/>
                <a:cs typeface="Calibri" pitchFamily="34" charset="0"/>
              </a:rPr>
              <a:t>Interoperability Requirements</a:t>
            </a:r>
            <a:endParaRPr kumimoji="0" lang="en-US" sz="3600" b="1" i="0" u="none" strike="noStrike" kern="0" cap="none" spc="0" normalizeH="0" baseline="0" noProof="0" dirty="0">
              <a:ln>
                <a:noFill/>
              </a:ln>
              <a:solidFill>
                <a:srgbClr val="009DD9"/>
              </a:solidFill>
              <a:effectLst/>
              <a:uLnTx/>
              <a:uFillTx/>
              <a:latin typeface="Calibri" pitchFamily="34" charset="0"/>
              <a:ea typeface="+mj-ea"/>
              <a:cs typeface="Calibri" pitchFamily="34" charset="0"/>
            </a:endParaRPr>
          </a:p>
        </p:txBody>
      </p:sp>
      <p:pic>
        <p:nvPicPr>
          <p:cNvPr id="8" name="Picture 2" descr="C:\Documents and Settings\jiaruli\Desktop\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771161"/>
            <a:ext cx="1634651" cy="42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Documents and Settings\jiaruli\Desktop\CS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0511" y="1924049"/>
            <a:ext cx="1573106" cy="7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C:\Documents and Settings\jiaruli\Desktop\BNS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184" y="1454777"/>
            <a:ext cx="1524432" cy="295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trainweb.org/railfanning-utah/wing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8263" y="3387172"/>
            <a:ext cx="1524433" cy="381109"/>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
          <p:cNvSpPr txBox="1">
            <a:spLocks/>
          </p:cNvSpPr>
          <p:nvPr/>
        </p:nvSpPr>
        <p:spPr bwMode="auto">
          <a:xfrm>
            <a:off x="463302" y="4267200"/>
            <a:ext cx="8071098"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73050" marR="0" lvl="0" indent="-273050" algn="l" defTabSz="914400" rtl="0" eaLnBrk="0" fontAlgn="base" latinLnBrk="0" hangingPunct="0">
              <a:lnSpc>
                <a:spcPct val="100000"/>
              </a:lnSpc>
              <a:spcBef>
                <a:spcPts val="600"/>
              </a:spcBef>
              <a:spcAft>
                <a:spcPct val="0"/>
              </a:spcAft>
              <a:buClr>
                <a:srgbClr val="727CA3"/>
              </a:buClr>
              <a:buSzPct val="76000"/>
              <a:buFont typeface="Wingdings 3" pitchFamily="18" charset="2"/>
              <a:buChar char=""/>
              <a:tabLst/>
              <a:defRPr/>
            </a:pPr>
            <a:r>
              <a:rPr lang="en-US" sz="2300" dirty="0" smtClean="0">
                <a:latin typeface="Gill Sans MT"/>
              </a:rPr>
              <a:t>Radio type usage</a:t>
            </a:r>
          </a:p>
          <a:p>
            <a:pPr lvl="1">
              <a:spcBef>
                <a:spcPts val="600"/>
              </a:spcBef>
              <a:buClr>
                <a:srgbClr val="727CA3"/>
              </a:buClr>
              <a:defRPr/>
            </a:pPr>
            <a:r>
              <a:rPr lang="en-US" sz="2000" dirty="0" smtClean="0">
                <a:latin typeface="Gill Sans MT"/>
              </a:rPr>
              <a:t>220 MHZ required for interoperability (across boundaries)</a:t>
            </a:r>
          </a:p>
          <a:p>
            <a:pPr lvl="1">
              <a:spcBef>
                <a:spcPts val="600"/>
              </a:spcBef>
              <a:buClr>
                <a:srgbClr val="727CA3"/>
              </a:buClr>
              <a:defRPr/>
            </a:pPr>
            <a:r>
              <a:rPr lang="en-US" sz="2000" dirty="0" smtClean="0">
                <a:latin typeface="Gill Sans MT"/>
              </a:rPr>
              <a:t>802.11 WiFi for use in yards</a:t>
            </a:r>
          </a:p>
          <a:p>
            <a:pPr lvl="1">
              <a:spcBef>
                <a:spcPts val="600"/>
              </a:spcBef>
              <a:buClr>
                <a:srgbClr val="727CA3"/>
              </a:buClr>
              <a:defRPr/>
            </a:pPr>
            <a:r>
              <a:rPr lang="en-US" sz="2000" dirty="0" smtClean="0">
                <a:latin typeface="Gill Sans MT"/>
              </a:rPr>
              <a:t>Satellite and cellular may be used where interoperability is not an issue (where it exists or is available today)</a:t>
            </a:r>
          </a:p>
        </p:txBody>
      </p:sp>
    </p:spTree>
    <p:extLst>
      <p:ext uri="{BB962C8B-B14F-4D97-AF65-F5344CB8AC3E}">
        <p14:creationId xmlns:p14="http://schemas.microsoft.com/office/powerpoint/2010/main" val="393609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Kevin Nichter, Lilee Systems</a:t>
            </a:r>
            <a:endParaRPr lang="en-US" dirty="0"/>
          </a:p>
        </p:txBody>
      </p:sp>
      <p:sp>
        <p:nvSpPr>
          <p:cNvPr id="6" name="Slide Number Placeholder 5"/>
          <p:cNvSpPr>
            <a:spLocks noGrp="1"/>
          </p:cNvSpPr>
          <p:nvPr>
            <p:ph type="sldNum" sz="quarter" idx="12"/>
          </p:nvPr>
        </p:nvSpPr>
        <p:spPr/>
        <p:txBody>
          <a:bodyPr/>
          <a:lstStyle/>
          <a:p>
            <a:r>
              <a:rPr lang="en-US"/>
              <a:t>Slide </a:t>
            </a:r>
            <a:fld id="{0BF3D981-27F6-4194-9F7A-E53ED12ABD5C}" type="slidenum">
              <a:rPr lang="en-US"/>
              <a:pPr/>
              <a:t>11</a:t>
            </a:fld>
            <a:endParaRPr lang="en-US"/>
          </a:p>
        </p:txBody>
      </p:sp>
      <p:sp>
        <p:nvSpPr>
          <p:cNvPr id="14" name="Title 1"/>
          <p:cNvSpPr>
            <a:spLocks noGrp="1"/>
          </p:cNvSpPr>
          <p:nvPr/>
        </p:nvSpPr>
        <p:spPr bwMode="auto">
          <a:xfrm>
            <a:off x="685800" y="581799"/>
            <a:ext cx="77724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3600" b="1">
                <a:solidFill>
                  <a:schemeClr val="accent2"/>
                </a:solidFill>
                <a:latin typeface="Calibri" pitchFamily="34" charset="0"/>
                <a:ea typeface="+mj-ea"/>
                <a:cs typeface="Calibri" pitchFamily="34" charset="0"/>
              </a:defRPr>
            </a:lvl1pPr>
            <a:lvl2pPr algn="ctr" rtl="0" fontAlgn="base">
              <a:spcBef>
                <a:spcPct val="0"/>
              </a:spcBef>
              <a:spcAft>
                <a:spcPct val="0"/>
              </a:spcAft>
              <a:defRPr sz="3600" b="1">
                <a:solidFill>
                  <a:schemeClr val="accent2"/>
                </a:solidFill>
                <a:latin typeface="Calibri" pitchFamily="34" charset="0"/>
              </a:defRPr>
            </a:lvl2pPr>
            <a:lvl3pPr algn="ctr" rtl="0" fontAlgn="base">
              <a:spcBef>
                <a:spcPct val="0"/>
              </a:spcBef>
              <a:spcAft>
                <a:spcPct val="0"/>
              </a:spcAft>
              <a:defRPr sz="3600" b="1">
                <a:solidFill>
                  <a:schemeClr val="accent2"/>
                </a:solidFill>
                <a:latin typeface="Calibri" pitchFamily="34" charset="0"/>
              </a:defRPr>
            </a:lvl3pPr>
            <a:lvl4pPr algn="ctr" rtl="0" fontAlgn="base">
              <a:spcBef>
                <a:spcPct val="0"/>
              </a:spcBef>
              <a:spcAft>
                <a:spcPct val="0"/>
              </a:spcAft>
              <a:defRPr sz="3600" b="1">
                <a:solidFill>
                  <a:schemeClr val="accent2"/>
                </a:solidFill>
                <a:latin typeface="Calibri" pitchFamily="34" charset="0"/>
              </a:defRPr>
            </a:lvl4pPr>
            <a:lvl5pPr algn="ctr" rtl="0" fontAlgn="base">
              <a:spcBef>
                <a:spcPct val="0"/>
              </a:spcBef>
              <a:spcAft>
                <a:spcPct val="0"/>
              </a:spcAft>
              <a:defRPr sz="3600" b="1">
                <a:solidFill>
                  <a:schemeClr val="accent2"/>
                </a:solidFill>
                <a:latin typeface="Calibri" pitchFamily="34"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9DD9"/>
                </a:solidFill>
                <a:effectLst/>
                <a:uLnTx/>
                <a:uFillTx/>
                <a:latin typeface="Calibri" pitchFamily="34" charset="0"/>
                <a:ea typeface="+mj-ea"/>
                <a:cs typeface="Calibri" pitchFamily="34" charset="0"/>
              </a:rPr>
              <a:t>Interoperable</a:t>
            </a:r>
            <a:r>
              <a:rPr kumimoji="0" lang="en-US" sz="3600" b="1" i="0" u="none" strike="noStrike" kern="0" cap="none" spc="0" normalizeH="0" noProof="0" dirty="0" smtClean="0">
                <a:ln>
                  <a:noFill/>
                </a:ln>
                <a:solidFill>
                  <a:srgbClr val="009DD9"/>
                </a:solidFill>
                <a:effectLst/>
                <a:uLnTx/>
                <a:uFillTx/>
                <a:latin typeface="Calibri" pitchFamily="34" charset="0"/>
                <a:ea typeface="+mj-ea"/>
                <a:cs typeface="Calibri" pitchFamily="34" charset="0"/>
              </a:rPr>
              <a:t> and Confined Systems</a:t>
            </a:r>
            <a:endParaRPr kumimoji="0" lang="en-US" sz="3600" b="1" i="0" u="none" strike="noStrike" kern="0" cap="none" spc="0" normalizeH="0" baseline="0" noProof="0" dirty="0">
              <a:ln>
                <a:noFill/>
              </a:ln>
              <a:solidFill>
                <a:srgbClr val="009DD9"/>
              </a:solidFill>
              <a:effectLst/>
              <a:uLnTx/>
              <a:uFillTx/>
              <a:latin typeface="Calibri" pitchFamily="34" charset="0"/>
              <a:ea typeface="+mj-ea"/>
              <a:cs typeface="Calibri" pitchFamily="34" charset="0"/>
            </a:endParaRPr>
          </a:p>
        </p:txBody>
      </p:sp>
      <p:sp>
        <p:nvSpPr>
          <p:cNvPr id="8" name="Content Placeholder 1"/>
          <p:cNvSpPr txBox="1">
            <a:spLocks/>
          </p:cNvSpPr>
          <p:nvPr/>
        </p:nvSpPr>
        <p:spPr bwMode="auto">
          <a:xfrm>
            <a:off x="457200" y="1219200"/>
            <a:ext cx="44196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73050" marR="0" lvl="0" indent="-273050" algn="l" defTabSz="914400" rtl="0" eaLnBrk="0" fontAlgn="base" latinLnBrk="0" hangingPunct="0">
              <a:lnSpc>
                <a:spcPct val="100000"/>
              </a:lnSpc>
              <a:spcBef>
                <a:spcPts val="600"/>
              </a:spcBef>
              <a:spcAft>
                <a:spcPct val="0"/>
              </a:spcAft>
              <a:buClr>
                <a:srgbClr val="727CA3"/>
              </a:buClr>
              <a:buSzPct val="76000"/>
              <a:buFont typeface="Wingdings 3" pitchFamily="18" charset="2"/>
              <a:buChar char=""/>
              <a:tabLst/>
              <a:defRPr/>
            </a:pPr>
            <a:r>
              <a:rPr lang="en-US" sz="2300" dirty="0" smtClean="0">
                <a:latin typeface="Gill Sans MT"/>
              </a:rPr>
              <a:t>Interoperability between Class Is</a:t>
            </a:r>
          </a:p>
          <a:p>
            <a:pPr lvl="1">
              <a:spcBef>
                <a:spcPts val="600"/>
              </a:spcBef>
              <a:buClr>
                <a:srgbClr val="727CA3"/>
              </a:buClr>
              <a:defRPr/>
            </a:pPr>
            <a:r>
              <a:rPr lang="en-US" sz="2000" dirty="0" smtClean="0">
                <a:latin typeface="Gill Sans MT"/>
              </a:rPr>
              <a:t>Locomotives must receive wayside status on home or foreign road</a:t>
            </a:r>
          </a:p>
          <a:p>
            <a:pPr lvl="1">
              <a:spcBef>
                <a:spcPts val="600"/>
              </a:spcBef>
              <a:buClr>
                <a:srgbClr val="727CA3"/>
              </a:buClr>
              <a:defRPr/>
            </a:pPr>
            <a:r>
              <a:rPr lang="en-US" sz="2000" dirty="0" smtClean="0">
                <a:latin typeface="Gill Sans MT"/>
              </a:rPr>
              <a:t>Back offices configured to communicate between roads</a:t>
            </a:r>
            <a:endParaRPr lang="en-US" sz="2300" dirty="0">
              <a:latin typeface="Gill Sans MT"/>
            </a:endParaRPr>
          </a:p>
          <a:p>
            <a:pPr marL="273050" marR="0" lvl="0" indent="-273050" algn="l" defTabSz="914400" rtl="0" eaLnBrk="0" fontAlgn="base" latinLnBrk="0" hangingPunct="0">
              <a:lnSpc>
                <a:spcPct val="100000"/>
              </a:lnSpc>
              <a:spcBef>
                <a:spcPts val="600"/>
              </a:spcBef>
              <a:spcAft>
                <a:spcPct val="0"/>
              </a:spcAft>
              <a:buClr>
                <a:srgbClr val="727CA3"/>
              </a:buClr>
              <a:buSzPct val="76000"/>
              <a:buFont typeface="Wingdings 3" pitchFamily="18" charset="2"/>
              <a:buChar char=""/>
              <a:tabLst/>
              <a:defRPr/>
            </a:pPr>
            <a:r>
              <a:rPr kumimoji="0" lang="en-US" sz="2300" b="0" i="0" u="none" strike="noStrike" kern="1200" cap="none" spc="0" normalizeH="0" baseline="0" noProof="0" dirty="0" smtClean="0">
                <a:ln>
                  <a:noFill/>
                </a:ln>
                <a:effectLst/>
                <a:uLnTx/>
                <a:uFillTx/>
                <a:latin typeface="Gill Sans MT"/>
                <a:ea typeface="+mn-ea"/>
                <a:cs typeface="+mn-cs"/>
              </a:rPr>
              <a:t>Interoperability</a:t>
            </a:r>
            <a:r>
              <a:rPr kumimoji="0" lang="en-US" sz="2300" b="0" i="0" u="none" strike="noStrike" kern="1200" cap="none" spc="0" normalizeH="0" noProof="0" dirty="0" smtClean="0">
                <a:ln>
                  <a:noFill/>
                </a:ln>
                <a:effectLst/>
                <a:uLnTx/>
                <a:uFillTx/>
                <a:latin typeface="Gill Sans MT"/>
                <a:ea typeface="+mn-ea"/>
                <a:cs typeface="+mn-cs"/>
              </a:rPr>
              <a:t> between Class I s and transit systems</a:t>
            </a:r>
            <a:endParaRPr kumimoji="0" lang="en-US" sz="2300" b="0" i="0" u="none" strike="noStrike" kern="1200" cap="none" spc="0" normalizeH="0" baseline="0" noProof="0" dirty="0" smtClean="0">
              <a:ln>
                <a:noFill/>
              </a:ln>
              <a:effectLst/>
              <a:uLnTx/>
              <a:uFillTx/>
              <a:latin typeface="Gill Sans MT"/>
              <a:ea typeface="+mn-ea"/>
              <a:cs typeface="+mn-cs"/>
            </a:endParaRPr>
          </a:p>
        </p:txBody>
      </p:sp>
      <p:sp>
        <p:nvSpPr>
          <p:cNvPr id="2" name="Oval 1"/>
          <p:cNvSpPr/>
          <p:nvPr/>
        </p:nvSpPr>
        <p:spPr bwMode="auto">
          <a:xfrm>
            <a:off x="4686300" y="1727415"/>
            <a:ext cx="1752600" cy="457200"/>
          </a:xfrm>
          <a:prstGeom prst="ellipse">
            <a:avLst/>
          </a:prstGeom>
          <a:solidFill>
            <a:srgbClr val="00B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Calibri" pitchFamily="34" charset="0"/>
                <a:cs typeface="Calibri" pitchFamily="34" charset="0"/>
              </a:rPr>
              <a:t>Railroad A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Calibri" pitchFamily="34" charset="0"/>
                <a:cs typeface="Calibri" pitchFamily="34" charset="0"/>
              </a:rPr>
              <a:t>Back Office</a:t>
            </a:r>
          </a:p>
        </p:txBody>
      </p:sp>
      <p:sp>
        <p:nvSpPr>
          <p:cNvPr id="10" name="Oval 9"/>
          <p:cNvSpPr/>
          <p:nvPr/>
        </p:nvSpPr>
        <p:spPr bwMode="auto">
          <a:xfrm>
            <a:off x="4686300" y="2365589"/>
            <a:ext cx="1752600" cy="457200"/>
          </a:xfrm>
          <a:prstGeom prst="ellipse">
            <a:avLst/>
          </a:prstGeom>
          <a:solidFill>
            <a:srgbClr val="00B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Calibri" pitchFamily="34" charset="0"/>
                <a:cs typeface="Calibri" pitchFamily="34" charset="0"/>
              </a:rPr>
              <a:t>Railroad A</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Calibri" pitchFamily="34" charset="0"/>
                <a:cs typeface="Calibri" pitchFamily="34" charset="0"/>
              </a:rPr>
              <a:t>Wayside</a:t>
            </a:r>
            <a:endParaRPr kumimoji="0" lang="en-US" sz="1200" b="0" i="0" u="none" strike="noStrike" cap="none" normalizeH="0" baseline="0" dirty="0" smtClean="0">
              <a:ln>
                <a:noFill/>
              </a:ln>
              <a:solidFill>
                <a:schemeClr val="bg1"/>
              </a:solidFill>
              <a:effectLst/>
              <a:latin typeface="Calibri" pitchFamily="34" charset="0"/>
              <a:cs typeface="Calibri" pitchFamily="34" charset="0"/>
            </a:endParaRPr>
          </a:p>
        </p:txBody>
      </p:sp>
      <p:sp>
        <p:nvSpPr>
          <p:cNvPr id="11" name="Oval 10"/>
          <p:cNvSpPr/>
          <p:nvPr/>
        </p:nvSpPr>
        <p:spPr bwMode="auto">
          <a:xfrm>
            <a:off x="5295900" y="3022815"/>
            <a:ext cx="1752600" cy="457200"/>
          </a:xfrm>
          <a:prstGeom prst="ellipse">
            <a:avLst/>
          </a:prstGeom>
          <a:solidFill>
            <a:srgbClr val="00B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Calibri" pitchFamily="34" charset="0"/>
                <a:cs typeface="Calibri" pitchFamily="34" charset="0"/>
              </a:rPr>
              <a:t>Railroad A Locomotive</a:t>
            </a:r>
          </a:p>
        </p:txBody>
      </p:sp>
      <p:cxnSp>
        <p:nvCxnSpPr>
          <p:cNvPr id="13" name="Straight Connector 12"/>
          <p:cNvCxnSpPr/>
          <p:nvPr/>
        </p:nvCxnSpPr>
        <p:spPr bwMode="auto">
          <a:xfrm>
            <a:off x="6743700" y="1727415"/>
            <a:ext cx="0" cy="1752600"/>
          </a:xfrm>
          <a:prstGeom prst="line">
            <a:avLst/>
          </a:prstGeom>
          <a:ln>
            <a:prstDash val="dash"/>
            <a:headEnd type="none" w="sm" len="sm"/>
            <a:tailEnd type="none" w="sm" len="sm"/>
          </a:ln>
        </p:spPr>
        <p:style>
          <a:lnRef idx="3">
            <a:schemeClr val="dk1"/>
          </a:lnRef>
          <a:fillRef idx="0">
            <a:schemeClr val="dk1"/>
          </a:fillRef>
          <a:effectRef idx="2">
            <a:schemeClr val="dk1"/>
          </a:effectRef>
          <a:fontRef idx="minor">
            <a:schemeClr val="tx1"/>
          </a:fontRef>
        </p:style>
      </p:cxnSp>
      <p:sp>
        <p:nvSpPr>
          <p:cNvPr id="15" name="Oval 14"/>
          <p:cNvSpPr/>
          <p:nvPr/>
        </p:nvSpPr>
        <p:spPr bwMode="auto">
          <a:xfrm>
            <a:off x="7048500" y="1721065"/>
            <a:ext cx="1752600" cy="457200"/>
          </a:xfrm>
          <a:prstGeom prst="ellipse">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Calibri" pitchFamily="34" charset="0"/>
                <a:cs typeface="Calibri" pitchFamily="34" charset="0"/>
              </a:rPr>
              <a:t>Railroad B</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Calibri" pitchFamily="34" charset="0"/>
                <a:cs typeface="Calibri" pitchFamily="34" charset="0"/>
              </a:rPr>
              <a:t>Back Office</a:t>
            </a:r>
          </a:p>
        </p:txBody>
      </p:sp>
      <p:sp>
        <p:nvSpPr>
          <p:cNvPr id="16" name="Oval 15"/>
          <p:cNvSpPr/>
          <p:nvPr/>
        </p:nvSpPr>
        <p:spPr bwMode="auto">
          <a:xfrm>
            <a:off x="7048500" y="2359239"/>
            <a:ext cx="1752600" cy="457200"/>
          </a:xfrm>
          <a:prstGeom prst="ellipse">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Calibri" pitchFamily="34" charset="0"/>
                <a:cs typeface="Calibri" pitchFamily="34" charset="0"/>
              </a:rPr>
              <a:t>Railroad B</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Calibri" pitchFamily="34" charset="0"/>
                <a:cs typeface="Calibri" pitchFamily="34" charset="0"/>
              </a:rPr>
              <a:t>Wayside</a:t>
            </a:r>
            <a:endParaRPr kumimoji="0" lang="en-US" sz="1200" b="0" i="0" u="none" strike="noStrike" cap="none" normalizeH="0" baseline="0" dirty="0" smtClean="0">
              <a:ln>
                <a:noFill/>
              </a:ln>
              <a:solidFill>
                <a:schemeClr val="bg1"/>
              </a:solidFill>
              <a:effectLst/>
              <a:latin typeface="Calibri" pitchFamily="34" charset="0"/>
              <a:cs typeface="Calibri" pitchFamily="34" charset="0"/>
            </a:endParaRPr>
          </a:p>
        </p:txBody>
      </p:sp>
      <p:sp>
        <p:nvSpPr>
          <p:cNvPr id="21" name="Left-Right Arrow 20"/>
          <p:cNvSpPr/>
          <p:nvPr/>
        </p:nvSpPr>
        <p:spPr bwMode="auto">
          <a:xfrm>
            <a:off x="6191250" y="1838540"/>
            <a:ext cx="1104900" cy="234950"/>
          </a:xfrm>
          <a:prstGeom prst="leftRightArrow">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23" name="Straight Connector 22"/>
          <p:cNvCxnSpPr>
            <a:endCxn id="10" idx="0"/>
          </p:cNvCxnSpPr>
          <p:nvPr/>
        </p:nvCxnSpPr>
        <p:spPr bwMode="auto">
          <a:xfrm>
            <a:off x="5562600" y="2184615"/>
            <a:ext cx="0" cy="18097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5" name="Straight Connector 24"/>
          <p:cNvCxnSpPr>
            <a:stCxn id="15" idx="4"/>
            <a:endCxn id="16" idx="0"/>
          </p:cNvCxnSpPr>
          <p:nvPr/>
        </p:nvCxnSpPr>
        <p:spPr bwMode="auto">
          <a:xfrm>
            <a:off x="7924800" y="2178265"/>
            <a:ext cx="0" cy="180974"/>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9" name="Lightning Bolt 28"/>
          <p:cNvSpPr/>
          <p:nvPr/>
        </p:nvSpPr>
        <p:spPr bwMode="auto">
          <a:xfrm rot="20692873">
            <a:off x="5838781" y="2743318"/>
            <a:ext cx="304800" cy="405983"/>
          </a:xfrm>
          <a:prstGeom prst="lightningBol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0" name="Lightning Bolt 29"/>
          <p:cNvSpPr/>
          <p:nvPr/>
        </p:nvSpPr>
        <p:spPr bwMode="auto">
          <a:xfrm rot="4875802">
            <a:off x="6864669" y="2523764"/>
            <a:ext cx="490156" cy="722337"/>
          </a:xfrm>
          <a:prstGeom prst="lightningBol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1" name="TextBox 30"/>
          <p:cNvSpPr txBox="1"/>
          <p:nvPr/>
        </p:nvSpPr>
        <p:spPr>
          <a:xfrm>
            <a:off x="5791111" y="1371600"/>
            <a:ext cx="2286000" cy="276999"/>
          </a:xfrm>
          <a:prstGeom prst="rect">
            <a:avLst/>
          </a:prstGeom>
          <a:noFill/>
        </p:spPr>
        <p:txBody>
          <a:bodyPr wrap="square" rtlCol="0">
            <a:spAutoFit/>
          </a:bodyPr>
          <a:lstStyle/>
          <a:p>
            <a:r>
              <a:rPr lang="en-US" dirty="0" smtClean="0"/>
              <a:t>Geographical boundaries</a:t>
            </a:r>
            <a:endParaRPr lang="en-US" dirty="0"/>
          </a:p>
        </p:txBody>
      </p:sp>
      <p:sp>
        <p:nvSpPr>
          <p:cNvPr id="32" name="Content Placeholder 1"/>
          <p:cNvSpPr txBox="1">
            <a:spLocks/>
          </p:cNvSpPr>
          <p:nvPr/>
        </p:nvSpPr>
        <p:spPr bwMode="auto">
          <a:xfrm>
            <a:off x="433952" y="3853374"/>
            <a:ext cx="8176647"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lvl="1">
              <a:spcBef>
                <a:spcPts val="600"/>
              </a:spcBef>
              <a:buClr>
                <a:srgbClr val="727CA3"/>
              </a:buClr>
              <a:defRPr/>
            </a:pPr>
            <a:r>
              <a:rPr lang="en-US" sz="2000" dirty="0" smtClean="0">
                <a:latin typeface="Gill Sans MT"/>
              </a:rPr>
              <a:t>ITC (GPS-based) and ACSES (transponder-based)</a:t>
            </a:r>
          </a:p>
          <a:p>
            <a:pPr lvl="1">
              <a:spcBef>
                <a:spcPts val="600"/>
              </a:spcBef>
              <a:buClr>
                <a:srgbClr val="727CA3"/>
              </a:buClr>
              <a:defRPr/>
            </a:pPr>
            <a:r>
              <a:rPr kumimoji="0" lang="en-US" sz="2000" b="0" i="0" u="none" strike="noStrike" kern="1200" cap="none" spc="0" normalizeH="0" noProof="0" dirty="0" smtClean="0">
                <a:ln>
                  <a:noFill/>
                </a:ln>
                <a:effectLst/>
                <a:uLnTx/>
                <a:uFillTx/>
                <a:latin typeface="Gill Sans MT"/>
                <a:ea typeface="+mn-ea"/>
                <a:cs typeface="+mn-cs"/>
              </a:rPr>
              <a:t>Collaborative effort between Class I and Northeast Corridor stakeholders</a:t>
            </a:r>
          </a:p>
          <a:p>
            <a:pPr marL="273050" marR="0" lvl="0" indent="-273050" algn="l" defTabSz="914400" rtl="0" eaLnBrk="0" fontAlgn="base" latinLnBrk="0" hangingPunct="0">
              <a:lnSpc>
                <a:spcPct val="100000"/>
              </a:lnSpc>
              <a:spcBef>
                <a:spcPts val="600"/>
              </a:spcBef>
              <a:spcAft>
                <a:spcPct val="0"/>
              </a:spcAft>
              <a:buClr>
                <a:srgbClr val="727CA3"/>
              </a:buClr>
              <a:buSzPct val="76000"/>
              <a:buFont typeface="Wingdings 3" pitchFamily="18" charset="2"/>
              <a:buChar char=""/>
              <a:tabLst/>
              <a:defRPr/>
            </a:pPr>
            <a:r>
              <a:rPr lang="en-US" sz="2300" baseline="0" dirty="0" smtClean="0">
                <a:latin typeface="Gill Sans MT"/>
              </a:rPr>
              <a:t>Standalone</a:t>
            </a:r>
            <a:r>
              <a:rPr lang="en-US" sz="2300" dirty="0" smtClean="0">
                <a:latin typeface="Gill Sans MT"/>
              </a:rPr>
              <a:t>, confined systems</a:t>
            </a:r>
          </a:p>
          <a:p>
            <a:pPr lvl="1">
              <a:spcBef>
                <a:spcPts val="600"/>
              </a:spcBef>
              <a:buClr>
                <a:srgbClr val="727CA3"/>
              </a:buClr>
              <a:defRPr/>
            </a:pPr>
            <a:r>
              <a:rPr kumimoji="0" lang="en-US" sz="2000" b="0" i="0" u="none" strike="noStrike" kern="1200" cap="none" spc="0" normalizeH="0" baseline="0" noProof="0" dirty="0" smtClean="0">
                <a:ln>
                  <a:noFill/>
                </a:ln>
                <a:effectLst/>
                <a:uLnTx/>
                <a:uFillTx/>
                <a:latin typeface="Gill Sans MT"/>
                <a:ea typeface="+mn-ea"/>
                <a:cs typeface="+mn-cs"/>
              </a:rPr>
              <a:t>Railroads without overlap with</a:t>
            </a:r>
            <a:r>
              <a:rPr kumimoji="0" lang="en-US" sz="2000" b="0" i="0" u="none" strike="noStrike" kern="1200" cap="none" spc="0" normalizeH="0" noProof="0" dirty="0" smtClean="0">
                <a:ln>
                  <a:noFill/>
                </a:ln>
                <a:effectLst/>
                <a:uLnTx/>
                <a:uFillTx/>
                <a:latin typeface="Gill Sans MT"/>
                <a:ea typeface="+mn-ea"/>
                <a:cs typeface="+mn-cs"/>
              </a:rPr>
              <a:t> other systems</a:t>
            </a:r>
          </a:p>
          <a:p>
            <a:pPr lvl="1">
              <a:spcBef>
                <a:spcPts val="600"/>
              </a:spcBef>
              <a:buClr>
                <a:srgbClr val="727CA3"/>
              </a:buClr>
              <a:defRPr/>
            </a:pPr>
            <a:r>
              <a:rPr lang="en-US" sz="2000" noProof="0" dirty="0" smtClean="0">
                <a:latin typeface="Gill Sans MT"/>
              </a:rPr>
              <a:t>Interoperable 220 MHZ is therefore not a requirement</a:t>
            </a:r>
            <a:endParaRPr kumimoji="0" lang="en-US" sz="2000" b="0" i="0" u="none" strike="noStrike" kern="1200" cap="none" spc="0" normalizeH="0" baseline="0" noProof="0" dirty="0" smtClean="0">
              <a:ln>
                <a:noFill/>
              </a:ln>
              <a:effectLst/>
              <a:uLnTx/>
              <a:uFillTx/>
              <a:latin typeface="Gill Sans MT"/>
              <a:ea typeface="+mn-ea"/>
              <a:cs typeface="+mn-cs"/>
            </a:endParaRPr>
          </a:p>
        </p:txBody>
      </p:sp>
    </p:spTree>
    <p:extLst>
      <p:ext uri="{BB962C8B-B14F-4D97-AF65-F5344CB8AC3E}">
        <p14:creationId xmlns:p14="http://schemas.microsoft.com/office/powerpoint/2010/main" val="405923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Kevin Nichter, Lilee Systems</a:t>
            </a:r>
            <a:endParaRPr lang="en-US" dirty="0"/>
          </a:p>
        </p:txBody>
      </p:sp>
      <p:sp>
        <p:nvSpPr>
          <p:cNvPr id="6" name="Slide Number Placeholder 5"/>
          <p:cNvSpPr>
            <a:spLocks noGrp="1"/>
          </p:cNvSpPr>
          <p:nvPr>
            <p:ph type="sldNum" sz="quarter" idx="12"/>
          </p:nvPr>
        </p:nvSpPr>
        <p:spPr/>
        <p:txBody>
          <a:bodyPr/>
          <a:lstStyle/>
          <a:p>
            <a:r>
              <a:rPr lang="en-US"/>
              <a:t>Slide </a:t>
            </a:r>
            <a:fld id="{0BF3D981-27F6-4194-9F7A-E53ED12ABD5C}" type="slidenum">
              <a:rPr lang="en-US"/>
              <a:pPr/>
              <a:t>12</a:t>
            </a:fld>
            <a:endParaRPr lang="en-US"/>
          </a:p>
        </p:txBody>
      </p:sp>
      <p:sp>
        <p:nvSpPr>
          <p:cNvPr id="14" name="Title 1"/>
          <p:cNvSpPr>
            <a:spLocks noGrp="1"/>
          </p:cNvSpPr>
          <p:nvPr/>
        </p:nvSpPr>
        <p:spPr bwMode="auto">
          <a:xfrm>
            <a:off x="685800" y="581799"/>
            <a:ext cx="77724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3600" b="1">
                <a:solidFill>
                  <a:schemeClr val="accent2"/>
                </a:solidFill>
                <a:latin typeface="Calibri" pitchFamily="34" charset="0"/>
                <a:ea typeface="+mj-ea"/>
                <a:cs typeface="Calibri" pitchFamily="34" charset="0"/>
              </a:defRPr>
            </a:lvl1pPr>
            <a:lvl2pPr algn="ctr" rtl="0" fontAlgn="base">
              <a:spcBef>
                <a:spcPct val="0"/>
              </a:spcBef>
              <a:spcAft>
                <a:spcPct val="0"/>
              </a:spcAft>
              <a:defRPr sz="3600" b="1">
                <a:solidFill>
                  <a:schemeClr val="accent2"/>
                </a:solidFill>
                <a:latin typeface="Calibri" pitchFamily="34" charset="0"/>
              </a:defRPr>
            </a:lvl2pPr>
            <a:lvl3pPr algn="ctr" rtl="0" fontAlgn="base">
              <a:spcBef>
                <a:spcPct val="0"/>
              </a:spcBef>
              <a:spcAft>
                <a:spcPct val="0"/>
              </a:spcAft>
              <a:defRPr sz="3600" b="1">
                <a:solidFill>
                  <a:schemeClr val="accent2"/>
                </a:solidFill>
                <a:latin typeface="Calibri" pitchFamily="34" charset="0"/>
              </a:defRPr>
            </a:lvl3pPr>
            <a:lvl4pPr algn="ctr" rtl="0" fontAlgn="base">
              <a:spcBef>
                <a:spcPct val="0"/>
              </a:spcBef>
              <a:spcAft>
                <a:spcPct val="0"/>
              </a:spcAft>
              <a:defRPr sz="3600" b="1">
                <a:solidFill>
                  <a:schemeClr val="accent2"/>
                </a:solidFill>
                <a:latin typeface="Calibri" pitchFamily="34" charset="0"/>
              </a:defRPr>
            </a:lvl4pPr>
            <a:lvl5pPr algn="ctr" rtl="0" fontAlgn="base">
              <a:spcBef>
                <a:spcPct val="0"/>
              </a:spcBef>
              <a:spcAft>
                <a:spcPct val="0"/>
              </a:spcAft>
              <a:defRPr sz="3600" b="1">
                <a:solidFill>
                  <a:schemeClr val="accent2"/>
                </a:solidFill>
                <a:latin typeface="Calibri" pitchFamily="34"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9DD9"/>
                </a:solidFill>
                <a:effectLst/>
                <a:uLnTx/>
                <a:uFillTx/>
                <a:latin typeface="Calibri" pitchFamily="34" charset="0"/>
                <a:ea typeface="+mj-ea"/>
                <a:cs typeface="Calibri" pitchFamily="34" charset="0"/>
              </a:rPr>
              <a:t>PTC in the United</a:t>
            </a:r>
            <a:r>
              <a:rPr kumimoji="0" lang="en-US" sz="3600" b="1" i="0" u="none" strike="noStrike" kern="0" cap="none" spc="0" normalizeH="0" noProof="0" dirty="0" smtClean="0">
                <a:ln>
                  <a:noFill/>
                </a:ln>
                <a:solidFill>
                  <a:srgbClr val="009DD9"/>
                </a:solidFill>
                <a:effectLst/>
                <a:uLnTx/>
                <a:uFillTx/>
                <a:latin typeface="Calibri" pitchFamily="34" charset="0"/>
                <a:ea typeface="+mj-ea"/>
                <a:cs typeface="Calibri" pitchFamily="34" charset="0"/>
              </a:rPr>
              <a:t> States</a:t>
            </a:r>
            <a:endParaRPr kumimoji="0" lang="en-US" sz="3600" b="1" i="0" u="none" strike="noStrike" kern="0" cap="none" spc="0" normalizeH="0" baseline="0" noProof="0" dirty="0">
              <a:ln>
                <a:noFill/>
              </a:ln>
              <a:solidFill>
                <a:srgbClr val="009DD9"/>
              </a:solidFill>
              <a:effectLst/>
              <a:uLnTx/>
              <a:uFillTx/>
              <a:latin typeface="Calibri" pitchFamily="34" charset="0"/>
              <a:ea typeface="+mj-ea"/>
              <a:cs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78432049"/>
              </p:ext>
            </p:extLst>
          </p:nvPr>
        </p:nvGraphicFramePr>
        <p:xfrm>
          <a:off x="685800" y="1248549"/>
          <a:ext cx="7772400" cy="4881880"/>
        </p:xfrm>
        <a:graphic>
          <a:graphicData uri="http://schemas.openxmlformats.org/drawingml/2006/table">
            <a:tbl>
              <a:tblPr firstRow="1" bandRow="1">
                <a:tableStyleId>{21E4AEA4-8DFA-4A89-87EB-49C32662AFE0}</a:tableStyleId>
              </a:tblPr>
              <a:tblGrid>
                <a:gridCol w="4572000"/>
                <a:gridCol w="3200400"/>
              </a:tblGrid>
              <a:tr h="370840">
                <a:tc>
                  <a:txBody>
                    <a:bodyPr/>
                    <a:lstStyle/>
                    <a:p>
                      <a:pPr algn="ctr"/>
                      <a:r>
                        <a:rPr lang="en-US" sz="1800" dirty="0" smtClean="0">
                          <a:latin typeface="Calibri" pitchFamily="34" charset="0"/>
                          <a:cs typeface="Calibri" pitchFamily="34" charset="0"/>
                        </a:rPr>
                        <a:t>Project</a:t>
                      </a:r>
                      <a:endParaRPr lang="en-US" sz="1800" dirty="0">
                        <a:latin typeface="Calibri" pitchFamily="34" charset="0"/>
                        <a:cs typeface="Calibri" pitchFamily="34" charset="0"/>
                      </a:endParaRPr>
                    </a:p>
                  </a:txBody>
                  <a:tcPr anchor="ctr"/>
                </a:tc>
                <a:tc>
                  <a:txBody>
                    <a:bodyPr/>
                    <a:lstStyle/>
                    <a:p>
                      <a:pPr algn="ctr"/>
                      <a:r>
                        <a:rPr lang="en-US" sz="1800" dirty="0" smtClean="0">
                          <a:latin typeface="Calibri" pitchFamily="34" charset="0"/>
                          <a:cs typeface="Calibri" pitchFamily="34" charset="0"/>
                        </a:rPr>
                        <a:t>Customer</a:t>
                      </a:r>
                      <a:endParaRPr lang="en-US" sz="1800" dirty="0">
                        <a:latin typeface="Calibri" pitchFamily="34" charset="0"/>
                        <a:cs typeface="Calibri" pitchFamily="34" charset="0"/>
                      </a:endParaRPr>
                    </a:p>
                  </a:txBody>
                  <a:tcPr anchor="ctr"/>
                </a:tc>
              </a:tr>
              <a:tr h="370840">
                <a:tc>
                  <a:txBody>
                    <a:bodyPr/>
                    <a:lstStyle/>
                    <a:p>
                      <a:pPr algn="ctr"/>
                      <a:r>
                        <a:rPr lang="en-US" sz="1800" dirty="0" smtClean="0">
                          <a:latin typeface="Calibri" pitchFamily="34" charset="0"/>
                          <a:cs typeface="Calibri" pitchFamily="34" charset="0"/>
                        </a:rPr>
                        <a:t>ACSES (Advanced Civil</a:t>
                      </a:r>
                      <a:r>
                        <a:rPr lang="en-US" sz="1800" baseline="0" dirty="0" smtClean="0">
                          <a:latin typeface="Calibri" pitchFamily="34" charset="0"/>
                          <a:cs typeface="Calibri" pitchFamily="34" charset="0"/>
                        </a:rPr>
                        <a:t> Speed Enforcement System)</a:t>
                      </a:r>
                      <a:endParaRPr lang="en-US" sz="1800" dirty="0">
                        <a:latin typeface="Calibri" pitchFamily="34" charset="0"/>
                        <a:cs typeface="Calibri" pitchFamily="34" charset="0"/>
                      </a:endParaRPr>
                    </a:p>
                  </a:txBody>
                  <a:tcPr anchor="ctr"/>
                </a:tc>
                <a:tc>
                  <a:txBody>
                    <a:bodyPr/>
                    <a:lstStyle/>
                    <a:p>
                      <a:pPr algn="ctr"/>
                      <a:r>
                        <a:rPr lang="en-US" sz="1800" dirty="0" smtClean="0">
                          <a:latin typeface="Calibri" pitchFamily="34" charset="0"/>
                          <a:cs typeface="Calibri" pitchFamily="34" charset="0"/>
                        </a:rPr>
                        <a:t>Amtrak (Northeast</a:t>
                      </a:r>
                      <a:r>
                        <a:rPr lang="en-US" sz="1800" baseline="0" dirty="0" smtClean="0">
                          <a:latin typeface="Calibri" pitchFamily="34" charset="0"/>
                          <a:cs typeface="Calibri" pitchFamily="34" charset="0"/>
                        </a:rPr>
                        <a:t> Corridor)</a:t>
                      </a:r>
                      <a:endParaRPr lang="en-US" sz="1800" dirty="0">
                        <a:latin typeface="Calibri" pitchFamily="34" charset="0"/>
                        <a:cs typeface="Calibri" pitchFamily="34" charset="0"/>
                      </a:endParaRPr>
                    </a:p>
                  </a:txBody>
                  <a:tcPr anchor="ctr"/>
                </a:tc>
              </a:tr>
              <a:tr h="370840">
                <a:tc>
                  <a:txBody>
                    <a:bodyPr/>
                    <a:lstStyle/>
                    <a:p>
                      <a:pPr algn="ctr"/>
                      <a:r>
                        <a:rPr lang="en-US" sz="1800" dirty="0" smtClean="0">
                          <a:latin typeface="Calibri" pitchFamily="34" charset="0"/>
                          <a:cs typeface="Calibri" pitchFamily="34" charset="0"/>
                        </a:rPr>
                        <a:t>ASES (Advanced Speed Enforcement System)</a:t>
                      </a:r>
                      <a:endParaRPr lang="en-US" sz="1800" dirty="0">
                        <a:latin typeface="Calibri" pitchFamily="34" charset="0"/>
                        <a:cs typeface="Calibri" pitchFamily="34" charset="0"/>
                      </a:endParaRPr>
                    </a:p>
                  </a:txBody>
                  <a:tcPr anchor="ctr"/>
                </a:tc>
                <a:tc>
                  <a:txBody>
                    <a:bodyPr/>
                    <a:lstStyle/>
                    <a:p>
                      <a:pPr algn="ctr"/>
                      <a:r>
                        <a:rPr lang="en-US" sz="1800" dirty="0" smtClean="0">
                          <a:latin typeface="Calibri" pitchFamily="34" charset="0"/>
                          <a:cs typeface="Calibri" pitchFamily="34" charset="0"/>
                        </a:rPr>
                        <a:t>New Jersey Transit</a:t>
                      </a:r>
                      <a:endParaRPr lang="en-US" sz="1800" dirty="0">
                        <a:latin typeface="Calibri" pitchFamily="34" charset="0"/>
                        <a:cs typeface="Calibri" pitchFamily="34" charset="0"/>
                      </a:endParaRPr>
                    </a:p>
                  </a:txBody>
                  <a:tcPr anchor="ctr"/>
                </a:tc>
              </a:tr>
              <a:tr h="370840">
                <a:tc>
                  <a:txBody>
                    <a:bodyPr/>
                    <a:lstStyle/>
                    <a:p>
                      <a:pPr algn="ctr"/>
                      <a:r>
                        <a:rPr lang="en-US" sz="1800" dirty="0" smtClean="0">
                          <a:latin typeface="Calibri" pitchFamily="34" charset="0"/>
                          <a:cs typeface="Calibri" pitchFamily="34" charset="0"/>
                        </a:rPr>
                        <a:t>CAS (Collision Avoidance System)</a:t>
                      </a:r>
                      <a:endParaRPr lang="en-US" sz="1800" dirty="0">
                        <a:latin typeface="Calibri" pitchFamily="34" charset="0"/>
                        <a:cs typeface="Calibri" pitchFamily="34" charset="0"/>
                      </a:endParaRPr>
                    </a:p>
                  </a:txBody>
                  <a:tcPr anchor="ctr"/>
                </a:tc>
                <a:tc>
                  <a:txBody>
                    <a:bodyPr/>
                    <a:lstStyle/>
                    <a:p>
                      <a:pPr algn="ctr"/>
                      <a:r>
                        <a:rPr lang="en-US" sz="1800" dirty="0" smtClean="0">
                          <a:latin typeface="Calibri" pitchFamily="34" charset="0"/>
                          <a:cs typeface="Calibri" pitchFamily="34" charset="0"/>
                        </a:rPr>
                        <a:t>Alaska Railroad</a:t>
                      </a:r>
                      <a:endParaRPr lang="en-US" sz="1800" dirty="0">
                        <a:latin typeface="Calibri" pitchFamily="34" charset="0"/>
                        <a:cs typeface="Calibri" pitchFamily="34" charset="0"/>
                      </a:endParaRPr>
                    </a:p>
                  </a:txBody>
                  <a:tcPr anchor="ctr"/>
                </a:tc>
              </a:tr>
              <a:tr h="370840">
                <a:tc>
                  <a:txBody>
                    <a:bodyPr/>
                    <a:lstStyle/>
                    <a:p>
                      <a:pPr algn="ctr"/>
                      <a:r>
                        <a:rPr lang="en-US" sz="1800" dirty="0" smtClean="0">
                          <a:latin typeface="Calibri" pitchFamily="34" charset="0"/>
                          <a:cs typeface="Calibri" pitchFamily="34" charset="0"/>
                        </a:rPr>
                        <a:t>NAJPTC (North American Joint Positive Train Control)</a:t>
                      </a:r>
                      <a:endParaRPr lang="en-US" sz="1800" dirty="0">
                        <a:latin typeface="Calibri" pitchFamily="34" charset="0"/>
                        <a:cs typeface="Calibri" pitchFamily="34" charset="0"/>
                      </a:endParaRPr>
                    </a:p>
                  </a:txBody>
                  <a:tcPr anchor="ctr"/>
                </a:tc>
                <a:tc>
                  <a:txBody>
                    <a:bodyPr/>
                    <a:lstStyle/>
                    <a:p>
                      <a:pPr algn="ctr"/>
                      <a:r>
                        <a:rPr lang="en-US" sz="1800" dirty="0" smtClean="0">
                          <a:latin typeface="Calibri" pitchFamily="34" charset="0"/>
                          <a:cs typeface="Calibri" pitchFamily="34" charset="0"/>
                        </a:rPr>
                        <a:t>IDOT</a:t>
                      </a:r>
                      <a:r>
                        <a:rPr lang="en-US" sz="1800" baseline="0" dirty="0" smtClean="0">
                          <a:latin typeface="Calibri" pitchFamily="34" charset="0"/>
                          <a:cs typeface="Calibri" pitchFamily="34" charset="0"/>
                        </a:rPr>
                        <a:t> (now TTCI)</a:t>
                      </a:r>
                      <a:endParaRPr lang="en-US" sz="1800" dirty="0">
                        <a:latin typeface="Calibri" pitchFamily="34" charset="0"/>
                        <a:cs typeface="Calibri" pitchFamily="34" charset="0"/>
                      </a:endParaRPr>
                    </a:p>
                  </a:txBody>
                  <a:tcPr anchor="ctr"/>
                </a:tc>
              </a:tr>
              <a:tr h="370840">
                <a:tc>
                  <a:txBody>
                    <a:bodyPr/>
                    <a:lstStyle/>
                    <a:p>
                      <a:pPr algn="ctr"/>
                      <a:r>
                        <a:rPr lang="en-US" sz="1800" dirty="0" smtClean="0">
                          <a:latin typeface="Calibri" pitchFamily="34" charset="0"/>
                          <a:cs typeface="Calibri" pitchFamily="34" charset="0"/>
                        </a:rPr>
                        <a:t>ITCS (Incremental Train Control System(</a:t>
                      </a:r>
                      <a:endParaRPr lang="en-US" sz="1800" dirty="0">
                        <a:latin typeface="Calibri" pitchFamily="34" charset="0"/>
                        <a:cs typeface="Calibri" pitchFamily="34" charset="0"/>
                      </a:endParaRPr>
                    </a:p>
                  </a:txBody>
                  <a:tcPr anchor="ctr"/>
                </a:tc>
                <a:tc>
                  <a:txBody>
                    <a:bodyPr/>
                    <a:lstStyle/>
                    <a:p>
                      <a:pPr algn="ctr"/>
                      <a:r>
                        <a:rPr lang="en-US" sz="1800" dirty="0" smtClean="0">
                          <a:latin typeface="Calibri" pitchFamily="34" charset="0"/>
                          <a:cs typeface="Calibri" pitchFamily="34" charset="0"/>
                        </a:rPr>
                        <a:t>Amtrak (Michigan)</a:t>
                      </a:r>
                      <a:endParaRPr lang="en-US" sz="1800" dirty="0">
                        <a:latin typeface="Calibri" pitchFamily="34" charset="0"/>
                        <a:cs typeface="Calibri" pitchFamily="34" charset="0"/>
                      </a:endParaRPr>
                    </a:p>
                  </a:txBody>
                  <a:tcPr anchor="ctr"/>
                </a:tc>
              </a:tr>
              <a:tr h="370840">
                <a:tc>
                  <a:txBody>
                    <a:bodyPr/>
                    <a:lstStyle/>
                    <a:p>
                      <a:pPr algn="ctr"/>
                      <a:r>
                        <a:rPr lang="en-US" sz="1800" dirty="0" smtClean="0">
                          <a:latin typeface="Calibri" pitchFamily="34" charset="0"/>
                          <a:cs typeface="Calibri" pitchFamily="34" charset="0"/>
                        </a:rPr>
                        <a:t>ETMS (Electronic Train Management System)</a:t>
                      </a:r>
                      <a:endParaRPr lang="en-US" sz="1800" dirty="0">
                        <a:latin typeface="Calibri" pitchFamily="34" charset="0"/>
                        <a:cs typeface="Calibri" pitchFamily="34" charset="0"/>
                      </a:endParaRPr>
                    </a:p>
                  </a:txBody>
                  <a:tcPr anchor="ctr"/>
                </a:tc>
                <a:tc>
                  <a:txBody>
                    <a:bodyPr/>
                    <a:lstStyle/>
                    <a:p>
                      <a:pPr algn="ctr"/>
                      <a:r>
                        <a:rPr lang="en-US" sz="1800" dirty="0" smtClean="0">
                          <a:latin typeface="Calibri" pitchFamily="34" charset="0"/>
                          <a:cs typeface="Calibri" pitchFamily="34" charset="0"/>
                        </a:rPr>
                        <a:t>BNSF</a:t>
                      </a:r>
                      <a:endParaRPr lang="en-US" sz="1800" dirty="0">
                        <a:latin typeface="Calibri" pitchFamily="34" charset="0"/>
                        <a:cs typeface="Calibri" pitchFamily="34" charset="0"/>
                      </a:endParaRPr>
                    </a:p>
                  </a:txBody>
                  <a:tcPr anchor="ctr"/>
                </a:tc>
              </a:tr>
              <a:tr h="121920">
                <a:tc>
                  <a:txBody>
                    <a:bodyPr/>
                    <a:lstStyle/>
                    <a:p>
                      <a:pPr algn="ctr"/>
                      <a:r>
                        <a:rPr lang="en-US" sz="1800" dirty="0" smtClean="0">
                          <a:latin typeface="Calibri" pitchFamily="34" charset="0"/>
                          <a:cs typeface="Calibri" pitchFamily="34" charset="0"/>
                        </a:rPr>
                        <a:t>CBTM (Communications Based Train Management)</a:t>
                      </a:r>
                      <a:endParaRPr lang="en-US" sz="1800" dirty="0">
                        <a:latin typeface="Calibri" pitchFamily="34" charset="0"/>
                        <a:cs typeface="Calibri" pitchFamily="34" charset="0"/>
                      </a:endParaRPr>
                    </a:p>
                  </a:txBody>
                  <a:tcPr anchor="ctr"/>
                </a:tc>
                <a:tc>
                  <a:txBody>
                    <a:bodyPr/>
                    <a:lstStyle/>
                    <a:p>
                      <a:pPr algn="ctr"/>
                      <a:r>
                        <a:rPr lang="en-US" sz="1800" dirty="0" smtClean="0">
                          <a:latin typeface="Calibri" pitchFamily="34" charset="0"/>
                          <a:cs typeface="Calibri" pitchFamily="34" charset="0"/>
                        </a:rPr>
                        <a:t>CSX</a:t>
                      </a:r>
                      <a:endParaRPr lang="en-US" sz="1800" dirty="0">
                        <a:latin typeface="Calibri" pitchFamily="34" charset="0"/>
                        <a:cs typeface="Calibri" pitchFamily="34" charset="0"/>
                      </a:endParaRPr>
                    </a:p>
                  </a:txBody>
                  <a:tcPr anchor="ctr"/>
                </a:tc>
              </a:tr>
              <a:tr h="370840">
                <a:tc>
                  <a:txBody>
                    <a:bodyPr/>
                    <a:lstStyle/>
                    <a:p>
                      <a:pPr algn="ctr"/>
                      <a:r>
                        <a:rPr lang="en-US" sz="1800" dirty="0" smtClean="0">
                          <a:latin typeface="Calibri" pitchFamily="34" charset="0"/>
                          <a:cs typeface="Calibri" pitchFamily="34" charset="0"/>
                        </a:rPr>
                        <a:t>OTC (Optimized Train Control)</a:t>
                      </a:r>
                      <a:endParaRPr lang="en-US" sz="1800" dirty="0">
                        <a:latin typeface="Calibri" pitchFamily="34" charset="0"/>
                        <a:cs typeface="Calibri" pitchFamily="34" charset="0"/>
                      </a:endParaRPr>
                    </a:p>
                  </a:txBody>
                  <a:tcPr anchor="ctr"/>
                </a:tc>
                <a:tc>
                  <a:txBody>
                    <a:bodyPr/>
                    <a:lstStyle/>
                    <a:p>
                      <a:pPr algn="ctr"/>
                      <a:r>
                        <a:rPr lang="en-US" sz="1800" dirty="0" smtClean="0">
                          <a:latin typeface="Calibri" pitchFamily="34" charset="0"/>
                          <a:cs typeface="Calibri" pitchFamily="34" charset="0"/>
                        </a:rPr>
                        <a:t>OTC</a:t>
                      </a:r>
                      <a:endParaRPr lang="en-US" sz="1800" dirty="0">
                        <a:latin typeface="Calibri" pitchFamily="34" charset="0"/>
                        <a:cs typeface="Calibri" pitchFamily="34" charset="0"/>
                      </a:endParaRPr>
                    </a:p>
                  </a:txBody>
                  <a:tcPr anchor="ctr"/>
                </a:tc>
              </a:tr>
              <a:tr h="330200">
                <a:tc>
                  <a:txBody>
                    <a:bodyPr/>
                    <a:lstStyle/>
                    <a:p>
                      <a:pPr algn="ctr"/>
                      <a:r>
                        <a:rPr lang="en-US" sz="1800" dirty="0" smtClean="0">
                          <a:latin typeface="Calibri" pitchFamily="34" charset="0"/>
                          <a:cs typeface="Calibri" pitchFamily="34" charset="0"/>
                        </a:rPr>
                        <a:t>VTMS</a:t>
                      </a:r>
                      <a:r>
                        <a:rPr lang="en-US" sz="1800" baseline="0" dirty="0" smtClean="0">
                          <a:latin typeface="Calibri" pitchFamily="34" charset="0"/>
                          <a:cs typeface="Calibri" pitchFamily="34" charset="0"/>
                        </a:rPr>
                        <a:t> (Vital Train Management System)</a:t>
                      </a:r>
                      <a:endParaRPr lang="en-US" sz="1800" dirty="0">
                        <a:latin typeface="Calibri" pitchFamily="34" charset="0"/>
                        <a:cs typeface="Calibri" pitchFamily="34" charset="0"/>
                      </a:endParaRPr>
                    </a:p>
                  </a:txBody>
                  <a:tcPr anchor="ctr"/>
                </a:tc>
                <a:tc>
                  <a:txBody>
                    <a:bodyPr/>
                    <a:lstStyle/>
                    <a:p>
                      <a:pPr algn="ctr"/>
                      <a:r>
                        <a:rPr lang="en-US" sz="1800" dirty="0" smtClean="0">
                          <a:latin typeface="Calibri" pitchFamily="34" charset="0"/>
                          <a:cs typeface="Calibri" pitchFamily="34" charset="0"/>
                        </a:rPr>
                        <a:t>UP</a:t>
                      </a:r>
                      <a:endParaRPr lang="en-US" sz="1800" dirty="0">
                        <a:latin typeface="Calibri" pitchFamily="34" charset="0"/>
                        <a:cs typeface="Calibri" pitchFamily="34" charset="0"/>
                      </a:endParaRPr>
                    </a:p>
                  </a:txBody>
                  <a:tcPr anchor="ctr"/>
                </a:tc>
              </a:tr>
              <a:tr h="370840">
                <a:tc>
                  <a:txBody>
                    <a:bodyPr/>
                    <a:lstStyle/>
                    <a:p>
                      <a:pPr algn="ctr"/>
                      <a:r>
                        <a:rPr lang="en-US" sz="1800" dirty="0" smtClean="0">
                          <a:latin typeface="Calibri" pitchFamily="34" charset="0"/>
                          <a:cs typeface="Calibri" pitchFamily="34" charset="0"/>
                        </a:rPr>
                        <a:t>Train Sentinel</a:t>
                      </a:r>
                      <a:endParaRPr lang="en-US" sz="1800" dirty="0">
                        <a:latin typeface="Calibri" pitchFamily="34" charset="0"/>
                        <a:cs typeface="Calibri" pitchFamily="34" charset="0"/>
                      </a:endParaRPr>
                    </a:p>
                  </a:txBody>
                  <a:tcPr anchor="ctr"/>
                </a:tc>
                <a:tc>
                  <a:txBody>
                    <a:bodyPr/>
                    <a:lstStyle/>
                    <a:p>
                      <a:pPr algn="ctr"/>
                      <a:r>
                        <a:rPr lang="en-US" sz="1800" dirty="0" smtClean="0">
                          <a:latin typeface="Calibri" pitchFamily="34" charset="0"/>
                          <a:cs typeface="Calibri" pitchFamily="34" charset="0"/>
                        </a:rPr>
                        <a:t>Ohio Central</a:t>
                      </a:r>
                      <a:endParaRPr lang="en-US" sz="1800" dirty="0">
                        <a:latin typeface="Calibri" pitchFamily="34" charset="0"/>
                        <a:cs typeface="Calibri" pitchFamily="34" charset="0"/>
                      </a:endParaRPr>
                    </a:p>
                  </a:txBody>
                  <a:tcPr anchor="ctr"/>
                </a:tc>
              </a:tr>
            </a:tbl>
          </a:graphicData>
        </a:graphic>
      </p:graphicFrame>
      <p:sp>
        <p:nvSpPr>
          <p:cNvPr id="18" name="Left Brace 17"/>
          <p:cNvSpPr/>
          <p:nvPr/>
        </p:nvSpPr>
        <p:spPr bwMode="auto">
          <a:xfrm>
            <a:off x="495300" y="4019926"/>
            <a:ext cx="381000" cy="1771273"/>
          </a:xfrm>
          <a:prstGeom prst="leftBrace">
            <a:avLst/>
          </a:prstGeom>
          <a:ln>
            <a:solidFill>
              <a:srgbClr val="FF0000"/>
            </a:solidFill>
            <a:headEnd type="none" w="sm" len="sm"/>
            <a:tailEnd type="none" w="sm" len="sm"/>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0" name="TextBox 19"/>
          <p:cNvSpPr txBox="1"/>
          <p:nvPr/>
        </p:nvSpPr>
        <p:spPr>
          <a:xfrm rot="16200000">
            <a:off x="-1061710" y="4643952"/>
            <a:ext cx="2590800" cy="523220"/>
          </a:xfrm>
          <a:prstGeom prst="rect">
            <a:avLst/>
          </a:prstGeom>
          <a:noFill/>
        </p:spPr>
        <p:txBody>
          <a:bodyPr wrap="square" rtlCol="0">
            <a:spAutoFit/>
          </a:bodyPr>
          <a:lstStyle/>
          <a:p>
            <a:pPr algn="ctr"/>
            <a:r>
              <a:rPr lang="en-US" sz="1400" b="1" dirty="0" smtClean="0">
                <a:solidFill>
                  <a:srgbClr val="FF0000"/>
                </a:solidFill>
                <a:latin typeface="+mn-lt"/>
              </a:rPr>
              <a:t>Interoperable </a:t>
            </a:r>
          </a:p>
          <a:p>
            <a:pPr algn="ctr"/>
            <a:r>
              <a:rPr lang="en-US" sz="1400" b="1" dirty="0" smtClean="0">
                <a:solidFill>
                  <a:srgbClr val="FF0000"/>
                </a:solidFill>
                <a:latin typeface="+mn-lt"/>
              </a:rPr>
              <a:t>Positive Train Control </a:t>
            </a:r>
            <a:endParaRPr lang="en-US" sz="1400" b="1" dirty="0">
              <a:solidFill>
                <a:srgbClr val="FF0000"/>
              </a:solidFill>
              <a:latin typeface="+mn-lt"/>
            </a:endParaRPr>
          </a:p>
        </p:txBody>
      </p:sp>
    </p:spTree>
    <p:extLst>
      <p:ext uri="{BB962C8B-B14F-4D97-AF65-F5344CB8AC3E}">
        <p14:creationId xmlns:p14="http://schemas.microsoft.com/office/powerpoint/2010/main" val="77585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Kevin Nichter, Lilee Systems</a:t>
            </a:r>
            <a:endParaRPr lang="en-US" dirty="0"/>
          </a:p>
        </p:txBody>
      </p:sp>
      <p:sp>
        <p:nvSpPr>
          <p:cNvPr id="6" name="Slide Number Placeholder 5"/>
          <p:cNvSpPr>
            <a:spLocks noGrp="1"/>
          </p:cNvSpPr>
          <p:nvPr>
            <p:ph type="sldNum" sz="quarter" idx="12"/>
          </p:nvPr>
        </p:nvSpPr>
        <p:spPr/>
        <p:txBody>
          <a:bodyPr/>
          <a:lstStyle/>
          <a:p>
            <a:r>
              <a:rPr lang="en-US"/>
              <a:t>Slide </a:t>
            </a:r>
            <a:fld id="{0BF3D981-27F6-4194-9F7A-E53ED12ABD5C}" type="slidenum">
              <a:rPr lang="en-US"/>
              <a:pPr/>
              <a:t>13</a:t>
            </a:fld>
            <a:endParaRPr lang="en-US"/>
          </a:p>
        </p:txBody>
      </p:sp>
      <p:sp>
        <p:nvSpPr>
          <p:cNvPr id="12" name="Content Placeholder 1"/>
          <p:cNvSpPr txBox="1">
            <a:spLocks/>
          </p:cNvSpPr>
          <p:nvPr/>
        </p:nvSpPr>
        <p:spPr bwMode="auto">
          <a:xfrm>
            <a:off x="457200" y="1219200"/>
            <a:ext cx="85344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73050" marR="0" lvl="0" indent="-273050" algn="l" defTabSz="914400" rtl="0" eaLnBrk="0" fontAlgn="base" latinLnBrk="0" hangingPunct="0">
              <a:lnSpc>
                <a:spcPct val="100000"/>
              </a:lnSpc>
              <a:spcBef>
                <a:spcPts val="600"/>
              </a:spcBef>
              <a:spcAft>
                <a:spcPct val="0"/>
              </a:spcAft>
              <a:buClr>
                <a:srgbClr val="727CA3"/>
              </a:buClr>
              <a:buSzPct val="76000"/>
              <a:buFont typeface="Wingdings 3" pitchFamily="18" charset="2"/>
              <a:buChar char=""/>
              <a:tabLst/>
              <a:defRPr/>
            </a:pPr>
            <a:r>
              <a:rPr kumimoji="0" lang="en-US" sz="2300" b="1" i="0" u="none" strike="noStrike" kern="1200" cap="none" spc="0" normalizeH="0" baseline="0" noProof="0" dirty="0" smtClean="0">
                <a:ln>
                  <a:noFill/>
                </a:ln>
                <a:solidFill>
                  <a:srgbClr val="00B050"/>
                </a:solidFill>
                <a:effectLst/>
                <a:uLnTx/>
                <a:uFillTx/>
                <a:latin typeface="Gill Sans MT"/>
              </a:rPr>
              <a:t>PTC (Positive Train Control)</a:t>
            </a:r>
          </a:p>
          <a:p>
            <a:pPr lvl="1">
              <a:spcBef>
                <a:spcPts val="600"/>
              </a:spcBef>
              <a:buClr>
                <a:srgbClr val="727CA3"/>
              </a:buClr>
            </a:pPr>
            <a:r>
              <a:rPr kumimoji="0" lang="en-US" sz="2000" b="1" i="0" u="none" strike="noStrike" kern="1200" cap="none" spc="0" normalizeH="0" baseline="0" noProof="0" dirty="0" smtClean="0">
                <a:ln>
                  <a:noFill/>
                </a:ln>
                <a:solidFill>
                  <a:srgbClr val="00B050"/>
                </a:solidFill>
                <a:effectLst/>
                <a:uLnTx/>
                <a:uFillTx/>
                <a:latin typeface="Gill Sans MT"/>
              </a:rPr>
              <a:t>Primarily</a:t>
            </a:r>
            <a:r>
              <a:rPr kumimoji="0" lang="en-US" sz="2000" b="1" i="0" u="none" strike="noStrike" kern="1200" cap="none" spc="0" normalizeH="0" noProof="0" dirty="0" smtClean="0">
                <a:ln>
                  <a:noFill/>
                </a:ln>
                <a:solidFill>
                  <a:srgbClr val="00B050"/>
                </a:solidFill>
                <a:effectLst/>
                <a:uLnTx/>
                <a:uFillTx/>
                <a:latin typeface="Gill Sans MT"/>
              </a:rPr>
              <a:t> focused on United States freight and transit systems </a:t>
            </a:r>
          </a:p>
          <a:p>
            <a:pPr lvl="1">
              <a:spcBef>
                <a:spcPts val="600"/>
              </a:spcBef>
              <a:buClr>
                <a:srgbClr val="727CA3"/>
              </a:buClr>
            </a:pPr>
            <a:r>
              <a:rPr lang="en-US" sz="2000" b="1" dirty="0" smtClean="0">
                <a:solidFill>
                  <a:srgbClr val="00B050"/>
                </a:solidFill>
                <a:latin typeface="Gill Sans MT"/>
              </a:rPr>
              <a:t>Affects Canadian railroads with tracks in U.S. (by mandate)</a:t>
            </a:r>
            <a:endParaRPr kumimoji="0" lang="en-US" sz="2000" b="1" i="0" u="none" strike="noStrike" kern="1200" cap="none" spc="0" normalizeH="0" noProof="0" dirty="0" smtClean="0">
              <a:ln>
                <a:noFill/>
              </a:ln>
              <a:solidFill>
                <a:srgbClr val="00B050"/>
              </a:solidFill>
              <a:effectLst/>
              <a:uLnTx/>
              <a:uFillTx/>
              <a:latin typeface="Gill Sans MT"/>
            </a:endParaRPr>
          </a:p>
          <a:p>
            <a:pPr lvl="1">
              <a:spcBef>
                <a:spcPts val="600"/>
              </a:spcBef>
              <a:buClr>
                <a:srgbClr val="727CA3"/>
              </a:buClr>
            </a:pPr>
            <a:r>
              <a:rPr lang="en-US" sz="2000" b="1" dirty="0" smtClean="0">
                <a:solidFill>
                  <a:srgbClr val="00B050"/>
                </a:solidFill>
                <a:latin typeface="Gill Sans MT"/>
              </a:rPr>
              <a:t>Useful as a “lower cost” option to traditional ERTMS applications</a:t>
            </a:r>
          </a:p>
          <a:p>
            <a:pPr lvl="0">
              <a:buClr>
                <a:srgbClr val="727CA3"/>
              </a:buClr>
              <a:defRPr/>
            </a:pPr>
            <a:r>
              <a:rPr lang="en-US" sz="2300" dirty="0">
                <a:latin typeface="Gill Sans MT"/>
              </a:rPr>
              <a:t>CBTC (</a:t>
            </a:r>
            <a:r>
              <a:rPr lang="en-US" sz="2000" dirty="0">
                <a:latin typeface="Gill Sans MT"/>
              </a:rPr>
              <a:t>Communications-Based Train Control)</a:t>
            </a:r>
          </a:p>
          <a:p>
            <a:pPr lvl="1">
              <a:spcBef>
                <a:spcPts val="600"/>
              </a:spcBef>
              <a:buClr>
                <a:srgbClr val="727CA3"/>
              </a:buClr>
            </a:pPr>
            <a:r>
              <a:rPr lang="en-US" sz="2000" dirty="0">
                <a:solidFill>
                  <a:schemeClr val="tx1"/>
                </a:solidFill>
                <a:latin typeface="Gill Sans MT"/>
              </a:rPr>
              <a:t>Performance and functional specifications defined in IEEE 1474</a:t>
            </a:r>
          </a:p>
          <a:p>
            <a:pPr lvl="1">
              <a:spcBef>
                <a:spcPts val="600"/>
              </a:spcBef>
              <a:buClr>
                <a:srgbClr val="727CA3"/>
              </a:buClr>
            </a:pPr>
            <a:r>
              <a:rPr lang="en-US" sz="2000" dirty="0">
                <a:solidFill>
                  <a:schemeClr val="tx1"/>
                </a:solidFill>
                <a:latin typeface="Gill Sans MT"/>
              </a:rPr>
              <a:t>Worldwide applications in transit markets</a:t>
            </a:r>
          </a:p>
          <a:p>
            <a:pPr lvl="1">
              <a:spcBef>
                <a:spcPts val="600"/>
              </a:spcBef>
              <a:buClr>
                <a:srgbClr val="727CA3"/>
              </a:buClr>
            </a:pPr>
            <a:r>
              <a:rPr lang="en-US" sz="2000" dirty="0">
                <a:solidFill>
                  <a:schemeClr val="tx1"/>
                </a:solidFill>
                <a:latin typeface="Gill Sans MT"/>
              </a:rPr>
              <a:t>Frequency-agnostic (typically ISM band</a:t>
            </a:r>
            <a:r>
              <a:rPr lang="en-US" sz="2000" dirty="0" smtClean="0">
                <a:solidFill>
                  <a:schemeClr val="tx1"/>
                </a:solidFill>
                <a:latin typeface="Gill Sans MT"/>
              </a:rPr>
              <a:t>)</a:t>
            </a:r>
            <a:endParaRPr lang="en-US" sz="2300" dirty="0" smtClean="0">
              <a:latin typeface="Gill Sans MT"/>
            </a:endParaRPr>
          </a:p>
          <a:p>
            <a:pPr marL="273050" marR="0" lvl="0" indent="-273050" algn="l" defTabSz="914400" rtl="0" eaLnBrk="0" fontAlgn="base" latinLnBrk="0" hangingPunct="0">
              <a:lnSpc>
                <a:spcPct val="100000"/>
              </a:lnSpc>
              <a:spcBef>
                <a:spcPts val="600"/>
              </a:spcBef>
              <a:spcAft>
                <a:spcPct val="0"/>
              </a:spcAft>
              <a:buClr>
                <a:srgbClr val="727CA3"/>
              </a:buClr>
              <a:buSzPct val="76000"/>
              <a:buFont typeface="Wingdings 3" pitchFamily="18" charset="2"/>
              <a:buChar char=""/>
              <a:tabLst/>
              <a:defRPr/>
            </a:pPr>
            <a:r>
              <a:rPr lang="en-US" sz="2300" dirty="0" smtClean="0">
                <a:latin typeface="Gill Sans MT"/>
              </a:rPr>
              <a:t>ATCS (Advanced Train Control System)</a:t>
            </a:r>
          </a:p>
          <a:p>
            <a:pPr lvl="1">
              <a:spcBef>
                <a:spcPts val="600"/>
              </a:spcBef>
              <a:buClr>
                <a:srgbClr val="727CA3"/>
              </a:buClr>
            </a:pPr>
            <a:r>
              <a:rPr lang="en-US" sz="2000" dirty="0" smtClean="0">
                <a:latin typeface="Gill Sans MT"/>
              </a:rPr>
              <a:t>Not fully implemented</a:t>
            </a:r>
          </a:p>
          <a:p>
            <a:pPr lvl="1">
              <a:spcBef>
                <a:spcPts val="600"/>
              </a:spcBef>
              <a:buClr>
                <a:srgbClr val="727CA3"/>
              </a:buClr>
            </a:pPr>
            <a:r>
              <a:rPr lang="en-US" sz="2000" dirty="0" smtClean="0">
                <a:latin typeface="Gill Sans MT"/>
              </a:rPr>
              <a:t>Successfully deployed as radio codeline standard in North America</a:t>
            </a:r>
          </a:p>
          <a:p>
            <a:pPr marL="273050" marR="0" lvl="0" indent="-273050" algn="l" defTabSz="914400" rtl="0" eaLnBrk="0" fontAlgn="base" latinLnBrk="0" hangingPunct="0">
              <a:lnSpc>
                <a:spcPct val="100000"/>
              </a:lnSpc>
              <a:spcBef>
                <a:spcPts val="600"/>
              </a:spcBef>
              <a:spcAft>
                <a:spcPct val="0"/>
              </a:spcAft>
              <a:buClr>
                <a:srgbClr val="727CA3"/>
              </a:buClr>
              <a:buSzPct val="76000"/>
              <a:buFont typeface="Wingdings 3" pitchFamily="18" charset="2"/>
              <a:buChar char=""/>
              <a:tabLst/>
              <a:defRPr/>
            </a:pPr>
            <a:r>
              <a:rPr lang="en-US" sz="2300" dirty="0" smtClean="0">
                <a:latin typeface="Gill Sans MT"/>
              </a:rPr>
              <a:t>ERTMS (European Rail Traffic Management System)</a:t>
            </a:r>
          </a:p>
          <a:p>
            <a:pPr lvl="1">
              <a:spcBef>
                <a:spcPts val="600"/>
              </a:spcBef>
              <a:buClr>
                <a:srgbClr val="727CA3"/>
              </a:buClr>
            </a:pPr>
            <a:r>
              <a:rPr lang="en-US" sz="2000" dirty="0" smtClean="0">
                <a:latin typeface="Gill Sans MT"/>
              </a:rPr>
              <a:t>Comprised of ETCS and GSM-R</a:t>
            </a:r>
          </a:p>
          <a:p>
            <a:pPr lvl="1">
              <a:spcBef>
                <a:spcPts val="600"/>
              </a:spcBef>
              <a:buClr>
                <a:srgbClr val="727CA3"/>
              </a:buClr>
            </a:pPr>
            <a:endParaRPr lang="en-US" sz="1700" dirty="0" smtClean="0">
              <a:latin typeface="Gill Sans MT"/>
            </a:endParaRPr>
          </a:p>
          <a:p>
            <a:pPr marL="273050" marR="0" lvl="0" indent="-273050" algn="l" defTabSz="914400" rtl="0" eaLnBrk="0" fontAlgn="base" latinLnBrk="0" hangingPunct="0">
              <a:lnSpc>
                <a:spcPct val="100000"/>
              </a:lnSpc>
              <a:spcBef>
                <a:spcPts val="600"/>
              </a:spcBef>
              <a:spcAft>
                <a:spcPct val="0"/>
              </a:spcAft>
              <a:buClr>
                <a:srgbClr val="727CA3"/>
              </a:buClr>
              <a:buSzPct val="76000"/>
              <a:buFont typeface="Wingdings 3" pitchFamily="18" charset="2"/>
              <a:buChar char=""/>
              <a:tabLst/>
              <a:defRPr/>
            </a:pPr>
            <a:endParaRPr kumimoji="0" lang="en-US" sz="2300" b="0" i="0" u="none" strike="noStrike" kern="1200" cap="none" spc="0" normalizeH="0" baseline="0" noProof="0" dirty="0" smtClean="0">
              <a:ln>
                <a:noFill/>
              </a:ln>
              <a:effectLst/>
              <a:uLnTx/>
              <a:uFillTx/>
              <a:latin typeface="Gill Sans MT"/>
              <a:ea typeface="+mn-ea"/>
              <a:cs typeface="+mn-cs"/>
            </a:endParaRPr>
          </a:p>
          <a:p>
            <a:pPr marL="273050" marR="0" lvl="0" indent="-273050" algn="l" defTabSz="914400" rtl="0" eaLnBrk="0" fontAlgn="base" latinLnBrk="0" hangingPunct="0">
              <a:lnSpc>
                <a:spcPct val="100000"/>
              </a:lnSpc>
              <a:spcBef>
                <a:spcPts val="600"/>
              </a:spcBef>
              <a:spcAft>
                <a:spcPct val="0"/>
              </a:spcAft>
              <a:buClr>
                <a:srgbClr val="727CA3"/>
              </a:buClr>
              <a:buSzPct val="76000"/>
              <a:buFont typeface="Wingdings 3" pitchFamily="18" charset="2"/>
              <a:buChar char=""/>
              <a:tabLst/>
              <a:defRPr/>
            </a:pPr>
            <a:endParaRPr kumimoji="0" lang="en-US" sz="2300" b="0" i="0" u="none" strike="noStrike" kern="1200" cap="none" spc="0" normalizeH="0" baseline="0" noProof="0" dirty="0" smtClean="0">
              <a:ln>
                <a:noFill/>
              </a:ln>
              <a:effectLst/>
              <a:uLnTx/>
              <a:uFillTx/>
              <a:latin typeface="Gill Sans MT"/>
              <a:ea typeface="+mn-ea"/>
              <a:cs typeface="+mn-cs"/>
            </a:endParaRPr>
          </a:p>
        </p:txBody>
      </p:sp>
      <p:sp>
        <p:nvSpPr>
          <p:cNvPr id="14" name="Title 1"/>
          <p:cNvSpPr>
            <a:spLocks noGrp="1"/>
          </p:cNvSpPr>
          <p:nvPr/>
        </p:nvSpPr>
        <p:spPr bwMode="auto">
          <a:xfrm>
            <a:off x="685800" y="581799"/>
            <a:ext cx="77724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3600" b="1">
                <a:solidFill>
                  <a:schemeClr val="accent2"/>
                </a:solidFill>
                <a:latin typeface="Calibri" pitchFamily="34" charset="0"/>
                <a:ea typeface="+mj-ea"/>
                <a:cs typeface="Calibri" pitchFamily="34" charset="0"/>
              </a:defRPr>
            </a:lvl1pPr>
            <a:lvl2pPr algn="ctr" rtl="0" fontAlgn="base">
              <a:spcBef>
                <a:spcPct val="0"/>
              </a:spcBef>
              <a:spcAft>
                <a:spcPct val="0"/>
              </a:spcAft>
              <a:defRPr sz="3600" b="1">
                <a:solidFill>
                  <a:schemeClr val="accent2"/>
                </a:solidFill>
                <a:latin typeface="Calibri" pitchFamily="34" charset="0"/>
              </a:defRPr>
            </a:lvl2pPr>
            <a:lvl3pPr algn="ctr" rtl="0" fontAlgn="base">
              <a:spcBef>
                <a:spcPct val="0"/>
              </a:spcBef>
              <a:spcAft>
                <a:spcPct val="0"/>
              </a:spcAft>
              <a:defRPr sz="3600" b="1">
                <a:solidFill>
                  <a:schemeClr val="accent2"/>
                </a:solidFill>
                <a:latin typeface="Calibri" pitchFamily="34" charset="0"/>
              </a:defRPr>
            </a:lvl3pPr>
            <a:lvl4pPr algn="ctr" rtl="0" fontAlgn="base">
              <a:spcBef>
                <a:spcPct val="0"/>
              </a:spcBef>
              <a:spcAft>
                <a:spcPct val="0"/>
              </a:spcAft>
              <a:defRPr sz="3600" b="1">
                <a:solidFill>
                  <a:schemeClr val="accent2"/>
                </a:solidFill>
                <a:latin typeface="Calibri" pitchFamily="34" charset="0"/>
              </a:defRPr>
            </a:lvl4pPr>
            <a:lvl5pPr algn="ctr" rtl="0" fontAlgn="base">
              <a:spcBef>
                <a:spcPct val="0"/>
              </a:spcBef>
              <a:spcAft>
                <a:spcPct val="0"/>
              </a:spcAft>
              <a:defRPr sz="3600" b="1">
                <a:solidFill>
                  <a:schemeClr val="accent2"/>
                </a:solidFill>
                <a:latin typeface="Calibri" pitchFamily="34"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9DD9"/>
                </a:solidFill>
                <a:effectLst/>
                <a:uLnTx/>
                <a:uFillTx/>
                <a:latin typeface="Calibri" pitchFamily="34" charset="0"/>
                <a:ea typeface="+mj-ea"/>
                <a:cs typeface="Calibri" pitchFamily="34" charset="0"/>
              </a:rPr>
              <a:t>Some “Train Control” Systems of Note</a:t>
            </a:r>
            <a:endParaRPr kumimoji="0" lang="en-US" sz="3600" b="1" i="0" u="none" strike="noStrike" kern="0" cap="none" spc="0" normalizeH="0" baseline="0" noProof="0" dirty="0">
              <a:ln>
                <a:noFill/>
              </a:ln>
              <a:solidFill>
                <a:srgbClr val="009DD9"/>
              </a:solidFill>
              <a:effectLst/>
              <a:uLnTx/>
              <a:uFillTx/>
              <a:latin typeface="Calibri" pitchFamily="34" charset="0"/>
              <a:ea typeface="+mj-ea"/>
              <a:cs typeface="Calibri" pitchFamily="34" charset="0"/>
            </a:endParaRPr>
          </a:p>
        </p:txBody>
      </p:sp>
    </p:spTree>
    <p:extLst>
      <p:ext uri="{BB962C8B-B14F-4D97-AF65-F5344CB8AC3E}">
        <p14:creationId xmlns:p14="http://schemas.microsoft.com/office/powerpoint/2010/main" val="390168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Kevin Nichter, Lilee Systems</a:t>
            </a:r>
            <a:endParaRPr lang="en-US" dirty="0"/>
          </a:p>
        </p:txBody>
      </p:sp>
      <p:sp>
        <p:nvSpPr>
          <p:cNvPr id="6" name="Slide Number Placeholder 5"/>
          <p:cNvSpPr>
            <a:spLocks noGrp="1"/>
          </p:cNvSpPr>
          <p:nvPr>
            <p:ph type="sldNum" sz="quarter" idx="12"/>
          </p:nvPr>
        </p:nvSpPr>
        <p:spPr/>
        <p:txBody>
          <a:bodyPr/>
          <a:lstStyle/>
          <a:p>
            <a:r>
              <a:rPr lang="en-US"/>
              <a:t>Slide </a:t>
            </a:r>
            <a:fld id="{0BF3D981-27F6-4194-9F7A-E53ED12ABD5C}" type="slidenum">
              <a:rPr lang="en-US"/>
              <a:pPr/>
              <a:t>14</a:t>
            </a:fld>
            <a:endParaRPr lang="en-US"/>
          </a:p>
        </p:txBody>
      </p:sp>
      <p:sp>
        <p:nvSpPr>
          <p:cNvPr id="12" name="Content Placeholder 1"/>
          <p:cNvSpPr txBox="1">
            <a:spLocks/>
          </p:cNvSpPr>
          <p:nvPr/>
        </p:nvSpPr>
        <p:spPr bwMode="auto">
          <a:xfrm>
            <a:off x="457200" y="1219200"/>
            <a:ext cx="44196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73050" marR="0" lvl="0" indent="-273050" algn="l" defTabSz="914400" rtl="0" eaLnBrk="0" fontAlgn="base" latinLnBrk="0" hangingPunct="0">
              <a:lnSpc>
                <a:spcPct val="100000"/>
              </a:lnSpc>
              <a:spcBef>
                <a:spcPts val="600"/>
              </a:spcBef>
              <a:spcAft>
                <a:spcPct val="0"/>
              </a:spcAft>
              <a:buClr>
                <a:srgbClr val="727CA3"/>
              </a:buClr>
              <a:buSzPct val="76000"/>
              <a:buFont typeface="Wingdings 3" pitchFamily="18" charset="2"/>
              <a:buChar char=""/>
              <a:tabLst/>
              <a:defRPr/>
            </a:pPr>
            <a:r>
              <a:rPr kumimoji="0" lang="en-US" sz="2300" b="0" i="0" u="none" strike="noStrike" kern="1200" cap="none" spc="0" normalizeH="0" baseline="0" noProof="0" dirty="0" smtClean="0">
                <a:ln>
                  <a:noFill/>
                </a:ln>
                <a:effectLst/>
                <a:uLnTx/>
                <a:uFillTx/>
                <a:latin typeface="Gill Sans MT"/>
                <a:ea typeface="+mn-ea"/>
                <a:cs typeface="+mn-cs"/>
              </a:rPr>
              <a:t>Not all “PTC” systems can meet all four</a:t>
            </a:r>
            <a:r>
              <a:rPr kumimoji="0" lang="en-US" sz="2300" b="0" i="0" u="none" strike="noStrike" kern="1200" cap="none" spc="0" normalizeH="0" noProof="0" dirty="0" smtClean="0">
                <a:ln>
                  <a:noFill/>
                </a:ln>
                <a:effectLst/>
                <a:uLnTx/>
                <a:uFillTx/>
                <a:latin typeface="Gill Sans MT"/>
                <a:ea typeface="+mn-ea"/>
                <a:cs typeface="+mn-cs"/>
              </a:rPr>
              <a:t> requirements</a:t>
            </a:r>
            <a:endParaRPr kumimoji="0" lang="en-US" sz="2300" b="0" i="0" u="none" strike="noStrike" kern="1200" cap="none" spc="0" normalizeH="0" baseline="0" noProof="0" dirty="0" smtClean="0">
              <a:ln>
                <a:noFill/>
              </a:ln>
              <a:effectLst/>
              <a:uLnTx/>
              <a:uFillTx/>
              <a:latin typeface="Gill Sans MT"/>
              <a:ea typeface="+mn-ea"/>
              <a:cs typeface="+mn-cs"/>
            </a:endParaRPr>
          </a:p>
          <a:p>
            <a:pPr lvl="1">
              <a:spcBef>
                <a:spcPts val="600"/>
              </a:spcBef>
              <a:buClr>
                <a:srgbClr val="727CA3"/>
              </a:buClr>
              <a:defRPr/>
            </a:pPr>
            <a:r>
              <a:rPr lang="en-US" sz="2000" dirty="0" smtClean="0">
                <a:latin typeface="Gill Sans MT"/>
              </a:rPr>
              <a:t>For example, incursions into work zones</a:t>
            </a:r>
            <a:endParaRPr kumimoji="0" lang="en-US" sz="2000" b="0" i="0" u="none" strike="noStrike" kern="1200" cap="none" spc="0" normalizeH="0" baseline="0" noProof="0" dirty="0" smtClean="0">
              <a:ln>
                <a:noFill/>
              </a:ln>
              <a:effectLst/>
              <a:uLnTx/>
              <a:uFillTx/>
              <a:latin typeface="Gill Sans MT"/>
              <a:ea typeface="+mn-ea"/>
              <a:cs typeface="+mn-cs"/>
            </a:endParaRPr>
          </a:p>
          <a:p>
            <a:pPr marL="273050" marR="0" lvl="0" indent="-273050" algn="l" defTabSz="914400" rtl="0" eaLnBrk="0" fontAlgn="base" latinLnBrk="0" hangingPunct="0">
              <a:lnSpc>
                <a:spcPct val="100000"/>
              </a:lnSpc>
              <a:spcBef>
                <a:spcPts val="600"/>
              </a:spcBef>
              <a:spcAft>
                <a:spcPct val="0"/>
              </a:spcAft>
              <a:buClr>
                <a:srgbClr val="727CA3"/>
              </a:buClr>
              <a:buSzPct val="76000"/>
              <a:buFont typeface="Wingdings 3" pitchFamily="18" charset="2"/>
              <a:buChar char=""/>
              <a:tabLst/>
              <a:defRPr/>
            </a:pPr>
            <a:r>
              <a:rPr kumimoji="0" lang="en-US" sz="2300" b="0" i="0" u="none" strike="noStrike" kern="1200" cap="none" spc="0" normalizeH="0" baseline="0" noProof="0" dirty="0" smtClean="0">
                <a:ln>
                  <a:noFill/>
                </a:ln>
                <a:effectLst/>
                <a:uLnTx/>
                <a:uFillTx/>
                <a:latin typeface="Gill Sans MT"/>
                <a:ea typeface="+mn-ea"/>
                <a:cs typeface="+mn-cs"/>
              </a:rPr>
              <a:t>Systems vary in complexity and level of proprietary communications technology</a:t>
            </a:r>
            <a:endParaRPr kumimoji="0" lang="en-US" sz="2300" b="0" i="0" u="none" strike="noStrike" kern="1200" cap="none" spc="0" normalizeH="0" noProof="0" dirty="0" smtClean="0">
              <a:ln>
                <a:noFill/>
              </a:ln>
              <a:effectLst/>
              <a:uLnTx/>
              <a:uFillTx/>
              <a:latin typeface="Gill Sans MT"/>
              <a:ea typeface="+mn-ea"/>
              <a:cs typeface="+mn-cs"/>
            </a:endParaRPr>
          </a:p>
        </p:txBody>
      </p:sp>
      <p:sp>
        <p:nvSpPr>
          <p:cNvPr id="14" name="Title 1"/>
          <p:cNvSpPr>
            <a:spLocks noGrp="1"/>
          </p:cNvSpPr>
          <p:nvPr/>
        </p:nvSpPr>
        <p:spPr bwMode="auto">
          <a:xfrm>
            <a:off x="685800" y="581799"/>
            <a:ext cx="77724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3600" b="1">
                <a:solidFill>
                  <a:schemeClr val="accent2"/>
                </a:solidFill>
                <a:latin typeface="Calibri" pitchFamily="34" charset="0"/>
                <a:ea typeface="+mj-ea"/>
                <a:cs typeface="Calibri" pitchFamily="34" charset="0"/>
              </a:defRPr>
            </a:lvl1pPr>
            <a:lvl2pPr algn="ctr" rtl="0" fontAlgn="base">
              <a:spcBef>
                <a:spcPct val="0"/>
              </a:spcBef>
              <a:spcAft>
                <a:spcPct val="0"/>
              </a:spcAft>
              <a:defRPr sz="3600" b="1">
                <a:solidFill>
                  <a:schemeClr val="accent2"/>
                </a:solidFill>
                <a:latin typeface="Calibri" pitchFamily="34" charset="0"/>
              </a:defRPr>
            </a:lvl2pPr>
            <a:lvl3pPr algn="ctr" rtl="0" fontAlgn="base">
              <a:spcBef>
                <a:spcPct val="0"/>
              </a:spcBef>
              <a:spcAft>
                <a:spcPct val="0"/>
              </a:spcAft>
              <a:defRPr sz="3600" b="1">
                <a:solidFill>
                  <a:schemeClr val="accent2"/>
                </a:solidFill>
                <a:latin typeface="Calibri" pitchFamily="34" charset="0"/>
              </a:defRPr>
            </a:lvl3pPr>
            <a:lvl4pPr algn="ctr" rtl="0" fontAlgn="base">
              <a:spcBef>
                <a:spcPct val="0"/>
              </a:spcBef>
              <a:spcAft>
                <a:spcPct val="0"/>
              </a:spcAft>
              <a:defRPr sz="3600" b="1">
                <a:solidFill>
                  <a:schemeClr val="accent2"/>
                </a:solidFill>
                <a:latin typeface="Calibri" pitchFamily="34" charset="0"/>
              </a:defRPr>
            </a:lvl4pPr>
            <a:lvl5pPr algn="ctr" rtl="0" fontAlgn="base">
              <a:spcBef>
                <a:spcPct val="0"/>
              </a:spcBef>
              <a:spcAft>
                <a:spcPct val="0"/>
              </a:spcAft>
              <a:defRPr sz="3600" b="1">
                <a:solidFill>
                  <a:schemeClr val="accent2"/>
                </a:solidFill>
                <a:latin typeface="Calibri" pitchFamily="34"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9DD9"/>
                </a:solidFill>
                <a:effectLst/>
                <a:uLnTx/>
                <a:uFillTx/>
                <a:latin typeface="Calibri" pitchFamily="34" charset="0"/>
                <a:ea typeface="+mj-ea"/>
                <a:cs typeface="Calibri" pitchFamily="34" charset="0"/>
              </a:rPr>
              <a:t>PTC Technology</a:t>
            </a:r>
            <a:endParaRPr kumimoji="0" lang="en-US" sz="3600" b="1" i="0" u="none" strike="noStrike" kern="0" cap="none" spc="0" normalizeH="0" baseline="0" noProof="0" dirty="0">
              <a:ln>
                <a:noFill/>
              </a:ln>
              <a:solidFill>
                <a:srgbClr val="009DD9"/>
              </a:solidFill>
              <a:effectLst/>
              <a:uLnTx/>
              <a:uFillTx/>
              <a:latin typeface="Calibri" pitchFamily="34" charset="0"/>
              <a:ea typeface="+mj-ea"/>
              <a:cs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92541681"/>
              </p:ext>
            </p:extLst>
          </p:nvPr>
        </p:nvGraphicFramePr>
        <p:xfrm>
          <a:off x="4953000" y="1479867"/>
          <a:ext cx="3733800" cy="2123440"/>
        </p:xfrm>
        <a:graphic>
          <a:graphicData uri="http://schemas.openxmlformats.org/drawingml/2006/table">
            <a:tbl>
              <a:tblPr firstRow="1" bandRow="1">
                <a:tableStyleId>{5C22544A-7EE6-4342-B048-85BDC9FD1C3A}</a:tableStyleId>
              </a:tblPr>
              <a:tblGrid>
                <a:gridCol w="3733800"/>
              </a:tblGrid>
              <a:tr h="370840">
                <a:tc>
                  <a:txBody>
                    <a:bodyPr/>
                    <a:lstStyle/>
                    <a:p>
                      <a:pPr algn="ctr"/>
                      <a:r>
                        <a:rPr lang="en-US" b="0" dirty="0" smtClean="0">
                          <a:latin typeface="Calibri" pitchFamily="34" charset="0"/>
                          <a:cs typeface="Calibri" pitchFamily="34" charset="0"/>
                        </a:rPr>
                        <a:t>PTC</a:t>
                      </a:r>
                      <a:r>
                        <a:rPr lang="en-US" b="0" baseline="0" dirty="0" smtClean="0">
                          <a:latin typeface="Calibri" pitchFamily="34" charset="0"/>
                          <a:cs typeface="Calibri" pitchFamily="34" charset="0"/>
                        </a:rPr>
                        <a:t> System Requirements</a:t>
                      </a:r>
                      <a:endParaRPr lang="en-US" b="0" dirty="0">
                        <a:latin typeface="Calibri" pitchFamily="34" charset="0"/>
                        <a:cs typeface="Calibri" pitchFamily="34" charset="0"/>
                      </a:endParaRPr>
                    </a:p>
                  </a:txBody>
                  <a:tcPr/>
                </a:tc>
              </a:tr>
              <a:tr h="370840">
                <a:tc>
                  <a:txBody>
                    <a:bodyPr/>
                    <a:lstStyle/>
                    <a:p>
                      <a:pPr algn="ctr"/>
                      <a:r>
                        <a:rPr lang="en-US" dirty="0" smtClean="0">
                          <a:latin typeface="Calibri" pitchFamily="34" charset="0"/>
                          <a:cs typeface="Calibri" pitchFamily="34" charset="0"/>
                        </a:rPr>
                        <a:t>Train-to-train</a:t>
                      </a:r>
                      <a:r>
                        <a:rPr lang="en-US" baseline="0" dirty="0" smtClean="0">
                          <a:latin typeface="Calibri" pitchFamily="34" charset="0"/>
                          <a:cs typeface="Calibri" pitchFamily="34" charset="0"/>
                        </a:rPr>
                        <a:t> collisions</a:t>
                      </a:r>
                      <a:endParaRPr lang="en-US" dirty="0">
                        <a:latin typeface="Calibri" pitchFamily="34" charset="0"/>
                        <a:cs typeface="Calibri" pitchFamily="34" charset="0"/>
                      </a:endParaRPr>
                    </a:p>
                  </a:txBody>
                  <a:tcPr/>
                </a:tc>
              </a:tr>
              <a:tr h="370840">
                <a:tc>
                  <a:txBody>
                    <a:bodyPr/>
                    <a:lstStyle/>
                    <a:p>
                      <a:pPr algn="ctr"/>
                      <a:r>
                        <a:rPr lang="en-US" dirty="0" err="1" smtClean="0">
                          <a:latin typeface="Calibri" pitchFamily="34" charset="0"/>
                          <a:cs typeface="Calibri" pitchFamily="34" charset="0"/>
                        </a:rPr>
                        <a:t>Overspeed</a:t>
                      </a:r>
                      <a:r>
                        <a:rPr lang="en-US" dirty="0" smtClean="0">
                          <a:latin typeface="Calibri" pitchFamily="34" charset="0"/>
                          <a:cs typeface="Calibri" pitchFamily="34" charset="0"/>
                        </a:rPr>
                        <a:t> derailments</a:t>
                      </a:r>
                      <a:endParaRPr lang="en-US" dirty="0">
                        <a:latin typeface="Calibri" pitchFamily="34" charset="0"/>
                        <a:cs typeface="Calibri" pitchFamily="34" charset="0"/>
                      </a:endParaRPr>
                    </a:p>
                  </a:txBody>
                  <a:tcPr/>
                </a:tc>
              </a:tr>
              <a:tr h="370840">
                <a:tc>
                  <a:txBody>
                    <a:bodyPr/>
                    <a:lstStyle/>
                    <a:p>
                      <a:pPr algn="ctr"/>
                      <a:r>
                        <a:rPr lang="en-US" dirty="0" smtClean="0">
                          <a:latin typeface="Calibri" pitchFamily="34" charset="0"/>
                          <a:cs typeface="Calibri" pitchFamily="34" charset="0"/>
                        </a:rPr>
                        <a:t>Incursions into work zones</a:t>
                      </a:r>
                      <a:endParaRPr lang="en-US" dirty="0">
                        <a:latin typeface="Calibri" pitchFamily="34" charset="0"/>
                        <a:cs typeface="Calibri" pitchFamily="34" charset="0"/>
                      </a:endParaRPr>
                    </a:p>
                  </a:txBody>
                  <a:tcPr/>
                </a:tc>
              </a:tr>
              <a:tr h="370840">
                <a:tc>
                  <a:txBody>
                    <a:bodyPr/>
                    <a:lstStyle/>
                    <a:p>
                      <a:pPr algn="ctr"/>
                      <a:r>
                        <a:rPr lang="en-US" dirty="0" smtClean="0">
                          <a:latin typeface="Calibri" pitchFamily="34" charset="0"/>
                          <a:cs typeface="Calibri" pitchFamily="34" charset="0"/>
                        </a:rPr>
                        <a:t>Movement through improperly</a:t>
                      </a:r>
                      <a:r>
                        <a:rPr lang="en-US" baseline="0" dirty="0" smtClean="0">
                          <a:latin typeface="Calibri" pitchFamily="34" charset="0"/>
                          <a:cs typeface="Calibri" pitchFamily="34" charset="0"/>
                        </a:rPr>
                        <a:t> configured switch</a:t>
                      </a:r>
                      <a:endParaRPr lang="en-US" dirty="0">
                        <a:latin typeface="Calibri" pitchFamily="34" charset="0"/>
                        <a:cs typeface="Calibri" pitchFamily="34" charset="0"/>
                      </a:endParaRPr>
                    </a:p>
                  </a:txBody>
                  <a:tcPr/>
                </a:tc>
              </a:tr>
            </a:tbl>
          </a:graphicData>
        </a:graphic>
      </p:graphicFrame>
      <p:sp>
        <p:nvSpPr>
          <p:cNvPr id="11" name="Content Placeholder 1"/>
          <p:cNvSpPr txBox="1">
            <a:spLocks/>
          </p:cNvSpPr>
          <p:nvPr/>
        </p:nvSpPr>
        <p:spPr bwMode="auto">
          <a:xfrm>
            <a:off x="457200" y="3863975"/>
            <a:ext cx="81534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lvl="1">
              <a:spcBef>
                <a:spcPts val="600"/>
              </a:spcBef>
              <a:buClr>
                <a:srgbClr val="727CA3"/>
              </a:buClr>
              <a:defRPr/>
            </a:pPr>
            <a:r>
              <a:rPr lang="en-US" sz="2000" noProof="0" dirty="0" smtClean="0">
                <a:latin typeface="Gill Sans MT"/>
              </a:rPr>
              <a:t>GSM-R interoperability standard (Europe)</a:t>
            </a:r>
          </a:p>
          <a:p>
            <a:pPr lvl="1">
              <a:spcBef>
                <a:spcPts val="600"/>
              </a:spcBef>
              <a:buClr>
                <a:srgbClr val="727CA3"/>
              </a:buClr>
              <a:defRPr/>
            </a:pPr>
            <a:r>
              <a:rPr lang="en-US" sz="2000" noProof="0" dirty="0" smtClean="0">
                <a:latin typeface="Gill Sans MT"/>
              </a:rPr>
              <a:t>900 MHZ ATCS data radios, FEPs, and protocols for ACSES II</a:t>
            </a:r>
          </a:p>
          <a:p>
            <a:pPr lvl="1">
              <a:spcBef>
                <a:spcPts val="600"/>
              </a:spcBef>
              <a:buClr>
                <a:srgbClr val="727CA3"/>
              </a:buClr>
              <a:defRPr/>
            </a:pPr>
            <a:r>
              <a:rPr kumimoji="0" lang="en-US" sz="2000" b="0" i="0" u="none" strike="noStrike" kern="1200" cap="none" spc="0" normalizeH="0" dirty="0" smtClean="0">
                <a:ln>
                  <a:noFill/>
                </a:ln>
                <a:effectLst/>
                <a:uLnTx/>
                <a:uFillTx/>
                <a:latin typeface="Gill Sans MT"/>
                <a:ea typeface="+mn-ea"/>
                <a:cs typeface="+mn-cs"/>
              </a:rPr>
              <a:t>Proprietary, but transparent,  data radio</a:t>
            </a:r>
            <a:endParaRPr kumimoji="0" lang="en-US" sz="2000" b="0" i="0" u="none" strike="noStrike" kern="1200" cap="none" spc="0" normalizeH="0" noProof="0" dirty="0" smtClean="0">
              <a:ln>
                <a:noFill/>
              </a:ln>
              <a:effectLst/>
              <a:uLnTx/>
              <a:uFillTx/>
              <a:latin typeface="Gill Sans MT"/>
              <a:ea typeface="+mn-ea"/>
              <a:cs typeface="+mn-cs"/>
            </a:endParaRPr>
          </a:p>
          <a:p>
            <a:pPr marL="273050" marR="0" lvl="0" indent="-273050" algn="l" defTabSz="914400" rtl="0" eaLnBrk="0" fontAlgn="base" latinLnBrk="0" hangingPunct="0">
              <a:lnSpc>
                <a:spcPct val="100000"/>
              </a:lnSpc>
              <a:spcBef>
                <a:spcPts val="600"/>
              </a:spcBef>
              <a:spcAft>
                <a:spcPct val="0"/>
              </a:spcAft>
              <a:buClr>
                <a:srgbClr val="727CA3"/>
              </a:buClr>
              <a:buSzPct val="76000"/>
              <a:buFont typeface="Wingdings 3" pitchFamily="18" charset="2"/>
              <a:buChar char=""/>
              <a:tabLst/>
              <a:defRPr/>
            </a:pPr>
            <a:r>
              <a:rPr kumimoji="0" lang="en-US" sz="2300" b="0" i="0" u="none" strike="noStrike" kern="1200" cap="none" spc="0" normalizeH="0" baseline="0" noProof="0" dirty="0" smtClean="0">
                <a:ln>
                  <a:noFill/>
                </a:ln>
                <a:effectLst/>
                <a:uLnTx/>
                <a:uFillTx/>
                <a:latin typeface="Gill Sans MT"/>
                <a:ea typeface="+mn-ea"/>
                <a:cs typeface="+mn-cs"/>
              </a:rPr>
              <a:t>PTC as designed can be used in an overlay environment (i.e. dark territory, non-signaled</a:t>
            </a:r>
            <a:r>
              <a:rPr kumimoji="0" lang="en-US" sz="2300" b="0" i="0" u="none" strike="noStrike" kern="1200" cap="none" spc="0" normalizeH="0" noProof="0" dirty="0" smtClean="0">
                <a:ln>
                  <a:noFill/>
                </a:ln>
                <a:effectLst/>
                <a:uLnTx/>
                <a:uFillTx/>
                <a:latin typeface="Gill Sans MT"/>
                <a:ea typeface="+mn-ea"/>
                <a:cs typeface="+mn-cs"/>
              </a:rPr>
              <a:t> applications)</a:t>
            </a:r>
          </a:p>
          <a:p>
            <a:pPr marL="273050" marR="0" lvl="0" indent="-273050" algn="l" defTabSz="914400" rtl="0" eaLnBrk="0" fontAlgn="base" latinLnBrk="0" hangingPunct="0">
              <a:lnSpc>
                <a:spcPct val="100000"/>
              </a:lnSpc>
              <a:spcBef>
                <a:spcPts val="600"/>
              </a:spcBef>
              <a:spcAft>
                <a:spcPct val="0"/>
              </a:spcAft>
              <a:buClr>
                <a:srgbClr val="727CA3"/>
              </a:buClr>
              <a:buSzPct val="76000"/>
              <a:buFont typeface="Wingdings 3" pitchFamily="18" charset="2"/>
              <a:buChar char=""/>
              <a:tabLst/>
              <a:defRPr/>
            </a:pPr>
            <a:r>
              <a:rPr lang="en-US" sz="2300" baseline="0" dirty="0" smtClean="0">
                <a:latin typeface="Gill Sans MT"/>
              </a:rPr>
              <a:t>PTC</a:t>
            </a:r>
            <a:r>
              <a:rPr lang="en-US" sz="2300" dirty="0" smtClean="0">
                <a:latin typeface="Gill Sans MT"/>
              </a:rPr>
              <a:t> as vital (i.e. ACSES) or non-vital (i.e. Train Sentinel)</a:t>
            </a:r>
            <a:endParaRPr kumimoji="0" lang="en-US" sz="2300" b="0" i="0" u="none" strike="noStrike" kern="1200" cap="none" spc="0" normalizeH="0" baseline="0" noProof="0" dirty="0" smtClean="0">
              <a:ln>
                <a:noFill/>
              </a:ln>
              <a:effectLst/>
              <a:uLnTx/>
              <a:uFillTx/>
              <a:latin typeface="Gill Sans MT"/>
              <a:ea typeface="+mn-ea"/>
              <a:cs typeface="+mn-cs"/>
            </a:endParaRPr>
          </a:p>
        </p:txBody>
      </p:sp>
    </p:spTree>
    <p:extLst>
      <p:ext uri="{BB962C8B-B14F-4D97-AF65-F5344CB8AC3E}">
        <p14:creationId xmlns:p14="http://schemas.microsoft.com/office/powerpoint/2010/main" val="340945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Kevin Nichter, Lilee Systems</a:t>
            </a:r>
            <a:endParaRPr lang="en-US" dirty="0"/>
          </a:p>
        </p:txBody>
      </p:sp>
      <p:sp>
        <p:nvSpPr>
          <p:cNvPr id="6" name="Slide Number Placeholder 5"/>
          <p:cNvSpPr>
            <a:spLocks noGrp="1"/>
          </p:cNvSpPr>
          <p:nvPr>
            <p:ph type="sldNum" sz="quarter" idx="12"/>
          </p:nvPr>
        </p:nvSpPr>
        <p:spPr/>
        <p:txBody>
          <a:bodyPr/>
          <a:lstStyle/>
          <a:p>
            <a:r>
              <a:rPr lang="en-US"/>
              <a:t>Slide </a:t>
            </a:r>
            <a:fld id="{0BF3D981-27F6-4194-9F7A-E53ED12ABD5C}" type="slidenum">
              <a:rPr lang="en-US"/>
              <a:pPr/>
              <a:t>15</a:t>
            </a:fld>
            <a:endParaRPr lang="en-US"/>
          </a:p>
        </p:txBody>
      </p:sp>
      <p:sp>
        <p:nvSpPr>
          <p:cNvPr id="14" name="Title 1"/>
          <p:cNvSpPr>
            <a:spLocks noGrp="1"/>
          </p:cNvSpPr>
          <p:nvPr/>
        </p:nvSpPr>
        <p:spPr bwMode="auto">
          <a:xfrm>
            <a:off x="685800" y="581799"/>
            <a:ext cx="77724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3600" b="1">
                <a:solidFill>
                  <a:schemeClr val="accent2"/>
                </a:solidFill>
                <a:latin typeface="Calibri" pitchFamily="34" charset="0"/>
                <a:ea typeface="+mj-ea"/>
                <a:cs typeface="Calibri" pitchFamily="34" charset="0"/>
              </a:defRPr>
            </a:lvl1pPr>
            <a:lvl2pPr algn="ctr" rtl="0" fontAlgn="base">
              <a:spcBef>
                <a:spcPct val="0"/>
              </a:spcBef>
              <a:spcAft>
                <a:spcPct val="0"/>
              </a:spcAft>
              <a:defRPr sz="3600" b="1">
                <a:solidFill>
                  <a:schemeClr val="accent2"/>
                </a:solidFill>
                <a:latin typeface="Calibri" pitchFamily="34" charset="0"/>
              </a:defRPr>
            </a:lvl2pPr>
            <a:lvl3pPr algn="ctr" rtl="0" fontAlgn="base">
              <a:spcBef>
                <a:spcPct val="0"/>
              </a:spcBef>
              <a:spcAft>
                <a:spcPct val="0"/>
              </a:spcAft>
              <a:defRPr sz="3600" b="1">
                <a:solidFill>
                  <a:schemeClr val="accent2"/>
                </a:solidFill>
                <a:latin typeface="Calibri" pitchFamily="34" charset="0"/>
              </a:defRPr>
            </a:lvl3pPr>
            <a:lvl4pPr algn="ctr" rtl="0" fontAlgn="base">
              <a:spcBef>
                <a:spcPct val="0"/>
              </a:spcBef>
              <a:spcAft>
                <a:spcPct val="0"/>
              </a:spcAft>
              <a:defRPr sz="3600" b="1">
                <a:solidFill>
                  <a:schemeClr val="accent2"/>
                </a:solidFill>
                <a:latin typeface="Calibri" pitchFamily="34" charset="0"/>
              </a:defRPr>
            </a:lvl4pPr>
            <a:lvl5pPr algn="ctr" rtl="0" fontAlgn="base">
              <a:spcBef>
                <a:spcPct val="0"/>
              </a:spcBef>
              <a:spcAft>
                <a:spcPct val="0"/>
              </a:spcAft>
              <a:defRPr sz="3600" b="1">
                <a:solidFill>
                  <a:schemeClr val="accent2"/>
                </a:solidFill>
                <a:latin typeface="Calibri" pitchFamily="34"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9DD9"/>
                </a:solidFill>
                <a:effectLst/>
                <a:uLnTx/>
                <a:uFillTx/>
                <a:latin typeface="Calibri" pitchFamily="34" charset="0"/>
                <a:ea typeface="+mj-ea"/>
                <a:cs typeface="Calibri" pitchFamily="34" charset="0"/>
              </a:rPr>
              <a:t>Looking at ERTMS</a:t>
            </a:r>
            <a:r>
              <a:rPr kumimoji="0" lang="en-US" sz="3600" b="1" i="0" u="none" strike="noStrike" kern="0" cap="none" spc="0" normalizeH="0" noProof="0" dirty="0" smtClean="0">
                <a:ln>
                  <a:noFill/>
                </a:ln>
                <a:solidFill>
                  <a:srgbClr val="009DD9"/>
                </a:solidFill>
                <a:effectLst/>
                <a:uLnTx/>
                <a:uFillTx/>
                <a:latin typeface="Calibri" pitchFamily="34" charset="0"/>
                <a:ea typeface="+mj-ea"/>
                <a:cs typeface="Calibri" pitchFamily="34" charset="0"/>
              </a:rPr>
              <a:t> for a Moment…</a:t>
            </a:r>
            <a:endParaRPr kumimoji="0" lang="en-US" sz="3600" b="1" i="0" u="none" strike="noStrike" kern="0" cap="none" spc="0" normalizeH="0" baseline="0" noProof="0" dirty="0">
              <a:ln>
                <a:noFill/>
              </a:ln>
              <a:solidFill>
                <a:srgbClr val="009DD9"/>
              </a:solidFill>
              <a:effectLst/>
              <a:uLnTx/>
              <a:uFillTx/>
              <a:latin typeface="Calibri" pitchFamily="34" charset="0"/>
              <a:ea typeface="+mj-ea"/>
              <a:cs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46133402"/>
              </p:ext>
            </p:extLst>
          </p:nvPr>
        </p:nvGraphicFramePr>
        <p:xfrm>
          <a:off x="1524000" y="1397000"/>
          <a:ext cx="6096000" cy="213360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n-US" sz="2400" dirty="0" smtClean="0"/>
                        <a:t>ERTMS</a:t>
                      </a:r>
                    </a:p>
                    <a:p>
                      <a:pPr algn="ctr"/>
                      <a:r>
                        <a:rPr lang="en-US" sz="2400" dirty="0" smtClean="0"/>
                        <a:t>European Rail</a:t>
                      </a:r>
                      <a:r>
                        <a:rPr lang="en-US" sz="2400" baseline="0" dirty="0" smtClean="0"/>
                        <a:t> Traffic Management System</a:t>
                      </a:r>
                      <a:endParaRPr lang="en-US" sz="2400" dirty="0"/>
                    </a:p>
                  </a:txBody>
                  <a:tcPr/>
                </a:tc>
                <a:tc hMerge="1">
                  <a:txBody>
                    <a:bodyPr/>
                    <a:lstStyle/>
                    <a:p>
                      <a:endParaRPr lang="en-US" dirty="0"/>
                    </a:p>
                  </a:txBody>
                  <a:tcPr/>
                </a:tc>
              </a:tr>
              <a:tr h="370840">
                <a:tc>
                  <a:txBody>
                    <a:bodyPr/>
                    <a:lstStyle/>
                    <a:p>
                      <a:pPr algn="ctr"/>
                      <a:r>
                        <a:rPr lang="en-US" sz="2400" dirty="0" smtClean="0"/>
                        <a:t>ETCS</a:t>
                      </a:r>
                    </a:p>
                    <a:p>
                      <a:pPr algn="ctr"/>
                      <a:r>
                        <a:rPr lang="en-US" sz="1600" dirty="0" smtClean="0"/>
                        <a:t>European</a:t>
                      </a:r>
                      <a:r>
                        <a:rPr lang="en-US" sz="1600" baseline="0" dirty="0" smtClean="0"/>
                        <a:t> Train Control System</a:t>
                      </a:r>
                      <a:endParaRPr lang="en-US" sz="1600" dirty="0"/>
                    </a:p>
                  </a:txBody>
                  <a:tcPr/>
                </a:tc>
                <a:tc>
                  <a:txBody>
                    <a:bodyPr/>
                    <a:lstStyle/>
                    <a:p>
                      <a:pPr algn="ctr"/>
                      <a:r>
                        <a:rPr lang="en-US" sz="2400" dirty="0" smtClean="0"/>
                        <a:t>GSM-R</a:t>
                      </a:r>
                    </a:p>
                    <a:p>
                      <a:pPr algn="ctr"/>
                      <a:r>
                        <a:rPr lang="en-US" sz="1600" dirty="0" smtClean="0"/>
                        <a:t>Global</a:t>
                      </a:r>
                      <a:r>
                        <a:rPr lang="en-US" sz="1600" baseline="0" dirty="0" smtClean="0"/>
                        <a:t> System for Mobile (Communications) - Railway</a:t>
                      </a:r>
                      <a:endParaRPr lang="en-US" sz="1600" dirty="0"/>
                    </a:p>
                  </a:txBody>
                  <a:tcPr/>
                </a:tc>
              </a:tr>
            </a:tbl>
          </a:graphicData>
        </a:graphic>
      </p:graphicFrame>
      <p:sp>
        <p:nvSpPr>
          <p:cNvPr id="9" name="Content Placeholder 1"/>
          <p:cNvSpPr txBox="1">
            <a:spLocks/>
          </p:cNvSpPr>
          <p:nvPr/>
        </p:nvSpPr>
        <p:spPr bwMode="auto">
          <a:xfrm>
            <a:off x="533400" y="3733800"/>
            <a:ext cx="82296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73050" marR="0" lvl="0" indent="-273050" algn="l" defTabSz="914400" rtl="0" eaLnBrk="0" fontAlgn="base" latinLnBrk="0" hangingPunct="0">
              <a:lnSpc>
                <a:spcPct val="100000"/>
              </a:lnSpc>
              <a:spcBef>
                <a:spcPts val="600"/>
              </a:spcBef>
              <a:spcAft>
                <a:spcPct val="0"/>
              </a:spcAft>
              <a:buClr>
                <a:srgbClr val="727CA3"/>
              </a:buClr>
              <a:buSzPct val="76000"/>
              <a:buFont typeface="Wingdings 3" pitchFamily="18" charset="2"/>
              <a:buChar char=""/>
              <a:tabLst/>
              <a:defRPr/>
            </a:pPr>
            <a:r>
              <a:rPr lang="en-US" sz="2300" dirty="0" smtClean="0">
                <a:latin typeface="Gill Sans MT"/>
              </a:rPr>
              <a:t>Can be a useful guide as to how a standards-based approach could work</a:t>
            </a:r>
          </a:p>
          <a:p>
            <a:pPr marL="273050" marR="0" lvl="0" indent="-273050" algn="l" defTabSz="914400" rtl="0" eaLnBrk="0" fontAlgn="base" latinLnBrk="0" hangingPunct="0">
              <a:lnSpc>
                <a:spcPct val="100000"/>
              </a:lnSpc>
              <a:spcBef>
                <a:spcPts val="600"/>
              </a:spcBef>
              <a:spcAft>
                <a:spcPct val="0"/>
              </a:spcAft>
              <a:buClr>
                <a:srgbClr val="727CA3"/>
              </a:buClr>
              <a:buSzPct val="76000"/>
              <a:buFont typeface="Wingdings 3" pitchFamily="18" charset="2"/>
              <a:buChar char=""/>
              <a:tabLst/>
              <a:defRPr/>
            </a:pPr>
            <a:r>
              <a:rPr lang="en-US" sz="2300" dirty="0" smtClean="0">
                <a:latin typeface="Gill Sans MT"/>
              </a:rPr>
              <a:t>Government and supplier support</a:t>
            </a:r>
            <a:endParaRPr kumimoji="0" lang="en-US" sz="2300" b="0" i="0" u="none" strike="noStrike" kern="1200" cap="none" spc="0" normalizeH="0" baseline="0" noProof="0" dirty="0" smtClean="0">
              <a:ln>
                <a:noFill/>
              </a:ln>
              <a:effectLst/>
              <a:uLnTx/>
              <a:uFillTx/>
              <a:latin typeface="Gill Sans MT"/>
              <a:ea typeface="+mn-ea"/>
              <a:cs typeface="+mn-cs"/>
            </a:endParaRPr>
          </a:p>
          <a:p>
            <a:pPr lvl="1">
              <a:spcBef>
                <a:spcPts val="600"/>
              </a:spcBef>
              <a:buClr>
                <a:srgbClr val="727CA3"/>
              </a:buClr>
            </a:pPr>
            <a:r>
              <a:rPr kumimoji="0" lang="en-US" sz="2000" b="0" i="0" u="none" strike="noStrike" kern="1200" cap="none" spc="0" normalizeH="0" baseline="0" noProof="0" dirty="0" smtClean="0">
                <a:ln>
                  <a:noFill/>
                </a:ln>
                <a:effectLst/>
                <a:uLnTx/>
                <a:uFillTx/>
                <a:latin typeface="Gill Sans MT"/>
                <a:ea typeface="+mn-ea"/>
                <a:cs typeface="+mn-cs"/>
              </a:rPr>
              <a:t>European</a:t>
            </a:r>
            <a:r>
              <a:rPr kumimoji="0" lang="en-US" sz="2000" b="0" i="0" u="none" strike="noStrike" kern="1200" cap="none" spc="0" normalizeH="0" noProof="0" dirty="0" smtClean="0">
                <a:ln>
                  <a:noFill/>
                </a:ln>
                <a:effectLst/>
                <a:uLnTx/>
                <a:uFillTx/>
                <a:latin typeface="Gill Sans MT"/>
                <a:ea typeface="+mn-ea"/>
                <a:cs typeface="+mn-cs"/>
              </a:rPr>
              <a:t> Union</a:t>
            </a:r>
          </a:p>
          <a:p>
            <a:pPr lvl="1">
              <a:spcBef>
                <a:spcPts val="600"/>
              </a:spcBef>
              <a:buClr>
                <a:srgbClr val="727CA3"/>
              </a:buClr>
            </a:pPr>
            <a:r>
              <a:rPr lang="en-US" sz="2000" dirty="0" smtClean="0">
                <a:latin typeface="Gill Sans MT"/>
              </a:rPr>
              <a:t>UNIFE / UNISIG support ensures interoperability across vendors</a:t>
            </a:r>
          </a:p>
          <a:p>
            <a:pPr marL="273050" marR="0" lvl="0" indent="-273050" algn="l" defTabSz="914400" rtl="0" eaLnBrk="0" fontAlgn="base" latinLnBrk="0" hangingPunct="0">
              <a:lnSpc>
                <a:spcPct val="100000"/>
              </a:lnSpc>
              <a:spcBef>
                <a:spcPts val="600"/>
              </a:spcBef>
              <a:spcAft>
                <a:spcPct val="0"/>
              </a:spcAft>
              <a:buClr>
                <a:srgbClr val="727CA3"/>
              </a:buClr>
              <a:buSzPct val="76000"/>
              <a:buFont typeface="Wingdings 3" pitchFamily="18" charset="2"/>
              <a:buChar char=""/>
              <a:tabLst/>
              <a:defRPr/>
            </a:pPr>
            <a:r>
              <a:rPr lang="en-US" sz="2300" dirty="0" smtClean="0">
                <a:latin typeface="Gill Sans MT"/>
              </a:rPr>
              <a:t>Interoperable across geographical borders</a:t>
            </a:r>
            <a:endParaRPr kumimoji="0" lang="en-US" sz="2300" b="0" i="0" u="none" strike="noStrike" kern="1200" cap="none" spc="0" normalizeH="0" baseline="0" noProof="0" dirty="0" smtClean="0">
              <a:ln>
                <a:noFill/>
              </a:ln>
              <a:effectLst/>
              <a:uLnTx/>
              <a:uFillTx/>
              <a:latin typeface="Gill Sans MT"/>
              <a:ea typeface="+mn-ea"/>
              <a:cs typeface="+mn-cs"/>
            </a:endParaRPr>
          </a:p>
        </p:txBody>
      </p:sp>
      <p:sp>
        <p:nvSpPr>
          <p:cNvPr id="13" name="TextBox 12"/>
          <p:cNvSpPr txBox="1"/>
          <p:nvPr/>
        </p:nvSpPr>
        <p:spPr>
          <a:xfrm>
            <a:off x="7467600" y="2665511"/>
            <a:ext cx="2590800" cy="307777"/>
          </a:xfrm>
          <a:prstGeom prst="rect">
            <a:avLst/>
          </a:prstGeom>
          <a:noFill/>
        </p:spPr>
        <p:txBody>
          <a:bodyPr wrap="square" rtlCol="0">
            <a:spAutoFit/>
          </a:bodyPr>
          <a:lstStyle/>
          <a:p>
            <a:r>
              <a:rPr lang="en-US" sz="1400" b="1" dirty="0" smtClean="0">
                <a:solidFill>
                  <a:srgbClr val="FF0000"/>
                </a:solidFill>
                <a:latin typeface="+mn-lt"/>
              </a:rPr>
              <a:t>Voice &amp; data</a:t>
            </a:r>
            <a:endParaRPr lang="en-US" sz="1400" b="1" dirty="0">
              <a:solidFill>
                <a:srgbClr val="FF0000"/>
              </a:solidFill>
              <a:latin typeface="+mn-lt"/>
            </a:endParaRPr>
          </a:p>
        </p:txBody>
      </p:sp>
      <p:cxnSp>
        <p:nvCxnSpPr>
          <p:cNvPr id="8" name="Straight Arrow Connector 7"/>
          <p:cNvCxnSpPr/>
          <p:nvPr/>
        </p:nvCxnSpPr>
        <p:spPr bwMode="auto">
          <a:xfrm flipH="1">
            <a:off x="6705600" y="2819400"/>
            <a:ext cx="838200" cy="0"/>
          </a:xfrm>
          <a:prstGeom prst="straightConnector1">
            <a:avLst/>
          </a:prstGeom>
          <a:ln>
            <a:solidFill>
              <a:srgbClr val="FF0000"/>
            </a:solidFill>
            <a:headEnd type="none" w="sm" len="sm"/>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65611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Kevin Nichter, Lilee Systems</a:t>
            </a:r>
            <a:endParaRPr lang="en-US" dirty="0"/>
          </a:p>
        </p:txBody>
      </p:sp>
      <p:sp>
        <p:nvSpPr>
          <p:cNvPr id="6" name="Slide Number Placeholder 5"/>
          <p:cNvSpPr>
            <a:spLocks noGrp="1"/>
          </p:cNvSpPr>
          <p:nvPr>
            <p:ph type="sldNum" sz="quarter" idx="12"/>
          </p:nvPr>
        </p:nvSpPr>
        <p:spPr/>
        <p:txBody>
          <a:bodyPr/>
          <a:lstStyle/>
          <a:p>
            <a:r>
              <a:rPr lang="en-US"/>
              <a:t>Slide </a:t>
            </a:r>
            <a:fld id="{0BF3D981-27F6-4194-9F7A-E53ED12ABD5C}" type="slidenum">
              <a:rPr lang="en-US"/>
              <a:pPr/>
              <a:t>16</a:t>
            </a:fld>
            <a:endParaRPr lang="en-US"/>
          </a:p>
        </p:txBody>
      </p:sp>
      <p:sp>
        <p:nvSpPr>
          <p:cNvPr id="14" name="Title 1"/>
          <p:cNvSpPr>
            <a:spLocks noGrp="1"/>
          </p:cNvSpPr>
          <p:nvPr/>
        </p:nvSpPr>
        <p:spPr bwMode="auto">
          <a:xfrm>
            <a:off x="685800" y="581799"/>
            <a:ext cx="77724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3600" b="1">
                <a:solidFill>
                  <a:schemeClr val="accent2"/>
                </a:solidFill>
                <a:latin typeface="Calibri" pitchFamily="34" charset="0"/>
                <a:ea typeface="+mj-ea"/>
                <a:cs typeface="Calibri" pitchFamily="34" charset="0"/>
              </a:defRPr>
            </a:lvl1pPr>
            <a:lvl2pPr algn="ctr" rtl="0" fontAlgn="base">
              <a:spcBef>
                <a:spcPct val="0"/>
              </a:spcBef>
              <a:spcAft>
                <a:spcPct val="0"/>
              </a:spcAft>
              <a:defRPr sz="3600" b="1">
                <a:solidFill>
                  <a:schemeClr val="accent2"/>
                </a:solidFill>
                <a:latin typeface="Calibri" pitchFamily="34" charset="0"/>
              </a:defRPr>
            </a:lvl2pPr>
            <a:lvl3pPr algn="ctr" rtl="0" fontAlgn="base">
              <a:spcBef>
                <a:spcPct val="0"/>
              </a:spcBef>
              <a:spcAft>
                <a:spcPct val="0"/>
              </a:spcAft>
              <a:defRPr sz="3600" b="1">
                <a:solidFill>
                  <a:schemeClr val="accent2"/>
                </a:solidFill>
                <a:latin typeface="Calibri" pitchFamily="34" charset="0"/>
              </a:defRPr>
            </a:lvl3pPr>
            <a:lvl4pPr algn="ctr" rtl="0" fontAlgn="base">
              <a:spcBef>
                <a:spcPct val="0"/>
              </a:spcBef>
              <a:spcAft>
                <a:spcPct val="0"/>
              </a:spcAft>
              <a:defRPr sz="3600" b="1">
                <a:solidFill>
                  <a:schemeClr val="accent2"/>
                </a:solidFill>
                <a:latin typeface="Calibri" pitchFamily="34" charset="0"/>
              </a:defRPr>
            </a:lvl4pPr>
            <a:lvl5pPr algn="ctr" rtl="0" fontAlgn="base">
              <a:spcBef>
                <a:spcPct val="0"/>
              </a:spcBef>
              <a:spcAft>
                <a:spcPct val="0"/>
              </a:spcAft>
              <a:defRPr sz="3600" b="1">
                <a:solidFill>
                  <a:schemeClr val="accent2"/>
                </a:solidFill>
                <a:latin typeface="Calibri" pitchFamily="34"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9DD9"/>
                </a:solidFill>
                <a:effectLst/>
                <a:uLnTx/>
                <a:uFillTx/>
                <a:latin typeface="Calibri" pitchFamily="34" charset="0"/>
                <a:ea typeface="+mj-ea"/>
                <a:cs typeface="Calibri" pitchFamily="34" charset="0"/>
              </a:rPr>
              <a:t>Looking at ERTMS</a:t>
            </a:r>
            <a:r>
              <a:rPr kumimoji="0" lang="en-US" sz="3600" b="1" i="0" u="none" strike="noStrike" kern="0" cap="none" spc="0" normalizeH="0" noProof="0" dirty="0" smtClean="0">
                <a:ln>
                  <a:noFill/>
                </a:ln>
                <a:solidFill>
                  <a:srgbClr val="009DD9"/>
                </a:solidFill>
                <a:effectLst/>
                <a:uLnTx/>
                <a:uFillTx/>
                <a:latin typeface="Calibri" pitchFamily="34" charset="0"/>
                <a:ea typeface="+mj-ea"/>
                <a:cs typeface="Calibri" pitchFamily="34" charset="0"/>
              </a:rPr>
              <a:t> for a Moment…</a:t>
            </a:r>
            <a:endParaRPr kumimoji="0" lang="en-US" sz="3600" b="1" i="0" u="none" strike="noStrike" kern="0" cap="none" spc="0" normalizeH="0" baseline="0" noProof="0" dirty="0">
              <a:ln>
                <a:noFill/>
              </a:ln>
              <a:solidFill>
                <a:srgbClr val="009DD9"/>
              </a:solidFill>
              <a:effectLst/>
              <a:uLnTx/>
              <a:uFillTx/>
              <a:latin typeface="Calibri" pitchFamily="34" charset="0"/>
              <a:ea typeface="+mj-ea"/>
              <a:cs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358894222"/>
              </p:ext>
            </p:extLst>
          </p:nvPr>
        </p:nvGraphicFramePr>
        <p:xfrm>
          <a:off x="1524000" y="1305699"/>
          <a:ext cx="6096000" cy="4937759"/>
        </p:xfrm>
        <a:graphic>
          <a:graphicData uri="http://schemas.openxmlformats.org/drawingml/2006/table">
            <a:tbl>
              <a:tblPr firstRow="1" bandRow="1">
                <a:tableStyleId>{21E4AEA4-8DFA-4A89-87EB-49C32662AFE0}</a:tableStyleId>
              </a:tblPr>
              <a:tblGrid>
                <a:gridCol w="3048000"/>
                <a:gridCol w="3048000"/>
              </a:tblGrid>
              <a:tr h="370840">
                <a:tc gridSpan="2">
                  <a:txBody>
                    <a:bodyPr/>
                    <a:lstStyle/>
                    <a:p>
                      <a:pPr algn="ctr"/>
                      <a:r>
                        <a:rPr lang="en-US" sz="2400" dirty="0" smtClean="0"/>
                        <a:t>ERTMS</a:t>
                      </a:r>
                    </a:p>
                    <a:p>
                      <a:pPr algn="ctr"/>
                      <a:r>
                        <a:rPr lang="en-US" sz="2400" dirty="0" smtClean="0"/>
                        <a:t>European Rail</a:t>
                      </a:r>
                      <a:r>
                        <a:rPr lang="en-US" sz="2400" baseline="0" dirty="0" smtClean="0"/>
                        <a:t> Traffic Management System</a:t>
                      </a:r>
                      <a:endParaRPr lang="en-US" sz="2400" dirty="0"/>
                    </a:p>
                  </a:txBody>
                  <a:tcPr/>
                </a:tc>
                <a:tc hMerge="1">
                  <a:txBody>
                    <a:bodyPr/>
                    <a:lstStyle/>
                    <a:p>
                      <a:endParaRPr lang="en-US" dirty="0"/>
                    </a:p>
                  </a:txBody>
                  <a:tcPr/>
                </a:tc>
              </a:tr>
              <a:tr h="370840">
                <a:tc>
                  <a:txBody>
                    <a:bodyPr/>
                    <a:lstStyle/>
                    <a:p>
                      <a:pPr algn="ctr"/>
                      <a:r>
                        <a:rPr lang="en-US" sz="2400" dirty="0" smtClean="0"/>
                        <a:t>Level</a:t>
                      </a:r>
                    </a:p>
                  </a:txBody>
                  <a:tcPr/>
                </a:tc>
                <a:tc>
                  <a:txBody>
                    <a:bodyPr/>
                    <a:lstStyle/>
                    <a:p>
                      <a:pPr algn="ctr"/>
                      <a:r>
                        <a:rPr lang="en-US" sz="2400" dirty="0" smtClean="0"/>
                        <a:t>Characteristics</a:t>
                      </a:r>
                      <a:endParaRPr lang="en-US" sz="2400" dirty="0"/>
                    </a:p>
                  </a:txBody>
                  <a:tcPr/>
                </a:tc>
              </a:tr>
              <a:tr h="370840">
                <a:tc>
                  <a:txBody>
                    <a:bodyPr/>
                    <a:lstStyle/>
                    <a:p>
                      <a:pPr algn="ctr"/>
                      <a:r>
                        <a:rPr lang="en-US" sz="1800" dirty="0" smtClean="0"/>
                        <a:t>1</a:t>
                      </a:r>
                    </a:p>
                  </a:txBody>
                  <a:tcPr anchor="ctr"/>
                </a:tc>
                <a:tc>
                  <a:txBody>
                    <a:bodyPr/>
                    <a:lstStyle/>
                    <a:p>
                      <a:pPr algn="ctr"/>
                      <a:r>
                        <a:rPr lang="en-US" sz="1800" dirty="0" smtClean="0"/>
                        <a:t>Wayside signals;</a:t>
                      </a:r>
                      <a:r>
                        <a:rPr lang="en-US" sz="1800" baseline="0" dirty="0" smtClean="0"/>
                        <a:t> overlay; central office issues movement authorities</a:t>
                      </a:r>
                      <a:endParaRPr lang="en-US" sz="1800" dirty="0"/>
                    </a:p>
                  </a:txBody>
                  <a:tcPr anchor="ctr"/>
                </a:tc>
              </a:tr>
              <a:tr h="370840">
                <a:tc>
                  <a:txBody>
                    <a:bodyPr/>
                    <a:lstStyle/>
                    <a:p>
                      <a:pPr algn="ctr"/>
                      <a:r>
                        <a:rPr lang="en-US" sz="1800" dirty="0" smtClean="0"/>
                        <a:t>2</a:t>
                      </a:r>
                    </a:p>
                  </a:txBody>
                  <a:tcPr anchor="ctr"/>
                </a:tc>
                <a:tc>
                  <a:txBody>
                    <a:bodyPr/>
                    <a:lstStyle/>
                    <a:p>
                      <a:pPr algn="ctr"/>
                      <a:r>
                        <a:rPr lang="en-US" sz="1800" dirty="0" smtClean="0"/>
                        <a:t>Wayside signals optional; track characteristics</a:t>
                      </a:r>
                      <a:r>
                        <a:rPr lang="en-US" sz="1800" baseline="0" dirty="0" smtClean="0"/>
                        <a:t> are pre-loaded; radio-based communications</a:t>
                      </a:r>
                      <a:endParaRPr lang="en-US" sz="1800" dirty="0"/>
                    </a:p>
                  </a:txBody>
                  <a:tcPr anchor="ctr"/>
                </a:tc>
              </a:tr>
              <a:tr h="370840">
                <a:tc>
                  <a:txBody>
                    <a:bodyPr/>
                    <a:lstStyle/>
                    <a:p>
                      <a:pPr algn="ctr"/>
                      <a:r>
                        <a:rPr lang="en-US" sz="1800" dirty="0" smtClean="0"/>
                        <a:t>3</a:t>
                      </a:r>
                    </a:p>
                  </a:txBody>
                  <a:tcPr anchor="ctr"/>
                </a:tc>
                <a:tc>
                  <a:txBody>
                    <a:bodyPr/>
                    <a:lstStyle/>
                    <a:p>
                      <a:pPr algn="ctr"/>
                      <a:r>
                        <a:rPr lang="en-US" sz="1800" dirty="0" smtClean="0"/>
                        <a:t>Moving block; train detection equipment at wayside</a:t>
                      </a:r>
                      <a:r>
                        <a:rPr lang="en-US" sz="1800" baseline="0" dirty="0" smtClean="0"/>
                        <a:t> unnecessary; vital train integrity capability</a:t>
                      </a:r>
                      <a:endParaRPr lang="en-US" sz="1800" dirty="0"/>
                    </a:p>
                  </a:txBody>
                  <a:tcPr anchor="ctr"/>
                </a:tc>
              </a:tr>
            </a:tbl>
          </a:graphicData>
        </a:graphic>
      </p:graphicFrame>
      <p:sp>
        <p:nvSpPr>
          <p:cNvPr id="3" name="Left Brace 2"/>
          <p:cNvSpPr/>
          <p:nvPr/>
        </p:nvSpPr>
        <p:spPr bwMode="auto">
          <a:xfrm>
            <a:off x="1828800" y="2895600"/>
            <a:ext cx="381000" cy="2133600"/>
          </a:xfrm>
          <a:prstGeom prst="leftBrace">
            <a:avLst/>
          </a:prstGeom>
          <a:ln>
            <a:solidFill>
              <a:srgbClr val="FF0000"/>
            </a:solidFill>
            <a:headEnd type="none" w="sm" len="sm"/>
            <a:tailEnd type="none" w="sm" len="sm"/>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 name="TextBox 7"/>
          <p:cNvSpPr txBox="1"/>
          <p:nvPr/>
        </p:nvSpPr>
        <p:spPr>
          <a:xfrm rot="18900000">
            <a:off x="-230100" y="3488333"/>
            <a:ext cx="2590800" cy="646331"/>
          </a:xfrm>
          <a:prstGeom prst="rect">
            <a:avLst/>
          </a:prstGeom>
          <a:noFill/>
        </p:spPr>
        <p:txBody>
          <a:bodyPr wrap="square" rtlCol="0">
            <a:spAutoFit/>
          </a:bodyPr>
          <a:lstStyle/>
          <a:p>
            <a:r>
              <a:rPr lang="en-US" sz="1800" b="1" dirty="0" smtClean="0">
                <a:solidFill>
                  <a:srgbClr val="FF0000"/>
                </a:solidFill>
                <a:latin typeface="+mn-lt"/>
              </a:rPr>
              <a:t>Positive Train Control elements exist here</a:t>
            </a:r>
            <a:endParaRPr lang="en-US" sz="1800" b="1" dirty="0">
              <a:solidFill>
                <a:srgbClr val="FF0000"/>
              </a:solidFill>
              <a:latin typeface="+mn-lt"/>
            </a:endParaRPr>
          </a:p>
        </p:txBody>
      </p:sp>
    </p:spTree>
    <p:extLst>
      <p:ext uri="{BB962C8B-B14F-4D97-AF65-F5344CB8AC3E}">
        <p14:creationId xmlns:p14="http://schemas.microsoft.com/office/powerpoint/2010/main" val="372923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rved Right Arrow 79"/>
          <p:cNvSpPr/>
          <p:nvPr/>
        </p:nvSpPr>
        <p:spPr bwMode="auto">
          <a:xfrm>
            <a:off x="490985" y="2706814"/>
            <a:ext cx="1681810" cy="2807868"/>
          </a:xfrm>
          <a:prstGeom prst="curvedRightArrow">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1" name="Oval 80"/>
          <p:cNvSpPr/>
          <p:nvPr/>
        </p:nvSpPr>
        <p:spPr bwMode="auto">
          <a:xfrm>
            <a:off x="334352" y="2391366"/>
            <a:ext cx="2257543" cy="2358502"/>
          </a:xfrm>
          <a:prstGeom prst="ellipse">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2" name="Right Arrow 51"/>
          <p:cNvSpPr/>
          <p:nvPr/>
        </p:nvSpPr>
        <p:spPr bwMode="auto">
          <a:xfrm>
            <a:off x="5568202" y="1587786"/>
            <a:ext cx="1886036" cy="201614"/>
          </a:xfrm>
          <a:prstGeom prst="rightArrow">
            <a:avLst/>
          </a:prstGeom>
          <a:solidFill>
            <a:srgbClr val="FFFF00"/>
          </a:solidFill>
          <a:ln w="12700" cap="flat" cmpd="sng" algn="ctr">
            <a:solidFill>
              <a:srgbClr val="FFFF00"/>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libri" pitchFamily="34" charset="0"/>
              <a:cs typeface="Calibri" pitchFamily="34" charset="0"/>
            </a:endParaRPr>
          </a:p>
        </p:txBody>
      </p:sp>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Kevin Nichter, Lilee Systems</a:t>
            </a:r>
            <a:endParaRPr lang="en-US" dirty="0"/>
          </a:p>
        </p:txBody>
      </p:sp>
      <p:sp>
        <p:nvSpPr>
          <p:cNvPr id="6" name="Slide Number Placeholder 5"/>
          <p:cNvSpPr>
            <a:spLocks noGrp="1"/>
          </p:cNvSpPr>
          <p:nvPr>
            <p:ph type="sldNum" sz="quarter" idx="12"/>
          </p:nvPr>
        </p:nvSpPr>
        <p:spPr/>
        <p:txBody>
          <a:bodyPr/>
          <a:lstStyle/>
          <a:p>
            <a:r>
              <a:rPr lang="en-US"/>
              <a:t>Slide </a:t>
            </a:r>
            <a:fld id="{0BF3D981-27F6-4194-9F7A-E53ED12ABD5C}" type="slidenum">
              <a:rPr lang="en-US"/>
              <a:pPr/>
              <a:t>17</a:t>
            </a:fld>
            <a:endParaRPr lang="en-US"/>
          </a:p>
        </p:txBody>
      </p:sp>
      <p:sp>
        <p:nvSpPr>
          <p:cNvPr id="14" name="Title 1"/>
          <p:cNvSpPr>
            <a:spLocks noGrp="1"/>
          </p:cNvSpPr>
          <p:nvPr/>
        </p:nvSpPr>
        <p:spPr bwMode="auto">
          <a:xfrm>
            <a:off x="685800" y="581799"/>
            <a:ext cx="77724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3600" b="1">
                <a:solidFill>
                  <a:schemeClr val="accent2"/>
                </a:solidFill>
                <a:latin typeface="Calibri" pitchFamily="34" charset="0"/>
                <a:ea typeface="+mj-ea"/>
                <a:cs typeface="Calibri" pitchFamily="34" charset="0"/>
              </a:defRPr>
            </a:lvl1pPr>
            <a:lvl2pPr algn="ctr" rtl="0" fontAlgn="base">
              <a:spcBef>
                <a:spcPct val="0"/>
              </a:spcBef>
              <a:spcAft>
                <a:spcPct val="0"/>
              </a:spcAft>
              <a:defRPr sz="3600" b="1">
                <a:solidFill>
                  <a:schemeClr val="accent2"/>
                </a:solidFill>
                <a:latin typeface="Calibri" pitchFamily="34" charset="0"/>
              </a:defRPr>
            </a:lvl2pPr>
            <a:lvl3pPr algn="ctr" rtl="0" fontAlgn="base">
              <a:spcBef>
                <a:spcPct val="0"/>
              </a:spcBef>
              <a:spcAft>
                <a:spcPct val="0"/>
              </a:spcAft>
              <a:defRPr sz="3600" b="1">
                <a:solidFill>
                  <a:schemeClr val="accent2"/>
                </a:solidFill>
                <a:latin typeface="Calibri" pitchFamily="34" charset="0"/>
              </a:defRPr>
            </a:lvl3pPr>
            <a:lvl4pPr algn="ctr" rtl="0" fontAlgn="base">
              <a:spcBef>
                <a:spcPct val="0"/>
              </a:spcBef>
              <a:spcAft>
                <a:spcPct val="0"/>
              </a:spcAft>
              <a:defRPr sz="3600" b="1">
                <a:solidFill>
                  <a:schemeClr val="accent2"/>
                </a:solidFill>
                <a:latin typeface="Calibri" pitchFamily="34" charset="0"/>
              </a:defRPr>
            </a:lvl4pPr>
            <a:lvl5pPr algn="ctr" rtl="0" fontAlgn="base">
              <a:spcBef>
                <a:spcPct val="0"/>
              </a:spcBef>
              <a:spcAft>
                <a:spcPct val="0"/>
              </a:spcAft>
              <a:defRPr sz="3600" b="1">
                <a:solidFill>
                  <a:schemeClr val="accent2"/>
                </a:solidFill>
                <a:latin typeface="Calibri" pitchFamily="34"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9DD9"/>
                </a:solidFill>
                <a:effectLst/>
                <a:uLnTx/>
                <a:uFillTx/>
                <a:latin typeface="Calibri" pitchFamily="34" charset="0"/>
                <a:ea typeface="+mj-ea"/>
                <a:cs typeface="Calibri" pitchFamily="34" charset="0"/>
              </a:rPr>
              <a:t>The Emergence of the GSM-R Standard</a:t>
            </a:r>
            <a:endParaRPr kumimoji="0" lang="en-US" sz="3600" b="1" i="0" u="none" strike="noStrike" kern="0" cap="none" spc="0" normalizeH="0" baseline="0" noProof="0" dirty="0">
              <a:ln>
                <a:noFill/>
              </a:ln>
              <a:solidFill>
                <a:srgbClr val="009DD9"/>
              </a:solidFill>
              <a:effectLst/>
              <a:uLnTx/>
              <a:uFillTx/>
              <a:latin typeface="Calibri" pitchFamily="34" charset="0"/>
              <a:ea typeface="+mj-ea"/>
              <a:cs typeface="Calibri" pitchFamily="34" charset="0"/>
            </a:endParaRPr>
          </a:p>
        </p:txBody>
      </p:sp>
      <p:sp>
        <p:nvSpPr>
          <p:cNvPr id="10" name="Rounded Rectangle 9"/>
          <p:cNvSpPr/>
          <p:nvPr/>
        </p:nvSpPr>
        <p:spPr bwMode="auto">
          <a:xfrm>
            <a:off x="877395" y="1428204"/>
            <a:ext cx="1219200" cy="533400"/>
          </a:xfrm>
          <a:prstGeom prst="roundRect">
            <a:avLst/>
          </a:prstGeom>
          <a:solidFill>
            <a:srgbClr val="00B050"/>
          </a:solidFill>
          <a:ln w="12700" cap="flat" cmpd="sng" algn="ctr">
            <a:solidFill>
              <a:schemeClr val="tx2"/>
            </a:solid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latin typeface="Calibri" pitchFamily="34" charset="0"/>
                <a:cs typeface="Calibri" pitchFamily="34" charset="0"/>
              </a:rPr>
              <a:t>UIC</a:t>
            </a:r>
            <a:endParaRPr kumimoji="0" lang="en-US" sz="24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12" name="TextBox 11"/>
          <p:cNvSpPr txBox="1"/>
          <p:nvPr/>
        </p:nvSpPr>
        <p:spPr>
          <a:xfrm>
            <a:off x="953595" y="2037804"/>
            <a:ext cx="1066800" cy="276999"/>
          </a:xfrm>
          <a:prstGeom prst="rect">
            <a:avLst/>
          </a:prstGeom>
          <a:noFill/>
        </p:spPr>
        <p:txBody>
          <a:bodyPr wrap="square" rtlCol="0">
            <a:spAutoFit/>
          </a:bodyPr>
          <a:lstStyle/>
          <a:p>
            <a:r>
              <a:rPr lang="en-US" dirty="0" smtClean="0">
                <a:latin typeface="Calibri" pitchFamily="34" charset="0"/>
                <a:cs typeface="Calibri" pitchFamily="34" charset="0"/>
              </a:rPr>
              <a:t>Industry body</a:t>
            </a:r>
            <a:endParaRPr lang="en-US" dirty="0">
              <a:latin typeface="Calibri" pitchFamily="34" charset="0"/>
              <a:cs typeface="Calibri" pitchFamily="34" charset="0"/>
            </a:endParaRPr>
          </a:p>
        </p:txBody>
      </p:sp>
      <p:sp>
        <p:nvSpPr>
          <p:cNvPr id="16" name="TextBox 15"/>
          <p:cNvSpPr txBox="1"/>
          <p:nvPr/>
        </p:nvSpPr>
        <p:spPr>
          <a:xfrm>
            <a:off x="3239594" y="2028983"/>
            <a:ext cx="1332405" cy="461665"/>
          </a:xfrm>
          <a:prstGeom prst="rect">
            <a:avLst/>
          </a:prstGeom>
          <a:noFill/>
        </p:spPr>
        <p:txBody>
          <a:bodyPr wrap="square" rtlCol="0">
            <a:spAutoFit/>
          </a:bodyPr>
          <a:lstStyle/>
          <a:p>
            <a:r>
              <a:rPr lang="en-US" dirty="0" smtClean="0">
                <a:latin typeface="Calibri" pitchFamily="34" charset="0"/>
                <a:cs typeface="Calibri" pitchFamily="34" charset="0"/>
              </a:rPr>
              <a:t>48 country representation</a:t>
            </a:r>
            <a:endParaRPr lang="en-US" dirty="0">
              <a:latin typeface="Calibri" pitchFamily="34" charset="0"/>
              <a:cs typeface="Calibri" pitchFamily="34" charset="0"/>
            </a:endParaRPr>
          </a:p>
        </p:txBody>
      </p:sp>
      <p:sp>
        <p:nvSpPr>
          <p:cNvPr id="17" name="Right Arrow 16"/>
          <p:cNvSpPr/>
          <p:nvPr/>
        </p:nvSpPr>
        <p:spPr bwMode="auto">
          <a:xfrm>
            <a:off x="2172795" y="1607591"/>
            <a:ext cx="838200" cy="201613"/>
          </a:xfrm>
          <a:prstGeom prst="rightArrow">
            <a:avLst/>
          </a:prstGeom>
          <a:solidFill>
            <a:srgbClr val="FFFF00"/>
          </a:solidFill>
          <a:ln w="12700" cap="flat" cmpd="sng" algn="ctr">
            <a:solidFill>
              <a:srgbClr val="FFFF00"/>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libri" pitchFamily="34" charset="0"/>
              <a:cs typeface="Calibri" pitchFamily="34" charset="0"/>
            </a:endParaRPr>
          </a:p>
        </p:txBody>
      </p:sp>
      <p:sp>
        <p:nvSpPr>
          <p:cNvPr id="18" name="TextBox 17"/>
          <p:cNvSpPr txBox="1"/>
          <p:nvPr/>
        </p:nvSpPr>
        <p:spPr>
          <a:xfrm>
            <a:off x="2096595" y="1347539"/>
            <a:ext cx="1066800" cy="276999"/>
          </a:xfrm>
          <a:prstGeom prst="rect">
            <a:avLst/>
          </a:prstGeom>
          <a:noFill/>
        </p:spPr>
        <p:txBody>
          <a:bodyPr wrap="square" rtlCol="0">
            <a:spAutoFit/>
          </a:bodyPr>
          <a:lstStyle/>
          <a:p>
            <a:r>
              <a:rPr lang="en-US" dirty="0" smtClean="0">
                <a:latin typeface="Calibri" pitchFamily="34" charset="0"/>
                <a:cs typeface="Calibri" pitchFamily="34" charset="0"/>
              </a:rPr>
              <a:t>Negotiations</a:t>
            </a:r>
            <a:endParaRPr lang="en-US" dirty="0">
              <a:latin typeface="Calibri" pitchFamily="34" charset="0"/>
              <a:cs typeface="Calibri" pitchFamily="34" charset="0"/>
            </a:endParaRPr>
          </a:p>
        </p:txBody>
      </p:sp>
      <p:sp>
        <p:nvSpPr>
          <p:cNvPr id="19" name="Right Arrow 18"/>
          <p:cNvSpPr/>
          <p:nvPr/>
        </p:nvSpPr>
        <p:spPr bwMode="auto">
          <a:xfrm>
            <a:off x="3782477" y="1594097"/>
            <a:ext cx="1886036" cy="201614"/>
          </a:xfrm>
          <a:prstGeom prst="rightArrow">
            <a:avLst/>
          </a:prstGeom>
          <a:solidFill>
            <a:srgbClr val="FFFF00"/>
          </a:solidFill>
          <a:ln w="12700" cap="flat" cmpd="sng" algn="ctr">
            <a:solidFill>
              <a:srgbClr val="FFFF00"/>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libri" pitchFamily="34" charset="0"/>
              <a:cs typeface="Calibri" pitchFamily="34" charset="0"/>
            </a:endParaRPr>
          </a:p>
        </p:txBody>
      </p:sp>
      <p:sp>
        <p:nvSpPr>
          <p:cNvPr id="22" name="Rounded Rectangle 21"/>
          <p:cNvSpPr/>
          <p:nvPr/>
        </p:nvSpPr>
        <p:spPr bwMode="auto">
          <a:xfrm>
            <a:off x="7487595" y="1453604"/>
            <a:ext cx="685800" cy="533400"/>
          </a:xfrm>
          <a:prstGeom prst="roundRect">
            <a:avLst/>
          </a:prstGeom>
          <a:solidFill>
            <a:srgbClr val="FFC000"/>
          </a:solidFill>
          <a:ln w="12700" cap="flat" cmpd="sng" algn="ctr">
            <a:solidFill>
              <a:schemeClr val="tx2"/>
            </a:solid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alibri" pitchFamily="34" charset="0"/>
                <a:cs typeface="Calibri" pitchFamily="34" charset="0"/>
              </a:rPr>
              <a:t>4 MHz</a:t>
            </a:r>
            <a:endParaRPr kumimoji="0" lang="en-US" b="0" i="0" u="none" strike="noStrike" cap="none" normalizeH="0" baseline="0" dirty="0" smtClean="0">
              <a:ln>
                <a:noFill/>
              </a:ln>
              <a:solidFill>
                <a:schemeClr val="tx1"/>
              </a:solidFill>
              <a:effectLst/>
              <a:latin typeface="Calibri" pitchFamily="34" charset="0"/>
              <a:cs typeface="Calibri" pitchFamily="34" charset="0"/>
            </a:endParaRPr>
          </a:p>
        </p:txBody>
      </p:sp>
      <p:sp>
        <p:nvSpPr>
          <p:cNvPr id="21" name="Rounded Rectangle 20"/>
          <p:cNvSpPr/>
          <p:nvPr/>
        </p:nvSpPr>
        <p:spPr bwMode="auto">
          <a:xfrm>
            <a:off x="5696898" y="1441697"/>
            <a:ext cx="995574" cy="533400"/>
          </a:xfrm>
          <a:prstGeom prst="roundRect">
            <a:avLst/>
          </a:prstGeom>
          <a:solidFill>
            <a:srgbClr val="00B050"/>
          </a:solidFill>
          <a:ln w="12700" cap="flat" cmpd="sng" algn="ctr">
            <a:solidFill>
              <a:schemeClr val="tx2"/>
            </a:solid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latin typeface="Calibri" pitchFamily="34" charset="0"/>
                <a:cs typeface="Calibri" pitchFamily="34" charset="0"/>
              </a:rPr>
              <a:t>GSM</a:t>
            </a:r>
            <a:endParaRPr kumimoji="0" lang="en-US" sz="24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24" name="TextBox 23"/>
          <p:cNvSpPr txBox="1"/>
          <p:nvPr/>
        </p:nvSpPr>
        <p:spPr>
          <a:xfrm>
            <a:off x="5397072" y="2044371"/>
            <a:ext cx="2590800" cy="307777"/>
          </a:xfrm>
          <a:prstGeom prst="rect">
            <a:avLst/>
          </a:prstGeom>
          <a:noFill/>
        </p:spPr>
        <p:txBody>
          <a:bodyPr wrap="square" rtlCol="0">
            <a:spAutoFit/>
          </a:bodyPr>
          <a:lstStyle/>
          <a:p>
            <a:r>
              <a:rPr lang="en-US" sz="1400" b="1" dirty="0" smtClean="0">
                <a:solidFill>
                  <a:srgbClr val="FF0000"/>
                </a:solidFill>
                <a:latin typeface="+mn-lt"/>
              </a:rPr>
              <a:t>Proven track record</a:t>
            </a:r>
            <a:endParaRPr lang="en-US" sz="1400" b="1" dirty="0">
              <a:solidFill>
                <a:srgbClr val="FF0000"/>
              </a:solidFill>
              <a:latin typeface="+mn-lt"/>
            </a:endParaRPr>
          </a:p>
        </p:txBody>
      </p:sp>
      <p:sp>
        <p:nvSpPr>
          <p:cNvPr id="25" name="TextBox 24"/>
          <p:cNvSpPr txBox="1"/>
          <p:nvPr/>
        </p:nvSpPr>
        <p:spPr>
          <a:xfrm>
            <a:off x="4306395" y="1351550"/>
            <a:ext cx="1362118" cy="276999"/>
          </a:xfrm>
          <a:prstGeom prst="rect">
            <a:avLst/>
          </a:prstGeom>
          <a:noFill/>
        </p:spPr>
        <p:txBody>
          <a:bodyPr wrap="square" rtlCol="0">
            <a:spAutoFit/>
          </a:bodyPr>
          <a:lstStyle/>
          <a:p>
            <a:r>
              <a:rPr lang="en-US" dirty="0" smtClean="0">
                <a:latin typeface="Calibri" pitchFamily="34" charset="0"/>
                <a:cs typeface="Calibri" pitchFamily="34" charset="0"/>
              </a:rPr>
              <a:t>Recommendation</a:t>
            </a:r>
            <a:endParaRPr lang="en-US" dirty="0">
              <a:latin typeface="Calibri" pitchFamily="34" charset="0"/>
              <a:cs typeface="Calibri" pitchFamily="34" charset="0"/>
            </a:endParaRPr>
          </a:p>
        </p:txBody>
      </p:sp>
      <p:sp>
        <p:nvSpPr>
          <p:cNvPr id="15" name="Rounded Rectangle 14"/>
          <p:cNvSpPr/>
          <p:nvPr/>
        </p:nvSpPr>
        <p:spPr bwMode="auto">
          <a:xfrm>
            <a:off x="3087195" y="1428204"/>
            <a:ext cx="1219200" cy="533400"/>
          </a:xfrm>
          <a:prstGeom prst="roundRect">
            <a:avLst/>
          </a:prstGeom>
          <a:solidFill>
            <a:srgbClr val="00B050"/>
          </a:solidFill>
          <a:ln w="12700" cap="flat" cmpd="sng" algn="ctr">
            <a:solidFill>
              <a:schemeClr val="tx2"/>
            </a:solid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latin typeface="Calibri" pitchFamily="34" charset="0"/>
                <a:cs typeface="Calibri" pitchFamily="34" charset="0"/>
              </a:rPr>
              <a:t>CEPT</a:t>
            </a:r>
            <a:endParaRPr kumimoji="0" lang="en-US" sz="24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26" name="TextBox 25"/>
          <p:cNvSpPr txBox="1"/>
          <p:nvPr/>
        </p:nvSpPr>
        <p:spPr>
          <a:xfrm>
            <a:off x="6773179" y="1369346"/>
            <a:ext cx="1362118" cy="276999"/>
          </a:xfrm>
          <a:prstGeom prst="rect">
            <a:avLst/>
          </a:prstGeom>
          <a:noFill/>
        </p:spPr>
        <p:txBody>
          <a:bodyPr wrap="square" rtlCol="0">
            <a:spAutoFit/>
          </a:bodyPr>
          <a:lstStyle/>
          <a:p>
            <a:r>
              <a:rPr lang="en-US" dirty="0" smtClean="0">
                <a:latin typeface="Calibri" pitchFamily="34" charset="0"/>
                <a:cs typeface="Calibri" pitchFamily="34" charset="0"/>
              </a:rPr>
              <a:t>Decision</a:t>
            </a:r>
            <a:endParaRPr lang="en-US" dirty="0">
              <a:latin typeface="Calibri" pitchFamily="34" charset="0"/>
              <a:cs typeface="Calibri" pitchFamily="34" charset="0"/>
            </a:endParaRPr>
          </a:p>
        </p:txBody>
      </p:sp>
      <p:sp>
        <p:nvSpPr>
          <p:cNvPr id="27" name="TextBox 26"/>
          <p:cNvSpPr txBox="1"/>
          <p:nvPr/>
        </p:nvSpPr>
        <p:spPr>
          <a:xfrm>
            <a:off x="7454238" y="2037804"/>
            <a:ext cx="2080686" cy="461665"/>
          </a:xfrm>
          <a:prstGeom prst="rect">
            <a:avLst/>
          </a:prstGeom>
          <a:noFill/>
        </p:spPr>
        <p:txBody>
          <a:bodyPr wrap="square" rtlCol="0">
            <a:spAutoFit/>
          </a:bodyPr>
          <a:lstStyle/>
          <a:p>
            <a:r>
              <a:rPr lang="en-US" dirty="0" smtClean="0">
                <a:latin typeface="Calibri" pitchFamily="34" charset="0"/>
                <a:cs typeface="Calibri" pitchFamily="34" charset="0"/>
              </a:rPr>
              <a:t>Frequency </a:t>
            </a:r>
          </a:p>
          <a:p>
            <a:r>
              <a:rPr lang="en-US" dirty="0" smtClean="0">
                <a:latin typeface="Calibri" pitchFamily="34" charset="0"/>
                <a:cs typeface="Calibri" pitchFamily="34" charset="0"/>
              </a:rPr>
              <a:t>allocation</a:t>
            </a:r>
            <a:endParaRPr lang="en-US" dirty="0">
              <a:latin typeface="Calibri" pitchFamily="34" charset="0"/>
              <a:cs typeface="Calibri" pitchFamily="34" charset="0"/>
            </a:endParaRPr>
          </a:p>
        </p:txBody>
      </p:sp>
      <p:sp>
        <p:nvSpPr>
          <p:cNvPr id="30" name="Rounded Rectangle 29"/>
          <p:cNvSpPr/>
          <p:nvPr/>
        </p:nvSpPr>
        <p:spPr bwMode="auto">
          <a:xfrm>
            <a:off x="2322198" y="3227717"/>
            <a:ext cx="3689214" cy="685800"/>
          </a:xfrm>
          <a:prstGeom prst="roundRect">
            <a:avLst/>
          </a:prstGeom>
          <a:solidFill>
            <a:srgbClr val="00B050"/>
          </a:solidFill>
          <a:ln w="12700" cap="flat" cmpd="sng" algn="ctr">
            <a:solidFill>
              <a:schemeClr val="tx2"/>
            </a:solid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lvl="0" algn="ctr"/>
            <a:r>
              <a:rPr lang="en-US" sz="2400" dirty="0">
                <a:latin typeface="Calibri" pitchFamily="34" charset="0"/>
                <a:cs typeface="Calibri" pitchFamily="34" charset="0"/>
              </a:rPr>
              <a:t>EIRENE</a:t>
            </a:r>
          </a:p>
          <a:p>
            <a:pPr lvl="0" algn="ctr"/>
            <a:r>
              <a:rPr lang="en-US" dirty="0">
                <a:latin typeface="Calibri" pitchFamily="34" charset="0"/>
                <a:cs typeface="Calibri" pitchFamily="34" charset="0"/>
              </a:rPr>
              <a:t>European Integrated Radio Enhanced </a:t>
            </a:r>
            <a:r>
              <a:rPr lang="en-US" dirty="0" smtClean="0">
                <a:latin typeface="Calibri" pitchFamily="34" charset="0"/>
                <a:cs typeface="Calibri" pitchFamily="34" charset="0"/>
              </a:rPr>
              <a:t>Network</a:t>
            </a:r>
            <a:endParaRPr lang="en-US" dirty="0">
              <a:latin typeface="Calibri" pitchFamily="34" charset="0"/>
              <a:cs typeface="Calibri" pitchFamily="34" charset="0"/>
            </a:endParaRPr>
          </a:p>
        </p:txBody>
      </p:sp>
      <p:sp>
        <p:nvSpPr>
          <p:cNvPr id="31" name="Rounded Rectangle 30"/>
          <p:cNvSpPr/>
          <p:nvPr/>
        </p:nvSpPr>
        <p:spPr bwMode="auto">
          <a:xfrm>
            <a:off x="778593" y="2654280"/>
            <a:ext cx="1219200" cy="533400"/>
          </a:xfrm>
          <a:prstGeom prst="roundRect">
            <a:avLst/>
          </a:prstGeom>
          <a:solidFill>
            <a:srgbClr val="00B050"/>
          </a:solidFill>
          <a:ln w="12700" cap="flat" cmpd="sng" algn="ctr">
            <a:solidFill>
              <a:schemeClr val="tx2"/>
            </a:solid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200" dirty="0" smtClean="0">
                <a:latin typeface="Calibri" pitchFamily="34" charset="0"/>
                <a:cs typeface="Calibri" pitchFamily="34" charset="0"/>
              </a:rPr>
              <a:t>Railways</a:t>
            </a:r>
            <a:endParaRPr kumimoji="0" lang="en-US" sz="22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32" name="Rounded Rectangle 31"/>
          <p:cNvSpPr/>
          <p:nvPr/>
        </p:nvSpPr>
        <p:spPr bwMode="auto">
          <a:xfrm>
            <a:off x="788495" y="3303917"/>
            <a:ext cx="1219200" cy="533400"/>
          </a:xfrm>
          <a:prstGeom prst="roundRect">
            <a:avLst/>
          </a:prstGeom>
          <a:solidFill>
            <a:srgbClr val="00B050"/>
          </a:solidFill>
          <a:ln w="12700" cap="flat" cmpd="sng" algn="ctr">
            <a:solidFill>
              <a:schemeClr val="tx2"/>
            </a:solid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200" dirty="0" smtClean="0">
                <a:latin typeface="Calibri" pitchFamily="34" charset="0"/>
                <a:cs typeface="Calibri" pitchFamily="34" charset="0"/>
              </a:rPr>
              <a:t>UIC</a:t>
            </a:r>
            <a:endParaRPr kumimoji="0" lang="en-US" sz="22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33" name="Rounded Rectangle 32"/>
          <p:cNvSpPr/>
          <p:nvPr/>
        </p:nvSpPr>
        <p:spPr bwMode="auto">
          <a:xfrm>
            <a:off x="764771" y="3974477"/>
            <a:ext cx="1219200" cy="533400"/>
          </a:xfrm>
          <a:prstGeom prst="roundRect">
            <a:avLst/>
          </a:prstGeom>
          <a:solidFill>
            <a:srgbClr val="00B050"/>
          </a:solidFill>
          <a:ln w="12700" cap="flat" cmpd="sng" algn="ctr">
            <a:solidFill>
              <a:schemeClr val="tx2"/>
            </a:solid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200" dirty="0" smtClean="0">
                <a:latin typeface="Calibri" pitchFamily="34" charset="0"/>
                <a:cs typeface="Calibri" pitchFamily="34" charset="0"/>
              </a:rPr>
              <a:t>EC</a:t>
            </a:r>
            <a:endParaRPr kumimoji="0" lang="en-US" sz="2200" b="0" i="0" u="none" strike="noStrike" cap="none" normalizeH="0" baseline="0" dirty="0" smtClean="0">
              <a:ln>
                <a:noFill/>
              </a:ln>
              <a:solidFill>
                <a:schemeClr val="tx1"/>
              </a:solidFill>
              <a:effectLst/>
              <a:latin typeface="Calibri" pitchFamily="34" charset="0"/>
              <a:cs typeface="Calibri" pitchFamily="34" charset="0"/>
            </a:endParaRPr>
          </a:p>
        </p:txBody>
      </p:sp>
      <p:cxnSp>
        <p:nvCxnSpPr>
          <p:cNvPr id="35" name="Straight Connector 34"/>
          <p:cNvCxnSpPr>
            <a:stCxn id="30" idx="1"/>
          </p:cNvCxnSpPr>
          <p:nvPr/>
        </p:nvCxnSpPr>
        <p:spPr bwMode="auto">
          <a:xfrm flipH="1" flipV="1">
            <a:off x="2020395" y="2920980"/>
            <a:ext cx="301803" cy="649637"/>
          </a:xfrm>
          <a:prstGeom prst="line">
            <a:avLst/>
          </a:prstGeom>
          <a:ln>
            <a:headEnd type="triangle" w="sm" len="sm"/>
            <a:tailEnd type="none" w="sm" len="sm"/>
          </a:ln>
        </p:spPr>
        <p:style>
          <a:lnRef idx="3">
            <a:schemeClr val="dk1"/>
          </a:lnRef>
          <a:fillRef idx="0">
            <a:schemeClr val="dk1"/>
          </a:fillRef>
          <a:effectRef idx="2">
            <a:schemeClr val="dk1"/>
          </a:effectRef>
          <a:fontRef idx="minor">
            <a:schemeClr val="tx1"/>
          </a:fontRef>
        </p:style>
      </p:cxnSp>
      <p:sp>
        <p:nvSpPr>
          <p:cNvPr id="42" name="Rounded Rectangle 41"/>
          <p:cNvSpPr/>
          <p:nvPr/>
        </p:nvSpPr>
        <p:spPr bwMode="auto">
          <a:xfrm>
            <a:off x="6192195" y="2920980"/>
            <a:ext cx="2324101" cy="533400"/>
          </a:xfrm>
          <a:prstGeom prst="roundRect">
            <a:avLst/>
          </a:prstGeom>
          <a:solidFill>
            <a:srgbClr val="FFC000"/>
          </a:solidFill>
          <a:ln w="12700" cap="flat" cmpd="sng" algn="ctr">
            <a:solidFill>
              <a:schemeClr val="tx2"/>
            </a:solid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algn="ctr"/>
            <a:r>
              <a:rPr lang="en-US" sz="1600" dirty="0">
                <a:latin typeface="Calibri" pitchFamily="34" charset="0"/>
                <a:cs typeface="Calibri" pitchFamily="34" charset="0"/>
              </a:rPr>
              <a:t>Functional requirements</a:t>
            </a:r>
          </a:p>
        </p:txBody>
      </p:sp>
      <p:sp>
        <p:nvSpPr>
          <p:cNvPr id="43" name="Rounded Rectangle 42"/>
          <p:cNvSpPr/>
          <p:nvPr/>
        </p:nvSpPr>
        <p:spPr bwMode="auto">
          <a:xfrm>
            <a:off x="6192194" y="3646817"/>
            <a:ext cx="2324101" cy="533400"/>
          </a:xfrm>
          <a:prstGeom prst="roundRect">
            <a:avLst/>
          </a:prstGeom>
          <a:solidFill>
            <a:srgbClr val="FFC000"/>
          </a:solidFill>
          <a:ln w="12700" cap="flat" cmpd="sng" algn="ctr">
            <a:solidFill>
              <a:schemeClr val="tx2"/>
            </a:solid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algn="ctr"/>
            <a:r>
              <a:rPr lang="en-US" sz="1600" dirty="0" smtClean="0">
                <a:latin typeface="Calibri" pitchFamily="34" charset="0"/>
                <a:cs typeface="Calibri" pitchFamily="34" charset="0"/>
              </a:rPr>
              <a:t>Technical requirements</a:t>
            </a:r>
            <a:endParaRPr lang="en-US" sz="1600" dirty="0">
              <a:latin typeface="Calibri" pitchFamily="34" charset="0"/>
              <a:cs typeface="Calibri" pitchFamily="34" charset="0"/>
            </a:endParaRPr>
          </a:p>
        </p:txBody>
      </p:sp>
      <p:cxnSp>
        <p:nvCxnSpPr>
          <p:cNvPr id="53" name="Straight Connector 52"/>
          <p:cNvCxnSpPr>
            <a:stCxn id="30" idx="1"/>
            <a:endCxn id="32" idx="3"/>
          </p:cNvCxnSpPr>
          <p:nvPr/>
        </p:nvCxnSpPr>
        <p:spPr bwMode="auto">
          <a:xfrm flipH="1">
            <a:off x="2007695" y="3570617"/>
            <a:ext cx="314503" cy="0"/>
          </a:xfrm>
          <a:prstGeom prst="line">
            <a:avLst/>
          </a:prstGeom>
          <a:ln>
            <a:headEnd type="triangle" w="sm" len="sm"/>
            <a:tailEnd type="none" w="sm" len="sm"/>
          </a:ln>
        </p:spPr>
        <p:style>
          <a:lnRef idx="3">
            <a:schemeClr val="dk1"/>
          </a:lnRef>
          <a:fillRef idx="0">
            <a:schemeClr val="dk1"/>
          </a:fillRef>
          <a:effectRef idx="2">
            <a:schemeClr val="dk1"/>
          </a:effectRef>
          <a:fontRef idx="minor">
            <a:schemeClr val="tx1"/>
          </a:fontRef>
        </p:style>
      </p:cxnSp>
      <p:cxnSp>
        <p:nvCxnSpPr>
          <p:cNvPr id="56" name="Straight Connector 55"/>
          <p:cNvCxnSpPr/>
          <p:nvPr/>
        </p:nvCxnSpPr>
        <p:spPr bwMode="auto">
          <a:xfrm flipH="1">
            <a:off x="2020395" y="3570617"/>
            <a:ext cx="301803" cy="670560"/>
          </a:xfrm>
          <a:prstGeom prst="line">
            <a:avLst/>
          </a:prstGeom>
          <a:ln>
            <a:headEnd type="triangle" w="sm" len="sm"/>
            <a:tailEnd type="none" w="sm" len="sm"/>
          </a:ln>
        </p:spPr>
        <p:style>
          <a:lnRef idx="3">
            <a:schemeClr val="dk1"/>
          </a:lnRef>
          <a:fillRef idx="0">
            <a:schemeClr val="dk1"/>
          </a:fillRef>
          <a:effectRef idx="2">
            <a:schemeClr val="dk1"/>
          </a:effectRef>
          <a:fontRef idx="minor">
            <a:schemeClr val="tx1"/>
          </a:fontRef>
        </p:style>
      </p:cxnSp>
      <p:cxnSp>
        <p:nvCxnSpPr>
          <p:cNvPr id="59" name="Straight Connector 58"/>
          <p:cNvCxnSpPr>
            <a:stCxn id="42" idx="1"/>
            <a:endCxn id="30" idx="3"/>
          </p:cNvCxnSpPr>
          <p:nvPr/>
        </p:nvCxnSpPr>
        <p:spPr bwMode="auto">
          <a:xfrm flipH="1">
            <a:off x="6011412" y="3187680"/>
            <a:ext cx="180783" cy="382937"/>
          </a:xfrm>
          <a:prstGeom prst="line">
            <a:avLst/>
          </a:prstGeom>
          <a:ln>
            <a:headEnd type="triangle" w="sm" len="sm"/>
            <a:tailEnd type="none" w="sm" len="sm"/>
          </a:ln>
        </p:spPr>
        <p:style>
          <a:lnRef idx="3">
            <a:schemeClr val="dk1"/>
          </a:lnRef>
          <a:fillRef idx="0">
            <a:schemeClr val="dk1"/>
          </a:fillRef>
          <a:effectRef idx="2">
            <a:schemeClr val="dk1"/>
          </a:effectRef>
          <a:fontRef idx="minor">
            <a:schemeClr val="tx1"/>
          </a:fontRef>
        </p:style>
      </p:cxnSp>
      <p:cxnSp>
        <p:nvCxnSpPr>
          <p:cNvPr id="62" name="Straight Connector 61"/>
          <p:cNvCxnSpPr>
            <a:stCxn id="43" idx="1"/>
            <a:endCxn id="30" idx="3"/>
          </p:cNvCxnSpPr>
          <p:nvPr/>
        </p:nvCxnSpPr>
        <p:spPr bwMode="auto">
          <a:xfrm flipH="1" flipV="1">
            <a:off x="6011412" y="3570617"/>
            <a:ext cx="180782" cy="342900"/>
          </a:xfrm>
          <a:prstGeom prst="line">
            <a:avLst/>
          </a:prstGeom>
          <a:ln>
            <a:headEnd type="triangle" w="sm" len="sm"/>
            <a:tailEnd type="none" w="sm" len="sm"/>
          </a:ln>
        </p:spPr>
        <p:style>
          <a:lnRef idx="3">
            <a:schemeClr val="dk1"/>
          </a:lnRef>
          <a:fillRef idx="0">
            <a:schemeClr val="dk1"/>
          </a:fillRef>
          <a:effectRef idx="2">
            <a:schemeClr val="dk1"/>
          </a:effectRef>
          <a:fontRef idx="minor">
            <a:schemeClr val="tx1"/>
          </a:fontRef>
        </p:style>
      </p:cxnSp>
      <p:sp>
        <p:nvSpPr>
          <p:cNvPr id="65" name="Rounded Rectangle 64"/>
          <p:cNvSpPr/>
          <p:nvPr/>
        </p:nvSpPr>
        <p:spPr bwMode="auto">
          <a:xfrm>
            <a:off x="2297057" y="4957616"/>
            <a:ext cx="3689214" cy="685800"/>
          </a:xfrm>
          <a:prstGeom prst="roundRect">
            <a:avLst/>
          </a:prstGeom>
          <a:solidFill>
            <a:srgbClr val="00B050"/>
          </a:solidFill>
          <a:ln w="12700" cap="flat" cmpd="sng" algn="ctr">
            <a:solidFill>
              <a:schemeClr val="tx2"/>
            </a:solid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lvl="0" algn="ctr"/>
            <a:r>
              <a:rPr lang="en-US" sz="2400" dirty="0" smtClean="0">
                <a:latin typeface="Calibri" pitchFamily="34" charset="0"/>
                <a:cs typeface="Calibri" pitchFamily="34" charset="0"/>
              </a:rPr>
              <a:t>MORANE</a:t>
            </a:r>
            <a:endParaRPr lang="en-US" sz="2400" dirty="0">
              <a:latin typeface="Calibri" pitchFamily="34" charset="0"/>
              <a:cs typeface="Calibri" pitchFamily="34" charset="0"/>
            </a:endParaRPr>
          </a:p>
          <a:p>
            <a:pPr lvl="0" algn="ctr"/>
            <a:r>
              <a:rPr lang="en-US" dirty="0">
                <a:latin typeface="Calibri" pitchFamily="34" charset="0"/>
                <a:cs typeface="Calibri" pitchFamily="34" charset="0"/>
              </a:rPr>
              <a:t>Mobile </a:t>
            </a:r>
            <a:r>
              <a:rPr lang="en-US" dirty="0" smtClean="0">
                <a:latin typeface="Calibri" pitchFamily="34" charset="0"/>
                <a:cs typeface="Calibri" pitchFamily="34" charset="0"/>
              </a:rPr>
              <a:t>Oriented </a:t>
            </a:r>
            <a:r>
              <a:rPr lang="en-US" dirty="0">
                <a:latin typeface="Calibri" pitchFamily="34" charset="0"/>
                <a:cs typeface="Calibri" pitchFamily="34" charset="0"/>
              </a:rPr>
              <a:t>Radio Network</a:t>
            </a:r>
          </a:p>
        </p:txBody>
      </p:sp>
      <p:sp>
        <p:nvSpPr>
          <p:cNvPr id="66" name="Rounded Rectangle 65"/>
          <p:cNvSpPr/>
          <p:nvPr/>
        </p:nvSpPr>
        <p:spPr bwMode="auto">
          <a:xfrm>
            <a:off x="753452" y="5514682"/>
            <a:ext cx="1219200" cy="533400"/>
          </a:xfrm>
          <a:prstGeom prst="roundRect">
            <a:avLst/>
          </a:prstGeom>
          <a:solidFill>
            <a:srgbClr val="00B050"/>
          </a:solidFill>
          <a:ln w="12700" cap="flat" cmpd="sng" algn="ctr">
            <a:solidFill>
              <a:schemeClr val="tx2"/>
            </a:solid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200" dirty="0" smtClean="0">
                <a:latin typeface="Calibri" pitchFamily="34" charset="0"/>
                <a:cs typeface="Calibri" pitchFamily="34" charset="0"/>
              </a:rPr>
              <a:t>Vendors</a:t>
            </a:r>
            <a:endParaRPr kumimoji="0" lang="en-US" sz="2200" b="0" i="0" u="none" strike="noStrike" cap="none" normalizeH="0" baseline="0" dirty="0" smtClean="0">
              <a:ln>
                <a:noFill/>
              </a:ln>
              <a:solidFill>
                <a:schemeClr val="tx1"/>
              </a:solidFill>
              <a:effectLst/>
              <a:latin typeface="Calibri" pitchFamily="34" charset="0"/>
              <a:cs typeface="Calibri" pitchFamily="34" charset="0"/>
            </a:endParaRPr>
          </a:p>
        </p:txBody>
      </p:sp>
      <p:cxnSp>
        <p:nvCxnSpPr>
          <p:cNvPr id="69" name="Straight Connector 68"/>
          <p:cNvCxnSpPr>
            <a:stCxn id="65" idx="1"/>
            <a:endCxn id="66" idx="3"/>
          </p:cNvCxnSpPr>
          <p:nvPr/>
        </p:nvCxnSpPr>
        <p:spPr bwMode="auto">
          <a:xfrm flipH="1">
            <a:off x="1972652" y="5300516"/>
            <a:ext cx="324405" cy="480866"/>
          </a:xfrm>
          <a:prstGeom prst="line">
            <a:avLst/>
          </a:prstGeom>
          <a:ln>
            <a:headEnd type="triangle" w="sm" len="sm"/>
            <a:tailEnd type="none" w="sm" len="sm"/>
          </a:ln>
        </p:spPr>
        <p:style>
          <a:lnRef idx="3">
            <a:schemeClr val="dk1"/>
          </a:lnRef>
          <a:fillRef idx="0">
            <a:schemeClr val="dk1"/>
          </a:fillRef>
          <a:effectRef idx="2">
            <a:schemeClr val="dk1"/>
          </a:effectRef>
          <a:fontRef idx="minor">
            <a:schemeClr val="tx1"/>
          </a:fontRef>
        </p:style>
      </p:cxnSp>
      <p:sp>
        <p:nvSpPr>
          <p:cNvPr id="70" name="Rounded Rectangle 69"/>
          <p:cNvSpPr/>
          <p:nvPr/>
        </p:nvSpPr>
        <p:spPr bwMode="auto">
          <a:xfrm>
            <a:off x="6167054" y="5033816"/>
            <a:ext cx="2324101" cy="533400"/>
          </a:xfrm>
          <a:prstGeom prst="roundRect">
            <a:avLst/>
          </a:prstGeom>
          <a:solidFill>
            <a:srgbClr val="FFC000"/>
          </a:solidFill>
          <a:ln w="12700" cap="flat" cmpd="sng" algn="ctr">
            <a:solidFill>
              <a:schemeClr val="tx2"/>
            </a:solid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algn="ctr"/>
            <a:r>
              <a:rPr lang="en-US" sz="1600" dirty="0" smtClean="0">
                <a:latin typeface="Calibri" pitchFamily="34" charset="0"/>
                <a:cs typeface="Calibri" pitchFamily="34" charset="0"/>
              </a:rPr>
              <a:t>GSM-R bearer</a:t>
            </a:r>
            <a:endParaRPr lang="en-US" sz="1600" dirty="0">
              <a:latin typeface="Calibri" pitchFamily="34" charset="0"/>
              <a:cs typeface="Calibri" pitchFamily="34" charset="0"/>
            </a:endParaRPr>
          </a:p>
        </p:txBody>
      </p:sp>
      <p:cxnSp>
        <p:nvCxnSpPr>
          <p:cNvPr id="74" name="Straight Connector 73"/>
          <p:cNvCxnSpPr>
            <a:stCxn id="70" idx="1"/>
            <a:endCxn id="65" idx="3"/>
          </p:cNvCxnSpPr>
          <p:nvPr/>
        </p:nvCxnSpPr>
        <p:spPr bwMode="auto">
          <a:xfrm flipH="1">
            <a:off x="5986271" y="5300516"/>
            <a:ext cx="180783" cy="0"/>
          </a:xfrm>
          <a:prstGeom prst="line">
            <a:avLst/>
          </a:prstGeom>
          <a:ln>
            <a:headEnd type="triangle" w="sm" len="sm"/>
            <a:tailEnd type="none" w="sm" len="s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0314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Kevin Nichter, Lilee Systems</a:t>
            </a:r>
            <a:endParaRPr lang="en-US" dirty="0"/>
          </a:p>
        </p:txBody>
      </p:sp>
      <p:sp>
        <p:nvSpPr>
          <p:cNvPr id="6" name="Slide Number Placeholder 5"/>
          <p:cNvSpPr>
            <a:spLocks noGrp="1"/>
          </p:cNvSpPr>
          <p:nvPr>
            <p:ph type="sldNum" sz="quarter" idx="12"/>
          </p:nvPr>
        </p:nvSpPr>
        <p:spPr/>
        <p:txBody>
          <a:bodyPr/>
          <a:lstStyle/>
          <a:p>
            <a:r>
              <a:rPr lang="en-US"/>
              <a:t>Slide </a:t>
            </a:r>
            <a:fld id="{0BF3D981-27F6-4194-9F7A-E53ED12ABD5C}" type="slidenum">
              <a:rPr lang="en-US"/>
              <a:pPr/>
              <a:t>18</a:t>
            </a:fld>
            <a:endParaRPr lang="en-US"/>
          </a:p>
        </p:txBody>
      </p:sp>
      <p:sp>
        <p:nvSpPr>
          <p:cNvPr id="14" name="Title 1"/>
          <p:cNvSpPr>
            <a:spLocks noGrp="1"/>
          </p:cNvSpPr>
          <p:nvPr/>
        </p:nvSpPr>
        <p:spPr bwMode="auto">
          <a:xfrm>
            <a:off x="685800" y="581799"/>
            <a:ext cx="77724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3600" b="1">
                <a:solidFill>
                  <a:schemeClr val="accent2"/>
                </a:solidFill>
                <a:latin typeface="Calibri" pitchFamily="34" charset="0"/>
                <a:ea typeface="+mj-ea"/>
                <a:cs typeface="Calibri" pitchFamily="34" charset="0"/>
              </a:defRPr>
            </a:lvl1pPr>
            <a:lvl2pPr algn="ctr" rtl="0" fontAlgn="base">
              <a:spcBef>
                <a:spcPct val="0"/>
              </a:spcBef>
              <a:spcAft>
                <a:spcPct val="0"/>
              </a:spcAft>
              <a:defRPr sz="3600" b="1">
                <a:solidFill>
                  <a:schemeClr val="accent2"/>
                </a:solidFill>
                <a:latin typeface="Calibri" pitchFamily="34" charset="0"/>
              </a:defRPr>
            </a:lvl2pPr>
            <a:lvl3pPr algn="ctr" rtl="0" fontAlgn="base">
              <a:spcBef>
                <a:spcPct val="0"/>
              </a:spcBef>
              <a:spcAft>
                <a:spcPct val="0"/>
              </a:spcAft>
              <a:defRPr sz="3600" b="1">
                <a:solidFill>
                  <a:schemeClr val="accent2"/>
                </a:solidFill>
                <a:latin typeface="Calibri" pitchFamily="34" charset="0"/>
              </a:defRPr>
            </a:lvl3pPr>
            <a:lvl4pPr algn="ctr" rtl="0" fontAlgn="base">
              <a:spcBef>
                <a:spcPct val="0"/>
              </a:spcBef>
              <a:spcAft>
                <a:spcPct val="0"/>
              </a:spcAft>
              <a:defRPr sz="3600" b="1">
                <a:solidFill>
                  <a:schemeClr val="accent2"/>
                </a:solidFill>
                <a:latin typeface="Calibri" pitchFamily="34" charset="0"/>
              </a:defRPr>
            </a:lvl4pPr>
            <a:lvl5pPr algn="ctr" rtl="0" fontAlgn="base">
              <a:spcBef>
                <a:spcPct val="0"/>
              </a:spcBef>
              <a:spcAft>
                <a:spcPct val="0"/>
              </a:spcAft>
              <a:defRPr sz="3600" b="1">
                <a:solidFill>
                  <a:schemeClr val="accent2"/>
                </a:solidFill>
                <a:latin typeface="Calibri" pitchFamily="34"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9DD9"/>
                </a:solidFill>
                <a:effectLst/>
                <a:uLnTx/>
                <a:uFillTx/>
                <a:latin typeface="Calibri" pitchFamily="34" charset="0"/>
                <a:ea typeface="+mj-ea"/>
                <a:cs typeface="Calibri" pitchFamily="34" charset="0"/>
              </a:rPr>
              <a:t>Other Systems in Use…</a:t>
            </a:r>
            <a:endParaRPr kumimoji="0" lang="en-US" sz="3600" b="1" i="0" u="none" strike="noStrike" kern="0" cap="none" spc="0" normalizeH="0" baseline="0" noProof="0" dirty="0">
              <a:ln>
                <a:noFill/>
              </a:ln>
              <a:solidFill>
                <a:srgbClr val="009DD9"/>
              </a:solidFill>
              <a:effectLst/>
              <a:uLnTx/>
              <a:uFillTx/>
              <a:latin typeface="Calibri" pitchFamily="34" charset="0"/>
              <a:ea typeface="+mj-ea"/>
              <a:cs typeface="Calibri" pitchFamily="34" charset="0"/>
            </a:endParaRPr>
          </a:p>
        </p:txBody>
      </p:sp>
      <p:sp>
        <p:nvSpPr>
          <p:cNvPr id="10" name="Content Placeholder 1"/>
          <p:cNvSpPr txBox="1">
            <a:spLocks/>
          </p:cNvSpPr>
          <p:nvPr/>
        </p:nvSpPr>
        <p:spPr bwMode="auto">
          <a:xfrm>
            <a:off x="544858" y="3352800"/>
            <a:ext cx="82296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600"/>
              </a:spcBef>
              <a:spcAft>
                <a:spcPct val="0"/>
              </a:spcAft>
              <a:buClr>
                <a:srgbClr val="727CA3"/>
              </a:buClr>
              <a:buSzPct val="76000"/>
              <a:buNone/>
              <a:tabLst/>
              <a:defRPr/>
            </a:pPr>
            <a:r>
              <a:rPr lang="en-US" sz="2000" dirty="0" smtClean="0">
                <a:latin typeface="Gill Sans MT"/>
              </a:rPr>
              <a:t>AEI (Automatic Equipment Identification)</a:t>
            </a:r>
            <a:endParaRPr kumimoji="0" lang="en-US" sz="2000" b="0" i="0" u="none" strike="noStrike" kern="1200" cap="none" spc="0" normalizeH="0" baseline="0" noProof="0" dirty="0" smtClean="0">
              <a:ln>
                <a:noFill/>
              </a:ln>
              <a:effectLst/>
              <a:uLnTx/>
              <a:uFillTx/>
              <a:latin typeface="Gill Sans MT"/>
            </a:endParaRPr>
          </a:p>
        </p:txBody>
      </p:sp>
      <p:pic>
        <p:nvPicPr>
          <p:cNvPr id="307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9254" y="1454924"/>
            <a:ext cx="2274676" cy="1935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7" name="Picture 7" descr="File:Phoenix 2FBOA Kopie.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6754" y="1782355"/>
            <a:ext cx="3810000" cy="1281113"/>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1"/>
          <p:cNvSpPr txBox="1">
            <a:spLocks/>
          </p:cNvSpPr>
          <p:nvPr/>
        </p:nvSpPr>
        <p:spPr bwMode="auto">
          <a:xfrm>
            <a:off x="5181600" y="3063468"/>
            <a:ext cx="82296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600"/>
              </a:spcBef>
              <a:spcAft>
                <a:spcPct val="0"/>
              </a:spcAft>
              <a:buClr>
                <a:srgbClr val="727CA3"/>
              </a:buClr>
              <a:buSzPct val="76000"/>
              <a:buNone/>
              <a:tabLst/>
              <a:defRPr/>
            </a:pPr>
            <a:r>
              <a:rPr lang="en-US" sz="2000" dirty="0" smtClean="0">
                <a:latin typeface="Gill Sans MT"/>
              </a:rPr>
              <a:t>HBD (Hot Box Detector)</a:t>
            </a:r>
            <a:endParaRPr kumimoji="0" lang="en-US" sz="2000" b="0" i="0" u="none" strike="noStrike" kern="1200" cap="none" spc="0" normalizeH="0" baseline="0" noProof="0" dirty="0" smtClean="0">
              <a:ln>
                <a:noFill/>
              </a:ln>
              <a:effectLst/>
              <a:uLnTx/>
              <a:uFillTx/>
              <a:latin typeface="Gill Sans MT"/>
            </a:endParaRPr>
          </a:p>
        </p:txBody>
      </p:sp>
      <p:pic>
        <p:nvPicPr>
          <p:cNvPr id="30729" name="Picture 9" descr="http://www.cricketwalker.com/pic/grabbag/railroad-crossing-sign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4311" y="3574255"/>
            <a:ext cx="1834886" cy="2201864"/>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1"/>
          <p:cNvSpPr txBox="1">
            <a:spLocks/>
          </p:cNvSpPr>
          <p:nvPr/>
        </p:nvSpPr>
        <p:spPr bwMode="auto">
          <a:xfrm>
            <a:off x="4552950" y="5727293"/>
            <a:ext cx="82296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600"/>
              </a:spcBef>
              <a:spcAft>
                <a:spcPct val="0"/>
              </a:spcAft>
              <a:buClr>
                <a:srgbClr val="727CA3"/>
              </a:buClr>
              <a:buSzPct val="76000"/>
              <a:buNone/>
              <a:tabLst/>
              <a:defRPr/>
            </a:pPr>
            <a:r>
              <a:rPr lang="en-US" sz="2000" noProof="0" dirty="0" smtClean="0">
                <a:latin typeface="Gill Sans MT"/>
              </a:rPr>
              <a:t>Crossing alarm and asset management</a:t>
            </a:r>
            <a:endParaRPr kumimoji="0" lang="en-US" sz="2000" b="0" i="0" u="none" strike="noStrike" kern="1200" cap="none" spc="0" normalizeH="0" baseline="0" noProof="0" dirty="0" smtClean="0">
              <a:ln>
                <a:noFill/>
              </a:ln>
              <a:effectLst/>
              <a:uLnTx/>
              <a:uFillTx/>
              <a:latin typeface="Gill Sans MT"/>
            </a:endParaRPr>
          </a:p>
        </p:txBody>
      </p:sp>
      <p:pic>
        <p:nvPicPr>
          <p:cNvPr id="30731" name="Picture 11" descr="http://static.panoramio.com/photos/original/978300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0296" y="3733799"/>
            <a:ext cx="2632591" cy="1974443"/>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1"/>
          <p:cNvSpPr txBox="1">
            <a:spLocks/>
          </p:cNvSpPr>
          <p:nvPr/>
        </p:nvSpPr>
        <p:spPr bwMode="auto">
          <a:xfrm>
            <a:off x="834404" y="5780088"/>
            <a:ext cx="82296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600"/>
              </a:spcBef>
              <a:spcAft>
                <a:spcPct val="0"/>
              </a:spcAft>
              <a:buClr>
                <a:srgbClr val="727CA3"/>
              </a:buClr>
              <a:buSzPct val="76000"/>
              <a:buNone/>
              <a:tabLst/>
              <a:defRPr/>
            </a:pPr>
            <a:r>
              <a:rPr lang="en-US" sz="2000" noProof="0" dirty="0" smtClean="0">
                <a:latin typeface="Gill Sans MT"/>
              </a:rPr>
              <a:t>DTMF-Based Crossing Activation</a:t>
            </a:r>
            <a:endParaRPr kumimoji="0" lang="en-US" sz="2000" b="0" i="0" u="none" strike="noStrike" kern="1200" cap="none" spc="0" normalizeH="0" baseline="0" noProof="0" dirty="0" smtClean="0">
              <a:ln>
                <a:noFill/>
              </a:ln>
              <a:effectLst/>
              <a:uLnTx/>
              <a:uFillTx/>
              <a:latin typeface="Gill Sans MT"/>
            </a:endParaRPr>
          </a:p>
        </p:txBody>
      </p:sp>
    </p:spTree>
    <p:extLst>
      <p:ext uri="{BB962C8B-B14F-4D97-AF65-F5344CB8AC3E}">
        <p14:creationId xmlns:p14="http://schemas.microsoft.com/office/powerpoint/2010/main" val="292550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Kevin Nichter, Lilee Systems</a:t>
            </a:r>
            <a:endParaRPr lang="en-US" dirty="0"/>
          </a:p>
        </p:txBody>
      </p:sp>
      <p:sp>
        <p:nvSpPr>
          <p:cNvPr id="6" name="Slide Number Placeholder 5"/>
          <p:cNvSpPr>
            <a:spLocks noGrp="1"/>
          </p:cNvSpPr>
          <p:nvPr>
            <p:ph type="sldNum" sz="quarter" idx="12"/>
          </p:nvPr>
        </p:nvSpPr>
        <p:spPr/>
        <p:txBody>
          <a:bodyPr/>
          <a:lstStyle/>
          <a:p>
            <a:r>
              <a:rPr lang="en-US"/>
              <a:t>Slide </a:t>
            </a:r>
            <a:fld id="{0BF3D981-27F6-4194-9F7A-E53ED12ABD5C}" type="slidenum">
              <a:rPr lang="en-US"/>
              <a:pPr/>
              <a:t>19</a:t>
            </a:fld>
            <a:endParaRPr lang="en-US"/>
          </a:p>
        </p:txBody>
      </p:sp>
      <p:sp>
        <p:nvSpPr>
          <p:cNvPr id="14" name="Title 1"/>
          <p:cNvSpPr>
            <a:spLocks noGrp="1"/>
          </p:cNvSpPr>
          <p:nvPr/>
        </p:nvSpPr>
        <p:spPr bwMode="auto">
          <a:xfrm>
            <a:off x="685800" y="581799"/>
            <a:ext cx="77724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3600" b="1">
                <a:solidFill>
                  <a:schemeClr val="accent2"/>
                </a:solidFill>
                <a:latin typeface="Calibri" pitchFamily="34" charset="0"/>
                <a:ea typeface="+mj-ea"/>
                <a:cs typeface="Calibri" pitchFamily="34" charset="0"/>
              </a:defRPr>
            </a:lvl1pPr>
            <a:lvl2pPr algn="ctr" rtl="0" fontAlgn="base">
              <a:spcBef>
                <a:spcPct val="0"/>
              </a:spcBef>
              <a:spcAft>
                <a:spcPct val="0"/>
              </a:spcAft>
              <a:defRPr sz="3600" b="1">
                <a:solidFill>
                  <a:schemeClr val="accent2"/>
                </a:solidFill>
                <a:latin typeface="Calibri" pitchFamily="34" charset="0"/>
              </a:defRPr>
            </a:lvl2pPr>
            <a:lvl3pPr algn="ctr" rtl="0" fontAlgn="base">
              <a:spcBef>
                <a:spcPct val="0"/>
              </a:spcBef>
              <a:spcAft>
                <a:spcPct val="0"/>
              </a:spcAft>
              <a:defRPr sz="3600" b="1">
                <a:solidFill>
                  <a:schemeClr val="accent2"/>
                </a:solidFill>
                <a:latin typeface="Calibri" pitchFamily="34" charset="0"/>
              </a:defRPr>
            </a:lvl3pPr>
            <a:lvl4pPr algn="ctr" rtl="0" fontAlgn="base">
              <a:spcBef>
                <a:spcPct val="0"/>
              </a:spcBef>
              <a:spcAft>
                <a:spcPct val="0"/>
              </a:spcAft>
              <a:defRPr sz="3600" b="1">
                <a:solidFill>
                  <a:schemeClr val="accent2"/>
                </a:solidFill>
                <a:latin typeface="Calibri" pitchFamily="34" charset="0"/>
              </a:defRPr>
            </a:lvl4pPr>
            <a:lvl5pPr algn="ctr" rtl="0" fontAlgn="base">
              <a:spcBef>
                <a:spcPct val="0"/>
              </a:spcBef>
              <a:spcAft>
                <a:spcPct val="0"/>
              </a:spcAft>
              <a:defRPr sz="3600" b="1">
                <a:solidFill>
                  <a:schemeClr val="accent2"/>
                </a:solidFill>
                <a:latin typeface="Calibri" pitchFamily="34"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9DD9"/>
                </a:solidFill>
                <a:effectLst/>
                <a:uLnTx/>
                <a:uFillTx/>
                <a:latin typeface="Calibri" pitchFamily="34" charset="0"/>
                <a:ea typeface="+mj-ea"/>
                <a:cs typeface="Calibri" pitchFamily="34" charset="0"/>
              </a:rPr>
              <a:t>Immediate and Emerging Issues</a:t>
            </a:r>
            <a:endParaRPr kumimoji="0" lang="en-US" sz="3600" b="1" i="0" u="none" strike="noStrike" kern="0" cap="none" spc="0" normalizeH="0" baseline="0" noProof="0" dirty="0">
              <a:ln>
                <a:noFill/>
              </a:ln>
              <a:solidFill>
                <a:srgbClr val="009DD9"/>
              </a:solidFill>
              <a:effectLst/>
              <a:uLnTx/>
              <a:uFillTx/>
              <a:latin typeface="Calibri" pitchFamily="34" charset="0"/>
              <a:ea typeface="+mj-ea"/>
              <a:cs typeface="Calibri" pitchFamily="34" charset="0"/>
            </a:endParaRPr>
          </a:p>
        </p:txBody>
      </p:sp>
      <p:sp>
        <p:nvSpPr>
          <p:cNvPr id="22" name="Content Placeholder 1"/>
          <p:cNvSpPr txBox="1">
            <a:spLocks/>
          </p:cNvSpPr>
          <p:nvPr/>
        </p:nvSpPr>
        <p:spPr bwMode="auto">
          <a:xfrm>
            <a:off x="457200" y="1219200"/>
            <a:ext cx="83058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73050" marR="0" lvl="0" indent="-273050" algn="l" defTabSz="914400" rtl="0" eaLnBrk="0" fontAlgn="base" latinLnBrk="0" hangingPunct="0">
              <a:lnSpc>
                <a:spcPct val="100000"/>
              </a:lnSpc>
              <a:spcBef>
                <a:spcPts val="600"/>
              </a:spcBef>
              <a:spcAft>
                <a:spcPct val="0"/>
              </a:spcAft>
              <a:buClr>
                <a:srgbClr val="727CA3"/>
              </a:buClr>
              <a:buSzPct val="76000"/>
              <a:buFont typeface="Wingdings 3" pitchFamily="18" charset="2"/>
              <a:buChar char=""/>
              <a:tabLst/>
              <a:defRPr/>
            </a:pPr>
            <a:r>
              <a:rPr lang="en-US" sz="2300" dirty="0" smtClean="0">
                <a:latin typeface="Gill Sans MT"/>
              </a:rPr>
              <a:t>Interoperability between ACSES and ITC</a:t>
            </a:r>
          </a:p>
          <a:p>
            <a:pPr marL="273050" marR="0" lvl="0" indent="-273050" algn="l" defTabSz="914400" rtl="0" eaLnBrk="0" fontAlgn="base" latinLnBrk="0" hangingPunct="0">
              <a:lnSpc>
                <a:spcPct val="100000"/>
              </a:lnSpc>
              <a:spcBef>
                <a:spcPts val="600"/>
              </a:spcBef>
              <a:spcAft>
                <a:spcPct val="0"/>
              </a:spcAft>
              <a:buClr>
                <a:srgbClr val="727CA3"/>
              </a:buClr>
              <a:buSzPct val="76000"/>
              <a:buFont typeface="Wingdings 3" pitchFamily="18" charset="2"/>
              <a:buChar char=""/>
              <a:tabLst/>
              <a:defRPr/>
            </a:pPr>
            <a:r>
              <a:rPr lang="en-US" sz="2300" dirty="0" smtClean="0">
                <a:latin typeface="Gill Sans MT"/>
              </a:rPr>
              <a:t>Are there other IEEE efforts that can address centralized management or other facets of PTC systems?</a:t>
            </a:r>
          </a:p>
          <a:p>
            <a:pPr marL="273050" marR="0" lvl="0" indent="-273050" algn="l" defTabSz="914400" rtl="0" eaLnBrk="0" fontAlgn="base" latinLnBrk="0" hangingPunct="0">
              <a:lnSpc>
                <a:spcPct val="100000"/>
              </a:lnSpc>
              <a:spcBef>
                <a:spcPts val="600"/>
              </a:spcBef>
              <a:spcAft>
                <a:spcPct val="0"/>
              </a:spcAft>
              <a:buClr>
                <a:srgbClr val="727CA3"/>
              </a:buClr>
              <a:buSzPct val="76000"/>
              <a:buFont typeface="Wingdings 3" pitchFamily="18" charset="2"/>
              <a:buChar char=""/>
              <a:tabLst/>
              <a:defRPr/>
            </a:pPr>
            <a:r>
              <a:rPr lang="en-US" sz="2300" dirty="0" smtClean="0">
                <a:latin typeface="Gill Sans MT"/>
              </a:rPr>
              <a:t>How will evolving needs and requirements be captured and implemented? </a:t>
            </a:r>
          </a:p>
          <a:p>
            <a:pPr marL="273050" marR="0" lvl="0" indent="-273050" algn="l" defTabSz="914400" rtl="0" eaLnBrk="0" fontAlgn="base" latinLnBrk="0" hangingPunct="0">
              <a:lnSpc>
                <a:spcPct val="100000"/>
              </a:lnSpc>
              <a:spcBef>
                <a:spcPts val="600"/>
              </a:spcBef>
              <a:spcAft>
                <a:spcPct val="0"/>
              </a:spcAft>
              <a:buClr>
                <a:srgbClr val="727CA3"/>
              </a:buClr>
              <a:buSzPct val="76000"/>
              <a:buFont typeface="Wingdings 3" pitchFamily="18" charset="2"/>
              <a:buChar char=""/>
              <a:tabLst/>
              <a:defRPr/>
            </a:pPr>
            <a:r>
              <a:rPr lang="en-US" sz="2300" dirty="0" smtClean="0">
                <a:latin typeface="Gill Sans MT"/>
              </a:rPr>
              <a:t>What else can be “absorbed” into the PTC communications system?</a:t>
            </a:r>
          </a:p>
          <a:p>
            <a:pPr lvl="1">
              <a:spcBef>
                <a:spcPts val="600"/>
              </a:spcBef>
              <a:buClr>
                <a:srgbClr val="727CA3"/>
              </a:buClr>
              <a:defRPr/>
            </a:pPr>
            <a:r>
              <a:rPr lang="en-US" sz="2000" dirty="0" smtClean="0">
                <a:latin typeface="Gill Sans MT"/>
              </a:rPr>
              <a:t>Advanced crossing starts </a:t>
            </a:r>
          </a:p>
          <a:p>
            <a:pPr lvl="1">
              <a:spcBef>
                <a:spcPts val="600"/>
              </a:spcBef>
              <a:buClr>
                <a:srgbClr val="727CA3"/>
              </a:buClr>
              <a:defRPr/>
            </a:pPr>
            <a:r>
              <a:rPr lang="en-US" sz="2000" dirty="0" smtClean="0">
                <a:latin typeface="Gill Sans MT"/>
              </a:rPr>
              <a:t>Codeline (controls / indications)</a:t>
            </a:r>
          </a:p>
          <a:p>
            <a:pPr lvl="1">
              <a:spcBef>
                <a:spcPts val="600"/>
              </a:spcBef>
              <a:buClr>
                <a:srgbClr val="727CA3"/>
              </a:buClr>
              <a:defRPr/>
            </a:pPr>
            <a:r>
              <a:rPr lang="en-US" sz="2000" dirty="0" smtClean="0">
                <a:latin typeface="Gill Sans MT"/>
              </a:rPr>
              <a:t>EOT / HOT, AEI, HBDs, and more</a:t>
            </a:r>
          </a:p>
          <a:p>
            <a:pPr lvl="1">
              <a:spcBef>
                <a:spcPts val="600"/>
              </a:spcBef>
              <a:buClr>
                <a:srgbClr val="727CA3"/>
              </a:buClr>
              <a:defRPr/>
            </a:pPr>
            <a:r>
              <a:rPr lang="en-US" sz="2000" dirty="0" smtClean="0">
                <a:latin typeface="Gill Sans MT"/>
              </a:rPr>
              <a:t>Motes?</a:t>
            </a:r>
            <a:endParaRPr lang="en-US" sz="2300" dirty="0" smtClean="0">
              <a:latin typeface="Gill Sans MT"/>
            </a:endParaRPr>
          </a:p>
        </p:txBody>
      </p:sp>
    </p:spTree>
    <p:extLst>
      <p:ext uri="{BB962C8B-B14F-4D97-AF65-F5344CB8AC3E}">
        <p14:creationId xmlns:p14="http://schemas.microsoft.com/office/powerpoint/2010/main" val="375602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Kevin Nichter, Lilee Systems</a:t>
            </a:r>
            <a:endParaRPr lang="en-US" dirty="0"/>
          </a:p>
        </p:txBody>
      </p:sp>
      <p:sp>
        <p:nvSpPr>
          <p:cNvPr id="6" name="Slide Number Placeholder 5"/>
          <p:cNvSpPr>
            <a:spLocks noGrp="1"/>
          </p:cNvSpPr>
          <p:nvPr>
            <p:ph type="sldNum" sz="quarter" idx="12"/>
          </p:nvPr>
        </p:nvSpPr>
        <p:spPr/>
        <p:txBody>
          <a:bodyPr/>
          <a:lstStyle/>
          <a:p>
            <a:r>
              <a:rPr lang="en-US"/>
              <a:t>Slide </a:t>
            </a:r>
            <a:fld id="{0BF3D981-27F6-4194-9F7A-E53ED12ABD5C}" type="slidenum">
              <a:rPr lang="en-US"/>
              <a:pPr/>
              <a:t>2</a:t>
            </a:fld>
            <a:endParaRPr lang="en-US"/>
          </a:p>
        </p:txBody>
      </p:sp>
      <p:sp>
        <p:nvSpPr>
          <p:cNvPr id="26626" name="Rectangle 2"/>
          <p:cNvSpPr>
            <a:spLocks noGrp="1" noChangeArrowheads="1"/>
          </p:cNvSpPr>
          <p:nvPr>
            <p:ph type="ctrTitle"/>
          </p:nvPr>
        </p:nvSpPr>
        <p:spPr>
          <a:xfrm>
            <a:off x="685800" y="2286000"/>
            <a:ext cx="7772400" cy="1143000"/>
          </a:xfrm>
        </p:spPr>
        <p:txBody>
          <a:bodyPr/>
          <a:lstStyle/>
          <a:p>
            <a:r>
              <a:rPr lang="en-US" dirty="0"/>
              <a:t>Positive Train Control Mandate and Technology</a:t>
            </a:r>
            <a:endParaRPr lang="en-US" dirty="0"/>
          </a:p>
        </p:txBody>
      </p:sp>
      <p:sp>
        <p:nvSpPr>
          <p:cNvPr id="26627" name="Rectangle 3"/>
          <p:cNvSpPr>
            <a:spLocks noGrp="1" noChangeArrowheads="1"/>
          </p:cNvSpPr>
          <p:nvPr>
            <p:ph type="subTitle" idx="1"/>
          </p:nvPr>
        </p:nvSpPr>
        <p:spPr/>
        <p:txBody>
          <a:bodyPr/>
          <a:lstStyle/>
          <a:p>
            <a:r>
              <a:rPr lang="en-US" dirty="0" smtClean="0"/>
              <a:t>Kevin Nichter</a:t>
            </a:r>
          </a:p>
          <a:p>
            <a:r>
              <a:rPr lang="en-US" dirty="0" smtClean="0"/>
              <a:t>Lilee Systems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Kevin Nichter, Lilee Systems</a:t>
            </a:r>
            <a:endParaRPr lang="en-US" dirty="0"/>
          </a:p>
        </p:txBody>
      </p:sp>
      <p:sp>
        <p:nvSpPr>
          <p:cNvPr id="6" name="Slide Number Placeholder 5"/>
          <p:cNvSpPr>
            <a:spLocks noGrp="1"/>
          </p:cNvSpPr>
          <p:nvPr>
            <p:ph type="sldNum" sz="quarter" idx="12"/>
          </p:nvPr>
        </p:nvSpPr>
        <p:spPr/>
        <p:txBody>
          <a:bodyPr/>
          <a:lstStyle/>
          <a:p>
            <a:r>
              <a:rPr lang="en-US"/>
              <a:t>Slide </a:t>
            </a:r>
            <a:fld id="{0BF3D981-27F6-4194-9F7A-E53ED12ABD5C}" type="slidenum">
              <a:rPr lang="en-US"/>
              <a:pPr/>
              <a:t>3</a:t>
            </a:fld>
            <a:endParaRPr lang="en-US"/>
          </a:p>
        </p:txBody>
      </p:sp>
      <p:sp>
        <p:nvSpPr>
          <p:cNvPr id="12" name="Content Placeholder 1"/>
          <p:cNvSpPr txBox="1">
            <a:spLocks/>
          </p:cNvSpPr>
          <p:nvPr/>
        </p:nvSpPr>
        <p:spPr bwMode="auto">
          <a:xfrm>
            <a:off x="457200" y="1219200"/>
            <a:ext cx="82296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73050" marR="0" lvl="0" indent="-273050" algn="l" defTabSz="914400" rtl="0" eaLnBrk="0" fontAlgn="base" latinLnBrk="0" hangingPunct="0">
              <a:lnSpc>
                <a:spcPct val="100000"/>
              </a:lnSpc>
              <a:spcBef>
                <a:spcPts val="600"/>
              </a:spcBef>
              <a:spcAft>
                <a:spcPct val="0"/>
              </a:spcAft>
              <a:buClr>
                <a:srgbClr val="727CA3"/>
              </a:buClr>
              <a:buSzPct val="76000"/>
              <a:buFont typeface="Wingdings 3" pitchFamily="18" charset="2"/>
              <a:buChar char=""/>
              <a:tabLst/>
              <a:defRPr/>
            </a:pPr>
            <a:r>
              <a:rPr kumimoji="0" lang="en-US" sz="2600" b="0" i="0" u="none" strike="noStrike" kern="1200" cap="none" spc="0" normalizeH="0" baseline="0" noProof="0" dirty="0" smtClean="0">
                <a:ln>
                  <a:noFill/>
                </a:ln>
                <a:solidFill>
                  <a:sysClr val="windowText" lastClr="000000"/>
                </a:solidFill>
                <a:effectLst/>
                <a:uLnTx/>
                <a:uFillTx/>
                <a:latin typeface="Gill Sans MT"/>
                <a:ea typeface="+mn-ea"/>
                <a:cs typeface="+mn-cs"/>
              </a:rPr>
              <a:t>Background</a:t>
            </a:r>
            <a:r>
              <a:rPr kumimoji="0" lang="en-US" sz="2600" b="0" i="0" u="none" strike="noStrike" kern="1200" cap="none" spc="0" normalizeH="0" noProof="0" dirty="0" smtClean="0">
                <a:ln>
                  <a:noFill/>
                </a:ln>
                <a:solidFill>
                  <a:sysClr val="windowText" lastClr="000000"/>
                </a:solidFill>
                <a:effectLst/>
                <a:uLnTx/>
                <a:uFillTx/>
                <a:latin typeface="Gill Sans MT"/>
                <a:ea typeface="+mn-ea"/>
                <a:cs typeface="+mn-cs"/>
              </a:rPr>
              <a:t> on the e</a:t>
            </a:r>
            <a:r>
              <a:rPr kumimoji="0" lang="en-US" sz="2600" b="0" i="0" u="none" strike="noStrike" kern="1200" cap="none" spc="0" normalizeH="0" baseline="0" noProof="0" dirty="0" smtClean="0">
                <a:ln>
                  <a:noFill/>
                </a:ln>
                <a:solidFill>
                  <a:sysClr val="windowText" lastClr="000000"/>
                </a:solidFill>
                <a:effectLst/>
                <a:uLnTx/>
                <a:uFillTx/>
                <a:latin typeface="Gill Sans MT"/>
                <a:ea typeface="+mn-ea"/>
                <a:cs typeface="+mn-cs"/>
              </a:rPr>
              <a:t>mergence</a:t>
            </a:r>
            <a:r>
              <a:rPr kumimoji="0" lang="en-US" sz="2600" b="0" i="0" u="none" strike="noStrike" kern="1200" cap="none" spc="0" normalizeH="0" noProof="0" dirty="0" smtClean="0">
                <a:ln>
                  <a:noFill/>
                </a:ln>
                <a:solidFill>
                  <a:sysClr val="windowText" lastClr="000000"/>
                </a:solidFill>
                <a:effectLst/>
                <a:uLnTx/>
                <a:uFillTx/>
                <a:latin typeface="Gill Sans MT"/>
                <a:ea typeface="+mn-ea"/>
                <a:cs typeface="+mn-cs"/>
              </a:rPr>
              <a:t> of PTC</a:t>
            </a:r>
            <a:endParaRPr kumimoji="0" lang="en-US" sz="2600" b="0" i="0" u="none" strike="noStrike" kern="1200" cap="none" spc="0" normalizeH="0" baseline="0" noProof="0" dirty="0" smtClean="0">
              <a:ln>
                <a:noFill/>
              </a:ln>
              <a:solidFill>
                <a:sysClr val="windowText" lastClr="000000"/>
              </a:solidFill>
              <a:effectLst/>
              <a:uLnTx/>
              <a:uFillTx/>
              <a:latin typeface="Gill Sans MT"/>
              <a:ea typeface="+mn-ea"/>
              <a:cs typeface="+mn-cs"/>
            </a:endParaRPr>
          </a:p>
          <a:p>
            <a:pPr marL="273050" marR="0" lvl="0" indent="-273050" algn="l" defTabSz="914400" rtl="0" eaLnBrk="0" fontAlgn="base" latinLnBrk="0" hangingPunct="0">
              <a:lnSpc>
                <a:spcPct val="100000"/>
              </a:lnSpc>
              <a:spcBef>
                <a:spcPts val="600"/>
              </a:spcBef>
              <a:spcAft>
                <a:spcPct val="0"/>
              </a:spcAft>
              <a:buClr>
                <a:srgbClr val="727CA3"/>
              </a:buClr>
              <a:buSzPct val="76000"/>
              <a:buFont typeface="Wingdings 3" pitchFamily="18" charset="2"/>
              <a:buChar char=""/>
              <a:tabLst/>
              <a:defRPr/>
            </a:pPr>
            <a:r>
              <a:rPr lang="en-US" dirty="0" smtClean="0">
                <a:solidFill>
                  <a:sysClr val="windowText" lastClr="000000"/>
                </a:solidFill>
                <a:latin typeface="Gill Sans MT"/>
              </a:rPr>
              <a:t>PTC technology</a:t>
            </a:r>
          </a:p>
          <a:p>
            <a:pPr marL="273050" marR="0" lvl="0" indent="-273050" algn="l" defTabSz="914400" rtl="0" eaLnBrk="0" fontAlgn="base" latinLnBrk="0" hangingPunct="0">
              <a:lnSpc>
                <a:spcPct val="100000"/>
              </a:lnSpc>
              <a:spcBef>
                <a:spcPts val="600"/>
              </a:spcBef>
              <a:spcAft>
                <a:spcPct val="0"/>
              </a:spcAft>
              <a:buClr>
                <a:srgbClr val="727CA3"/>
              </a:buClr>
              <a:buSzPct val="76000"/>
              <a:buFont typeface="Wingdings 3" pitchFamily="18" charset="2"/>
              <a:buChar char=""/>
              <a:tabLst/>
              <a:defRPr/>
            </a:pPr>
            <a:r>
              <a:rPr lang="en-US" dirty="0" smtClean="0">
                <a:solidFill>
                  <a:sysClr val="windowText" lastClr="000000"/>
                </a:solidFill>
                <a:latin typeface="Gill Sans MT"/>
              </a:rPr>
              <a:t>Interoperability</a:t>
            </a:r>
          </a:p>
          <a:p>
            <a:pPr marL="273050" marR="0" lvl="0" indent="-273050" algn="l" defTabSz="914400" rtl="0" eaLnBrk="0" fontAlgn="base" latinLnBrk="0" hangingPunct="0">
              <a:lnSpc>
                <a:spcPct val="100000"/>
              </a:lnSpc>
              <a:spcBef>
                <a:spcPts val="600"/>
              </a:spcBef>
              <a:spcAft>
                <a:spcPct val="0"/>
              </a:spcAft>
              <a:buClr>
                <a:srgbClr val="727CA3"/>
              </a:buClr>
              <a:buSzPct val="76000"/>
              <a:buFont typeface="Wingdings 3" pitchFamily="18" charset="2"/>
              <a:buChar char=""/>
              <a:tabLst/>
              <a:defRPr/>
            </a:pPr>
            <a:r>
              <a:rPr lang="en-US" dirty="0" smtClean="0">
                <a:solidFill>
                  <a:sysClr val="windowText" lastClr="000000"/>
                </a:solidFill>
                <a:latin typeface="Gill Sans MT"/>
              </a:rPr>
              <a:t>PTC systems in use today</a:t>
            </a:r>
          </a:p>
          <a:p>
            <a:pPr marL="273050" marR="0" lvl="0" indent="-273050" algn="l" defTabSz="914400" rtl="0" eaLnBrk="0" fontAlgn="base" latinLnBrk="0" hangingPunct="0">
              <a:lnSpc>
                <a:spcPct val="100000"/>
              </a:lnSpc>
              <a:spcBef>
                <a:spcPts val="600"/>
              </a:spcBef>
              <a:spcAft>
                <a:spcPct val="0"/>
              </a:spcAft>
              <a:buClr>
                <a:srgbClr val="727CA3"/>
              </a:buClr>
              <a:buSzPct val="76000"/>
              <a:buFont typeface="Wingdings 3" pitchFamily="18" charset="2"/>
              <a:buChar char=""/>
              <a:tabLst/>
              <a:defRPr/>
            </a:pPr>
            <a:r>
              <a:rPr lang="en-US" dirty="0" smtClean="0">
                <a:solidFill>
                  <a:sysClr val="windowText" lastClr="000000"/>
                </a:solidFill>
                <a:latin typeface="Gill Sans MT"/>
              </a:rPr>
              <a:t>A standards-based approach using the ERTMS example</a:t>
            </a:r>
          </a:p>
          <a:p>
            <a:pPr marL="273050" marR="0" lvl="0" indent="-273050" algn="l" defTabSz="914400" rtl="0" eaLnBrk="0" fontAlgn="base" latinLnBrk="0" hangingPunct="0">
              <a:lnSpc>
                <a:spcPct val="100000"/>
              </a:lnSpc>
              <a:spcBef>
                <a:spcPts val="600"/>
              </a:spcBef>
              <a:spcAft>
                <a:spcPct val="0"/>
              </a:spcAft>
              <a:buClr>
                <a:srgbClr val="727CA3"/>
              </a:buClr>
              <a:buSzPct val="76000"/>
              <a:buFont typeface="Wingdings 3" pitchFamily="18" charset="2"/>
              <a:buChar char=""/>
              <a:tabLst/>
              <a:defRPr/>
            </a:pPr>
            <a:r>
              <a:rPr lang="en-US" dirty="0" smtClean="0">
                <a:solidFill>
                  <a:sysClr val="windowText" lastClr="000000"/>
                </a:solidFill>
                <a:latin typeface="Gill Sans MT"/>
              </a:rPr>
              <a:t>Emerging issues</a:t>
            </a:r>
          </a:p>
          <a:p>
            <a:pPr marL="273050" marR="0" lvl="0" indent="-273050" algn="l" defTabSz="914400" rtl="0" eaLnBrk="0" fontAlgn="base" latinLnBrk="0" hangingPunct="0">
              <a:lnSpc>
                <a:spcPct val="100000"/>
              </a:lnSpc>
              <a:spcBef>
                <a:spcPts val="600"/>
              </a:spcBef>
              <a:spcAft>
                <a:spcPct val="0"/>
              </a:spcAft>
              <a:buClr>
                <a:srgbClr val="727CA3"/>
              </a:buClr>
              <a:buSzPct val="76000"/>
              <a:buFont typeface="Wingdings 3" pitchFamily="18" charset="2"/>
              <a:buChar char=""/>
              <a:tabLst/>
              <a:defRPr/>
            </a:pPr>
            <a:endParaRPr kumimoji="0" lang="en-US" sz="2300" b="0" i="0" u="none" strike="noStrike" kern="1200" cap="none" spc="0" normalizeH="0" baseline="0" noProof="0" dirty="0" smtClean="0">
              <a:ln>
                <a:noFill/>
              </a:ln>
              <a:solidFill>
                <a:srgbClr val="464653"/>
              </a:solidFill>
              <a:effectLst/>
              <a:uLnTx/>
              <a:uFillTx/>
              <a:latin typeface="Gill Sans MT"/>
              <a:ea typeface="+mn-ea"/>
              <a:cs typeface="+mn-cs"/>
            </a:endParaRPr>
          </a:p>
        </p:txBody>
      </p:sp>
      <p:sp>
        <p:nvSpPr>
          <p:cNvPr id="14" name="Title 1"/>
          <p:cNvSpPr>
            <a:spLocks noGrp="1"/>
          </p:cNvSpPr>
          <p:nvPr/>
        </p:nvSpPr>
        <p:spPr bwMode="auto">
          <a:xfrm>
            <a:off x="685800" y="581799"/>
            <a:ext cx="77724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3600" b="1">
                <a:solidFill>
                  <a:schemeClr val="accent2"/>
                </a:solidFill>
                <a:latin typeface="Calibri" pitchFamily="34" charset="0"/>
                <a:ea typeface="+mj-ea"/>
                <a:cs typeface="Calibri" pitchFamily="34" charset="0"/>
              </a:defRPr>
            </a:lvl1pPr>
            <a:lvl2pPr algn="ctr" rtl="0" fontAlgn="base">
              <a:spcBef>
                <a:spcPct val="0"/>
              </a:spcBef>
              <a:spcAft>
                <a:spcPct val="0"/>
              </a:spcAft>
              <a:defRPr sz="3600" b="1">
                <a:solidFill>
                  <a:schemeClr val="accent2"/>
                </a:solidFill>
                <a:latin typeface="Calibri" pitchFamily="34" charset="0"/>
              </a:defRPr>
            </a:lvl2pPr>
            <a:lvl3pPr algn="ctr" rtl="0" fontAlgn="base">
              <a:spcBef>
                <a:spcPct val="0"/>
              </a:spcBef>
              <a:spcAft>
                <a:spcPct val="0"/>
              </a:spcAft>
              <a:defRPr sz="3600" b="1">
                <a:solidFill>
                  <a:schemeClr val="accent2"/>
                </a:solidFill>
                <a:latin typeface="Calibri" pitchFamily="34" charset="0"/>
              </a:defRPr>
            </a:lvl3pPr>
            <a:lvl4pPr algn="ctr" rtl="0" fontAlgn="base">
              <a:spcBef>
                <a:spcPct val="0"/>
              </a:spcBef>
              <a:spcAft>
                <a:spcPct val="0"/>
              </a:spcAft>
              <a:defRPr sz="3600" b="1">
                <a:solidFill>
                  <a:schemeClr val="accent2"/>
                </a:solidFill>
                <a:latin typeface="Calibri" pitchFamily="34" charset="0"/>
              </a:defRPr>
            </a:lvl4pPr>
            <a:lvl5pPr algn="ctr" rtl="0" fontAlgn="base">
              <a:spcBef>
                <a:spcPct val="0"/>
              </a:spcBef>
              <a:spcAft>
                <a:spcPct val="0"/>
              </a:spcAft>
              <a:defRPr sz="3600" b="1">
                <a:solidFill>
                  <a:schemeClr val="accent2"/>
                </a:solidFill>
                <a:latin typeface="Calibri" pitchFamily="34"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9DD9"/>
                </a:solidFill>
                <a:effectLst/>
                <a:uLnTx/>
                <a:uFillTx/>
                <a:latin typeface="Calibri" pitchFamily="34" charset="0"/>
                <a:ea typeface="+mj-ea"/>
                <a:cs typeface="Calibri" pitchFamily="34" charset="0"/>
              </a:rPr>
              <a:t>Agenda</a:t>
            </a:r>
            <a:endParaRPr kumimoji="0" lang="en-US" sz="3600" b="1" i="0" u="none" strike="noStrike" kern="0" cap="none" spc="0" normalizeH="0" baseline="0" noProof="0" dirty="0">
              <a:ln>
                <a:noFill/>
              </a:ln>
              <a:solidFill>
                <a:srgbClr val="009DD9"/>
              </a:solidFill>
              <a:effectLst/>
              <a:uLnTx/>
              <a:uFillTx/>
              <a:latin typeface="Calibri" pitchFamily="34" charset="0"/>
              <a:ea typeface="+mj-ea"/>
              <a:cs typeface="Calibri" pitchFamily="34" charset="0"/>
            </a:endParaRPr>
          </a:p>
        </p:txBody>
      </p:sp>
    </p:spTree>
    <p:extLst>
      <p:ext uri="{BB962C8B-B14F-4D97-AF65-F5344CB8AC3E}">
        <p14:creationId xmlns:p14="http://schemas.microsoft.com/office/powerpoint/2010/main" val="30420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Kevin Nichter, Lilee Systems</a:t>
            </a:r>
            <a:endParaRPr lang="en-US" dirty="0"/>
          </a:p>
        </p:txBody>
      </p:sp>
      <p:sp>
        <p:nvSpPr>
          <p:cNvPr id="6" name="Slide Number Placeholder 5"/>
          <p:cNvSpPr>
            <a:spLocks noGrp="1"/>
          </p:cNvSpPr>
          <p:nvPr>
            <p:ph type="sldNum" sz="quarter" idx="12"/>
          </p:nvPr>
        </p:nvSpPr>
        <p:spPr/>
        <p:txBody>
          <a:bodyPr/>
          <a:lstStyle/>
          <a:p>
            <a:r>
              <a:rPr lang="en-US"/>
              <a:t>Slide </a:t>
            </a:r>
            <a:fld id="{0BF3D981-27F6-4194-9F7A-E53ED12ABD5C}" type="slidenum">
              <a:rPr lang="en-US"/>
              <a:pPr/>
              <a:t>4</a:t>
            </a:fld>
            <a:endParaRPr lang="en-US"/>
          </a:p>
        </p:txBody>
      </p:sp>
      <p:sp>
        <p:nvSpPr>
          <p:cNvPr id="12" name="Content Placeholder 1"/>
          <p:cNvSpPr txBox="1">
            <a:spLocks/>
          </p:cNvSpPr>
          <p:nvPr/>
        </p:nvSpPr>
        <p:spPr bwMode="auto">
          <a:xfrm>
            <a:off x="457201" y="1219200"/>
            <a:ext cx="49530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454025"/>
            <a:r>
              <a:rPr lang="en-US" sz="2300" dirty="0" smtClean="0">
                <a:latin typeface="Calibri" pitchFamily="34" charset="0"/>
                <a:cs typeface="Calibri" pitchFamily="34" charset="0"/>
              </a:rPr>
              <a:t>On September 12, 2008, a </a:t>
            </a:r>
            <a:r>
              <a:rPr lang="en-US" sz="2300" dirty="0" err="1" smtClean="0">
                <a:latin typeface="Calibri" pitchFamily="34" charset="0"/>
                <a:cs typeface="Calibri" pitchFamily="34" charset="0"/>
              </a:rPr>
              <a:t>Metrolink</a:t>
            </a:r>
            <a:r>
              <a:rPr lang="en-US" sz="2300" dirty="0" smtClean="0">
                <a:latin typeface="Calibri" pitchFamily="34" charset="0"/>
                <a:cs typeface="Calibri" pitchFamily="34" charset="0"/>
              </a:rPr>
              <a:t> passenger train collided with a Union Pacific freight train in Chatsworth, Los Angeles</a:t>
            </a:r>
          </a:p>
          <a:p>
            <a:pPr marL="454025"/>
            <a:r>
              <a:rPr lang="en-US" sz="2300" dirty="0" smtClean="0">
                <a:latin typeface="Calibri" pitchFamily="34" charset="0"/>
                <a:cs typeface="Calibri" pitchFamily="34" charset="0"/>
              </a:rPr>
              <a:t>Texting by </a:t>
            </a:r>
            <a:r>
              <a:rPr lang="en-US" sz="2300" dirty="0" err="1" smtClean="0">
                <a:latin typeface="Calibri" pitchFamily="34" charset="0"/>
                <a:cs typeface="Calibri" pitchFamily="34" charset="0"/>
              </a:rPr>
              <a:t>Metrolink</a:t>
            </a:r>
            <a:r>
              <a:rPr lang="en-US" sz="2300" dirty="0" smtClean="0">
                <a:latin typeface="Calibri" pitchFamily="34" charset="0"/>
                <a:cs typeface="Calibri" pitchFamily="34" charset="0"/>
              </a:rPr>
              <a:t> engineer</a:t>
            </a:r>
          </a:p>
          <a:p>
            <a:pPr marL="454025"/>
            <a:r>
              <a:rPr lang="en-US" sz="2300" dirty="0" smtClean="0">
                <a:latin typeface="Calibri" pitchFamily="34" charset="0"/>
                <a:cs typeface="Calibri" pitchFamily="34" charset="0"/>
              </a:rPr>
              <a:t>25 killed, 135 injured</a:t>
            </a:r>
          </a:p>
          <a:p>
            <a:pPr marL="180975" indent="0">
              <a:buNone/>
            </a:pPr>
            <a:endParaRPr lang="en-US" sz="2300" dirty="0">
              <a:latin typeface="Calibri" pitchFamily="34" charset="0"/>
              <a:cs typeface="Calibri" pitchFamily="34" charset="0"/>
            </a:endParaRPr>
          </a:p>
        </p:txBody>
      </p:sp>
      <p:sp>
        <p:nvSpPr>
          <p:cNvPr id="14" name="Title 1"/>
          <p:cNvSpPr>
            <a:spLocks noGrp="1"/>
          </p:cNvSpPr>
          <p:nvPr/>
        </p:nvSpPr>
        <p:spPr bwMode="auto">
          <a:xfrm>
            <a:off x="685800" y="581799"/>
            <a:ext cx="77724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3600" b="1">
                <a:solidFill>
                  <a:schemeClr val="accent2"/>
                </a:solidFill>
                <a:latin typeface="Calibri" pitchFamily="34" charset="0"/>
                <a:ea typeface="+mj-ea"/>
                <a:cs typeface="Calibri" pitchFamily="34" charset="0"/>
              </a:defRPr>
            </a:lvl1pPr>
            <a:lvl2pPr algn="ctr" rtl="0" fontAlgn="base">
              <a:spcBef>
                <a:spcPct val="0"/>
              </a:spcBef>
              <a:spcAft>
                <a:spcPct val="0"/>
              </a:spcAft>
              <a:defRPr sz="3600" b="1">
                <a:solidFill>
                  <a:schemeClr val="accent2"/>
                </a:solidFill>
                <a:latin typeface="Calibri" pitchFamily="34" charset="0"/>
              </a:defRPr>
            </a:lvl2pPr>
            <a:lvl3pPr algn="ctr" rtl="0" fontAlgn="base">
              <a:spcBef>
                <a:spcPct val="0"/>
              </a:spcBef>
              <a:spcAft>
                <a:spcPct val="0"/>
              </a:spcAft>
              <a:defRPr sz="3600" b="1">
                <a:solidFill>
                  <a:schemeClr val="accent2"/>
                </a:solidFill>
                <a:latin typeface="Calibri" pitchFamily="34" charset="0"/>
              </a:defRPr>
            </a:lvl3pPr>
            <a:lvl4pPr algn="ctr" rtl="0" fontAlgn="base">
              <a:spcBef>
                <a:spcPct val="0"/>
              </a:spcBef>
              <a:spcAft>
                <a:spcPct val="0"/>
              </a:spcAft>
              <a:defRPr sz="3600" b="1">
                <a:solidFill>
                  <a:schemeClr val="accent2"/>
                </a:solidFill>
                <a:latin typeface="Calibri" pitchFamily="34" charset="0"/>
              </a:defRPr>
            </a:lvl4pPr>
            <a:lvl5pPr algn="ctr" rtl="0" fontAlgn="base">
              <a:spcBef>
                <a:spcPct val="0"/>
              </a:spcBef>
              <a:spcAft>
                <a:spcPct val="0"/>
              </a:spcAft>
              <a:defRPr sz="3600" b="1">
                <a:solidFill>
                  <a:schemeClr val="accent2"/>
                </a:solidFill>
                <a:latin typeface="Calibri" pitchFamily="34"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9DD9"/>
                </a:solidFill>
                <a:effectLst/>
                <a:uLnTx/>
                <a:uFillTx/>
                <a:latin typeface="Calibri" pitchFamily="34" charset="0"/>
                <a:ea typeface="+mj-ea"/>
                <a:cs typeface="Calibri" pitchFamily="34" charset="0"/>
              </a:rPr>
              <a:t>September 12, 2008</a:t>
            </a:r>
            <a:endParaRPr kumimoji="0" lang="en-US" sz="3600" b="1" i="0" u="none" strike="noStrike" kern="0" cap="none" spc="0" normalizeH="0" baseline="0" noProof="0" dirty="0">
              <a:ln>
                <a:noFill/>
              </a:ln>
              <a:solidFill>
                <a:srgbClr val="009DD9"/>
              </a:solidFill>
              <a:effectLst/>
              <a:uLnTx/>
              <a:uFillTx/>
              <a:latin typeface="Calibri" pitchFamily="34" charset="0"/>
              <a:ea typeface="+mj-ea"/>
              <a:cs typeface="Calibri" pitchFamily="34" charset="0"/>
            </a:endParaRPr>
          </a:p>
        </p:txBody>
      </p:sp>
      <p:pic>
        <p:nvPicPr>
          <p:cNvPr id="9" name="Picture 7" descr="C:\Documents and Settings\jiaruli\Desktop\Metrolink_430x3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630170"/>
            <a:ext cx="3384019"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305699"/>
            <a:ext cx="3581400" cy="472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586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Kevin Nichter, Lilee Systems</a:t>
            </a:r>
            <a:endParaRPr lang="en-US" dirty="0"/>
          </a:p>
        </p:txBody>
      </p:sp>
      <p:sp>
        <p:nvSpPr>
          <p:cNvPr id="6" name="Slide Number Placeholder 5"/>
          <p:cNvSpPr>
            <a:spLocks noGrp="1"/>
          </p:cNvSpPr>
          <p:nvPr>
            <p:ph type="sldNum" sz="quarter" idx="12"/>
          </p:nvPr>
        </p:nvSpPr>
        <p:spPr/>
        <p:txBody>
          <a:bodyPr/>
          <a:lstStyle/>
          <a:p>
            <a:r>
              <a:rPr lang="en-US"/>
              <a:t>Slide </a:t>
            </a:r>
            <a:fld id="{0BF3D981-27F6-4194-9F7A-E53ED12ABD5C}" type="slidenum">
              <a:rPr lang="en-US"/>
              <a:pPr/>
              <a:t>5</a:t>
            </a:fld>
            <a:endParaRPr lang="en-US"/>
          </a:p>
        </p:txBody>
      </p:sp>
      <p:sp>
        <p:nvSpPr>
          <p:cNvPr id="12" name="Content Placeholder 1"/>
          <p:cNvSpPr txBox="1">
            <a:spLocks/>
          </p:cNvSpPr>
          <p:nvPr/>
        </p:nvSpPr>
        <p:spPr bwMode="auto">
          <a:xfrm>
            <a:off x="457200" y="1219200"/>
            <a:ext cx="84582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454025"/>
            <a:r>
              <a:rPr lang="en-US" dirty="0" smtClean="0">
                <a:latin typeface="Calibri" pitchFamily="34" charset="0"/>
                <a:cs typeface="Calibri" pitchFamily="34" charset="0"/>
              </a:rPr>
              <a:t>Rail Safety Improvement Act signed by President Bush on </a:t>
            </a:r>
            <a:r>
              <a:rPr lang="en-US" dirty="0">
                <a:latin typeface="Calibri" pitchFamily="34" charset="0"/>
                <a:cs typeface="Calibri" pitchFamily="34" charset="0"/>
              </a:rPr>
              <a:t>October 16, 2008 </a:t>
            </a:r>
            <a:r>
              <a:rPr lang="en-US" dirty="0" smtClean="0">
                <a:latin typeface="Calibri" pitchFamily="34" charset="0"/>
                <a:cs typeface="Calibri" pitchFamily="34" charset="0"/>
              </a:rPr>
              <a:t>(“RSIA08”)</a:t>
            </a:r>
          </a:p>
          <a:p>
            <a:pPr marL="454025"/>
            <a:r>
              <a:rPr lang="en-US" dirty="0">
                <a:latin typeface="Calibri" pitchFamily="34" charset="0"/>
                <a:cs typeface="Calibri" pitchFamily="34" charset="0"/>
              </a:rPr>
              <a:t>The bill mandates the implementation of Positive Train Control systems by December 31, 2015, on all</a:t>
            </a:r>
          </a:p>
          <a:p>
            <a:pPr marL="728663" lvl="1"/>
            <a:r>
              <a:rPr lang="en-US" dirty="0" smtClean="0">
                <a:latin typeface="Calibri" pitchFamily="34" charset="0"/>
                <a:cs typeface="Calibri" pitchFamily="34" charset="0"/>
              </a:rPr>
              <a:t>Tracks </a:t>
            </a:r>
            <a:r>
              <a:rPr lang="en-US" dirty="0">
                <a:latin typeface="Calibri" pitchFamily="34" charset="0"/>
                <a:cs typeface="Calibri" pitchFamily="34" charset="0"/>
              </a:rPr>
              <a:t>with passenger service</a:t>
            </a:r>
          </a:p>
          <a:p>
            <a:pPr marL="728663" lvl="1"/>
            <a:r>
              <a:rPr lang="en-US" dirty="0" smtClean="0">
                <a:latin typeface="Calibri" pitchFamily="34" charset="0"/>
                <a:cs typeface="Calibri" pitchFamily="34" charset="0"/>
              </a:rPr>
              <a:t>Tracks </a:t>
            </a:r>
            <a:r>
              <a:rPr lang="en-US" dirty="0">
                <a:latin typeface="Calibri" pitchFamily="34" charset="0"/>
                <a:cs typeface="Calibri" pitchFamily="34" charset="0"/>
              </a:rPr>
              <a:t>carrying hazardous materials which are poison or toxic by inhalation (PIH or TIH)</a:t>
            </a:r>
          </a:p>
          <a:p>
            <a:pPr marL="728663" lvl="1"/>
            <a:r>
              <a:rPr lang="en-US" dirty="0">
                <a:latin typeface="Calibri" pitchFamily="34" charset="0"/>
                <a:cs typeface="Calibri" pitchFamily="34" charset="0"/>
              </a:rPr>
              <a:t>Tracks carrying 5 million gross tons of freight or more per year</a:t>
            </a:r>
            <a:endParaRPr lang="en-US" dirty="0" smtClean="0">
              <a:latin typeface="Calibri" pitchFamily="34" charset="0"/>
              <a:cs typeface="Calibri" pitchFamily="34" charset="0"/>
            </a:endParaRPr>
          </a:p>
          <a:p>
            <a:pPr marL="454025"/>
            <a:r>
              <a:rPr lang="en-US" dirty="0" smtClean="0">
                <a:latin typeface="Calibri" pitchFamily="34" charset="0"/>
                <a:cs typeface="Calibri" pitchFamily="34" charset="0"/>
              </a:rPr>
              <a:t>Requires submission of plans to FRA</a:t>
            </a:r>
          </a:p>
          <a:p>
            <a:pPr marL="728663" lvl="1"/>
            <a:r>
              <a:rPr lang="en-US" dirty="0" smtClean="0">
                <a:latin typeface="Calibri" pitchFamily="34" charset="0"/>
                <a:cs typeface="Calibri" pitchFamily="34" charset="0"/>
              </a:rPr>
              <a:t>PTC Implementation Plan (PTCIP)</a:t>
            </a:r>
          </a:p>
          <a:p>
            <a:pPr marL="728663" lvl="1"/>
            <a:r>
              <a:rPr lang="en-US" dirty="0" smtClean="0">
                <a:latin typeface="Calibri" pitchFamily="34" charset="0"/>
                <a:cs typeface="Calibri" pitchFamily="34" charset="0"/>
              </a:rPr>
              <a:t>PTC Safety Plan (PTCSP)</a:t>
            </a:r>
          </a:p>
          <a:p>
            <a:pPr marL="728663" lvl="1"/>
            <a:r>
              <a:rPr lang="en-US" dirty="0" smtClean="0">
                <a:latin typeface="Calibri" pitchFamily="34" charset="0"/>
                <a:cs typeface="Calibri" pitchFamily="34" charset="0"/>
              </a:rPr>
              <a:t>PTC Development Plan (PTCDP)</a:t>
            </a:r>
          </a:p>
        </p:txBody>
      </p:sp>
      <p:sp>
        <p:nvSpPr>
          <p:cNvPr id="14" name="Title 1"/>
          <p:cNvSpPr>
            <a:spLocks noGrp="1"/>
          </p:cNvSpPr>
          <p:nvPr/>
        </p:nvSpPr>
        <p:spPr bwMode="auto">
          <a:xfrm>
            <a:off x="685800" y="581799"/>
            <a:ext cx="77724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3600" b="1">
                <a:solidFill>
                  <a:schemeClr val="accent2"/>
                </a:solidFill>
                <a:latin typeface="Calibri" pitchFamily="34" charset="0"/>
                <a:ea typeface="+mj-ea"/>
                <a:cs typeface="Calibri" pitchFamily="34" charset="0"/>
              </a:defRPr>
            </a:lvl1pPr>
            <a:lvl2pPr algn="ctr" rtl="0" fontAlgn="base">
              <a:spcBef>
                <a:spcPct val="0"/>
              </a:spcBef>
              <a:spcAft>
                <a:spcPct val="0"/>
              </a:spcAft>
              <a:defRPr sz="3600" b="1">
                <a:solidFill>
                  <a:schemeClr val="accent2"/>
                </a:solidFill>
                <a:latin typeface="Calibri" pitchFamily="34" charset="0"/>
              </a:defRPr>
            </a:lvl2pPr>
            <a:lvl3pPr algn="ctr" rtl="0" fontAlgn="base">
              <a:spcBef>
                <a:spcPct val="0"/>
              </a:spcBef>
              <a:spcAft>
                <a:spcPct val="0"/>
              </a:spcAft>
              <a:defRPr sz="3600" b="1">
                <a:solidFill>
                  <a:schemeClr val="accent2"/>
                </a:solidFill>
                <a:latin typeface="Calibri" pitchFamily="34" charset="0"/>
              </a:defRPr>
            </a:lvl3pPr>
            <a:lvl4pPr algn="ctr" rtl="0" fontAlgn="base">
              <a:spcBef>
                <a:spcPct val="0"/>
              </a:spcBef>
              <a:spcAft>
                <a:spcPct val="0"/>
              </a:spcAft>
              <a:defRPr sz="3600" b="1">
                <a:solidFill>
                  <a:schemeClr val="accent2"/>
                </a:solidFill>
                <a:latin typeface="Calibri" pitchFamily="34" charset="0"/>
              </a:defRPr>
            </a:lvl4pPr>
            <a:lvl5pPr algn="ctr" rtl="0" fontAlgn="base">
              <a:spcBef>
                <a:spcPct val="0"/>
              </a:spcBef>
              <a:spcAft>
                <a:spcPct val="0"/>
              </a:spcAft>
              <a:defRPr sz="3600" b="1">
                <a:solidFill>
                  <a:schemeClr val="accent2"/>
                </a:solidFill>
                <a:latin typeface="Calibri" pitchFamily="34"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9DD9"/>
                </a:solidFill>
                <a:effectLst/>
                <a:uLnTx/>
                <a:uFillTx/>
                <a:latin typeface="Calibri" pitchFamily="34" charset="0"/>
                <a:ea typeface="+mj-ea"/>
                <a:cs typeface="Calibri" pitchFamily="34" charset="0"/>
              </a:rPr>
              <a:t>Government</a:t>
            </a:r>
            <a:r>
              <a:rPr kumimoji="0" lang="en-US" sz="3600" b="1" i="0" u="none" strike="noStrike" kern="0" cap="none" spc="0" normalizeH="0" noProof="0" dirty="0" smtClean="0">
                <a:ln>
                  <a:noFill/>
                </a:ln>
                <a:solidFill>
                  <a:srgbClr val="009DD9"/>
                </a:solidFill>
                <a:effectLst/>
                <a:uLnTx/>
                <a:uFillTx/>
                <a:latin typeface="Calibri" pitchFamily="34" charset="0"/>
                <a:ea typeface="+mj-ea"/>
                <a:cs typeface="Calibri" pitchFamily="34" charset="0"/>
              </a:rPr>
              <a:t> Action</a:t>
            </a:r>
            <a:endParaRPr kumimoji="0" lang="en-US" sz="3600" b="1" i="0" u="none" strike="noStrike" kern="0" cap="none" spc="0" normalizeH="0" baseline="0" noProof="0" dirty="0">
              <a:ln>
                <a:noFill/>
              </a:ln>
              <a:solidFill>
                <a:srgbClr val="009DD9"/>
              </a:solidFill>
              <a:effectLst/>
              <a:uLnTx/>
              <a:uFillTx/>
              <a:latin typeface="Calibri" pitchFamily="34" charset="0"/>
              <a:ea typeface="+mj-ea"/>
              <a:cs typeface="Calibri" pitchFamily="34" charset="0"/>
            </a:endParaRPr>
          </a:p>
        </p:txBody>
      </p:sp>
    </p:spTree>
    <p:extLst>
      <p:ext uri="{BB962C8B-B14F-4D97-AF65-F5344CB8AC3E}">
        <p14:creationId xmlns:p14="http://schemas.microsoft.com/office/powerpoint/2010/main" val="30645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Kevin Nichter, Lilee Systems</a:t>
            </a:r>
            <a:endParaRPr lang="en-US" dirty="0"/>
          </a:p>
        </p:txBody>
      </p:sp>
      <p:sp>
        <p:nvSpPr>
          <p:cNvPr id="6" name="Slide Number Placeholder 5"/>
          <p:cNvSpPr>
            <a:spLocks noGrp="1"/>
          </p:cNvSpPr>
          <p:nvPr>
            <p:ph type="sldNum" sz="quarter" idx="12"/>
          </p:nvPr>
        </p:nvSpPr>
        <p:spPr/>
        <p:txBody>
          <a:bodyPr/>
          <a:lstStyle/>
          <a:p>
            <a:r>
              <a:rPr lang="en-US"/>
              <a:t>Slide </a:t>
            </a:r>
            <a:fld id="{0BF3D981-27F6-4194-9F7A-E53ED12ABD5C}" type="slidenum">
              <a:rPr lang="en-US"/>
              <a:pPr/>
              <a:t>6</a:t>
            </a:fld>
            <a:endParaRPr lang="en-US"/>
          </a:p>
        </p:txBody>
      </p:sp>
      <p:sp>
        <p:nvSpPr>
          <p:cNvPr id="12" name="Content Placeholder 1"/>
          <p:cNvSpPr txBox="1">
            <a:spLocks/>
          </p:cNvSpPr>
          <p:nvPr/>
        </p:nvSpPr>
        <p:spPr bwMode="auto">
          <a:xfrm>
            <a:off x="4495800" y="3048000"/>
            <a:ext cx="84582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defRPr/>
            </a:pPr>
            <a:endParaRPr lang="en-US" dirty="0">
              <a:latin typeface="Calibri" pitchFamily="34" charset="0"/>
              <a:cs typeface="Calibri" pitchFamily="34" charset="0"/>
            </a:endParaRPr>
          </a:p>
        </p:txBody>
      </p:sp>
      <p:sp>
        <p:nvSpPr>
          <p:cNvPr id="14" name="Title 1"/>
          <p:cNvSpPr>
            <a:spLocks noGrp="1"/>
          </p:cNvSpPr>
          <p:nvPr/>
        </p:nvSpPr>
        <p:spPr bwMode="auto">
          <a:xfrm>
            <a:off x="685800" y="581799"/>
            <a:ext cx="80391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3600" b="1">
                <a:solidFill>
                  <a:schemeClr val="accent2"/>
                </a:solidFill>
                <a:latin typeface="Calibri" pitchFamily="34" charset="0"/>
                <a:ea typeface="+mj-ea"/>
                <a:cs typeface="Calibri" pitchFamily="34" charset="0"/>
              </a:defRPr>
            </a:lvl1pPr>
            <a:lvl2pPr algn="ctr" rtl="0" fontAlgn="base">
              <a:spcBef>
                <a:spcPct val="0"/>
              </a:spcBef>
              <a:spcAft>
                <a:spcPct val="0"/>
              </a:spcAft>
              <a:defRPr sz="3600" b="1">
                <a:solidFill>
                  <a:schemeClr val="accent2"/>
                </a:solidFill>
                <a:latin typeface="Calibri" pitchFamily="34" charset="0"/>
              </a:defRPr>
            </a:lvl2pPr>
            <a:lvl3pPr algn="ctr" rtl="0" fontAlgn="base">
              <a:spcBef>
                <a:spcPct val="0"/>
              </a:spcBef>
              <a:spcAft>
                <a:spcPct val="0"/>
              </a:spcAft>
              <a:defRPr sz="3600" b="1">
                <a:solidFill>
                  <a:schemeClr val="accent2"/>
                </a:solidFill>
                <a:latin typeface="Calibri" pitchFamily="34" charset="0"/>
              </a:defRPr>
            </a:lvl3pPr>
            <a:lvl4pPr algn="ctr" rtl="0" fontAlgn="base">
              <a:spcBef>
                <a:spcPct val="0"/>
              </a:spcBef>
              <a:spcAft>
                <a:spcPct val="0"/>
              </a:spcAft>
              <a:defRPr sz="3600" b="1">
                <a:solidFill>
                  <a:schemeClr val="accent2"/>
                </a:solidFill>
                <a:latin typeface="Calibri" pitchFamily="34" charset="0"/>
              </a:defRPr>
            </a:lvl4pPr>
            <a:lvl5pPr algn="ctr" rtl="0" fontAlgn="base">
              <a:spcBef>
                <a:spcPct val="0"/>
              </a:spcBef>
              <a:spcAft>
                <a:spcPct val="0"/>
              </a:spcAft>
              <a:defRPr sz="3600" b="1">
                <a:solidFill>
                  <a:schemeClr val="accent2"/>
                </a:solidFill>
                <a:latin typeface="Calibri" pitchFamily="34"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9DD9"/>
                </a:solidFill>
                <a:effectLst/>
                <a:uLnTx/>
                <a:uFillTx/>
                <a:latin typeface="Calibri" pitchFamily="34" charset="0"/>
                <a:ea typeface="+mj-ea"/>
                <a:cs typeface="Calibri" pitchFamily="34" charset="0"/>
              </a:rPr>
              <a:t>Planning to Adopt Positive Train</a:t>
            </a:r>
            <a:r>
              <a:rPr kumimoji="0" lang="en-US" sz="3600" b="1" i="0" u="none" strike="noStrike" kern="0" cap="none" spc="0" normalizeH="0" noProof="0" dirty="0" smtClean="0">
                <a:ln>
                  <a:noFill/>
                </a:ln>
                <a:solidFill>
                  <a:srgbClr val="009DD9"/>
                </a:solidFill>
                <a:effectLst/>
                <a:uLnTx/>
                <a:uFillTx/>
                <a:latin typeface="Calibri" pitchFamily="34" charset="0"/>
                <a:ea typeface="+mj-ea"/>
                <a:cs typeface="Calibri" pitchFamily="34" charset="0"/>
              </a:rPr>
              <a:t> Control</a:t>
            </a:r>
            <a:endParaRPr kumimoji="0" lang="en-US" sz="3600" b="1" i="0" u="none" strike="noStrike" kern="0" cap="none" spc="0" normalizeH="0" baseline="0" noProof="0" dirty="0">
              <a:ln>
                <a:noFill/>
              </a:ln>
              <a:solidFill>
                <a:srgbClr val="009DD9"/>
              </a:solidFill>
              <a:effectLst/>
              <a:uLnTx/>
              <a:uFillTx/>
              <a:latin typeface="Calibri" pitchFamily="34" charset="0"/>
              <a:ea typeface="+mj-ea"/>
              <a:cs typeface="Calibri" pitchFamily="34" charset="0"/>
            </a:endParaRPr>
          </a:p>
        </p:txBody>
      </p:sp>
      <p:sp>
        <p:nvSpPr>
          <p:cNvPr id="9" name="Content Placeholder 1"/>
          <p:cNvSpPr txBox="1">
            <a:spLocks/>
          </p:cNvSpPr>
          <p:nvPr/>
        </p:nvSpPr>
        <p:spPr bwMode="auto">
          <a:xfrm>
            <a:off x="457200" y="1219200"/>
            <a:ext cx="84582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454025"/>
            <a:r>
              <a:rPr lang="en-US" b="1" dirty="0" smtClean="0">
                <a:latin typeface="Calibri" pitchFamily="34" charset="0"/>
                <a:cs typeface="Calibri" pitchFamily="34" charset="0"/>
              </a:rPr>
              <a:t>PTC </a:t>
            </a:r>
            <a:r>
              <a:rPr lang="en-US" b="1" dirty="0">
                <a:latin typeface="Calibri" pitchFamily="34" charset="0"/>
                <a:cs typeface="Calibri" pitchFamily="34" charset="0"/>
              </a:rPr>
              <a:t>Implementation Plan (PTCIP)</a:t>
            </a:r>
            <a:r>
              <a:rPr lang="en-US" dirty="0">
                <a:latin typeface="Calibri" pitchFamily="34" charset="0"/>
                <a:cs typeface="Calibri" pitchFamily="34" charset="0"/>
              </a:rPr>
              <a:t> is the written plan that defines the specific details of how and when the railroad will implement the PTC system. </a:t>
            </a:r>
            <a:endParaRPr lang="en-US" dirty="0" smtClean="0">
              <a:latin typeface="Calibri" pitchFamily="34" charset="0"/>
              <a:cs typeface="Calibri" pitchFamily="34" charset="0"/>
            </a:endParaRPr>
          </a:p>
          <a:p>
            <a:pPr marL="454025"/>
            <a:r>
              <a:rPr lang="en-US" b="1" dirty="0" smtClean="0">
                <a:latin typeface="Calibri" pitchFamily="34" charset="0"/>
                <a:cs typeface="Calibri" pitchFamily="34" charset="0"/>
              </a:rPr>
              <a:t>PTC </a:t>
            </a:r>
            <a:r>
              <a:rPr lang="en-US" b="1" dirty="0">
                <a:latin typeface="Calibri" pitchFamily="34" charset="0"/>
                <a:cs typeface="Calibri" pitchFamily="34" charset="0"/>
              </a:rPr>
              <a:t>Development Plan (PTCDP) </a:t>
            </a:r>
            <a:r>
              <a:rPr lang="en-US" dirty="0">
                <a:latin typeface="Calibri" pitchFamily="34" charset="0"/>
                <a:cs typeface="Calibri" pitchFamily="34" charset="0"/>
              </a:rPr>
              <a:t>provides a detailed discussion of specific elements of the proposed technology and product that will be used to implement PTC as required by RSIA08. </a:t>
            </a:r>
            <a:endParaRPr lang="en-US" dirty="0" smtClean="0">
              <a:latin typeface="Calibri" pitchFamily="34" charset="0"/>
              <a:cs typeface="Calibri" pitchFamily="34" charset="0"/>
            </a:endParaRPr>
          </a:p>
          <a:p>
            <a:pPr marL="454025"/>
            <a:r>
              <a:rPr lang="en-US" b="1" dirty="0" smtClean="0">
                <a:latin typeface="Calibri" pitchFamily="34" charset="0"/>
                <a:cs typeface="Calibri" pitchFamily="34" charset="0"/>
              </a:rPr>
              <a:t>PTC </a:t>
            </a:r>
            <a:r>
              <a:rPr lang="en-US" b="1" dirty="0">
                <a:latin typeface="Calibri" pitchFamily="34" charset="0"/>
                <a:cs typeface="Calibri" pitchFamily="34" charset="0"/>
              </a:rPr>
              <a:t>Safety Plan (PTCSP)</a:t>
            </a:r>
            <a:r>
              <a:rPr lang="en-US" dirty="0">
                <a:latin typeface="Calibri" pitchFamily="34" charset="0"/>
                <a:cs typeface="Calibri" pitchFamily="34" charset="0"/>
              </a:rPr>
              <a:t> provides the railroad specific elements demonstrating that the system, as installed, meets the required safety performance objectives. Approval of the PTCSP comes in the form of a PTC System Certification.</a:t>
            </a:r>
          </a:p>
          <a:p>
            <a:pPr marL="728663" lvl="1"/>
            <a:endParaRPr lang="en-US" dirty="0" smtClean="0">
              <a:latin typeface="Calibri" pitchFamily="34" charset="0"/>
              <a:cs typeface="Calibri" pitchFamily="34" charset="0"/>
            </a:endParaRPr>
          </a:p>
        </p:txBody>
      </p:sp>
    </p:spTree>
    <p:extLst>
      <p:ext uri="{BB962C8B-B14F-4D97-AF65-F5344CB8AC3E}">
        <p14:creationId xmlns:p14="http://schemas.microsoft.com/office/powerpoint/2010/main" val="35085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Kevin Nichter, Lilee Systems</a:t>
            </a:r>
            <a:endParaRPr lang="en-US" dirty="0"/>
          </a:p>
        </p:txBody>
      </p:sp>
      <p:sp>
        <p:nvSpPr>
          <p:cNvPr id="6" name="Slide Number Placeholder 5"/>
          <p:cNvSpPr>
            <a:spLocks noGrp="1"/>
          </p:cNvSpPr>
          <p:nvPr>
            <p:ph type="sldNum" sz="quarter" idx="12"/>
          </p:nvPr>
        </p:nvSpPr>
        <p:spPr/>
        <p:txBody>
          <a:bodyPr/>
          <a:lstStyle/>
          <a:p>
            <a:r>
              <a:rPr lang="en-US"/>
              <a:t>Slide </a:t>
            </a:r>
            <a:fld id="{0BF3D981-27F6-4194-9F7A-E53ED12ABD5C}" type="slidenum">
              <a:rPr lang="en-US"/>
              <a:pPr/>
              <a:t>7</a:t>
            </a:fld>
            <a:endParaRPr lang="en-US"/>
          </a:p>
        </p:txBody>
      </p:sp>
      <p:sp>
        <p:nvSpPr>
          <p:cNvPr id="14" name="Title 1"/>
          <p:cNvSpPr>
            <a:spLocks noGrp="1"/>
          </p:cNvSpPr>
          <p:nvPr/>
        </p:nvSpPr>
        <p:spPr bwMode="auto">
          <a:xfrm>
            <a:off x="685800" y="581799"/>
            <a:ext cx="77724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3600" b="1">
                <a:solidFill>
                  <a:schemeClr val="accent2"/>
                </a:solidFill>
                <a:latin typeface="Calibri" pitchFamily="34" charset="0"/>
                <a:ea typeface="+mj-ea"/>
                <a:cs typeface="Calibri" pitchFamily="34" charset="0"/>
              </a:defRPr>
            </a:lvl1pPr>
            <a:lvl2pPr algn="ctr" rtl="0" fontAlgn="base">
              <a:spcBef>
                <a:spcPct val="0"/>
              </a:spcBef>
              <a:spcAft>
                <a:spcPct val="0"/>
              </a:spcAft>
              <a:defRPr sz="3600" b="1">
                <a:solidFill>
                  <a:schemeClr val="accent2"/>
                </a:solidFill>
                <a:latin typeface="Calibri" pitchFamily="34" charset="0"/>
              </a:defRPr>
            </a:lvl2pPr>
            <a:lvl3pPr algn="ctr" rtl="0" fontAlgn="base">
              <a:spcBef>
                <a:spcPct val="0"/>
              </a:spcBef>
              <a:spcAft>
                <a:spcPct val="0"/>
              </a:spcAft>
              <a:defRPr sz="3600" b="1">
                <a:solidFill>
                  <a:schemeClr val="accent2"/>
                </a:solidFill>
                <a:latin typeface="Calibri" pitchFamily="34" charset="0"/>
              </a:defRPr>
            </a:lvl3pPr>
            <a:lvl4pPr algn="ctr" rtl="0" fontAlgn="base">
              <a:spcBef>
                <a:spcPct val="0"/>
              </a:spcBef>
              <a:spcAft>
                <a:spcPct val="0"/>
              </a:spcAft>
              <a:defRPr sz="3600" b="1">
                <a:solidFill>
                  <a:schemeClr val="accent2"/>
                </a:solidFill>
                <a:latin typeface="Calibri" pitchFamily="34" charset="0"/>
              </a:defRPr>
            </a:lvl4pPr>
            <a:lvl5pPr algn="ctr" rtl="0" fontAlgn="base">
              <a:spcBef>
                <a:spcPct val="0"/>
              </a:spcBef>
              <a:spcAft>
                <a:spcPct val="0"/>
              </a:spcAft>
              <a:defRPr sz="3600" b="1">
                <a:solidFill>
                  <a:schemeClr val="accent2"/>
                </a:solidFill>
                <a:latin typeface="Calibri" pitchFamily="34"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9DD9"/>
                </a:solidFill>
                <a:effectLst/>
                <a:uLnTx/>
                <a:uFillTx/>
                <a:latin typeface="Calibri" pitchFamily="34" charset="0"/>
                <a:ea typeface="+mj-ea"/>
                <a:cs typeface="Calibri" pitchFamily="34" charset="0"/>
              </a:rPr>
              <a:t>About Positive Train Control</a:t>
            </a:r>
            <a:endParaRPr kumimoji="0" lang="en-US" sz="3600" b="1" i="0" u="none" strike="noStrike" kern="0" cap="none" spc="0" normalizeH="0" baseline="0" noProof="0" dirty="0">
              <a:ln>
                <a:noFill/>
              </a:ln>
              <a:solidFill>
                <a:srgbClr val="009DD9"/>
              </a:solidFill>
              <a:effectLst/>
              <a:uLnTx/>
              <a:uFillTx/>
              <a:latin typeface="Calibri" pitchFamily="34" charset="0"/>
              <a:ea typeface="+mj-ea"/>
              <a:cs typeface="Calibri" pitchFamily="34" charset="0"/>
            </a:endParaRPr>
          </a:p>
        </p:txBody>
      </p:sp>
      <p:sp>
        <p:nvSpPr>
          <p:cNvPr id="12" name="Content Placeholder 1"/>
          <p:cNvSpPr txBox="1">
            <a:spLocks/>
          </p:cNvSpPr>
          <p:nvPr/>
        </p:nvSpPr>
        <p:spPr bwMode="auto">
          <a:xfrm>
            <a:off x="457201" y="1219200"/>
            <a:ext cx="5898644"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lvl="0">
              <a:buClr>
                <a:srgbClr val="727CA3"/>
              </a:buClr>
              <a:defRPr/>
            </a:pPr>
            <a:r>
              <a:rPr lang="en-US" sz="2300" dirty="0">
                <a:latin typeface="Gill Sans MT"/>
              </a:rPr>
              <a:t>Positive Train Control </a:t>
            </a:r>
            <a:r>
              <a:rPr lang="en-US" sz="2300" dirty="0" smtClean="0">
                <a:latin typeface="Gill Sans MT"/>
              </a:rPr>
              <a:t>systems designed to prevent:</a:t>
            </a:r>
            <a:endParaRPr lang="en-US" sz="2000" dirty="0">
              <a:latin typeface="Gill Sans MT"/>
            </a:endParaRPr>
          </a:p>
          <a:p>
            <a:pPr lvl="1">
              <a:spcBef>
                <a:spcPts val="600"/>
              </a:spcBef>
              <a:buClr>
                <a:srgbClr val="727CA3"/>
              </a:buClr>
            </a:pPr>
            <a:r>
              <a:rPr lang="en-US" sz="2000" dirty="0">
                <a:solidFill>
                  <a:schemeClr val="tx1"/>
                </a:solidFill>
                <a:latin typeface="Gill Sans MT"/>
              </a:rPr>
              <a:t>Train-to-train collisions</a:t>
            </a:r>
          </a:p>
          <a:p>
            <a:pPr lvl="1">
              <a:spcBef>
                <a:spcPts val="600"/>
              </a:spcBef>
              <a:buClr>
                <a:srgbClr val="727CA3"/>
              </a:buClr>
            </a:pPr>
            <a:r>
              <a:rPr lang="en-US" sz="2000" dirty="0" err="1">
                <a:solidFill>
                  <a:schemeClr val="tx1"/>
                </a:solidFill>
                <a:latin typeface="Gill Sans MT"/>
              </a:rPr>
              <a:t>Overspeed</a:t>
            </a:r>
            <a:r>
              <a:rPr lang="en-US" sz="2000" dirty="0">
                <a:solidFill>
                  <a:schemeClr val="tx1"/>
                </a:solidFill>
                <a:latin typeface="Gill Sans MT"/>
              </a:rPr>
              <a:t> derailments</a:t>
            </a:r>
          </a:p>
          <a:p>
            <a:pPr lvl="1">
              <a:spcBef>
                <a:spcPts val="600"/>
              </a:spcBef>
              <a:buClr>
                <a:srgbClr val="727CA3"/>
              </a:buClr>
            </a:pPr>
            <a:r>
              <a:rPr lang="en-US" sz="2000" dirty="0">
                <a:solidFill>
                  <a:schemeClr val="tx1"/>
                </a:solidFill>
                <a:latin typeface="Gill Sans MT"/>
              </a:rPr>
              <a:t>Incursions into work zones</a:t>
            </a:r>
          </a:p>
          <a:p>
            <a:pPr lvl="1">
              <a:spcBef>
                <a:spcPts val="600"/>
              </a:spcBef>
              <a:buClr>
                <a:srgbClr val="727CA3"/>
              </a:buClr>
            </a:pPr>
            <a:r>
              <a:rPr lang="en-US" sz="2000" dirty="0">
                <a:solidFill>
                  <a:schemeClr val="tx1"/>
                </a:solidFill>
                <a:latin typeface="Gill Sans MT"/>
              </a:rPr>
              <a:t>Movement </a:t>
            </a:r>
            <a:r>
              <a:rPr lang="en-US" sz="2000" dirty="0" smtClean="0">
                <a:solidFill>
                  <a:schemeClr val="tx1"/>
                </a:solidFill>
                <a:latin typeface="Gill Sans MT"/>
              </a:rPr>
              <a:t>through improperly configured </a:t>
            </a:r>
            <a:r>
              <a:rPr lang="en-US" sz="2000" dirty="0">
                <a:solidFill>
                  <a:schemeClr val="tx1"/>
                </a:solidFill>
                <a:latin typeface="Gill Sans MT"/>
              </a:rPr>
              <a:t>switch</a:t>
            </a:r>
            <a:endParaRPr lang="en-US" sz="2300" dirty="0" smtClean="0">
              <a:latin typeface="Gill Sans MT"/>
            </a:endParaRPr>
          </a:p>
          <a:p>
            <a:pPr lvl="0">
              <a:buClr>
                <a:srgbClr val="727CA3"/>
              </a:buClr>
              <a:defRPr/>
            </a:pPr>
            <a:r>
              <a:rPr lang="en-US" sz="2300" dirty="0" smtClean="0">
                <a:latin typeface="Gill Sans MT"/>
              </a:rPr>
              <a:t>PTC systems are designed to override mistakes by human operators</a:t>
            </a:r>
          </a:p>
          <a:p>
            <a:pPr lvl="0">
              <a:buClr>
                <a:srgbClr val="727CA3"/>
              </a:buClr>
              <a:defRPr/>
            </a:pPr>
            <a:r>
              <a:rPr lang="en-US" sz="2300" dirty="0" smtClean="0">
                <a:latin typeface="Gill Sans MT"/>
              </a:rPr>
              <a:t>Comprised of four subsystems</a:t>
            </a:r>
            <a:endParaRPr lang="en-US" sz="2000" dirty="0">
              <a:latin typeface="Gill Sans MT"/>
            </a:endParaRPr>
          </a:p>
          <a:p>
            <a:pPr lvl="1">
              <a:spcBef>
                <a:spcPts val="600"/>
              </a:spcBef>
              <a:buClr>
                <a:srgbClr val="727CA3"/>
              </a:buClr>
            </a:pPr>
            <a:r>
              <a:rPr lang="en-US" sz="2000" dirty="0" smtClean="0">
                <a:solidFill>
                  <a:schemeClr val="tx1"/>
                </a:solidFill>
                <a:latin typeface="Gill Sans MT"/>
              </a:rPr>
              <a:t>Locomotive segment</a:t>
            </a:r>
          </a:p>
          <a:p>
            <a:pPr lvl="1">
              <a:spcBef>
                <a:spcPts val="600"/>
              </a:spcBef>
              <a:buClr>
                <a:srgbClr val="727CA3"/>
              </a:buClr>
            </a:pPr>
            <a:r>
              <a:rPr lang="en-US" sz="2000" dirty="0" smtClean="0">
                <a:solidFill>
                  <a:schemeClr val="tx1"/>
                </a:solidFill>
                <a:latin typeface="Gill Sans MT"/>
              </a:rPr>
              <a:t>Wayside segment </a:t>
            </a:r>
            <a:endParaRPr lang="en-US" sz="2000" dirty="0">
              <a:solidFill>
                <a:schemeClr val="tx1"/>
              </a:solidFill>
              <a:latin typeface="Gill Sans MT"/>
            </a:endParaRPr>
          </a:p>
          <a:p>
            <a:pPr lvl="1">
              <a:spcBef>
                <a:spcPts val="600"/>
              </a:spcBef>
              <a:buClr>
                <a:srgbClr val="727CA3"/>
              </a:buClr>
            </a:pPr>
            <a:r>
              <a:rPr lang="en-US" sz="2000" dirty="0" smtClean="0">
                <a:solidFill>
                  <a:schemeClr val="tx1"/>
                </a:solidFill>
                <a:latin typeface="Gill Sans MT"/>
              </a:rPr>
              <a:t>Communications segment</a:t>
            </a:r>
          </a:p>
          <a:p>
            <a:pPr lvl="1">
              <a:spcBef>
                <a:spcPts val="600"/>
              </a:spcBef>
              <a:buClr>
                <a:srgbClr val="727CA3"/>
              </a:buClr>
            </a:pPr>
            <a:r>
              <a:rPr lang="en-US" sz="2000" dirty="0" smtClean="0">
                <a:solidFill>
                  <a:schemeClr val="tx1"/>
                </a:solidFill>
                <a:latin typeface="Gill Sans MT"/>
              </a:rPr>
              <a:t>Back office segment</a:t>
            </a:r>
            <a:endParaRPr lang="en-US" sz="1700" dirty="0" smtClean="0">
              <a:latin typeface="Gill Sans MT"/>
            </a:endParaRPr>
          </a:p>
          <a:p>
            <a:pPr marL="273050" marR="0" lvl="0" indent="-273050" algn="l" defTabSz="914400" rtl="0" eaLnBrk="0" fontAlgn="base" latinLnBrk="0" hangingPunct="0">
              <a:lnSpc>
                <a:spcPct val="100000"/>
              </a:lnSpc>
              <a:spcBef>
                <a:spcPts val="600"/>
              </a:spcBef>
              <a:spcAft>
                <a:spcPct val="0"/>
              </a:spcAft>
              <a:buClr>
                <a:srgbClr val="727CA3"/>
              </a:buClr>
              <a:buSzPct val="76000"/>
              <a:buFont typeface="Wingdings 3" pitchFamily="18" charset="2"/>
              <a:buChar char=""/>
              <a:tabLst/>
              <a:defRPr/>
            </a:pPr>
            <a:endParaRPr kumimoji="0" lang="en-US" sz="2300" b="0" i="0" u="none" strike="noStrike" kern="1200" cap="none" spc="0" normalizeH="0" baseline="0" noProof="0" dirty="0" smtClean="0">
              <a:ln>
                <a:noFill/>
              </a:ln>
              <a:effectLst/>
              <a:uLnTx/>
              <a:uFillTx/>
              <a:latin typeface="Gill Sans MT"/>
              <a:ea typeface="+mn-ea"/>
              <a:cs typeface="+mn-cs"/>
            </a:endParaRPr>
          </a:p>
          <a:p>
            <a:pPr marL="273050" marR="0" lvl="0" indent="-273050" algn="l" defTabSz="914400" rtl="0" eaLnBrk="0" fontAlgn="base" latinLnBrk="0" hangingPunct="0">
              <a:lnSpc>
                <a:spcPct val="100000"/>
              </a:lnSpc>
              <a:spcBef>
                <a:spcPts val="600"/>
              </a:spcBef>
              <a:spcAft>
                <a:spcPct val="0"/>
              </a:spcAft>
              <a:buClr>
                <a:srgbClr val="727CA3"/>
              </a:buClr>
              <a:buSzPct val="76000"/>
              <a:buFont typeface="Wingdings 3" pitchFamily="18" charset="2"/>
              <a:buChar char=""/>
              <a:tabLst/>
              <a:defRPr/>
            </a:pPr>
            <a:endParaRPr kumimoji="0" lang="en-US" sz="2300" b="0" i="0" u="none" strike="noStrike" kern="1200" cap="none" spc="0" normalizeH="0" baseline="0" noProof="0" dirty="0" smtClean="0">
              <a:ln>
                <a:noFill/>
              </a:ln>
              <a:effectLst/>
              <a:uLnTx/>
              <a:uFillTx/>
              <a:latin typeface="Gill Sans MT"/>
              <a:ea typeface="+mn-ea"/>
              <a:cs typeface="+mn-cs"/>
            </a:endParaRPr>
          </a:p>
        </p:txBody>
      </p:sp>
      <p:sp>
        <p:nvSpPr>
          <p:cNvPr id="13" name="Oval 2"/>
          <p:cNvSpPr>
            <a:spLocks noChangeArrowheads="1"/>
          </p:cNvSpPr>
          <p:nvPr/>
        </p:nvSpPr>
        <p:spPr bwMode="auto">
          <a:xfrm>
            <a:off x="4890186" y="5094621"/>
            <a:ext cx="2931319" cy="882651"/>
          </a:xfrm>
          <a:prstGeom prst="ellipse">
            <a:avLst/>
          </a:prstGeom>
          <a:gradFill rotWithShape="0">
            <a:gsLst>
              <a:gs pos="0">
                <a:srgbClr val="FFC000">
                  <a:alpha val="0"/>
                </a:srgbClr>
              </a:gs>
              <a:gs pos="50000">
                <a:srgbClr val="FFD653"/>
              </a:gs>
              <a:gs pos="100000">
                <a:srgbClr val="FFC000">
                  <a:alpha val="0"/>
                </a:srgbClr>
              </a:gs>
            </a:gsLst>
            <a:lin ang="18900000" scaled="1"/>
          </a:gradFill>
          <a:ln w="12700">
            <a:solidFill>
              <a:srgbClr val="FFC000"/>
            </a:solidFill>
            <a:round/>
            <a:headEnd/>
            <a:tailEnd/>
          </a:ln>
          <a:effectLst>
            <a:outerShdw dist="28398" dir="3806097" algn="ctr" rotWithShape="0">
              <a:srgbClr val="974706">
                <a:alpha val="50000"/>
              </a:srgbClr>
            </a:outerShdw>
          </a:effectLst>
        </p:spPr>
        <p:txBody>
          <a:bodyPr anchor="ctr"/>
          <a:lstStyle/>
          <a:p>
            <a:pPr algn="ctr" eaLnBrk="0" hangingPunct="0">
              <a:defRPr/>
            </a:pPr>
            <a:r>
              <a:rPr lang="en-US" sz="1800" dirty="0">
                <a:latin typeface="Calibri" pitchFamily="34" charset="0"/>
                <a:ea typeface="PMingLiU" pitchFamily="18" charset="-120"/>
              </a:rPr>
              <a:t>Communications </a:t>
            </a:r>
            <a:r>
              <a:rPr lang="en-US" sz="1800" dirty="0" smtClean="0">
                <a:latin typeface="Calibri" pitchFamily="34" charset="0"/>
                <a:ea typeface="PMingLiU" pitchFamily="18" charset="-120"/>
              </a:rPr>
              <a:t>Segment</a:t>
            </a:r>
            <a:endParaRPr lang="en-US" sz="1800" u="sng" dirty="0">
              <a:latin typeface="Calibri" pitchFamily="34" charset="0"/>
              <a:ea typeface="PMingLiU" pitchFamily="18" charset="-120"/>
            </a:endParaRPr>
          </a:p>
        </p:txBody>
      </p:sp>
      <p:sp>
        <p:nvSpPr>
          <p:cNvPr id="15" name="Oval 4"/>
          <p:cNvSpPr>
            <a:spLocks noChangeArrowheads="1"/>
          </p:cNvSpPr>
          <p:nvPr/>
        </p:nvSpPr>
        <p:spPr bwMode="auto">
          <a:xfrm>
            <a:off x="3993646" y="5617771"/>
            <a:ext cx="1925637" cy="547687"/>
          </a:xfrm>
          <a:prstGeom prst="ellipse">
            <a:avLst/>
          </a:prstGeom>
          <a:gradFill rotWithShape="0">
            <a:gsLst>
              <a:gs pos="0">
                <a:srgbClr val="C2D69B">
                  <a:alpha val="39999"/>
                </a:srgbClr>
              </a:gs>
              <a:gs pos="50000">
                <a:srgbClr val="EAF1DD"/>
              </a:gs>
              <a:gs pos="100000">
                <a:srgbClr val="C2D69B">
                  <a:alpha val="39999"/>
                </a:srgbClr>
              </a:gs>
            </a:gsLst>
            <a:lin ang="18900000" scaled="1"/>
          </a:gradFill>
          <a:ln w="12700">
            <a:solidFill>
              <a:srgbClr val="C2D69B"/>
            </a:solidFill>
            <a:round/>
            <a:headEnd/>
            <a:tailEnd/>
          </a:ln>
          <a:effectLst>
            <a:outerShdw dist="28398" dir="3806097" algn="ctr" rotWithShape="0">
              <a:srgbClr val="4E6128">
                <a:alpha val="50000"/>
              </a:srgbClr>
            </a:outerShdw>
          </a:effectLst>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itchFamily="34" charset="0"/>
                <a:ea typeface="PMingLiU" pitchFamily="18" charset="-120"/>
              </a:rPr>
              <a:t>Locomotive</a:t>
            </a:r>
            <a:endParaRPr kumimoji="0" lang="en-US" sz="1800" b="0" i="0" u="none" strike="noStrike" kern="0" cap="none" spc="0" normalizeH="0" baseline="0" noProof="0" dirty="0">
              <a:ln>
                <a:noFill/>
              </a:ln>
              <a:solidFill>
                <a:sysClr val="windowText" lastClr="000000"/>
              </a:solidFill>
              <a:effectLst/>
              <a:uLnTx/>
              <a:uFillTx/>
            </a:endParaRPr>
          </a:p>
        </p:txBody>
      </p:sp>
      <p:sp>
        <p:nvSpPr>
          <p:cNvPr id="16" name="Oval 5"/>
          <p:cNvSpPr>
            <a:spLocks noChangeArrowheads="1"/>
          </p:cNvSpPr>
          <p:nvPr/>
        </p:nvSpPr>
        <p:spPr bwMode="auto">
          <a:xfrm>
            <a:off x="6858000" y="5630103"/>
            <a:ext cx="1925637" cy="544512"/>
          </a:xfrm>
          <a:prstGeom prst="ellipse">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latin typeface="Calibri" pitchFamily="34" charset="0"/>
                <a:ea typeface="PMingLiU" pitchFamily="18" charset="-120"/>
              </a:rPr>
              <a:t>Wayside</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17" name="Oval 3"/>
          <p:cNvSpPr>
            <a:spLocks noChangeArrowheads="1"/>
          </p:cNvSpPr>
          <p:nvPr/>
        </p:nvSpPr>
        <p:spPr bwMode="auto">
          <a:xfrm>
            <a:off x="5325557" y="4637421"/>
            <a:ext cx="2060575" cy="592138"/>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latin typeface="Calibri" pitchFamily="34" charset="0"/>
                <a:ea typeface="PMingLiU" pitchFamily="18" charset="-120"/>
              </a:rPr>
              <a:t>Office</a:t>
            </a:r>
            <a:endParaRPr kumimoji="0" lang="en-US" sz="1800" b="0" i="0" u="none" strike="noStrike" kern="0" cap="none" spc="0" normalizeH="0" baseline="0" noProof="0" smtClean="0">
              <a:ln>
                <a:noFill/>
              </a:ln>
              <a:solidFill>
                <a:sysClr val="windowText" lastClr="000000"/>
              </a:solidFill>
              <a:effectLst/>
              <a:uLnTx/>
              <a:uFillTx/>
            </a:endParaRPr>
          </a:p>
        </p:txBody>
      </p:sp>
      <p:pic>
        <p:nvPicPr>
          <p:cNvPr id="2052" name="Picture 4" descr="http://www.robl.w1.com/pix-5/C970714.jpg"/>
          <p:cNvPicPr>
            <a:picLocks noChangeAspect="1" noChangeArrowheads="1"/>
          </p:cNvPicPr>
          <p:nvPr/>
        </p:nvPicPr>
        <p:blipFill rotWithShape="1">
          <a:blip r:embed="rId2">
            <a:extLst>
              <a:ext uri="{28A0092B-C50C-407E-A947-70E740481C1C}">
                <a14:useLocalDpi xmlns:a14="http://schemas.microsoft.com/office/drawing/2010/main" val="0"/>
              </a:ext>
            </a:extLst>
          </a:blip>
          <a:srcRect t="12478" b="7196"/>
          <a:stretch/>
        </p:blipFill>
        <p:spPr bwMode="auto">
          <a:xfrm>
            <a:off x="6248400" y="1376112"/>
            <a:ext cx="2438400" cy="294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32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6" descr="http://t1.gstatic.com/images?q=tbn:ANd9GcQvZ9IlVKddUA6tm6ce_gwyawqrlpaam9eC6Co_rMwkJMNHX0pkog"/>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5853924" y="2736055"/>
            <a:ext cx="919163" cy="1243013"/>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Kevin Nichter, Lilee Systems</a:t>
            </a:r>
            <a:endParaRPr lang="en-US" dirty="0"/>
          </a:p>
        </p:txBody>
      </p:sp>
      <p:sp>
        <p:nvSpPr>
          <p:cNvPr id="6" name="Slide Number Placeholder 5"/>
          <p:cNvSpPr>
            <a:spLocks noGrp="1"/>
          </p:cNvSpPr>
          <p:nvPr>
            <p:ph type="sldNum" sz="quarter" idx="12"/>
          </p:nvPr>
        </p:nvSpPr>
        <p:spPr/>
        <p:txBody>
          <a:bodyPr/>
          <a:lstStyle/>
          <a:p>
            <a:r>
              <a:rPr lang="en-US"/>
              <a:t>Slide </a:t>
            </a:r>
            <a:fld id="{0BF3D981-27F6-4194-9F7A-E53ED12ABD5C}" type="slidenum">
              <a:rPr lang="en-US"/>
              <a:pPr/>
              <a:t>8</a:t>
            </a:fld>
            <a:endParaRPr lang="en-US"/>
          </a:p>
        </p:txBody>
      </p:sp>
      <p:sp>
        <p:nvSpPr>
          <p:cNvPr id="14" name="Title 1"/>
          <p:cNvSpPr>
            <a:spLocks noGrp="1"/>
          </p:cNvSpPr>
          <p:nvPr/>
        </p:nvSpPr>
        <p:spPr bwMode="auto">
          <a:xfrm>
            <a:off x="685800" y="581799"/>
            <a:ext cx="77724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3600" b="1">
                <a:solidFill>
                  <a:schemeClr val="accent2"/>
                </a:solidFill>
                <a:latin typeface="Calibri" pitchFamily="34" charset="0"/>
                <a:ea typeface="+mj-ea"/>
                <a:cs typeface="Calibri" pitchFamily="34" charset="0"/>
              </a:defRPr>
            </a:lvl1pPr>
            <a:lvl2pPr algn="ctr" rtl="0" fontAlgn="base">
              <a:spcBef>
                <a:spcPct val="0"/>
              </a:spcBef>
              <a:spcAft>
                <a:spcPct val="0"/>
              </a:spcAft>
              <a:defRPr sz="3600" b="1">
                <a:solidFill>
                  <a:schemeClr val="accent2"/>
                </a:solidFill>
                <a:latin typeface="Calibri" pitchFamily="34" charset="0"/>
              </a:defRPr>
            </a:lvl2pPr>
            <a:lvl3pPr algn="ctr" rtl="0" fontAlgn="base">
              <a:spcBef>
                <a:spcPct val="0"/>
              </a:spcBef>
              <a:spcAft>
                <a:spcPct val="0"/>
              </a:spcAft>
              <a:defRPr sz="3600" b="1">
                <a:solidFill>
                  <a:schemeClr val="accent2"/>
                </a:solidFill>
                <a:latin typeface="Calibri" pitchFamily="34" charset="0"/>
              </a:defRPr>
            </a:lvl3pPr>
            <a:lvl4pPr algn="ctr" rtl="0" fontAlgn="base">
              <a:spcBef>
                <a:spcPct val="0"/>
              </a:spcBef>
              <a:spcAft>
                <a:spcPct val="0"/>
              </a:spcAft>
              <a:defRPr sz="3600" b="1">
                <a:solidFill>
                  <a:schemeClr val="accent2"/>
                </a:solidFill>
                <a:latin typeface="Calibri" pitchFamily="34" charset="0"/>
              </a:defRPr>
            </a:lvl4pPr>
            <a:lvl5pPr algn="ctr" rtl="0" fontAlgn="base">
              <a:spcBef>
                <a:spcPct val="0"/>
              </a:spcBef>
              <a:spcAft>
                <a:spcPct val="0"/>
              </a:spcAft>
              <a:defRPr sz="3600" b="1">
                <a:solidFill>
                  <a:schemeClr val="accent2"/>
                </a:solidFill>
                <a:latin typeface="Calibri" pitchFamily="34"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9DD9"/>
                </a:solidFill>
                <a:effectLst/>
                <a:uLnTx/>
                <a:uFillTx/>
                <a:latin typeface="Calibri" pitchFamily="34" charset="0"/>
                <a:ea typeface="+mj-ea"/>
                <a:cs typeface="Calibri" pitchFamily="34" charset="0"/>
              </a:rPr>
              <a:t>PTC Communications Segments</a:t>
            </a:r>
            <a:endParaRPr kumimoji="0" lang="en-US" sz="3600" b="1" i="0" u="none" strike="noStrike" kern="0" cap="none" spc="0" normalizeH="0" baseline="0" noProof="0" dirty="0">
              <a:ln>
                <a:noFill/>
              </a:ln>
              <a:solidFill>
                <a:srgbClr val="009DD9"/>
              </a:solidFill>
              <a:effectLst/>
              <a:uLnTx/>
              <a:uFillTx/>
              <a:latin typeface="Calibri" pitchFamily="34" charset="0"/>
              <a:ea typeface="+mj-ea"/>
              <a:cs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218114"/>
            <a:ext cx="28194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bwMode="auto">
          <a:xfrm>
            <a:off x="609600" y="5665789"/>
            <a:ext cx="7696200" cy="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bwMode="auto">
          <a:xfrm>
            <a:off x="762000" y="5818189"/>
            <a:ext cx="7696200" cy="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bwMode="auto">
          <a:xfrm>
            <a:off x="717550" y="559911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bwMode="auto">
          <a:xfrm>
            <a:off x="885825" y="559911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bwMode="auto">
          <a:xfrm>
            <a:off x="1038225" y="559911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bwMode="auto">
          <a:xfrm>
            <a:off x="565150" y="559911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bwMode="auto">
          <a:xfrm>
            <a:off x="1339850" y="559911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bwMode="auto">
          <a:xfrm>
            <a:off x="1508125" y="559911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bwMode="auto">
          <a:xfrm>
            <a:off x="1660525" y="559911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bwMode="auto">
          <a:xfrm>
            <a:off x="1187450" y="559911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bwMode="auto">
          <a:xfrm>
            <a:off x="1965325"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bwMode="auto">
          <a:xfrm>
            <a:off x="2133600"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bwMode="auto">
          <a:xfrm>
            <a:off x="2286000"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bwMode="auto">
          <a:xfrm>
            <a:off x="1812925"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bwMode="auto">
          <a:xfrm>
            <a:off x="2587625"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bwMode="auto">
          <a:xfrm>
            <a:off x="2755900"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bwMode="auto">
          <a:xfrm>
            <a:off x="2908300"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bwMode="auto">
          <a:xfrm>
            <a:off x="2435225"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bwMode="auto">
          <a:xfrm>
            <a:off x="3213100"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bwMode="auto">
          <a:xfrm>
            <a:off x="3381375"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bwMode="auto">
          <a:xfrm>
            <a:off x="3533775"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8" name="Straight Connector 37"/>
          <p:cNvCxnSpPr/>
          <p:nvPr/>
        </p:nvCxnSpPr>
        <p:spPr bwMode="auto">
          <a:xfrm>
            <a:off x="3060700"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9" name="Straight Connector 38"/>
          <p:cNvCxnSpPr/>
          <p:nvPr/>
        </p:nvCxnSpPr>
        <p:spPr bwMode="auto">
          <a:xfrm>
            <a:off x="3835400"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bwMode="auto">
          <a:xfrm>
            <a:off x="4003675"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bwMode="auto">
          <a:xfrm>
            <a:off x="4156075"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2" name="Straight Connector 41"/>
          <p:cNvCxnSpPr/>
          <p:nvPr/>
        </p:nvCxnSpPr>
        <p:spPr bwMode="auto">
          <a:xfrm>
            <a:off x="3683000"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3" name="Straight Connector 42"/>
          <p:cNvCxnSpPr/>
          <p:nvPr/>
        </p:nvCxnSpPr>
        <p:spPr bwMode="auto">
          <a:xfrm>
            <a:off x="4460875" y="560546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4" name="Straight Connector 43"/>
          <p:cNvCxnSpPr/>
          <p:nvPr/>
        </p:nvCxnSpPr>
        <p:spPr bwMode="auto">
          <a:xfrm>
            <a:off x="4629150" y="560546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bwMode="auto">
          <a:xfrm>
            <a:off x="4781550" y="560546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6" name="Straight Connector 45"/>
          <p:cNvCxnSpPr/>
          <p:nvPr/>
        </p:nvCxnSpPr>
        <p:spPr bwMode="auto">
          <a:xfrm>
            <a:off x="4308475" y="560546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7" name="Straight Connector 46"/>
          <p:cNvCxnSpPr/>
          <p:nvPr/>
        </p:nvCxnSpPr>
        <p:spPr bwMode="auto">
          <a:xfrm>
            <a:off x="5083175" y="560546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8" name="Straight Connector 47"/>
          <p:cNvCxnSpPr/>
          <p:nvPr/>
        </p:nvCxnSpPr>
        <p:spPr bwMode="auto">
          <a:xfrm>
            <a:off x="5251450" y="560546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9" name="Straight Connector 48"/>
          <p:cNvCxnSpPr/>
          <p:nvPr/>
        </p:nvCxnSpPr>
        <p:spPr bwMode="auto">
          <a:xfrm>
            <a:off x="5403850" y="560546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0" name="Straight Connector 49"/>
          <p:cNvCxnSpPr/>
          <p:nvPr/>
        </p:nvCxnSpPr>
        <p:spPr bwMode="auto">
          <a:xfrm>
            <a:off x="4930775" y="560546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1" name="Straight Connector 50"/>
          <p:cNvCxnSpPr/>
          <p:nvPr/>
        </p:nvCxnSpPr>
        <p:spPr bwMode="auto">
          <a:xfrm>
            <a:off x="5703358" y="559911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2" name="Straight Connector 51"/>
          <p:cNvCxnSpPr/>
          <p:nvPr/>
        </p:nvCxnSpPr>
        <p:spPr bwMode="auto">
          <a:xfrm>
            <a:off x="5871633" y="559911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bwMode="auto">
          <a:xfrm>
            <a:off x="6024033" y="559911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bwMode="auto">
          <a:xfrm>
            <a:off x="5550958" y="559911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bwMode="auto">
          <a:xfrm>
            <a:off x="6325658" y="559911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bwMode="auto">
          <a:xfrm>
            <a:off x="6493933" y="559911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bwMode="auto">
          <a:xfrm>
            <a:off x="6646333" y="559911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bwMode="auto">
          <a:xfrm>
            <a:off x="6173258" y="559911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9" name="Straight Connector 58"/>
          <p:cNvCxnSpPr/>
          <p:nvPr/>
        </p:nvCxnSpPr>
        <p:spPr bwMode="auto">
          <a:xfrm>
            <a:off x="6951133"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0" name="Straight Connector 59"/>
          <p:cNvCxnSpPr/>
          <p:nvPr/>
        </p:nvCxnSpPr>
        <p:spPr bwMode="auto">
          <a:xfrm>
            <a:off x="7119408"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1" name="Straight Connector 60"/>
          <p:cNvCxnSpPr/>
          <p:nvPr/>
        </p:nvCxnSpPr>
        <p:spPr bwMode="auto">
          <a:xfrm>
            <a:off x="7271808"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2" name="Straight Connector 61"/>
          <p:cNvCxnSpPr/>
          <p:nvPr/>
        </p:nvCxnSpPr>
        <p:spPr bwMode="auto">
          <a:xfrm>
            <a:off x="6798733"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3" name="Straight Connector 62"/>
          <p:cNvCxnSpPr/>
          <p:nvPr/>
        </p:nvCxnSpPr>
        <p:spPr bwMode="auto">
          <a:xfrm>
            <a:off x="7573433"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4" name="Straight Connector 63"/>
          <p:cNvCxnSpPr/>
          <p:nvPr/>
        </p:nvCxnSpPr>
        <p:spPr bwMode="auto">
          <a:xfrm>
            <a:off x="7741708"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bwMode="auto">
          <a:xfrm>
            <a:off x="7894108"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6" name="Straight Connector 65"/>
          <p:cNvCxnSpPr/>
          <p:nvPr/>
        </p:nvCxnSpPr>
        <p:spPr bwMode="auto">
          <a:xfrm>
            <a:off x="7421033"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7" name="Straight Connector 66"/>
          <p:cNvCxnSpPr/>
          <p:nvPr/>
        </p:nvCxnSpPr>
        <p:spPr bwMode="auto">
          <a:xfrm>
            <a:off x="8198908" y="559911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70" name="Straight Connector 69"/>
          <p:cNvCxnSpPr/>
          <p:nvPr/>
        </p:nvCxnSpPr>
        <p:spPr bwMode="auto">
          <a:xfrm>
            <a:off x="8046508" y="559911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pic>
        <p:nvPicPr>
          <p:cNvPr id="1028" name="Picture 4"/>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75720" y="3985418"/>
            <a:ext cx="685800" cy="1490663"/>
          </a:xfrm>
          <a:prstGeom prst="rect">
            <a:avLst/>
          </a:prstGeom>
          <a:ln/>
        </p:spPr>
        <p:style>
          <a:lnRef idx="1">
            <a:schemeClr val="accent3"/>
          </a:lnRef>
          <a:fillRef idx="3">
            <a:schemeClr val="accent3"/>
          </a:fillRef>
          <a:effectRef idx="2">
            <a:schemeClr val="accent3"/>
          </a:effectRef>
          <a:fontRef idx="minor">
            <a:schemeClr val="lt1"/>
          </a:fontRef>
        </p:style>
      </p:pic>
      <p:pic>
        <p:nvPicPr>
          <p:cNvPr id="82" name="Picture 6" descr="http://t1.gstatic.com/images?q=tbn:ANd9GcQvZ9IlVKddUA6tm6ce_gwyawqrlpaam9eC6Co_rMwkJMNHX0pko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412051" y="3894514"/>
            <a:ext cx="919163" cy="1243013"/>
          </a:xfrm>
          <a:prstGeom prst="rect">
            <a:avLst/>
          </a:prstGeom>
          <a:ln>
            <a:noFill/>
          </a:ln>
          <a:effectLst>
            <a:softEdge rad="112500"/>
          </a:effectLst>
        </p:spPr>
        <p:style>
          <a:lnRef idx="1">
            <a:schemeClr val="accent3"/>
          </a:lnRef>
          <a:fillRef idx="3">
            <a:schemeClr val="accent3"/>
          </a:fillRef>
          <a:effectRef idx="2">
            <a:schemeClr val="accent3"/>
          </a:effectRef>
          <a:fontRef idx="minor">
            <a:schemeClr val="lt1"/>
          </a:fontRef>
        </p:style>
      </p:pic>
      <p:sp>
        <p:nvSpPr>
          <p:cNvPr id="73" name="TextBox 72"/>
          <p:cNvSpPr txBox="1"/>
          <p:nvPr/>
        </p:nvSpPr>
        <p:spPr>
          <a:xfrm>
            <a:off x="3022658" y="3645623"/>
            <a:ext cx="2190750" cy="307777"/>
          </a:xfrm>
          <a:prstGeom prst="rect">
            <a:avLst/>
          </a:prstGeom>
          <a:noFill/>
        </p:spPr>
        <p:txBody>
          <a:bodyPr wrap="square" rtlCol="0">
            <a:spAutoFit/>
          </a:bodyPr>
          <a:lstStyle/>
          <a:p>
            <a:r>
              <a:rPr lang="en-US" sz="1400" dirty="0" smtClean="0">
                <a:latin typeface="Calibri" pitchFamily="34" charset="0"/>
                <a:cs typeface="Calibri" pitchFamily="34" charset="0"/>
              </a:rPr>
              <a:t>Network Control Center</a:t>
            </a:r>
            <a:endParaRPr lang="en-US" sz="1400" dirty="0">
              <a:latin typeface="Calibri" pitchFamily="34" charset="0"/>
              <a:cs typeface="Calibri" pitchFamily="34" charset="0"/>
            </a:endParaRPr>
          </a:p>
        </p:txBody>
      </p:sp>
      <p:pic>
        <p:nvPicPr>
          <p:cNvPr id="1030" name="Picture 6" descr="http://t1.gstatic.com/images?q=tbn:ANd9GcQvZ9IlVKddUA6tm6ce_gwyawqrlpaam9eC6Co_rMwkJMNHX0pko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1080" y="3603682"/>
            <a:ext cx="919163" cy="1243013"/>
          </a:xfrm>
          <a:prstGeom prst="rect">
            <a:avLst/>
          </a:prstGeom>
          <a:noFill/>
          <a:extLst>
            <a:ext uri="{909E8E84-426E-40dd-AFC4-6F175D3DCCD1}">
              <a14:hiddenFill xmlns:a14="http://schemas.microsoft.com/office/drawing/2010/main">
                <a:solidFill>
                  <a:srgbClr val="FFFFFF"/>
                </a:solidFill>
              </a14:hiddenFill>
            </a:ext>
          </a:extLst>
        </p:spPr>
      </p:pic>
      <p:sp>
        <p:nvSpPr>
          <p:cNvPr id="95" name="Curved Down Arrow 94"/>
          <p:cNvSpPr/>
          <p:nvPr/>
        </p:nvSpPr>
        <p:spPr bwMode="auto">
          <a:xfrm rot="10800000" flipV="1">
            <a:off x="4376776" y="4296162"/>
            <a:ext cx="2895032" cy="1174364"/>
          </a:xfrm>
          <a:prstGeom prst="curvedDownArrow">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9" name="Curved Down Arrow 88"/>
          <p:cNvSpPr/>
          <p:nvPr/>
        </p:nvSpPr>
        <p:spPr bwMode="auto">
          <a:xfrm rot="5400000" flipV="1">
            <a:off x="952876" y="3657184"/>
            <a:ext cx="2775788" cy="1717675"/>
          </a:xfrm>
          <a:prstGeom prst="curvedDownArrow">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0806" y="2422525"/>
            <a:ext cx="18002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 name="Curved Down Arrow 99"/>
          <p:cNvSpPr/>
          <p:nvPr/>
        </p:nvSpPr>
        <p:spPr bwMode="auto">
          <a:xfrm rot="13127208" flipV="1">
            <a:off x="4264125" y="3288024"/>
            <a:ext cx="3598423" cy="907091"/>
          </a:xfrm>
          <a:prstGeom prst="curvedDownArrow">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pic>
        <p:nvPicPr>
          <p:cNvPr id="1027" name="Picture 3"/>
          <p:cNvPicPr>
            <a:picLocks noChangeAspect="1" noChangeArrowheads="1"/>
          </p:cNvPicPr>
          <p:nvPr/>
        </p:nvPicPr>
        <p:blipFill>
          <a:blip r:embed="rId6"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32600" y="4860924"/>
            <a:ext cx="668058"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Rounded Rectangle 79"/>
          <p:cNvSpPr/>
          <p:nvPr/>
        </p:nvSpPr>
        <p:spPr bwMode="auto">
          <a:xfrm>
            <a:off x="5086350" y="1447800"/>
            <a:ext cx="3676650" cy="1981200"/>
          </a:xfrm>
          <a:prstGeom prst="round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1450" marR="0" indent="-171450"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Calibri" pitchFamily="34" charset="0"/>
                <a:cs typeface="Calibri" pitchFamily="34" charset="0"/>
              </a:rPr>
              <a:t>Network control centers communicate track warrants, </a:t>
            </a:r>
            <a:r>
              <a:rPr kumimoji="0" lang="en-US" sz="1600" b="0" i="0" u="none" strike="noStrike" cap="none" normalizeH="0" dirty="0" smtClean="0">
                <a:ln>
                  <a:noFill/>
                </a:ln>
                <a:solidFill>
                  <a:schemeClr val="tx1"/>
                </a:solidFill>
                <a:effectLst/>
                <a:latin typeface="Calibri" pitchFamily="34" charset="0"/>
                <a:cs typeface="Calibri" pitchFamily="34" charset="0"/>
              </a:rPr>
              <a:t>database downloads, and other information to the locomotive</a:t>
            </a:r>
          </a:p>
          <a:p>
            <a:pPr marL="171450" marR="0" indent="-171450" defTabSz="914400" rtl="0" eaLnBrk="0" fontAlgn="base" latinLnBrk="0" hangingPunct="0">
              <a:lnSpc>
                <a:spcPct val="100000"/>
              </a:lnSpc>
              <a:spcBef>
                <a:spcPct val="0"/>
              </a:spcBef>
              <a:spcAft>
                <a:spcPct val="0"/>
              </a:spcAft>
              <a:buClrTx/>
              <a:buSzTx/>
              <a:buFont typeface="Arial" pitchFamily="34" charset="0"/>
              <a:buChar char="•"/>
              <a:tabLst/>
            </a:pPr>
            <a:r>
              <a:rPr lang="en-US" sz="1600" baseline="0" dirty="0" smtClean="0">
                <a:latin typeface="Calibri" pitchFamily="34" charset="0"/>
                <a:cs typeface="Calibri" pitchFamily="34" charset="0"/>
              </a:rPr>
              <a:t>Can be performed through the interoperable 220 MHz</a:t>
            </a:r>
            <a:r>
              <a:rPr lang="en-US" sz="1600" dirty="0" smtClean="0">
                <a:latin typeface="Calibri" pitchFamily="34" charset="0"/>
                <a:cs typeface="Calibri" pitchFamily="34" charset="0"/>
              </a:rPr>
              <a:t> network, or through other mediums as available </a:t>
            </a:r>
            <a:endParaRPr kumimoji="0" lang="en-US" sz="1600" b="0" i="0" u="none" strike="noStrike" cap="none" normalizeH="0" baseline="0" dirty="0" smtClean="0">
              <a:ln>
                <a:noFill/>
              </a:ln>
              <a:solidFill>
                <a:schemeClr val="tx1"/>
              </a:solidFill>
              <a:effectLst/>
              <a:latin typeface="Calibri" pitchFamily="34" charset="0"/>
              <a:cs typeface="Calibri" pitchFamily="34" charset="0"/>
            </a:endParaRPr>
          </a:p>
        </p:txBody>
      </p:sp>
    </p:spTree>
    <p:extLst>
      <p:ext uri="{BB962C8B-B14F-4D97-AF65-F5344CB8AC3E}">
        <p14:creationId xmlns:p14="http://schemas.microsoft.com/office/powerpoint/2010/main" val="164109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Kevin Nichter, Lilee Systems</a:t>
            </a:r>
            <a:endParaRPr lang="en-US" dirty="0"/>
          </a:p>
        </p:txBody>
      </p:sp>
      <p:sp>
        <p:nvSpPr>
          <p:cNvPr id="6" name="Slide Number Placeholder 5"/>
          <p:cNvSpPr>
            <a:spLocks noGrp="1"/>
          </p:cNvSpPr>
          <p:nvPr>
            <p:ph type="sldNum" sz="quarter" idx="12"/>
          </p:nvPr>
        </p:nvSpPr>
        <p:spPr/>
        <p:txBody>
          <a:bodyPr/>
          <a:lstStyle/>
          <a:p>
            <a:r>
              <a:rPr lang="en-US"/>
              <a:t>Slide </a:t>
            </a:r>
            <a:fld id="{0BF3D981-27F6-4194-9F7A-E53ED12ABD5C}" type="slidenum">
              <a:rPr lang="en-US"/>
              <a:pPr/>
              <a:t>9</a:t>
            </a:fld>
            <a:endParaRPr lang="en-US"/>
          </a:p>
        </p:txBody>
      </p:sp>
      <p:sp>
        <p:nvSpPr>
          <p:cNvPr id="14" name="Title 1"/>
          <p:cNvSpPr>
            <a:spLocks noGrp="1"/>
          </p:cNvSpPr>
          <p:nvPr/>
        </p:nvSpPr>
        <p:spPr bwMode="auto">
          <a:xfrm>
            <a:off x="685800" y="581799"/>
            <a:ext cx="77724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3600" b="1">
                <a:solidFill>
                  <a:schemeClr val="accent2"/>
                </a:solidFill>
                <a:latin typeface="Calibri" pitchFamily="34" charset="0"/>
                <a:ea typeface="+mj-ea"/>
                <a:cs typeface="Calibri" pitchFamily="34" charset="0"/>
              </a:defRPr>
            </a:lvl1pPr>
            <a:lvl2pPr algn="ctr" rtl="0" fontAlgn="base">
              <a:spcBef>
                <a:spcPct val="0"/>
              </a:spcBef>
              <a:spcAft>
                <a:spcPct val="0"/>
              </a:spcAft>
              <a:defRPr sz="3600" b="1">
                <a:solidFill>
                  <a:schemeClr val="accent2"/>
                </a:solidFill>
                <a:latin typeface="Calibri" pitchFamily="34" charset="0"/>
              </a:defRPr>
            </a:lvl2pPr>
            <a:lvl3pPr algn="ctr" rtl="0" fontAlgn="base">
              <a:spcBef>
                <a:spcPct val="0"/>
              </a:spcBef>
              <a:spcAft>
                <a:spcPct val="0"/>
              </a:spcAft>
              <a:defRPr sz="3600" b="1">
                <a:solidFill>
                  <a:schemeClr val="accent2"/>
                </a:solidFill>
                <a:latin typeface="Calibri" pitchFamily="34" charset="0"/>
              </a:defRPr>
            </a:lvl3pPr>
            <a:lvl4pPr algn="ctr" rtl="0" fontAlgn="base">
              <a:spcBef>
                <a:spcPct val="0"/>
              </a:spcBef>
              <a:spcAft>
                <a:spcPct val="0"/>
              </a:spcAft>
              <a:defRPr sz="3600" b="1">
                <a:solidFill>
                  <a:schemeClr val="accent2"/>
                </a:solidFill>
                <a:latin typeface="Calibri" pitchFamily="34" charset="0"/>
              </a:defRPr>
            </a:lvl4pPr>
            <a:lvl5pPr algn="ctr" rtl="0" fontAlgn="base">
              <a:spcBef>
                <a:spcPct val="0"/>
              </a:spcBef>
              <a:spcAft>
                <a:spcPct val="0"/>
              </a:spcAft>
              <a:defRPr sz="3600" b="1">
                <a:solidFill>
                  <a:schemeClr val="accent2"/>
                </a:solidFill>
                <a:latin typeface="Calibri" pitchFamily="34"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9DD9"/>
                </a:solidFill>
                <a:effectLst/>
                <a:uLnTx/>
                <a:uFillTx/>
                <a:latin typeface="Calibri" pitchFamily="34" charset="0"/>
                <a:ea typeface="+mj-ea"/>
                <a:cs typeface="Calibri" pitchFamily="34" charset="0"/>
              </a:rPr>
              <a:t>PTC Segments</a:t>
            </a:r>
            <a:endParaRPr kumimoji="0" lang="en-US" sz="3600" b="1" i="0" u="none" strike="noStrike" kern="0" cap="none" spc="0" normalizeH="0" baseline="0" noProof="0" dirty="0">
              <a:ln>
                <a:noFill/>
              </a:ln>
              <a:solidFill>
                <a:srgbClr val="009DD9"/>
              </a:solidFill>
              <a:effectLst/>
              <a:uLnTx/>
              <a:uFillTx/>
              <a:latin typeface="Calibri" pitchFamily="34" charset="0"/>
              <a:ea typeface="+mj-ea"/>
              <a:cs typeface="Calibri"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5218114"/>
            <a:ext cx="28194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bwMode="auto">
          <a:xfrm>
            <a:off x="609600" y="5665789"/>
            <a:ext cx="7696200" cy="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bwMode="auto">
          <a:xfrm>
            <a:off x="762000" y="5818189"/>
            <a:ext cx="7696200" cy="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bwMode="auto">
          <a:xfrm>
            <a:off x="717550" y="559911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bwMode="auto">
          <a:xfrm>
            <a:off x="885825" y="559911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bwMode="auto">
          <a:xfrm>
            <a:off x="1038225" y="559911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bwMode="auto">
          <a:xfrm>
            <a:off x="565150" y="559911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bwMode="auto">
          <a:xfrm>
            <a:off x="1339850" y="559911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bwMode="auto">
          <a:xfrm>
            <a:off x="1508125" y="559911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bwMode="auto">
          <a:xfrm>
            <a:off x="1660525" y="559911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bwMode="auto">
          <a:xfrm>
            <a:off x="1187450" y="559911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bwMode="auto">
          <a:xfrm>
            <a:off x="1965325"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bwMode="auto">
          <a:xfrm>
            <a:off x="2133600"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bwMode="auto">
          <a:xfrm>
            <a:off x="2286000"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bwMode="auto">
          <a:xfrm>
            <a:off x="1812925"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bwMode="auto">
          <a:xfrm>
            <a:off x="2587625"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bwMode="auto">
          <a:xfrm>
            <a:off x="2755900"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bwMode="auto">
          <a:xfrm>
            <a:off x="2908300"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bwMode="auto">
          <a:xfrm>
            <a:off x="2435225"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bwMode="auto">
          <a:xfrm>
            <a:off x="3213100"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bwMode="auto">
          <a:xfrm>
            <a:off x="3381375"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bwMode="auto">
          <a:xfrm>
            <a:off x="3533775"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8" name="Straight Connector 37"/>
          <p:cNvCxnSpPr/>
          <p:nvPr/>
        </p:nvCxnSpPr>
        <p:spPr bwMode="auto">
          <a:xfrm>
            <a:off x="3060700"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9" name="Straight Connector 38"/>
          <p:cNvCxnSpPr/>
          <p:nvPr/>
        </p:nvCxnSpPr>
        <p:spPr bwMode="auto">
          <a:xfrm>
            <a:off x="3835400"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bwMode="auto">
          <a:xfrm>
            <a:off x="4003675"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bwMode="auto">
          <a:xfrm>
            <a:off x="4156075"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2" name="Straight Connector 41"/>
          <p:cNvCxnSpPr/>
          <p:nvPr/>
        </p:nvCxnSpPr>
        <p:spPr bwMode="auto">
          <a:xfrm>
            <a:off x="3683000"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3" name="Straight Connector 42"/>
          <p:cNvCxnSpPr/>
          <p:nvPr/>
        </p:nvCxnSpPr>
        <p:spPr bwMode="auto">
          <a:xfrm>
            <a:off x="4460875" y="560546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4" name="Straight Connector 43"/>
          <p:cNvCxnSpPr/>
          <p:nvPr/>
        </p:nvCxnSpPr>
        <p:spPr bwMode="auto">
          <a:xfrm>
            <a:off x="4629150" y="560546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bwMode="auto">
          <a:xfrm>
            <a:off x="4781550" y="560546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6" name="Straight Connector 45"/>
          <p:cNvCxnSpPr/>
          <p:nvPr/>
        </p:nvCxnSpPr>
        <p:spPr bwMode="auto">
          <a:xfrm>
            <a:off x="4308475" y="560546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7" name="Straight Connector 46"/>
          <p:cNvCxnSpPr/>
          <p:nvPr/>
        </p:nvCxnSpPr>
        <p:spPr bwMode="auto">
          <a:xfrm>
            <a:off x="5083175" y="560546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8" name="Straight Connector 47"/>
          <p:cNvCxnSpPr/>
          <p:nvPr/>
        </p:nvCxnSpPr>
        <p:spPr bwMode="auto">
          <a:xfrm>
            <a:off x="5251450" y="560546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9" name="Straight Connector 48"/>
          <p:cNvCxnSpPr/>
          <p:nvPr/>
        </p:nvCxnSpPr>
        <p:spPr bwMode="auto">
          <a:xfrm>
            <a:off x="5403850" y="560546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0" name="Straight Connector 49"/>
          <p:cNvCxnSpPr/>
          <p:nvPr/>
        </p:nvCxnSpPr>
        <p:spPr bwMode="auto">
          <a:xfrm>
            <a:off x="4930775" y="560546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1" name="Straight Connector 50"/>
          <p:cNvCxnSpPr/>
          <p:nvPr/>
        </p:nvCxnSpPr>
        <p:spPr bwMode="auto">
          <a:xfrm>
            <a:off x="5703358" y="559911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2" name="Straight Connector 51"/>
          <p:cNvCxnSpPr/>
          <p:nvPr/>
        </p:nvCxnSpPr>
        <p:spPr bwMode="auto">
          <a:xfrm>
            <a:off x="5871633" y="559911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bwMode="auto">
          <a:xfrm>
            <a:off x="6024033" y="559911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bwMode="auto">
          <a:xfrm>
            <a:off x="5550958" y="559911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bwMode="auto">
          <a:xfrm>
            <a:off x="6325658" y="559911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bwMode="auto">
          <a:xfrm>
            <a:off x="6493933" y="559911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bwMode="auto">
          <a:xfrm>
            <a:off x="6646333" y="559911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bwMode="auto">
          <a:xfrm>
            <a:off x="6173258" y="559911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9" name="Straight Connector 58"/>
          <p:cNvCxnSpPr/>
          <p:nvPr/>
        </p:nvCxnSpPr>
        <p:spPr bwMode="auto">
          <a:xfrm>
            <a:off x="6951133"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0" name="Straight Connector 59"/>
          <p:cNvCxnSpPr/>
          <p:nvPr/>
        </p:nvCxnSpPr>
        <p:spPr bwMode="auto">
          <a:xfrm>
            <a:off x="7119408"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1" name="Straight Connector 60"/>
          <p:cNvCxnSpPr/>
          <p:nvPr/>
        </p:nvCxnSpPr>
        <p:spPr bwMode="auto">
          <a:xfrm>
            <a:off x="7271808"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2" name="Straight Connector 61"/>
          <p:cNvCxnSpPr/>
          <p:nvPr/>
        </p:nvCxnSpPr>
        <p:spPr bwMode="auto">
          <a:xfrm>
            <a:off x="6798733"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3" name="Straight Connector 62"/>
          <p:cNvCxnSpPr/>
          <p:nvPr/>
        </p:nvCxnSpPr>
        <p:spPr bwMode="auto">
          <a:xfrm>
            <a:off x="7573433"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4" name="Straight Connector 63"/>
          <p:cNvCxnSpPr/>
          <p:nvPr/>
        </p:nvCxnSpPr>
        <p:spPr bwMode="auto">
          <a:xfrm>
            <a:off x="7741708"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bwMode="auto">
          <a:xfrm>
            <a:off x="7894108"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6" name="Straight Connector 65"/>
          <p:cNvCxnSpPr/>
          <p:nvPr/>
        </p:nvCxnSpPr>
        <p:spPr bwMode="auto">
          <a:xfrm>
            <a:off x="7421033" y="5602289"/>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7" name="Straight Connector 66"/>
          <p:cNvCxnSpPr/>
          <p:nvPr/>
        </p:nvCxnSpPr>
        <p:spPr bwMode="auto">
          <a:xfrm>
            <a:off x="8198908" y="559911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70" name="Straight Connector 69"/>
          <p:cNvCxnSpPr/>
          <p:nvPr/>
        </p:nvCxnSpPr>
        <p:spPr bwMode="auto">
          <a:xfrm>
            <a:off x="8046508" y="5599114"/>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5720" y="3985418"/>
            <a:ext cx="685800" cy="149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6" descr="http://t1.gstatic.com/images?q=tbn:ANd9GcQvZ9IlVKddUA6tm6ce_gwyawqrlpaam9eC6Co_rMwkJMNHX0pk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2051" y="3894514"/>
            <a:ext cx="919163" cy="1243013"/>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3022658" y="3645623"/>
            <a:ext cx="2190750" cy="307777"/>
          </a:xfrm>
          <a:prstGeom prst="rect">
            <a:avLst/>
          </a:prstGeom>
          <a:noFill/>
        </p:spPr>
        <p:txBody>
          <a:bodyPr wrap="square" rtlCol="0">
            <a:spAutoFit/>
          </a:bodyPr>
          <a:lstStyle/>
          <a:p>
            <a:r>
              <a:rPr lang="en-US" sz="1400" dirty="0" smtClean="0">
                <a:latin typeface="Calibri" pitchFamily="34" charset="0"/>
                <a:cs typeface="Calibri" pitchFamily="34" charset="0"/>
              </a:rPr>
              <a:t>Network Control Center</a:t>
            </a:r>
            <a:endParaRPr lang="en-US" sz="1400" dirty="0">
              <a:latin typeface="Calibri" pitchFamily="34" charset="0"/>
              <a:cs typeface="Calibri" pitchFamily="34" charset="0"/>
            </a:endParaRPr>
          </a:p>
        </p:txBody>
      </p:sp>
      <p:sp>
        <p:nvSpPr>
          <p:cNvPr id="86" name="TextBox 85"/>
          <p:cNvSpPr txBox="1"/>
          <p:nvPr/>
        </p:nvSpPr>
        <p:spPr>
          <a:xfrm>
            <a:off x="1068792" y="4034551"/>
            <a:ext cx="3544483" cy="523220"/>
          </a:xfrm>
          <a:prstGeom prst="rect">
            <a:avLst/>
          </a:prstGeom>
          <a:noFill/>
        </p:spPr>
        <p:txBody>
          <a:bodyPr wrap="square" rtlCol="0">
            <a:spAutoFit/>
          </a:bodyPr>
          <a:lstStyle/>
          <a:p>
            <a:pPr algn="ctr"/>
            <a:r>
              <a:rPr lang="en-US" sz="1400" dirty="0" smtClean="0">
                <a:latin typeface="Calibri" pitchFamily="34" charset="0"/>
                <a:cs typeface="Calibri" pitchFamily="34" charset="0"/>
              </a:rPr>
              <a:t>Work orders, track </a:t>
            </a:r>
          </a:p>
          <a:p>
            <a:pPr algn="ctr"/>
            <a:r>
              <a:rPr lang="en-US" sz="1400" dirty="0" smtClean="0">
                <a:latin typeface="Calibri" pitchFamily="34" charset="0"/>
                <a:cs typeface="Calibri" pitchFamily="34" charset="0"/>
              </a:rPr>
              <a:t>authorities, and databases</a:t>
            </a:r>
            <a:endParaRPr lang="en-US" sz="1400" dirty="0">
              <a:latin typeface="Calibri" pitchFamily="34" charset="0"/>
              <a:cs typeface="Calibri" pitchFamily="34" charset="0"/>
            </a:endParaRPr>
          </a:p>
        </p:txBody>
      </p:sp>
      <p:sp>
        <p:nvSpPr>
          <p:cNvPr id="89" name="Curved Down Arrow 88"/>
          <p:cNvSpPr/>
          <p:nvPr/>
        </p:nvSpPr>
        <p:spPr bwMode="auto">
          <a:xfrm rot="5400000" flipV="1">
            <a:off x="952876" y="3657184"/>
            <a:ext cx="2775788" cy="1717675"/>
          </a:xfrm>
          <a:prstGeom prst="curvedDownArrow">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pic>
        <p:nvPicPr>
          <p:cNvPr id="1030" name="Picture 6" descr="http://t1.gstatic.com/images?q=tbn:ANd9GcQvZ9IlVKddUA6tm6ce_gwyawqrlpaam9eC6Co_rMwkJMNHX0pkog"/>
          <p:cNvPicPr>
            <a:picLocks noChangeAspect="1" noChangeArrowheads="1"/>
          </p:cNvPicPr>
          <p:nvPr/>
        </p:nvPicPr>
        <p:blipFill>
          <a:blip r:embed="rId4">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1021080" y="3603682"/>
            <a:ext cx="919163" cy="124301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0806" y="2422525"/>
            <a:ext cx="18002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 name="Curved Down Arrow 94"/>
          <p:cNvSpPr/>
          <p:nvPr/>
        </p:nvSpPr>
        <p:spPr bwMode="auto">
          <a:xfrm rot="10800000" flipV="1">
            <a:off x="4376776" y="4296162"/>
            <a:ext cx="2895032" cy="1174364"/>
          </a:xfrm>
          <a:prstGeom prst="curvedDownArrow">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2" name="Rounded Rectangle 71"/>
          <p:cNvSpPr/>
          <p:nvPr/>
        </p:nvSpPr>
        <p:spPr bwMode="auto">
          <a:xfrm>
            <a:off x="312842" y="1267599"/>
            <a:ext cx="8297758" cy="1154926"/>
          </a:xfrm>
          <a:prstGeom prst="roundRect">
            <a:avLst/>
          </a:prstGeom>
          <a:solidFill>
            <a:schemeClr val="bg1"/>
          </a:solidFill>
          <a:ln w="127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1450" marR="0" indent="-171450"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Calibri" pitchFamily="34" charset="0"/>
                <a:cs typeface="Calibri" pitchFamily="34" charset="0"/>
              </a:rPr>
              <a:t>Wayside locations</a:t>
            </a:r>
            <a:r>
              <a:rPr kumimoji="0" lang="en-US" sz="1600" b="0" i="0" u="none" strike="noStrike" cap="none" normalizeH="0" dirty="0" smtClean="0">
                <a:ln>
                  <a:noFill/>
                </a:ln>
                <a:solidFill>
                  <a:schemeClr val="tx1"/>
                </a:solidFill>
                <a:effectLst/>
                <a:latin typeface="Calibri" pitchFamily="34" charset="0"/>
                <a:cs typeface="Calibri" pitchFamily="34" charset="0"/>
              </a:rPr>
              <a:t> communicate signal status and switch point indications to train in signaled territory</a:t>
            </a:r>
          </a:p>
          <a:p>
            <a:pPr marL="171450" marR="0" indent="-171450" defTabSz="914400" rtl="0" eaLnBrk="0" fontAlgn="base" latinLnBrk="0" hangingPunct="0">
              <a:lnSpc>
                <a:spcPct val="100000"/>
              </a:lnSpc>
              <a:spcBef>
                <a:spcPct val="0"/>
              </a:spcBef>
              <a:spcAft>
                <a:spcPct val="0"/>
              </a:spcAft>
              <a:buClrTx/>
              <a:buSzTx/>
              <a:buFont typeface="Arial" pitchFamily="34" charset="0"/>
              <a:buChar char="•"/>
              <a:tabLst/>
            </a:pPr>
            <a:r>
              <a:rPr lang="en-US" sz="1600" dirty="0" smtClean="0">
                <a:latin typeface="Calibri" pitchFamily="34" charset="0"/>
                <a:cs typeface="Calibri" pitchFamily="34" charset="0"/>
              </a:rPr>
              <a:t>Communicates switch position in dark territory </a:t>
            </a:r>
            <a:endParaRPr kumimoji="0" lang="en-US" sz="1600" b="0" i="0" u="none" strike="noStrike" cap="none" normalizeH="0" dirty="0" smtClean="0">
              <a:ln>
                <a:noFill/>
              </a:ln>
              <a:solidFill>
                <a:schemeClr val="tx1"/>
              </a:solidFill>
              <a:effectLst/>
              <a:latin typeface="Calibri" pitchFamily="34" charset="0"/>
              <a:cs typeface="Calibri" pitchFamily="34" charset="0"/>
            </a:endParaRPr>
          </a:p>
          <a:p>
            <a:pPr marL="171450" marR="0" indent="-171450" defTabSz="914400" rtl="0" eaLnBrk="0" fontAlgn="base" latinLnBrk="0" hangingPunct="0">
              <a:lnSpc>
                <a:spcPct val="100000"/>
              </a:lnSpc>
              <a:spcBef>
                <a:spcPct val="0"/>
              </a:spcBef>
              <a:spcAft>
                <a:spcPct val="0"/>
              </a:spcAft>
              <a:buClrTx/>
              <a:buSzTx/>
              <a:buFont typeface="Arial" pitchFamily="34" charset="0"/>
              <a:buChar char="•"/>
              <a:tabLst/>
            </a:pPr>
            <a:r>
              <a:rPr lang="en-US" sz="1600" baseline="0" dirty="0" smtClean="0">
                <a:latin typeface="Calibri" pitchFamily="34" charset="0"/>
                <a:cs typeface="Calibri" pitchFamily="34" charset="0"/>
              </a:rPr>
              <a:t>Communications links between wayside and office via base stations.</a:t>
            </a:r>
            <a:endParaRPr kumimoji="0" lang="en-US" sz="16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75" name="Curved Down Arrow 74"/>
          <p:cNvSpPr/>
          <p:nvPr/>
        </p:nvSpPr>
        <p:spPr bwMode="auto">
          <a:xfrm rot="13127208" flipV="1">
            <a:off x="4264125" y="3288024"/>
            <a:ext cx="3598423" cy="907091"/>
          </a:xfrm>
          <a:prstGeom prst="curvedDownArrow">
            <a:avLst/>
          </a:prstGeom>
          <a:solidFill>
            <a:srgbClr val="FFFF00"/>
          </a:solidFill>
          <a:ln>
            <a:solidFill>
              <a:schemeClr val="tx1"/>
            </a:solidFill>
            <a:headEnd type="none" w="sm" len="sm"/>
            <a:tailEnd type="none" w="sm" len="sm"/>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pic>
        <p:nvPicPr>
          <p:cNvPr id="1027"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2600" y="4860924"/>
            <a:ext cx="668058"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6" descr="http://t1.gstatic.com/images?q=tbn:ANd9GcQvZ9IlVKddUA6tm6ce_gwyawqrlpaam9eC6Co_rMwkJMNHX0pko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53924" y="2736055"/>
            <a:ext cx="919163" cy="124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3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IEEE-P802_15">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1445</TotalTime>
  <Words>1420</Words>
  <Application>Microsoft Macintosh PowerPoint</Application>
  <PresentationFormat>On-screen Show (4:3)</PresentationFormat>
  <Paragraphs>275</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IEEE-P802_15</vt:lpstr>
      <vt:lpstr>PowerPoint Presentation</vt:lpstr>
      <vt:lpstr>Positive Train Control Mandate and 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Freescale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IEEE 802.15 &lt;subject&gt;</dc:subject>
  <dc:creator>r54838</dc:creator>
  <dc:description>&lt;doc#&gt;</dc:description>
  <cp:lastModifiedBy>jon adams</cp:lastModifiedBy>
  <cp:revision>131</cp:revision>
  <cp:lastPrinted>1998-02-10T13:28:06Z</cp:lastPrinted>
  <dcterms:created xsi:type="dcterms:W3CDTF">2011-10-13T20:00:21Z</dcterms:created>
  <dcterms:modified xsi:type="dcterms:W3CDTF">2011-11-08T22:27:32Z</dcterms:modified>
</cp:coreProperties>
</file>