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handoutMasterIdLst>
    <p:handoutMasterId r:id="rId15"/>
  </p:handoutMasterIdLst>
  <p:sldIdLst>
    <p:sldId id="388" r:id="rId2"/>
    <p:sldId id="390" r:id="rId3"/>
    <p:sldId id="391" r:id="rId4"/>
    <p:sldId id="286" r:id="rId5"/>
    <p:sldId id="393" r:id="rId6"/>
    <p:sldId id="394" r:id="rId7"/>
    <p:sldId id="395" r:id="rId8"/>
    <p:sldId id="377" r:id="rId9"/>
    <p:sldId id="384" r:id="rId10"/>
    <p:sldId id="371" r:id="rId11"/>
    <p:sldId id="372" r:id="rId12"/>
    <p:sldId id="374" r:id="rId13"/>
  </p:sldIdLst>
  <p:sldSz cx="9144000" cy="6858000" type="screen4x3"/>
  <p:notesSz cx="7104063" cy="10234613"/>
  <p:embeddedFontLst>
    <p:embeddedFont>
      <p:font typeface="Gulim" pitchFamily="34" charset="-127"/>
      <p:regular r:id="rId16"/>
    </p:embeddedFont>
    <p:embeddedFont>
      <p:font typeface="宋体" pitchFamily="2" charset="-122"/>
      <p:regular r:id="rId17"/>
    </p:embeddedFont>
    <p:embeddedFont>
      <p:font typeface="Batang" pitchFamily="18" charset="-127"/>
      <p:regular r:id="rId18"/>
    </p:embeddedFont>
    <p:embeddedFont>
      <p:font typeface="Calibri" pitchFamily="34" charset="0"/>
      <p:regular r:id="rId19"/>
      <p:bold r:id="rId20"/>
      <p:italic r:id="rId21"/>
      <p:boldItalic r:id="rId22"/>
    </p:embeddedFont>
  </p:embeddedFontLst>
  <p:defaultTextStyle>
    <a:defPPr>
      <a:defRPr lang="en-US"/>
    </a:defPPr>
    <a:lvl1pPr algn="l" rtl="0" fontAlgn="base">
      <a:spcBef>
        <a:spcPct val="0"/>
      </a:spcBef>
      <a:spcAft>
        <a:spcPct val="0"/>
      </a:spcAft>
      <a:defRPr sz="12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12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12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12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Times New Roman" pitchFamily="18" charset="0"/>
        <a:ea typeface="宋体" pitchFamily="2" charset="-122"/>
        <a:cs typeface="+mn-cs"/>
      </a:defRPr>
    </a:lvl6pPr>
    <a:lvl7pPr marL="2743200" algn="l" defTabSz="914400" rtl="0" eaLnBrk="1" latinLnBrk="0" hangingPunct="1">
      <a:defRPr sz="1200" kern="1200">
        <a:solidFill>
          <a:schemeClr val="tx1"/>
        </a:solidFill>
        <a:latin typeface="Times New Roman" pitchFamily="18" charset="0"/>
        <a:ea typeface="宋体" pitchFamily="2" charset="-122"/>
        <a:cs typeface="+mn-cs"/>
      </a:defRPr>
    </a:lvl7pPr>
    <a:lvl8pPr marL="3200400" algn="l" defTabSz="914400" rtl="0" eaLnBrk="1" latinLnBrk="0" hangingPunct="1">
      <a:defRPr sz="1200" kern="1200">
        <a:solidFill>
          <a:schemeClr val="tx1"/>
        </a:solidFill>
        <a:latin typeface="Times New Roman" pitchFamily="18" charset="0"/>
        <a:ea typeface="宋体" pitchFamily="2" charset="-122"/>
        <a:cs typeface="+mn-cs"/>
      </a:defRPr>
    </a:lvl8pPr>
    <a:lvl9pPr marL="3657600" algn="l" defTabSz="914400" rtl="0" eaLnBrk="1" latinLnBrk="0" hangingPunct="1">
      <a:defRPr sz="12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6F4DA"/>
    <a:srgbClr val="F3DDEA"/>
    <a:srgbClr val="FFFF99"/>
    <a:srgbClr val="2501FD"/>
    <a:srgbClr val="F8B2C3"/>
    <a:srgbClr val="ECE7D4"/>
    <a:srgbClr val="DDD4B1"/>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17" autoAdjust="0"/>
    <p:restoredTop sz="97767" autoAdjust="0"/>
  </p:normalViewPr>
  <p:slideViewPr>
    <p:cSldViewPr>
      <p:cViewPr varScale="1">
        <p:scale>
          <a:sx n="73" d="100"/>
          <a:sy n="73" d="100"/>
        </p:scale>
        <p:origin x="-1290" y="-90"/>
      </p:cViewPr>
      <p:guideLst>
        <p:guide orient="horz" pos="2160"/>
        <p:guide pos="2880"/>
      </p:guideLst>
    </p:cSldViewPr>
  </p:slideViewPr>
  <p:notesTextViewPr>
    <p:cViewPr>
      <p:scale>
        <a:sx n="100" d="100"/>
        <a:sy n="100" d="100"/>
      </p:scale>
      <p:origin x="0" y="0"/>
    </p:cViewPr>
  </p:notesTextViewPr>
  <p:notesViewPr>
    <p:cSldViewPr>
      <p:cViewPr varScale="1">
        <p:scale>
          <a:sx n="61" d="100"/>
          <a:sy n="61" d="100"/>
        </p:scale>
        <p:origin x="-2946" y="-78"/>
      </p:cViewPr>
      <p:guideLst>
        <p:guide orient="horz" pos="3224"/>
        <p:guide pos="223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31460" y="195264"/>
            <a:ext cx="2760926" cy="2301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97761" eaLnBrk="0" hangingPunct="0">
              <a:defRPr sz="1500" b="1">
                <a:ea typeface="+mn-ea"/>
                <a:cs typeface="+mn-cs"/>
              </a:defRPr>
            </a:lvl1pPr>
          </a:lstStyle>
          <a:p>
            <a:pPr>
              <a:defRPr/>
            </a:pPr>
            <a:r>
              <a:rPr lang="en-US" altLang="zh-CN"/>
              <a:t>doc.: IEEE 802.15-&lt;doc#&gt;</a:t>
            </a:r>
          </a:p>
        </p:txBody>
      </p:sp>
      <p:sp>
        <p:nvSpPr>
          <p:cNvPr id="3075" name="Rectangle 3"/>
          <p:cNvSpPr>
            <a:spLocks noGrp="1" noChangeArrowheads="1"/>
          </p:cNvSpPr>
          <p:nvPr>
            <p:ph type="dt" sz="quarter" idx="1"/>
          </p:nvPr>
        </p:nvSpPr>
        <p:spPr bwMode="auto">
          <a:xfrm>
            <a:off x="711678" y="195264"/>
            <a:ext cx="2366962" cy="2301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97761" eaLnBrk="0" hangingPunct="0">
              <a:defRPr sz="1500" b="1">
                <a:ea typeface="+mn-ea"/>
                <a:cs typeface="+mn-cs"/>
              </a:defRPr>
            </a:lvl1pPr>
          </a:lstStyle>
          <a:p>
            <a:pPr>
              <a:defRPr/>
            </a:pPr>
            <a:r>
              <a:rPr lang="en-US" altLang="zh-CN"/>
              <a:t>&lt;month year&gt;</a:t>
            </a:r>
          </a:p>
        </p:txBody>
      </p:sp>
      <p:sp>
        <p:nvSpPr>
          <p:cNvPr id="3076" name="Rectangle 4"/>
          <p:cNvSpPr>
            <a:spLocks noGrp="1" noChangeArrowheads="1"/>
          </p:cNvSpPr>
          <p:nvPr>
            <p:ph type="ftr" sz="quarter" idx="2"/>
          </p:nvPr>
        </p:nvSpPr>
        <p:spPr bwMode="auto">
          <a:xfrm>
            <a:off x="4262120" y="9906001"/>
            <a:ext cx="2211283" cy="16927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97761" eaLnBrk="0" hangingPunct="0">
              <a:defRPr sz="1100">
                <a:ea typeface="+mn-ea"/>
                <a:cs typeface="+mn-cs"/>
              </a:defRPr>
            </a:lvl1pPr>
          </a:lstStyle>
          <a:p>
            <a:pPr>
              <a:defRPr/>
            </a:pPr>
            <a:r>
              <a:rPr lang="en-US" altLang="zh-CN"/>
              <a:t>&lt;author&gt;, &lt;company&gt;</a:t>
            </a:r>
          </a:p>
        </p:txBody>
      </p:sp>
      <p:sp>
        <p:nvSpPr>
          <p:cNvPr id="3077" name="Rectangle 5"/>
          <p:cNvSpPr>
            <a:spLocks noGrp="1" noChangeArrowheads="1"/>
          </p:cNvSpPr>
          <p:nvPr>
            <p:ph type="sldNum" sz="quarter" idx="3"/>
          </p:nvPr>
        </p:nvSpPr>
        <p:spPr bwMode="auto">
          <a:xfrm>
            <a:off x="2764103" y="9906001"/>
            <a:ext cx="1418589" cy="16927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97761" eaLnBrk="0" hangingPunct="0">
              <a:defRPr sz="1100">
                <a:ea typeface="+mn-ea"/>
                <a:cs typeface="+mn-cs"/>
              </a:defRPr>
            </a:lvl1pPr>
          </a:lstStyle>
          <a:p>
            <a:pPr>
              <a:defRPr/>
            </a:pPr>
            <a:r>
              <a:rPr lang="en-US" altLang="zh-CN"/>
              <a:t>Page </a:t>
            </a:r>
            <a:fld id="{69EF53A1-0B19-4633-B17E-3A5532FFC42E}" type="slidenum">
              <a:rPr lang="en-US" altLang="zh-CN"/>
              <a:pPr>
                <a:defRPr/>
              </a:pPr>
              <a:t>‹#›</a:t>
            </a:fld>
            <a:endParaRPr lang="en-US" altLang="zh-CN"/>
          </a:p>
        </p:txBody>
      </p:sp>
      <p:sp>
        <p:nvSpPr>
          <p:cNvPr id="40966" name="Line 6"/>
          <p:cNvSpPr>
            <a:spLocks noChangeShapeType="1"/>
          </p:cNvSpPr>
          <p:nvPr/>
        </p:nvSpPr>
        <p:spPr bwMode="auto">
          <a:xfrm>
            <a:off x="710090" y="427038"/>
            <a:ext cx="5683886" cy="0"/>
          </a:xfrm>
          <a:prstGeom prst="line">
            <a:avLst/>
          </a:prstGeom>
          <a:noFill/>
          <a:ln w="12700">
            <a:solidFill>
              <a:schemeClr val="tx1"/>
            </a:solidFill>
            <a:round/>
            <a:headEnd type="none" w="sm" len="sm"/>
            <a:tailEnd type="none" w="sm" len="sm"/>
          </a:ln>
        </p:spPr>
        <p:txBody>
          <a:bodyPr wrap="none" lIns="97739" tIns="48869" rIns="97739" bIns="48869" anchor="ctr"/>
          <a:lstStyle/>
          <a:p>
            <a:pPr>
              <a:defRPr/>
            </a:pPr>
            <a:endParaRPr lang="en-US">
              <a:ea typeface="+mn-ea"/>
              <a:cs typeface="Arial" pitchFamily="34" charset="0"/>
            </a:endParaRPr>
          </a:p>
        </p:txBody>
      </p:sp>
      <p:sp>
        <p:nvSpPr>
          <p:cNvPr id="40967" name="Rectangle 7"/>
          <p:cNvSpPr>
            <a:spLocks noChangeArrowheads="1"/>
          </p:cNvSpPr>
          <p:nvPr/>
        </p:nvSpPr>
        <p:spPr bwMode="auto">
          <a:xfrm>
            <a:off x="710089" y="9906000"/>
            <a:ext cx="730740" cy="184150"/>
          </a:xfrm>
          <a:prstGeom prst="rect">
            <a:avLst/>
          </a:prstGeom>
          <a:noFill/>
          <a:ln w="9525">
            <a:noFill/>
            <a:miter lim="800000"/>
            <a:headEnd/>
            <a:tailEnd/>
          </a:ln>
        </p:spPr>
        <p:txBody>
          <a:bodyPr lIns="0" tIns="0" rIns="0" bIns="0">
            <a:spAutoFit/>
          </a:bodyPr>
          <a:lstStyle/>
          <a:p>
            <a:pPr defTabSz="996883" eaLnBrk="0" hangingPunct="0">
              <a:defRPr/>
            </a:pPr>
            <a:r>
              <a:rPr lang="en-US" altLang="zh-CN" dirty="0">
                <a:ea typeface="+mn-ea"/>
                <a:cs typeface="Arial" pitchFamily="34" charset="0"/>
              </a:rPr>
              <a:t>Submission</a:t>
            </a:r>
          </a:p>
        </p:txBody>
      </p:sp>
      <p:sp>
        <p:nvSpPr>
          <p:cNvPr id="40968" name="Line 8"/>
          <p:cNvSpPr>
            <a:spLocks noChangeShapeType="1"/>
          </p:cNvSpPr>
          <p:nvPr/>
        </p:nvSpPr>
        <p:spPr bwMode="auto">
          <a:xfrm>
            <a:off x="710090" y="9893300"/>
            <a:ext cx="5841153" cy="0"/>
          </a:xfrm>
          <a:prstGeom prst="line">
            <a:avLst/>
          </a:prstGeom>
          <a:noFill/>
          <a:ln w="12700">
            <a:solidFill>
              <a:schemeClr val="tx1"/>
            </a:solidFill>
            <a:round/>
            <a:headEnd type="none" w="sm" len="sm"/>
            <a:tailEnd type="none" w="sm" len="sm"/>
          </a:ln>
        </p:spPr>
        <p:txBody>
          <a:bodyPr wrap="none" lIns="97739" tIns="48869" rIns="97739" bIns="48869" anchor="ctr"/>
          <a:lstStyle/>
          <a:p>
            <a:pPr>
              <a:defRPr/>
            </a:pPr>
            <a:endParaRPr lang="en-US">
              <a:ea typeface="+mn-ea"/>
              <a:cs typeface="Arial" pitchFamily="34" charset="0"/>
            </a:endParaRPr>
          </a:p>
        </p:txBody>
      </p:sp>
    </p:spTree>
    <p:extLst>
      <p:ext uri="{BB962C8B-B14F-4D97-AF65-F5344CB8AC3E}">
        <p14:creationId xmlns:p14="http://schemas.microsoft.com/office/powerpoint/2010/main" xmlns="" val="633872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52032" y="107951"/>
            <a:ext cx="2883246" cy="23177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97761" eaLnBrk="0" hangingPunct="0">
              <a:defRPr sz="1500" b="1">
                <a:ea typeface="+mn-ea"/>
                <a:cs typeface="+mn-cs"/>
              </a:defRPr>
            </a:lvl1pPr>
          </a:lstStyle>
          <a:p>
            <a:pPr>
              <a:defRPr/>
            </a:pPr>
            <a:r>
              <a:rPr lang="en-US" altLang="zh-CN"/>
              <a:t>doc.: IEEE 802.15-&lt;doc#&gt;</a:t>
            </a:r>
          </a:p>
        </p:txBody>
      </p:sp>
      <p:sp>
        <p:nvSpPr>
          <p:cNvPr id="2051" name="Rectangle 3"/>
          <p:cNvSpPr>
            <a:spLocks noGrp="1" noChangeArrowheads="1"/>
          </p:cNvSpPr>
          <p:nvPr>
            <p:ph type="dt" idx="1"/>
          </p:nvPr>
        </p:nvSpPr>
        <p:spPr bwMode="auto">
          <a:xfrm>
            <a:off x="670374" y="107951"/>
            <a:ext cx="2803818" cy="23177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97761" eaLnBrk="0" hangingPunct="0">
              <a:defRPr sz="1500" b="1">
                <a:ea typeface="+mn-ea"/>
                <a:cs typeface="+mn-cs"/>
              </a:defRPr>
            </a:lvl1pPr>
          </a:lstStyle>
          <a:p>
            <a:pPr>
              <a:defRPr/>
            </a:pPr>
            <a:r>
              <a:rPr lang="en-US" altLang="zh-CN"/>
              <a:t>&lt;month year&gt;</a:t>
            </a:r>
          </a:p>
        </p:txBody>
      </p:sp>
      <p:sp>
        <p:nvSpPr>
          <p:cNvPr id="17412" name="Rectangle 4"/>
          <p:cNvSpPr>
            <a:spLocks noGrp="1" noRot="1" noChangeAspect="1" noChangeArrowheads="1" noTextEdit="1"/>
          </p:cNvSpPr>
          <p:nvPr>
            <p:ph type="sldImg" idx="2"/>
          </p:nvPr>
        </p:nvSpPr>
        <p:spPr bwMode="auto">
          <a:xfrm>
            <a:off x="1001713" y="773113"/>
            <a:ext cx="5100637" cy="38258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6785" y="4862514"/>
            <a:ext cx="5210493" cy="4605337"/>
          </a:xfrm>
          <a:prstGeom prst="rect">
            <a:avLst/>
          </a:prstGeom>
          <a:noFill/>
          <a:ln w="9525">
            <a:noFill/>
            <a:miter lim="800000"/>
            <a:headEnd/>
            <a:tailEnd/>
          </a:ln>
          <a:effectLst/>
        </p:spPr>
        <p:txBody>
          <a:bodyPr vert="horz" wrap="square" lIns="100115" tIns="49209" rIns="100115" bIns="49209"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2054" name="Rectangle 6"/>
          <p:cNvSpPr>
            <a:spLocks noGrp="1" noChangeArrowheads="1"/>
          </p:cNvSpPr>
          <p:nvPr>
            <p:ph type="ftr" sz="quarter" idx="4"/>
          </p:nvPr>
        </p:nvSpPr>
        <p:spPr bwMode="auto">
          <a:xfrm>
            <a:off x="3863391" y="9909175"/>
            <a:ext cx="2571887" cy="1905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88699" lvl="4" algn="r" defTabSz="997761" eaLnBrk="0" hangingPunct="0">
              <a:defRPr>
                <a:ea typeface="+mn-ea"/>
                <a:cs typeface="+mn-cs"/>
              </a:defRPr>
            </a:lvl5pPr>
          </a:lstStyle>
          <a:p>
            <a:pPr lvl="4">
              <a:defRPr/>
            </a:pPr>
            <a:r>
              <a:rPr lang="en-US" altLang="zh-CN"/>
              <a:t>&lt;author&gt;, &lt;company&gt;</a:t>
            </a:r>
          </a:p>
        </p:txBody>
      </p:sp>
      <p:sp>
        <p:nvSpPr>
          <p:cNvPr id="2055" name="Rectangle 7"/>
          <p:cNvSpPr>
            <a:spLocks noGrp="1" noChangeArrowheads="1"/>
          </p:cNvSpPr>
          <p:nvPr>
            <p:ph type="sldNum" sz="quarter" idx="5"/>
          </p:nvPr>
        </p:nvSpPr>
        <p:spPr bwMode="auto">
          <a:xfrm>
            <a:off x="3005565" y="9909175"/>
            <a:ext cx="821289" cy="1905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97761" eaLnBrk="0" hangingPunct="0">
              <a:defRPr>
                <a:ea typeface="+mn-ea"/>
                <a:cs typeface="+mn-cs"/>
              </a:defRPr>
            </a:lvl1pPr>
          </a:lstStyle>
          <a:p>
            <a:pPr>
              <a:defRPr/>
            </a:pPr>
            <a:r>
              <a:rPr lang="en-US" altLang="zh-CN"/>
              <a:t>Page </a:t>
            </a:r>
            <a:fld id="{07F90333-C73E-4253-B6AC-8FE0CA924389}" type="slidenum">
              <a:rPr lang="en-US" altLang="zh-CN"/>
              <a:pPr>
                <a:defRPr/>
              </a:pPr>
              <a:t>‹#›</a:t>
            </a:fld>
            <a:endParaRPr lang="en-US" altLang="zh-CN"/>
          </a:p>
        </p:txBody>
      </p:sp>
      <p:sp>
        <p:nvSpPr>
          <p:cNvPr id="38920" name="Rectangle 8"/>
          <p:cNvSpPr>
            <a:spLocks noChangeArrowheads="1"/>
          </p:cNvSpPr>
          <p:nvPr/>
        </p:nvSpPr>
        <p:spPr bwMode="auto">
          <a:xfrm>
            <a:off x="741861" y="9909175"/>
            <a:ext cx="727563" cy="184150"/>
          </a:xfrm>
          <a:prstGeom prst="rect">
            <a:avLst/>
          </a:prstGeom>
          <a:noFill/>
          <a:ln w="9525">
            <a:noFill/>
            <a:miter lim="800000"/>
            <a:headEnd/>
            <a:tailEnd/>
          </a:ln>
        </p:spPr>
        <p:txBody>
          <a:bodyPr lIns="0" tIns="0" rIns="0" bIns="0">
            <a:spAutoFit/>
          </a:bodyPr>
          <a:lstStyle/>
          <a:p>
            <a:pPr eaLnBrk="0" hangingPunct="0">
              <a:defRPr/>
            </a:pPr>
            <a:r>
              <a:rPr lang="en-US" altLang="zh-CN">
                <a:ea typeface="+mn-ea"/>
                <a:cs typeface="Arial" pitchFamily="34" charset="0"/>
              </a:rPr>
              <a:t>Submission</a:t>
            </a:r>
          </a:p>
        </p:txBody>
      </p:sp>
      <p:sp>
        <p:nvSpPr>
          <p:cNvPr id="38921" name="Line 9"/>
          <p:cNvSpPr>
            <a:spLocks noChangeShapeType="1"/>
          </p:cNvSpPr>
          <p:nvPr/>
        </p:nvSpPr>
        <p:spPr bwMode="auto">
          <a:xfrm>
            <a:off x="741861" y="9907588"/>
            <a:ext cx="5620343" cy="0"/>
          </a:xfrm>
          <a:prstGeom prst="line">
            <a:avLst/>
          </a:prstGeom>
          <a:noFill/>
          <a:ln w="12700">
            <a:solidFill>
              <a:schemeClr val="tx1"/>
            </a:solidFill>
            <a:round/>
            <a:headEnd type="none" w="sm" len="sm"/>
            <a:tailEnd type="none" w="sm" len="sm"/>
          </a:ln>
        </p:spPr>
        <p:txBody>
          <a:bodyPr wrap="none" lIns="97739" tIns="48869" rIns="97739" bIns="48869" anchor="ctr"/>
          <a:lstStyle/>
          <a:p>
            <a:pPr>
              <a:defRPr/>
            </a:pPr>
            <a:endParaRPr lang="en-US">
              <a:ea typeface="+mn-ea"/>
              <a:cs typeface="Arial" pitchFamily="34" charset="0"/>
            </a:endParaRPr>
          </a:p>
        </p:txBody>
      </p:sp>
      <p:sp>
        <p:nvSpPr>
          <p:cNvPr id="38922" name="Line 10"/>
          <p:cNvSpPr>
            <a:spLocks noChangeShapeType="1"/>
          </p:cNvSpPr>
          <p:nvPr/>
        </p:nvSpPr>
        <p:spPr bwMode="auto">
          <a:xfrm>
            <a:off x="664020" y="327025"/>
            <a:ext cx="5776023" cy="0"/>
          </a:xfrm>
          <a:prstGeom prst="line">
            <a:avLst/>
          </a:prstGeom>
          <a:noFill/>
          <a:ln w="12700">
            <a:solidFill>
              <a:schemeClr val="tx1"/>
            </a:solidFill>
            <a:round/>
            <a:headEnd type="none" w="sm" len="sm"/>
            <a:tailEnd type="none" w="sm" len="sm"/>
          </a:ln>
        </p:spPr>
        <p:txBody>
          <a:bodyPr wrap="none" lIns="97739" tIns="48869" rIns="97739" bIns="48869" anchor="ctr"/>
          <a:lstStyle/>
          <a:p>
            <a:pPr>
              <a:defRPr/>
            </a:pPr>
            <a:endParaRPr lang="en-US">
              <a:ea typeface="+mn-ea"/>
              <a:cs typeface="Arial" pitchFamily="34" charset="0"/>
            </a:endParaRPr>
          </a:p>
        </p:txBody>
      </p:sp>
    </p:spTree>
    <p:extLst>
      <p:ext uri="{BB962C8B-B14F-4D97-AF65-F5344CB8AC3E}">
        <p14:creationId xmlns:p14="http://schemas.microsoft.com/office/powerpoint/2010/main" xmlns="" val="259624709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页脚占位符 4"/>
          <p:cNvSpPr>
            <a:spLocks noGrp="1"/>
          </p:cNvSpPr>
          <p:nvPr>
            <p:ph type="ftr" sz="quarter" idx="10"/>
          </p:nvPr>
        </p:nvSpPr>
        <p:spPr/>
        <p:txBody>
          <a:bodyPr/>
          <a:lstStyle>
            <a:lvl1pPr>
              <a:defRPr/>
            </a:lvl1pPr>
          </a:lstStyle>
          <a:p>
            <a:pPr>
              <a:defRPr/>
            </a:pPr>
            <a:r>
              <a:rPr lang="en-US" altLang="zh-CN"/>
              <a:t>&lt;author&gt;, &lt;company&gt;</a:t>
            </a:r>
          </a:p>
        </p:txBody>
      </p:sp>
      <p:sp>
        <p:nvSpPr>
          <p:cNvPr id="5" name="灯片编号占位符 5"/>
          <p:cNvSpPr>
            <a:spLocks noGrp="1"/>
          </p:cNvSpPr>
          <p:nvPr>
            <p:ph type="sldNum" sz="quarter" idx="11"/>
          </p:nvPr>
        </p:nvSpPr>
        <p:spPr/>
        <p:txBody>
          <a:bodyPr/>
          <a:lstStyle>
            <a:lvl1pPr>
              <a:defRPr/>
            </a:lvl1pPr>
          </a:lstStyle>
          <a:p>
            <a:pPr>
              <a:defRPr/>
            </a:pPr>
            <a:r>
              <a:rPr lang="en-US" altLang="zh-CN"/>
              <a:t>Slide </a:t>
            </a:r>
            <a:fld id="{A080F55F-54DB-43F7-A225-4FCAC8C76F53}" type="slidenum">
              <a:rPr lang="en-US" altLang="zh-CN"/>
              <a:pPr>
                <a:defRPr/>
              </a:pPr>
              <a:t>‹#›</a:t>
            </a:fld>
            <a:endParaRPr lang="en-US" altLang="zh-CN"/>
          </a:p>
        </p:txBody>
      </p:sp>
      <p:sp>
        <p:nvSpPr>
          <p:cNvPr id="6" name="日期占位符 1"/>
          <p:cNvSpPr>
            <a:spLocks noGrp="1"/>
          </p:cNvSpPr>
          <p:nvPr>
            <p:ph type="dt" sz="half" idx="12"/>
          </p:nvPr>
        </p:nvSpPr>
        <p:spPr>
          <a:xfrm>
            <a:off x="685800" y="334963"/>
            <a:ext cx="1600200" cy="215900"/>
          </a:xfrm>
        </p:spPr>
        <p:txBody>
          <a:bodyPr/>
          <a:lstStyle>
            <a:lvl1pPr>
              <a:defRPr sz="1400" b="1"/>
            </a:lvl1pPr>
          </a:lstStyle>
          <a:p>
            <a:pPr>
              <a:defRPr/>
            </a:pPr>
            <a:r>
              <a:rPr lang="en-US" altLang="zh-CN"/>
              <a:t>September 2011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日期占位符 1"/>
          <p:cNvSpPr txBox="1">
            <a:spLocks/>
          </p:cNvSpPr>
          <p:nvPr userDrawn="1"/>
        </p:nvSpPr>
        <p:spPr bwMode="auto">
          <a:xfrm>
            <a:off x="714375" y="381000"/>
            <a:ext cx="1600200" cy="215900"/>
          </a:xfrm>
          <a:prstGeom prst="rect">
            <a:avLst/>
          </a:prstGeom>
          <a:noFill/>
          <a:ln w="9525">
            <a:noFill/>
            <a:miter lim="800000"/>
            <a:headEnd/>
            <a:tailEnd/>
          </a:ln>
          <a:effectLst/>
        </p:spPr>
        <p:txBody>
          <a:bodyPr lIns="0" tIns="0" rIns="0" bIns="0" anchor="b">
            <a:spAutoFit/>
          </a:bodyPr>
          <a:lstStyle>
            <a:lvl1pPr>
              <a:defRPr/>
            </a:lvl1pPr>
          </a:lstStyle>
          <a:p>
            <a:pPr eaLnBrk="0" hangingPunct="0">
              <a:defRPr/>
            </a:pPr>
            <a:r>
              <a:rPr lang="en-US" altLang="zh-CN" sz="1400" b="1" dirty="0" smtClean="0">
                <a:ea typeface="宋体" charset="-122"/>
              </a:rPr>
              <a:t>Sept. 2011</a:t>
            </a:r>
            <a:endParaRPr lang="en-US" altLang="zh-CN" sz="1400" b="1" dirty="0">
              <a:ea typeface="宋体" charset="-122"/>
            </a:endParaRPr>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pPr>
              <a:defRPr/>
            </a:pPr>
            <a:r>
              <a:rPr lang="en-US" altLang="zh-CN"/>
              <a:t>&lt;author&gt;, &lt;company&gt;</a:t>
            </a:r>
          </a:p>
        </p:txBody>
      </p:sp>
      <p:sp>
        <p:nvSpPr>
          <p:cNvPr id="6" name="灯片编号占位符 5"/>
          <p:cNvSpPr>
            <a:spLocks noGrp="1"/>
          </p:cNvSpPr>
          <p:nvPr>
            <p:ph type="sldNum" sz="quarter" idx="11"/>
          </p:nvPr>
        </p:nvSpPr>
        <p:spPr/>
        <p:txBody>
          <a:bodyPr/>
          <a:lstStyle>
            <a:lvl1pPr>
              <a:defRPr/>
            </a:lvl1pPr>
          </a:lstStyle>
          <a:p>
            <a:pPr>
              <a:defRPr/>
            </a:pPr>
            <a:r>
              <a:rPr lang="en-US" altLang="zh-CN"/>
              <a:t>Slide </a:t>
            </a:r>
            <a:fld id="{767F246E-3D1A-4030-931F-4C55B4357D60}"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4" name="日期占位符 1"/>
          <p:cNvSpPr txBox="1">
            <a:spLocks/>
          </p:cNvSpPr>
          <p:nvPr userDrawn="1"/>
        </p:nvSpPr>
        <p:spPr bwMode="auto">
          <a:xfrm>
            <a:off x="714375" y="381000"/>
            <a:ext cx="1600200" cy="215900"/>
          </a:xfrm>
          <a:prstGeom prst="rect">
            <a:avLst/>
          </a:prstGeom>
          <a:noFill/>
          <a:ln w="9525">
            <a:noFill/>
            <a:miter lim="800000"/>
            <a:headEnd/>
            <a:tailEnd/>
          </a:ln>
          <a:effectLst/>
        </p:spPr>
        <p:txBody>
          <a:bodyPr lIns="0" tIns="0" rIns="0" bIns="0" anchor="b">
            <a:spAutoFit/>
          </a:bodyPr>
          <a:lstStyle>
            <a:lvl1pPr>
              <a:defRPr/>
            </a:lvl1pPr>
          </a:lstStyle>
          <a:p>
            <a:pPr eaLnBrk="0" hangingPunct="0">
              <a:defRPr/>
            </a:pPr>
            <a:r>
              <a:rPr lang="en-US" altLang="zh-CN" sz="1400" b="1" dirty="0" smtClean="0">
                <a:ea typeface="宋体" charset="-122"/>
              </a:rPr>
              <a:t>Sept. 2011</a:t>
            </a:r>
            <a:endParaRPr lang="en-US" altLang="zh-CN" sz="1400" b="1" dirty="0">
              <a:ea typeface="宋体" charset="-122"/>
            </a:endParaRPr>
          </a:p>
        </p:txBody>
      </p:sp>
      <p:sp>
        <p:nvSpPr>
          <p:cNvPr id="2" name="竖排标题 1"/>
          <p:cNvSpPr>
            <a:spLocks noGrp="1"/>
          </p:cNvSpPr>
          <p:nvPr>
            <p:ph type="title" orient="vert"/>
          </p:nvPr>
        </p:nvSpPr>
        <p:spPr>
          <a:xfrm>
            <a:off x="6515100" y="685800"/>
            <a:ext cx="1943100" cy="5410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85800"/>
            <a:ext cx="5676900" cy="5410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pPr>
              <a:defRPr/>
            </a:pPr>
            <a:r>
              <a:rPr lang="en-US" altLang="zh-CN"/>
              <a:t>&lt;author&gt;, &lt;company&gt;</a:t>
            </a:r>
          </a:p>
        </p:txBody>
      </p:sp>
      <p:sp>
        <p:nvSpPr>
          <p:cNvPr id="6" name="灯片编号占位符 5"/>
          <p:cNvSpPr>
            <a:spLocks noGrp="1"/>
          </p:cNvSpPr>
          <p:nvPr>
            <p:ph type="sldNum" sz="quarter" idx="11"/>
          </p:nvPr>
        </p:nvSpPr>
        <p:spPr/>
        <p:txBody>
          <a:bodyPr/>
          <a:lstStyle>
            <a:lvl1pPr>
              <a:defRPr/>
            </a:lvl1pPr>
          </a:lstStyle>
          <a:p>
            <a:pPr>
              <a:defRPr/>
            </a:pPr>
            <a:r>
              <a:rPr lang="en-US" altLang="zh-CN"/>
              <a:t>Slide </a:t>
            </a:r>
            <a:fld id="{55FCC7DC-67DC-4EBA-906B-1C38B2A93DF9}"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85800" y="381000"/>
            <a:ext cx="1600200" cy="212725"/>
          </a:xfrm>
        </p:spPr>
        <p:txBody>
          <a:bodyPr/>
          <a:lstStyle>
            <a:lvl1pPr>
              <a:defRPr/>
            </a:lvl1pPr>
          </a:lstStyle>
          <a:p>
            <a:pPr>
              <a:defRPr/>
            </a:pPr>
            <a:r>
              <a:rPr lang="en-US" altLang="zh-CN"/>
              <a:t>&lt;month year&gt;</a:t>
            </a:r>
          </a:p>
        </p:txBody>
      </p:sp>
      <p:sp>
        <p:nvSpPr>
          <p:cNvPr id="5" name="页脚占位符 4"/>
          <p:cNvSpPr>
            <a:spLocks noGrp="1"/>
          </p:cNvSpPr>
          <p:nvPr>
            <p:ph type="ftr" sz="quarter" idx="11"/>
          </p:nvPr>
        </p:nvSpPr>
        <p:spPr/>
        <p:txBody>
          <a:bodyPr/>
          <a:lstStyle>
            <a:lvl1pPr>
              <a:defRPr/>
            </a:lvl1pPr>
          </a:lstStyle>
          <a:p>
            <a:pPr>
              <a:defRPr/>
            </a:pPr>
            <a:r>
              <a:rPr lang="en-US" altLang="zh-CN"/>
              <a:t>&lt;author&gt;, &lt;company&gt;</a:t>
            </a:r>
          </a:p>
        </p:txBody>
      </p:sp>
      <p:sp>
        <p:nvSpPr>
          <p:cNvPr id="6" name="灯片编号占位符 5"/>
          <p:cNvSpPr>
            <a:spLocks noGrp="1"/>
          </p:cNvSpPr>
          <p:nvPr>
            <p:ph type="sldNum" sz="quarter" idx="12"/>
          </p:nvPr>
        </p:nvSpPr>
        <p:spPr/>
        <p:txBody>
          <a:bodyPr/>
          <a:lstStyle>
            <a:lvl1pPr>
              <a:defRPr/>
            </a:lvl1pPr>
          </a:lstStyle>
          <a:p>
            <a:pPr>
              <a:defRPr/>
            </a:pPr>
            <a:r>
              <a:rPr lang="en-US" altLang="zh-CN"/>
              <a:t>Slide </a:t>
            </a:r>
            <a:fld id="{C0902BF1-32B6-4902-BC3B-BFB088603314}"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a:xfrm>
            <a:off x="685800" y="381000"/>
            <a:ext cx="1600200" cy="212725"/>
          </a:xfrm>
        </p:spPr>
        <p:txBody>
          <a:bodyPr/>
          <a:lstStyle>
            <a:lvl1pPr>
              <a:defRPr/>
            </a:lvl1pPr>
          </a:lstStyle>
          <a:p>
            <a:pPr>
              <a:defRPr/>
            </a:pPr>
            <a:r>
              <a:rPr lang="en-US" altLang="zh-CN"/>
              <a:t>&lt;month year&gt;</a:t>
            </a:r>
          </a:p>
        </p:txBody>
      </p:sp>
      <p:sp>
        <p:nvSpPr>
          <p:cNvPr id="5" name="页脚占位符 4"/>
          <p:cNvSpPr>
            <a:spLocks noGrp="1"/>
          </p:cNvSpPr>
          <p:nvPr>
            <p:ph type="ftr" sz="quarter" idx="11"/>
          </p:nvPr>
        </p:nvSpPr>
        <p:spPr/>
        <p:txBody>
          <a:bodyPr/>
          <a:lstStyle>
            <a:lvl1pPr>
              <a:defRPr/>
            </a:lvl1pPr>
          </a:lstStyle>
          <a:p>
            <a:pPr>
              <a:defRPr/>
            </a:pPr>
            <a:r>
              <a:rPr lang="en-US" altLang="zh-CN"/>
              <a:t>&lt;author&gt;, &lt;company&gt;</a:t>
            </a:r>
          </a:p>
        </p:txBody>
      </p:sp>
      <p:sp>
        <p:nvSpPr>
          <p:cNvPr id="6" name="灯片编号占位符 5"/>
          <p:cNvSpPr>
            <a:spLocks noGrp="1"/>
          </p:cNvSpPr>
          <p:nvPr>
            <p:ph type="sldNum" sz="quarter" idx="12"/>
          </p:nvPr>
        </p:nvSpPr>
        <p:spPr/>
        <p:txBody>
          <a:bodyPr/>
          <a:lstStyle>
            <a:lvl1pPr>
              <a:defRPr/>
            </a:lvl1pPr>
          </a:lstStyle>
          <a:p>
            <a:pPr>
              <a:defRPr/>
            </a:pPr>
            <a:r>
              <a:rPr lang="en-US" altLang="zh-CN"/>
              <a:t>Slide </a:t>
            </a:r>
            <a:fld id="{208EE1B6-5092-4BB0-A0B8-75BFFB3FD0B0}"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85800" y="381000"/>
            <a:ext cx="1600200" cy="212725"/>
          </a:xfrm>
        </p:spPr>
        <p:txBody>
          <a:bodyPr/>
          <a:lstStyle>
            <a:lvl1pPr>
              <a:defRPr/>
            </a:lvl1pPr>
          </a:lstStyle>
          <a:p>
            <a:pPr>
              <a:defRPr/>
            </a:pPr>
            <a:r>
              <a:rPr lang="en-US" altLang="zh-CN"/>
              <a:t>&lt;month year&gt;</a:t>
            </a:r>
          </a:p>
        </p:txBody>
      </p:sp>
      <p:sp>
        <p:nvSpPr>
          <p:cNvPr id="6" name="页脚占位符 5"/>
          <p:cNvSpPr>
            <a:spLocks noGrp="1"/>
          </p:cNvSpPr>
          <p:nvPr>
            <p:ph type="ftr" sz="quarter" idx="11"/>
          </p:nvPr>
        </p:nvSpPr>
        <p:spPr/>
        <p:txBody>
          <a:bodyPr/>
          <a:lstStyle>
            <a:lvl1pPr>
              <a:defRPr/>
            </a:lvl1pPr>
          </a:lstStyle>
          <a:p>
            <a:pPr>
              <a:defRPr/>
            </a:pPr>
            <a:r>
              <a:rPr lang="en-US" altLang="zh-CN"/>
              <a:t>&lt;author&gt;, &lt;company&gt;</a:t>
            </a:r>
          </a:p>
        </p:txBody>
      </p:sp>
      <p:sp>
        <p:nvSpPr>
          <p:cNvPr id="7" name="灯片编号占位符 6"/>
          <p:cNvSpPr>
            <a:spLocks noGrp="1"/>
          </p:cNvSpPr>
          <p:nvPr>
            <p:ph type="sldNum" sz="quarter" idx="12"/>
          </p:nvPr>
        </p:nvSpPr>
        <p:spPr/>
        <p:txBody>
          <a:bodyPr/>
          <a:lstStyle>
            <a:lvl1pPr>
              <a:defRPr/>
            </a:lvl1pPr>
          </a:lstStyle>
          <a:p>
            <a:pPr>
              <a:defRPr/>
            </a:pPr>
            <a:r>
              <a:rPr lang="en-US" altLang="zh-CN"/>
              <a:t>Slide </a:t>
            </a:r>
            <a:fld id="{36CC6332-D587-4662-9009-FCBED3D6DECB}"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85800" y="381000"/>
            <a:ext cx="1600200" cy="212725"/>
          </a:xfrm>
        </p:spPr>
        <p:txBody>
          <a:bodyPr/>
          <a:lstStyle>
            <a:lvl1pPr>
              <a:defRPr/>
            </a:lvl1pPr>
          </a:lstStyle>
          <a:p>
            <a:pPr>
              <a:defRPr/>
            </a:pPr>
            <a:r>
              <a:rPr lang="en-US" altLang="zh-CN"/>
              <a:t>&lt;month year&gt;</a:t>
            </a:r>
          </a:p>
        </p:txBody>
      </p:sp>
      <p:sp>
        <p:nvSpPr>
          <p:cNvPr id="8" name="页脚占位符 7"/>
          <p:cNvSpPr>
            <a:spLocks noGrp="1"/>
          </p:cNvSpPr>
          <p:nvPr>
            <p:ph type="ftr" sz="quarter" idx="11"/>
          </p:nvPr>
        </p:nvSpPr>
        <p:spPr/>
        <p:txBody>
          <a:bodyPr/>
          <a:lstStyle>
            <a:lvl1pPr>
              <a:defRPr/>
            </a:lvl1pPr>
          </a:lstStyle>
          <a:p>
            <a:pPr>
              <a:defRPr/>
            </a:pPr>
            <a:r>
              <a:rPr lang="en-US" altLang="zh-CN"/>
              <a:t>&lt;author&gt;, &lt;company&gt;</a:t>
            </a:r>
          </a:p>
        </p:txBody>
      </p:sp>
      <p:sp>
        <p:nvSpPr>
          <p:cNvPr id="9" name="灯片编号占位符 8"/>
          <p:cNvSpPr>
            <a:spLocks noGrp="1"/>
          </p:cNvSpPr>
          <p:nvPr>
            <p:ph type="sldNum" sz="quarter" idx="12"/>
          </p:nvPr>
        </p:nvSpPr>
        <p:spPr/>
        <p:txBody>
          <a:bodyPr/>
          <a:lstStyle>
            <a:lvl1pPr>
              <a:defRPr/>
            </a:lvl1pPr>
          </a:lstStyle>
          <a:p>
            <a:pPr>
              <a:defRPr/>
            </a:pPr>
            <a:r>
              <a:rPr lang="en-US" altLang="zh-CN"/>
              <a:t>Slide </a:t>
            </a:r>
            <a:fld id="{BEBC57E4-5047-4DFA-8B19-0396602F349D}"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85800" y="381000"/>
            <a:ext cx="1600200" cy="212725"/>
          </a:xfrm>
        </p:spPr>
        <p:txBody>
          <a:bodyPr/>
          <a:lstStyle>
            <a:lvl1pPr>
              <a:defRPr/>
            </a:lvl1pPr>
          </a:lstStyle>
          <a:p>
            <a:pPr>
              <a:defRPr/>
            </a:pPr>
            <a:r>
              <a:rPr lang="en-US" altLang="zh-CN"/>
              <a:t>&lt;month year&gt;</a:t>
            </a:r>
          </a:p>
        </p:txBody>
      </p:sp>
      <p:sp>
        <p:nvSpPr>
          <p:cNvPr id="4" name="页脚占位符 3"/>
          <p:cNvSpPr>
            <a:spLocks noGrp="1"/>
          </p:cNvSpPr>
          <p:nvPr>
            <p:ph type="ftr" sz="quarter" idx="11"/>
          </p:nvPr>
        </p:nvSpPr>
        <p:spPr/>
        <p:txBody>
          <a:bodyPr/>
          <a:lstStyle>
            <a:lvl1pPr>
              <a:defRPr/>
            </a:lvl1pPr>
          </a:lstStyle>
          <a:p>
            <a:pPr>
              <a:defRPr/>
            </a:pPr>
            <a:r>
              <a:rPr lang="en-US" altLang="zh-CN"/>
              <a:t>&lt;author&gt;, &lt;company&gt;</a:t>
            </a:r>
          </a:p>
        </p:txBody>
      </p:sp>
      <p:sp>
        <p:nvSpPr>
          <p:cNvPr id="5" name="灯片编号占位符 4"/>
          <p:cNvSpPr>
            <a:spLocks noGrp="1"/>
          </p:cNvSpPr>
          <p:nvPr>
            <p:ph type="sldNum" sz="quarter" idx="12"/>
          </p:nvPr>
        </p:nvSpPr>
        <p:spPr/>
        <p:txBody>
          <a:bodyPr/>
          <a:lstStyle>
            <a:lvl1pPr>
              <a:defRPr/>
            </a:lvl1pPr>
          </a:lstStyle>
          <a:p>
            <a:pPr>
              <a:defRPr/>
            </a:pPr>
            <a:r>
              <a:rPr lang="en-US" altLang="zh-CN"/>
              <a:t>Slide </a:t>
            </a:r>
            <a:fld id="{F64D7294-BCA2-4893-960D-4550CA53457C}"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85800" y="381000"/>
            <a:ext cx="1600200" cy="215900"/>
          </a:xfrm>
        </p:spPr>
        <p:txBody>
          <a:bodyPr/>
          <a:lstStyle>
            <a:lvl1pPr>
              <a:defRPr/>
            </a:lvl1pPr>
          </a:lstStyle>
          <a:p>
            <a:pPr>
              <a:defRPr/>
            </a:pPr>
            <a:r>
              <a:rPr lang="en-US" altLang="zh-CN" dirty="0" smtClean="0"/>
              <a:t>November, 2011</a:t>
            </a:r>
            <a:endParaRPr lang="en-US" altLang="zh-CN" dirty="0"/>
          </a:p>
        </p:txBody>
      </p:sp>
      <p:sp>
        <p:nvSpPr>
          <p:cNvPr id="3" name="页脚占位符 2"/>
          <p:cNvSpPr>
            <a:spLocks noGrp="1"/>
          </p:cNvSpPr>
          <p:nvPr>
            <p:ph type="ftr" sz="quarter" idx="11"/>
          </p:nvPr>
        </p:nvSpPr>
        <p:spPr/>
        <p:txBody>
          <a:bodyPr/>
          <a:lstStyle>
            <a:lvl1pPr>
              <a:defRPr/>
            </a:lvl1pPr>
          </a:lstStyle>
          <a:p>
            <a:pPr>
              <a:defRPr/>
            </a:pPr>
            <a:r>
              <a:rPr lang="en-US" altLang="zh-CN"/>
              <a:t>&lt;author&gt;, &lt;company&gt;</a:t>
            </a:r>
          </a:p>
        </p:txBody>
      </p:sp>
      <p:sp>
        <p:nvSpPr>
          <p:cNvPr id="4" name="灯片编号占位符 3"/>
          <p:cNvSpPr>
            <a:spLocks noGrp="1"/>
          </p:cNvSpPr>
          <p:nvPr>
            <p:ph type="sldNum" sz="quarter" idx="12"/>
          </p:nvPr>
        </p:nvSpPr>
        <p:spPr/>
        <p:txBody>
          <a:bodyPr/>
          <a:lstStyle>
            <a:lvl1pPr>
              <a:defRPr/>
            </a:lvl1pPr>
          </a:lstStyle>
          <a:p>
            <a:pPr>
              <a:defRPr/>
            </a:pPr>
            <a:r>
              <a:rPr lang="en-US" altLang="zh-CN"/>
              <a:t>Slide </a:t>
            </a:r>
            <a:fld id="{B20B9540-AFCE-4896-ADCE-1C8DB03D0327}"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日期占位符 1"/>
          <p:cNvSpPr txBox="1">
            <a:spLocks/>
          </p:cNvSpPr>
          <p:nvPr userDrawn="1"/>
        </p:nvSpPr>
        <p:spPr bwMode="auto">
          <a:xfrm>
            <a:off x="714375" y="357188"/>
            <a:ext cx="1600200" cy="215900"/>
          </a:xfrm>
          <a:prstGeom prst="rect">
            <a:avLst/>
          </a:prstGeom>
          <a:noFill/>
          <a:ln w="9525">
            <a:noFill/>
            <a:miter lim="800000"/>
            <a:headEnd/>
            <a:tailEnd/>
          </a:ln>
          <a:effectLst/>
        </p:spPr>
        <p:txBody>
          <a:bodyPr lIns="0" tIns="0" rIns="0" bIns="0" anchor="b">
            <a:spAutoFit/>
          </a:bodyPr>
          <a:lstStyle>
            <a:lvl1pPr>
              <a:defRPr/>
            </a:lvl1pPr>
          </a:lstStyle>
          <a:p>
            <a:pPr eaLnBrk="0" hangingPunct="0">
              <a:defRPr/>
            </a:pPr>
            <a:r>
              <a:rPr lang="en-US" altLang="zh-CN" sz="1400" b="1" dirty="0" smtClean="0">
                <a:ea typeface="宋体" charset="-122"/>
              </a:rPr>
              <a:t>Sept. 2011</a:t>
            </a:r>
            <a:endParaRPr lang="en-US" altLang="zh-CN" sz="1400" b="1" dirty="0">
              <a:ea typeface="宋体" charset="-122"/>
            </a:endParaRPr>
          </a:p>
        </p:txBody>
      </p:sp>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6" name="页脚占位符 5"/>
          <p:cNvSpPr>
            <a:spLocks noGrp="1"/>
          </p:cNvSpPr>
          <p:nvPr>
            <p:ph type="ftr" sz="quarter" idx="10"/>
          </p:nvPr>
        </p:nvSpPr>
        <p:spPr/>
        <p:txBody>
          <a:bodyPr/>
          <a:lstStyle>
            <a:lvl1pPr>
              <a:defRPr/>
            </a:lvl1pPr>
          </a:lstStyle>
          <a:p>
            <a:pPr>
              <a:defRPr/>
            </a:pPr>
            <a:r>
              <a:rPr lang="en-US" altLang="zh-CN"/>
              <a:t>&lt;author&gt;, &lt;company&gt;</a:t>
            </a:r>
          </a:p>
        </p:txBody>
      </p:sp>
      <p:sp>
        <p:nvSpPr>
          <p:cNvPr id="7" name="灯片编号占位符 6"/>
          <p:cNvSpPr>
            <a:spLocks noGrp="1"/>
          </p:cNvSpPr>
          <p:nvPr>
            <p:ph type="sldNum" sz="quarter" idx="11"/>
          </p:nvPr>
        </p:nvSpPr>
        <p:spPr/>
        <p:txBody>
          <a:bodyPr/>
          <a:lstStyle>
            <a:lvl1pPr>
              <a:defRPr/>
            </a:lvl1pPr>
          </a:lstStyle>
          <a:p>
            <a:pPr>
              <a:defRPr/>
            </a:pPr>
            <a:r>
              <a:rPr lang="en-US" altLang="zh-CN"/>
              <a:t>Slide </a:t>
            </a:r>
            <a:fld id="{0C76D171-B60B-488A-8683-D7B90F9FF62A}"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日期占位符 1"/>
          <p:cNvSpPr txBox="1">
            <a:spLocks/>
          </p:cNvSpPr>
          <p:nvPr userDrawn="1"/>
        </p:nvSpPr>
        <p:spPr bwMode="auto">
          <a:xfrm>
            <a:off x="714375" y="381000"/>
            <a:ext cx="1600200" cy="215900"/>
          </a:xfrm>
          <a:prstGeom prst="rect">
            <a:avLst/>
          </a:prstGeom>
          <a:noFill/>
          <a:ln w="9525">
            <a:noFill/>
            <a:miter lim="800000"/>
            <a:headEnd/>
            <a:tailEnd/>
          </a:ln>
          <a:effectLst/>
        </p:spPr>
        <p:txBody>
          <a:bodyPr lIns="0" tIns="0" rIns="0" bIns="0" anchor="b">
            <a:spAutoFit/>
          </a:bodyPr>
          <a:lstStyle>
            <a:lvl1pPr>
              <a:defRPr/>
            </a:lvl1pPr>
          </a:lstStyle>
          <a:p>
            <a:pPr eaLnBrk="0" hangingPunct="0">
              <a:defRPr/>
            </a:pPr>
            <a:r>
              <a:rPr lang="en-US" altLang="zh-CN" sz="1400" b="1" dirty="0" smtClean="0">
                <a:ea typeface="宋体" charset="-122"/>
              </a:rPr>
              <a:t>Sept. 2011</a:t>
            </a:r>
            <a:endParaRPr lang="en-US" altLang="zh-CN" sz="1400" b="1" dirty="0">
              <a:ea typeface="宋体" charset="-122"/>
            </a:endParaRPr>
          </a:p>
        </p:txBody>
      </p:sp>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6" name="页脚占位符 5"/>
          <p:cNvSpPr>
            <a:spLocks noGrp="1"/>
          </p:cNvSpPr>
          <p:nvPr>
            <p:ph type="ftr" sz="quarter" idx="10"/>
          </p:nvPr>
        </p:nvSpPr>
        <p:spPr/>
        <p:txBody>
          <a:bodyPr/>
          <a:lstStyle>
            <a:lvl1pPr>
              <a:defRPr/>
            </a:lvl1pPr>
          </a:lstStyle>
          <a:p>
            <a:pPr>
              <a:defRPr/>
            </a:pPr>
            <a:r>
              <a:rPr lang="en-US" altLang="zh-CN"/>
              <a:t>&lt;author&gt;, &lt;company&gt;</a:t>
            </a:r>
          </a:p>
        </p:txBody>
      </p:sp>
      <p:sp>
        <p:nvSpPr>
          <p:cNvPr id="7" name="灯片编号占位符 6"/>
          <p:cNvSpPr>
            <a:spLocks noGrp="1"/>
          </p:cNvSpPr>
          <p:nvPr>
            <p:ph type="sldNum" sz="quarter" idx="11"/>
          </p:nvPr>
        </p:nvSpPr>
        <p:spPr/>
        <p:txBody>
          <a:bodyPr/>
          <a:lstStyle>
            <a:lvl1pPr>
              <a:defRPr/>
            </a:lvl1pPr>
          </a:lstStyle>
          <a:p>
            <a:pPr>
              <a:defRPr/>
            </a:pPr>
            <a:r>
              <a:rPr lang="en-US" altLang="zh-CN"/>
              <a:t>Slide </a:t>
            </a:r>
            <a:fld id="{6DFAE8EB-6358-4956-BB1E-A2CF1CFF8693}"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ea typeface="宋体" charset="-122"/>
                <a:cs typeface="+mn-cs"/>
              </a:defRPr>
            </a:lvl1pPr>
          </a:lstStyle>
          <a:p>
            <a:pPr>
              <a:defRPr/>
            </a:pPr>
            <a:r>
              <a:rPr lang="en-US" altLang="zh-CN"/>
              <a:t>&lt;author&gt;, &lt;company&gt;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ea typeface="宋体" charset="-122"/>
                <a:cs typeface="+mn-cs"/>
              </a:defRPr>
            </a:lvl1pPr>
          </a:lstStyle>
          <a:p>
            <a:pPr>
              <a:defRPr/>
            </a:pPr>
            <a:r>
              <a:rPr lang="en-US" altLang="zh-CN"/>
              <a:t>Slide </a:t>
            </a:r>
            <a:fld id="{6C166921-2DA2-4265-B3D7-7F97495F98B8}" type="slidenum">
              <a:rPr lang="en-US" altLang="zh-CN"/>
              <a:pPr>
                <a:defRPr/>
              </a:pPr>
              <a:t>‹#›</a:t>
            </a:fld>
            <a:endParaRPr lang="en-US" altLang="zh-CN"/>
          </a:p>
        </p:txBody>
      </p:sp>
      <p:sp>
        <p:nvSpPr>
          <p:cNvPr id="2" name="Rectangle 7"/>
          <p:cNvSpPr>
            <a:spLocks noChangeArrowheads="1"/>
          </p:cNvSpPr>
          <p:nvPr/>
        </p:nvSpPr>
        <p:spPr bwMode="auto">
          <a:xfrm>
            <a:off x="3714750" y="396875"/>
            <a:ext cx="4743450" cy="215900"/>
          </a:xfrm>
          <a:prstGeom prst="rect">
            <a:avLst/>
          </a:prstGeom>
          <a:noFill/>
          <a:ln w="9525">
            <a:noFill/>
            <a:miter lim="800000"/>
            <a:headEnd/>
            <a:tailEnd/>
          </a:ln>
        </p:spPr>
        <p:txBody>
          <a:bodyPr lIns="0" tIns="0" rIns="0" bIns="0" anchor="b">
            <a:spAutoFit/>
          </a:bodyPr>
          <a:lstStyle/>
          <a:p>
            <a:pPr lvl="4" algn="r" eaLnBrk="0" hangingPunct="0">
              <a:defRPr/>
            </a:pPr>
            <a:r>
              <a:rPr lang="en-US" altLang="zh-CN" sz="1400" b="1" dirty="0">
                <a:cs typeface="Arial" pitchFamily="34" charset="0"/>
              </a:rPr>
              <a:t>doc.: IEEE 802.</a:t>
            </a:r>
            <a:r>
              <a:rPr lang="en-US" b="1" dirty="0">
                <a:ea typeface="+mn-ea"/>
                <a:cs typeface="Arial" pitchFamily="34" charset="0"/>
              </a:rPr>
              <a:t> </a:t>
            </a:r>
            <a:r>
              <a:rPr lang="en-US" b="1" dirty="0" smtClean="0">
                <a:ea typeface="+mn-ea"/>
                <a:cs typeface="Arial" pitchFamily="34" charset="0"/>
              </a:rPr>
              <a:t>15-11-0807-00-004k</a:t>
            </a:r>
            <a:endParaRPr lang="en-US" altLang="zh-CN" sz="1400" b="1" dirty="0">
              <a:cs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pPr>
              <a:defRPr/>
            </a:pPr>
            <a:endParaRPr lang="en-US">
              <a:ea typeface="+mn-ea"/>
              <a:cs typeface="Arial" pitchFamily="34" charset="0"/>
            </a:endParaRPr>
          </a:p>
        </p:txBody>
      </p:sp>
      <p:sp>
        <p:nvSpPr>
          <p:cNvPr id="1032" name="Rectangle 9"/>
          <p:cNvSpPr>
            <a:spLocks noChangeArrowheads="1"/>
          </p:cNvSpPr>
          <p:nvPr/>
        </p:nvSpPr>
        <p:spPr bwMode="auto">
          <a:xfrm>
            <a:off x="685800" y="6475413"/>
            <a:ext cx="711200" cy="182562"/>
          </a:xfrm>
          <a:prstGeom prst="rect">
            <a:avLst/>
          </a:prstGeom>
          <a:noFill/>
          <a:ln w="9525">
            <a:noFill/>
            <a:miter lim="800000"/>
            <a:headEnd/>
            <a:tailEnd/>
          </a:ln>
        </p:spPr>
        <p:txBody>
          <a:bodyPr lIns="0" tIns="0" rIns="0" bIns="0">
            <a:spAutoFit/>
          </a:bodyPr>
          <a:lstStyle/>
          <a:p>
            <a:pPr eaLnBrk="0" hangingPunct="0">
              <a:defRPr/>
            </a:pPr>
            <a:r>
              <a:rPr lang="en-US" altLang="zh-CN">
                <a:cs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pPr>
              <a:defRPr/>
            </a:pPr>
            <a:endParaRPr lang="en-US">
              <a:ea typeface="+mn-ea"/>
              <a:cs typeface="Arial" pitchFamily="34" charset="0"/>
            </a:endParaRPr>
          </a:p>
        </p:txBody>
      </p:sp>
      <p:sp>
        <p:nvSpPr>
          <p:cNvPr id="11" name="日期占位符 1"/>
          <p:cNvSpPr>
            <a:spLocks noGrp="1"/>
          </p:cNvSpPr>
          <p:nvPr>
            <p:ph type="dt" sz="half" idx="2"/>
          </p:nvPr>
        </p:nvSpPr>
        <p:spPr>
          <a:xfrm>
            <a:off x="685800" y="346075"/>
            <a:ext cx="1600200" cy="214313"/>
          </a:xfrm>
          <a:prstGeom prst="rect">
            <a:avLst/>
          </a:prstGeom>
        </p:spPr>
        <p:txBody>
          <a:bodyPr/>
          <a:lstStyle>
            <a:lvl1pPr eaLnBrk="0" hangingPunct="0">
              <a:defRPr sz="1400" b="1">
                <a:ea typeface="+mn-ea"/>
                <a:cs typeface="+mn-cs"/>
              </a:defRPr>
            </a:lvl1pPr>
          </a:lstStyle>
          <a:p>
            <a:pPr>
              <a:defRPr/>
            </a:pPr>
            <a:r>
              <a:rPr lang="en-US" altLang="zh-CN" dirty="0" smtClean="0"/>
              <a:t>November, 2011</a:t>
            </a:r>
            <a:endParaRPr lang="en-US" altLang="zh-CN" dirty="0"/>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页脚占位符 2"/>
          <p:cNvSpPr>
            <a:spLocks noGrp="1"/>
          </p:cNvSpPr>
          <p:nvPr>
            <p:ph type="ftr" sz="quarter" idx="11"/>
          </p:nvPr>
        </p:nvSpPr>
        <p:spPr>
          <a:xfrm>
            <a:off x="5486400" y="6475413"/>
            <a:ext cx="3124200" cy="184150"/>
          </a:xfrm>
        </p:spPr>
        <p:txBody>
          <a:bodyPr/>
          <a:lstStyle/>
          <a:p>
            <a:pPr>
              <a:defRPr/>
            </a:pPr>
            <a:r>
              <a:rPr lang="en-US" altLang="ko-KR" smtClean="0">
                <a:ea typeface="Gulim" pitchFamily="34" charset="-127"/>
              </a:rPr>
              <a:t>Inha Univ./ETRI</a:t>
            </a:r>
          </a:p>
        </p:txBody>
      </p:sp>
      <p:sp>
        <p:nvSpPr>
          <p:cNvPr id="13316" name="灯片编号占位符 3"/>
          <p:cNvSpPr>
            <a:spLocks noGrp="1"/>
          </p:cNvSpPr>
          <p:nvPr>
            <p:ph type="sldNum" sz="quarter" idx="12"/>
          </p:nvPr>
        </p:nvSpPr>
        <p:spPr/>
        <p:txBody>
          <a:bodyPr/>
          <a:lstStyle/>
          <a:p>
            <a:pPr>
              <a:defRPr/>
            </a:pPr>
            <a:r>
              <a:rPr lang="en-US" altLang="zh-CN" smtClean="0">
                <a:ea typeface="宋体" pitchFamily="2" charset="-122"/>
              </a:rPr>
              <a:t>Slide </a:t>
            </a:r>
            <a:fld id="{53D05317-0898-44A5-BC7D-6E8C36D32CD7}" type="slidenum">
              <a:rPr lang="en-US" altLang="zh-CN" smtClean="0">
                <a:ea typeface="宋体" pitchFamily="2" charset="-122"/>
              </a:rPr>
              <a:pPr>
                <a:defRPr/>
              </a:pPr>
              <a:t>1</a:t>
            </a:fld>
            <a:endParaRPr lang="en-US" altLang="zh-CN" smtClean="0">
              <a:ea typeface="宋体" pitchFamily="2" charset="-122"/>
            </a:endParaRPr>
          </a:p>
        </p:txBody>
      </p:sp>
      <p:sp>
        <p:nvSpPr>
          <p:cNvPr id="27651" name="Rectangle 3"/>
          <p:cNvSpPr>
            <a:spLocks noChangeArrowheads="1"/>
          </p:cNvSpPr>
          <p:nvPr/>
        </p:nvSpPr>
        <p:spPr bwMode="auto">
          <a:xfrm>
            <a:off x="152400" y="938232"/>
            <a:ext cx="8848725" cy="5227072"/>
          </a:xfrm>
          <a:prstGeom prst="rect">
            <a:avLst/>
          </a:prstGeom>
          <a:noFill/>
          <a:ln w="12700">
            <a:noFill/>
            <a:miter lim="800000"/>
            <a:headEnd type="none" w="sm" len="sm"/>
            <a:tailEnd type="none" w="sm" len="sm"/>
          </a:ln>
          <a:effectLst/>
        </p:spPr>
        <p:txBody>
          <a:bodyPr>
            <a:spAutoFit/>
          </a:bodyPr>
          <a:lstStyle/>
          <a:p>
            <a:pPr algn="ctr" eaLnBrk="0" hangingPunct="0">
              <a:defRPr/>
            </a:pPr>
            <a:r>
              <a:rPr lang="en-US" altLang="ko-KR" sz="1800" b="1" u="sng" dirty="0">
                <a:effectLst>
                  <a:outerShdw blurRad="38100" dist="38100" dir="2700000" algn="tl">
                    <a:srgbClr val="C0C0C0"/>
                  </a:outerShdw>
                </a:effectLst>
                <a:ea typeface="Gulim" pitchFamily="34" charset="-127"/>
              </a:rPr>
              <a:t>Project: IEEE P802.15 Working Group for Wireless Personal Area Networks (WPANs)</a:t>
            </a:r>
            <a:endParaRPr lang="en-US" altLang="ko-KR" sz="1600" b="1" dirty="0">
              <a:ea typeface="Gulim" pitchFamily="34" charset="-127"/>
            </a:endParaRPr>
          </a:p>
          <a:p>
            <a:pPr eaLnBrk="0" hangingPunct="0">
              <a:defRPr/>
            </a:pPr>
            <a:endParaRPr lang="en-US" altLang="ko-KR" sz="1600" b="1" dirty="0">
              <a:ea typeface="Gulim" pitchFamily="34" charset="-127"/>
            </a:endParaRPr>
          </a:p>
          <a:p>
            <a:pPr eaLnBrk="0" hangingPunct="0">
              <a:defRPr/>
            </a:pPr>
            <a:r>
              <a:rPr lang="en-US" altLang="ko-KR" sz="1600" b="1" dirty="0">
                <a:ea typeface="Gulim" pitchFamily="34" charset="-127"/>
              </a:rPr>
              <a:t>Submission Title:</a:t>
            </a:r>
            <a:r>
              <a:rPr lang="en-US" altLang="ko-KR" sz="1600" dirty="0">
                <a:ea typeface="Gulim" pitchFamily="34" charset="-127"/>
              </a:rPr>
              <a:t> </a:t>
            </a:r>
            <a:r>
              <a:rPr lang="en-US" altLang="ko-KR" sz="1600" dirty="0" smtClean="0">
                <a:ea typeface="Gulim" pitchFamily="34" charset="-127"/>
              </a:rPr>
              <a:t>[CDM and Spreading Method for IEEE802.15.4k LECIM</a:t>
            </a:r>
            <a:r>
              <a:rPr lang="en-US" altLang="zh-CN" sz="1600" dirty="0" smtClean="0">
                <a:ea typeface="Batang" pitchFamily="18" charset="-127"/>
                <a:cs typeface="Times New Roman" pitchFamily="18" charset="0"/>
              </a:rPr>
              <a:t>]</a:t>
            </a:r>
            <a:r>
              <a:rPr lang="en-US" altLang="ko-KR" sz="1600" dirty="0">
                <a:ea typeface="Gulim" pitchFamily="34" charset="-127"/>
                <a:cs typeface="Times New Roman" pitchFamily="18" charset="0"/>
              </a:rPr>
              <a:t>	</a:t>
            </a:r>
          </a:p>
          <a:p>
            <a:pPr eaLnBrk="0" hangingPunct="0">
              <a:defRPr/>
            </a:pPr>
            <a:r>
              <a:rPr lang="en-US" altLang="ko-KR" sz="1600" b="1" dirty="0">
                <a:ea typeface="Gulim" pitchFamily="34" charset="-127"/>
                <a:cs typeface="Times New Roman" pitchFamily="18" charset="0"/>
              </a:rPr>
              <a:t>Date Submitted: </a:t>
            </a:r>
            <a:r>
              <a:rPr lang="en-US" altLang="ko-KR" sz="1600" dirty="0" smtClean="0">
                <a:ea typeface="Gulim" pitchFamily="34" charset="-127"/>
                <a:cs typeface="Times New Roman" pitchFamily="18" charset="0"/>
              </a:rPr>
              <a:t>[</a:t>
            </a:r>
            <a:r>
              <a:rPr lang="en-US" altLang="zh-CN" sz="1600" dirty="0" smtClean="0">
                <a:ea typeface="Gulim" pitchFamily="34" charset="-127"/>
                <a:cs typeface="Times New Roman" pitchFamily="18" charset="0"/>
              </a:rPr>
              <a:t>November</a:t>
            </a:r>
            <a:r>
              <a:rPr lang="en-US" altLang="ko-KR" sz="1600" dirty="0" smtClean="0">
                <a:ea typeface="Gulim" pitchFamily="34" charset="-127"/>
                <a:cs typeface="Times New Roman" pitchFamily="18" charset="0"/>
              </a:rPr>
              <a:t>, </a:t>
            </a:r>
            <a:r>
              <a:rPr lang="en-US" altLang="ko-KR" sz="1600" dirty="0">
                <a:ea typeface="Gulim" pitchFamily="34" charset="-127"/>
                <a:cs typeface="Times New Roman" pitchFamily="18" charset="0"/>
              </a:rPr>
              <a:t>2011]	</a:t>
            </a:r>
          </a:p>
          <a:p>
            <a:pPr eaLnBrk="0" hangingPunct="0">
              <a:defRPr/>
            </a:pPr>
            <a:r>
              <a:rPr lang="en-US" altLang="ko-KR" sz="1600" b="1" dirty="0">
                <a:ea typeface="Gulim" pitchFamily="34" charset="-127"/>
                <a:cs typeface="Times New Roman" pitchFamily="18" charset="0"/>
              </a:rPr>
              <a:t>Source:</a:t>
            </a:r>
            <a:r>
              <a:rPr lang="en-US" altLang="ko-KR" sz="1600" dirty="0">
                <a:ea typeface="Gulim" pitchFamily="34" charset="-127"/>
                <a:cs typeface="Times New Roman" pitchFamily="18" charset="0"/>
              </a:rPr>
              <a:t> [</a:t>
            </a:r>
            <a:r>
              <a:rPr lang="en-US" altLang="zh-CN" sz="1600" dirty="0">
                <a:ea typeface="Batang" pitchFamily="18" charset="-127"/>
              </a:rPr>
              <a:t>Kyung Sup </a:t>
            </a:r>
            <a:r>
              <a:rPr lang="en-US" altLang="zh-CN" sz="1600" dirty="0" err="1">
                <a:ea typeface="Batang" pitchFamily="18" charset="-127"/>
              </a:rPr>
              <a:t>Kwak</a:t>
            </a:r>
            <a:r>
              <a:rPr lang="en-US" altLang="zh-CN" sz="1600" dirty="0">
                <a:ea typeface="Batang" pitchFamily="18" charset="-127"/>
              </a:rPr>
              <a:t>, Bin </a:t>
            </a:r>
            <a:r>
              <a:rPr lang="en-US" altLang="zh-CN" sz="1600" dirty="0" err="1">
                <a:ea typeface="Batang" pitchFamily="18" charset="-127"/>
              </a:rPr>
              <a:t>Shen</a:t>
            </a:r>
            <a:r>
              <a:rPr lang="en-US" altLang="zh-CN" sz="1600" dirty="0">
                <a:ea typeface="Batang" pitchFamily="18" charset="-127"/>
              </a:rPr>
              <a:t>, </a:t>
            </a:r>
            <a:r>
              <a:rPr lang="en-US" altLang="zh-CN" sz="1600" dirty="0" err="1">
                <a:ea typeface="Batang" pitchFamily="18" charset="-127"/>
              </a:rPr>
              <a:t>Yongnu</a:t>
            </a:r>
            <a:r>
              <a:rPr lang="en-US" altLang="zh-CN" sz="1600" dirty="0">
                <a:ea typeface="Batang" pitchFamily="18" charset="-127"/>
              </a:rPr>
              <a:t> </a:t>
            </a:r>
            <a:r>
              <a:rPr lang="en-US" altLang="zh-CN" sz="1600" dirty="0" smtClean="0">
                <a:ea typeface="Batang" pitchFamily="18" charset="-127"/>
              </a:rPr>
              <a:t>Jin] </a:t>
            </a:r>
            <a:r>
              <a:rPr lang="en-US" altLang="zh-CN" sz="1600" dirty="0">
                <a:ea typeface="Batang" pitchFamily="18" charset="-127"/>
              </a:rPr>
              <a:t>and </a:t>
            </a:r>
            <a:r>
              <a:rPr lang="en-US" altLang="ko-KR" sz="1600" dirty="0">
                <a:ea typeface="Batang" pitchFamily="18" charset="-127"/>
              </a:rPr>
              <a:t> [</a:t>
            </a:r>
            <a:r>
              <a:rPr lang="en-US" altLang="ko-KR" sz="1600" dirty="0" err="1">
                <a:ea typeface="Batang" pitchFamily="18" charset="-127"/>
              </a:rPr>
              <a:t>Hyungsoo</a:t>
            </a:r>
            <a:r>
              <a:rPr lang="en-US" altLang="ko-KR" sz="1600" dirty="0">
                <a:ea typeface="Batang" pitchFamily="18" charset="-127"/>
              </a:rPr>
              <a:t> </a:t>
            </a:r>
            <a:r>
              <a:rPr lang="en-US" altLang="ko-KR" sz="1600" dirty="0" smtClean="0">
                <a:ea typeface="Batang" pitchFamily="18" charset="-127"/>
              </a:rPr>
              <a:t>Lee, </a:t>
            </a:r>
            <a:r>
              <a:rPr lang="en-US" altLang="ko-KR" sz="1600" dirty="0" err="1" smtClean="0">
                <a:ea typeface="Batang" pitchFamily="18" charset="-127"/>
              </a:rPr>
              <a:t>Jaedoo</a:t>
            </a:r>
            <a:r>
              <a:rPr lang="en-US" altLang="ko-KR" sz="1600" dirty="0" smtClean="0">
                <a:ea typeface="Batang" pitchFamily="18" charset="-127"/>
              </a:rPr>
              <a:t> Huh]</a:t>
            </a:r>
            <a:endParaRPr lang="en-US" altLang="ko-KR" sz="1600" dirty="0">
              <a:ea typeface="Gulim" pitchFamily="34" charset="-127"/>
            </a:endParaRPr>
          </a:p>
          <a:p>
            <a:pPr eaLnBrk="0" hangingPunct="0">
              <a:defRPr/>
            </a:pPr>
            <a:r>
              <a:rPr lang="en-US" altLang="zh-CN" sz="1600" b="1" dirty="0">
                <a:ea typeface="Batang" pitchFamily="18" charset="-127"/>
              </a:rPr>
              <a:t>Company: </a:t>
            </a:r>
            <a:r>
              <a:rPr lang="en-US" altLang="ja-JP" sz="1600" dirty="0">
                <a:ea typeface="Batang" pitchFamily="18" charset="-127"/>
              </a:rPr>
              <a:t>[</a:t>
            </a:r>
            <a:r>
              <a:rPr lang="en-US" altLang="ja-JP" sz="1600" dirty="0" err="1">
                <a:ea typeface="Batang" pitchFamily="18" charset="-127"/>
              </a:rPr>
              <a:t>Inha</a:t>
            </a:r>
            <a:r>
              <a:rPr lang="en-US" altLang="ja-JP" sz="1600" dirty="0">
                <a:ea typeface="Batang" pitchFamily="18" charset="-127"/>
              </a:rPr>
              <a:t> University] and [ETRI]</a:t>
            </a:r>
            <a:endParaRPr lang="en-US" altLang="ko-KR" sz="1600" dirty="0">
              <a:ea typeface="Gulim" pitchFamily="34" charset="-127"/>
            </a:endParaRPr>
          </a:p>
          <a:p>
            <a:pPr eaLnBrk="0" hangingPunct="0">
              <a:defRPr/>
            </a:pPr>
            <a:r>
              <a:rPr lang="en-US" altLang="ko-KR" sz="1600" dirty="0">
                <a:ea typeface="Gulim" pitchFamily="34" charset="-127"/>
              </a:rPr>
              <a:t>Address [428 Hi-Tech, </a:t>
            </a:r>
            <a:r>
              <a:rPr lang="en-US" altLang="ko-KR" sz="1600" dirty="0" err="1">
                <a:ea typeface="Gulim" pitchFamily="34" charset="-127"/>
              </a:rPr>
              <a:t>Inha</a:t>
            </a:r>
            <a:r>
              <a:rPr lang="en-US" altLang="ko-KR" sz="1600" dirty="0">
                <a:ea typeface="Gulim" pitchFamily="34" charset="-127"/>
              </a:rPr>
              <a:t> University, 253 </a:t>
            </a:r>
            <a:r>
              <a:rPr lang="en-US" altLang="ko-KR" sz="1600" dirty="0" err="1">
                <a:ea typeface="Gulim" pitchFamily="34" charset="-127"/>
              </a:rPr>
              <a:t>Yonghyun</a:t>
            </a:r>
            <a:r>
              <a:rPr lang="en-US" altLang="ko-KR" sz="1600" dirty="0">
                <a:ea typeface="Gulim" pitchFamily="34" charset="-127"/>
              </a:rPr>
              <a:t>-dong, Nam-</a:t>
            </a:r>
            <a:r>
              <a:rPr lang="en-US" altLang="ko-KR" sz="1600" dirty="0" err="1">
                <a:ea typeface="Gulim" pitchFamily="34" charset="-127"/>
              </a:rPr>
              <a:t>gu</a:t>
            </a:r>
            <a:r>
              <a:rPr lang="en-US" altLang="ko-KR" sz="1600" dirty="0">
                <a:ea typeface="Gulim" pitchFamily="34" charset="-127"/>
              </a:rPr>
              <a:t>, </a:t>
            </a:r>
            <a:r>
              <a:rPr lang="en-US" altLang="ko-KR" sz="1600" dirty="0" err="1">
                <a:ea typeface="Gulim" pitchFamily="34" charset="-127"/>
              </a:rPr>
              <a:t>Incheon</a:t>
            </a:r>
            <a:r>
              <a:rPr lang="en-US" altLang="ko-KR" sz="1600" dirty="0">
                <a:ea typeface="Gulim" pitchFamily="34" charset="-127"/>
              </a:rPr>
              <a:t>, 402-751, Republic of Korea]</a:t>
            </a:r>
            <a:endParaRPr lang="en-US" altLang="ko-KR" sz="1600" baseline="30000" dirty="0">
              <a:ea typeface="Gulim" pitchFamily="34" charset="-127"/>
            </a:endParaRPr>
          </a:p>
          <a:p>
            <a:pPr eaLnBrk="0" hangingPunct="0">
              <a:defRPr/>
            </a:pPr>
            <a:r>
              <a:rPr lang="en-US" altLang="ko-KR" sz="1600" dirty="0">
                <a:ea typeface="Gulim" pitchFamily="34" charset="-127"/>
              </a:rPr>
              <a:t>Voice: [+82-32-860-7416], FAX: [+82-32-876-7349], </a:t>
            </a:r>
          </a:p>
          <a:p>
            <a:pPr eaLnBrk="0" hangingPunct="0">
              <a:defRPr/>
            </a:pPr>
            <a:r>
              <a:rPr lang="en-US" altLang="ko-KR" sz="1600" dirty="0">
                <a:ea typeface="Gulim" pitchFamily="34" charset="-127"/>
              </a:rPr>
              <a:t>E-Mail: [kskwak@inha.ac.kr (other contributors are listed in “Contributors” slides)]</a:t>
            </a:r>
          </a:p>
          <a:p>
            <a:pPr eaLnBrk="0" hangingPunct="0">
              <a:defRPr/>
            </a:pPr>
            <a:r>
              <a:rPr lang="en-US" altLang="ko-KR" sz="1600" b="1" dirty="0">
                <a:ea typeface="Gulim" pitchFamily="34" charset="-127"/>
              </a:rPr>
              <a:t>Re:</a:t>
            </a:r>
            <a:r>
              <a:rPr lang="en-US" altLang="ko-KR" sz="1600" dirty="0">
                <a:ea typeface="Gulim" pitchFamily="34" charset="-127"/>
              </a:rPr>
              <a:t> [IEEE802.15.4k call for proposal]</a:t>
            </a:r>
          </a:p>
          <a:p>
            <a:pPr eaLnBrk="0" hangingPunct="0">
              <a:spcBef>
                <a:spcPts val="100"/>
              </a:spcBef>
              <a:spcAft>
                <a:spcPts val="100"/>
              </a:spcAft>
              <a:defRPr/>
            </a:pPr>
            <a:r>
              <a:rPr lang="en-US" altLang="ko-KR" sz="1600" b="1" dirty="0">
                <a:ea typeface="Gulim" pitchFamily="34" charset="-127"/>
              </a:rPr>
              <a:t>Abstract:</a:t>
            </a:r>
            <a:r>
              <a:rPr lang="en-US" altLang="ko-KR" sz="1600" dirty="0">
                <a:ea typeface="Gulim" pitchFamily="34" charset="-127"/>
              </a:rPr>
              <a:t>	[</a:t>
            </a:r>
            <a:r>
              <a:rPr lang="en-US" altLang="ja-JP" sz="1600" dirty="0">
                <a:ea typeface="Batang" pitchFamily="18" charset="-127"/>
              </a:rPr>
              <a:t>A PHY Proposal for </a:t>
            </a:r>
            <a:r>
              <a:rPr lang="en-US" altLang="zh-CN" sz="1600" dirty="0">
                <a:ea typeface="Batang" pitchFamily="18" charset="-127"/>
              </a:rPr>
              <a:t>Low Energy Critical Infrastructure Monitoring Networks Applications TG4k</a:t>
            </a:r>
            <a:r>
              <a:rPr lang="en-US" altLang="ko-KR" sz="1600" dirty="0">
                <a:ea typeface="Gulim" pitchFamily="34" charset="-127"/>
              </a:rPr>
              <a:t>]</a:t>
            </a:r>
          </a:p>
          <a:p>
            <a:pPr eaLnBrk="0" hangingPunct="0">
              <a:spcBef>
                <a:spcPts val="600"/>
              </a:spcBef>
              <a:spcAft>
                <a:spcPts val="600"/>
              </a:spcAft>
              <a:defRPr/>
            </a:pPr>
            <a:r>
              <a:rPr lang="en-US" altLang="ko-KR" sz="1600" b="1" dirty="0">
                <a:ea typeface="Gulim" pitchFamily="34" charset="-127"/>
              </a:rPr>
              <a:t>Purpose:</a:t>
            </a:r>
            <a:r>
              <a:rPr lang="en-US" altLang="ko-KR" sz="1600" dirty="0">
                <a:ea typeface="Gulim" pitchFamily="34" charset="-127"/>
              </a:rPr>
              <a:t>	[To be considered in IEEE 802.15.4k]</a:t>
            </a:r>
          </a:p>
          <a:p>
            <a:pPr eaLnBrk="0" hangingPunct="0">
              <a:defRPr/>
            </a:pPr>
            <a:r>
              <a:rPr lang="en-US" altLang="ko-KR" sz="1600" b="1" dirty="0">
                <a:ea typeface="Gulim" pitchFamily="34" charset="-127"/>
              </a:rPr>
              <a:t>Notice:</a:t>
            </a:r>
            <a:r>
              <a:rPr lang="en-US" altLang="ko-KR" sz="1600" dirty="0">
                <a:ea typeface="Gulim" pitchFamily="34"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altLang="ko-KR" sz="1600" b="1" dirty="0">
                <a:ea typeface="Gulim" pitchFamily="34" charset="-127"/>
              </a:rPr>
              <a:t>Release:</a:t>
            </a:r>
            <a:r>
              <a:rPr lang="en-US" altLang="ko-KR" sz="1600" dirty="0">
                <a:ea typeface="Gulim" pitchFamily="34" charset="-127"/>
              </a:rPr>
              <a:t>	The contributor acknowledges and accepts that this contribution becomes the property of IEEE and may be made publicly available by P802.15. 	</a:t>
            </a:r>
          </a:p>
        </p:txBody>
      </p:sp>
      <p:sp>
        <p:nvSpPr>
          <p:cNvPr id="7" name="日期占位符 1"/>
          <p:cNvSpPr>
            <a:spLocks noGrp="1"/>
          </p:cNvSpPr>
          <p:nvPr>
            <p:ph type="dt" sz="quarter" idx="12"/>
          </p:nvPr>
        </p:nvSpPr>
        <p:spPr bwMode="auto">
          <a:xfrm>
            <a:off x="685800" y="355600"/>
            <a:ext cx="1600200" cy="307777"/>
          </a:xfrm>
          <a:ln>
            <a:miter lim="800000"/>
            <a:headEnd/>
            <a:tailEnd/>
          </a:ln>
        </p:spPr>
        <p:txBody>
          <a:bodyPr vert="horz" wrap="square" lIns="91440" tIns="45720" rIns="91440" bIns="45720" numCol="1" anchor="t" anchorCtr="0" compatLnSpc="1">
            <a:prstTxWarp prst="textNoShape">
              <a:avLst/>
            </a:prstTxWarp>
          </a:bodyPr>
          <a:lstStyle/>
          <a:p>
            <a:pPr>
              <a:defRPr/>
            </a:pPr>
            <a:r>
              <a:rPr lang="en-US" altLang="zh-CN" sz="1400" b="1" dirty="0" smtClean="0">
                <a:ea typeface="宋体" pitchFamily="2" charset="-122"/>
              </a:rPr>
              <a:t>November,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3"/>
          <p:cNvSpPr>
            <a:spLocks noGrp="1"/>
          </p:cNvSpPr>
          <p:nvPr>
            <p:ph type="sldNum" sz="quarter" idx="12"/>
          </p:nvPr>
        </p:nvSpPr>
        <p:spPr>
          <a:noFill/>
        </p:spPr>
        <p:txBody>
          <a:bodyPr/>
          <a:lstStyle/>
          <a:p>
            <a:r>
              <a:rPr lang="en-US" altLang="zh-CN" dirty="0" smtClean="0">
                <a:ea typeface="宋体" pitchFamily="2" charset="-122"/>
              </a:rPr>
              <a:t>Slide </a:t>
            </a:r>
            <a:fld id="{ED9F6363-A5EE-4519-A4DF-630B50A63C4B}" type="slidenum">
              <a:rPr lang="en-US" altLang="zh-CN" smtClean="0">
                <a:ea typeface="宋体" pitchFamily="2" charset="-122"/>
              </a:rPr>
              <a:pPr/>
              <a:t>10</a:t>
            </a:fld>
            <a:endParaRPr lang="en-US" altLang="zh-CN" dirty="0" smtClean="0">
              <a:ea typeface="宋体" pitchFamily="2" charset="-122"/>
            </a:endParaRPr>
          </a:p>
        </p:txBody>
      </p:sp>
      <p:sp>
        <p:nvSpPr>
          <p:cNvPr id="6" name="矩形 5"/>
          <p:cNvSpPr/>
          <p:nvPr/>
        </p:nvSpPr>
        <p:spPr>
          <a:xfrm>
            <a:off x="714348" y="1333792"/>
            <a:ext cx="8143875" cy="5047536"/>
          </a:xfrm>
          <a:prstGeom prst="rect">
            <a:avLst/>
          </a:prstGeom>
        </p:spPr>
        <p:txBody>
          <a:bodyPr wrap="square">
            <a:spAutoFit/>
          </a:bodyPr>
          <a:lstStyle/>
          <a:p>
            <a:pPr marL="0" lvl="1" eaLnBrk="0" hangingPunct="0">
              <a:buFont typeface="Wingdings" pitchFamily="2" charset="2"/>
              <a:buChar char="n"/>
              <a:defRPr/>
            </a:pPr>
            <a:r>
              <a:rPr lang="en-US" altLang="zh-CN" sz="1800" b="1" dirty="0" smtClean="0">
                <a:latin typeface="+mj-ea"/>
                <a:ea typeface="+mj-ea"/>
              </a:rPr>
              <a:t> OVSF </a:t>
            </a:r>
            <a:r>
              <a:rPr lang="en-US" altLang="zh-CN" sz="1800" dirty="0" smtClean="0">
                <a:latin typeface="+mj-ea"/>
                <a:ea typeface="+mj-ea"/>
              </a:rPr>
              <a:t>code:</a:t>
            </a:r>
          </a:p>
          <a:p>
            <a:pPr marL="800100" lvl="2" indent="-342900" eaLnBrk="0" hangingPunct="0">
              <a:buFont typeface="+mj-lt"/>
              <a:buAutoNum type="arabicPeriod"/>
              <a:defRPr/>
            </a:pPr>
            <a:endParaRPr lang="en-US" altLang="zh-CN" sz="1600" dirty="0" smtClean="0">
              <a:ea typeface="宋体" charset="-122"/>
            </a:endParaRPr>
          </a:p>
          <a:p>
            <a:pPr marL="800100" lvl="2" indent="-342900" eaLnBrk="0" hangingPunct="0">
              <a:buFont typeface="+mj-lt"/>
              <a:buAutoNum type="arabicPeriod"/>
              <a:defRPr/>
            </a:pPr>
            <a:r>
              <a:rPr lang="en-US" sz="1800" dirty="0" smtClean="0"/>
              <a:t>OVSF code is an example of a linear code over a binary alphabet that maps </a:t>
            </a:r>
            <a:r>
              <a:rPr lang="en-US" sz="1800" b="1" dirty="0" smtClean="0"/>
              <a:t>messages of length </a:t>
            </a:r>
            <a:r>
              <a:rPr lang="en-US" sz="1800" b="1" i="1" dirty="0" smtClean="0"/>
              <a:t>n</a:t>
            </a:r>
            <a:r>
              <a:rPr lang="en-US" sz="1800" b="1" dirty="0" smtClean="0"/>
              <a:t> </a:t>
            </a:r>
            <a:r>
              <a:rPr lang="en-US" sz="1800" dirty="0" smtClean="0"/>
              <a:t>to </a:t>
            </a:r>
            <a:r>
              <a:rPr lang="en-US" sz="1800" b="1" dirty="0" err="1" smtClean="0"/>
              <a:t>codewords</a:t>
            </a:r>
            <a:r>
              <a:rPr lang="en-US" sz="1800" b="1" dirty="0" smtClean="0"/>
              <a:t> of length 2</a:t>
            </a:r>
            <a:r>
              <a:rPr lang="en-US" sz="1800" b="1" i="1" baseline="30000" dirty="0" smtClean="0"/>
              <a:t>n</a:t>
            </a:r>
            <a:r>
              <a:rPr lang="en-US" sz="1800" b="1" dirty="0" smtClean="0"/>
              <a:t>. </a:t>
            </a:r>
          </a:p>
          <a:p>
            <a:pPr marL="800100" lvl="2" indent="-342900" eaLnBrk="0" hangingPunct="0">
              <a:buFont typeface="+mj-lt"/>
              <a:buAutoNum type="arabicPeriod"/>
              <a:defRPr/>
            </a:pPr>
            <a:endParaRPr lang="en-US" altLang="zh-CN" sz="1800" dirty="0" smtClean="0">
              <a:ea typeface="宋体" charset="-122"/>
            </a:endParaRPr>
          </a:p>
          <a:p>
            <a:pPr marL="800100" lvl="2" indent="-342900" eaLnBrk="0" hangingPunct="0">
              <a:buFont typeface="+mj-lt"/>
              <a:buAutoNum type="arabicPeriod"/>
              <a:defRPr/>
            </a:pPr>
            <a:r>
              <a:rPr lang="en-US" altLang="zh-CN" sz="1800" dirty="0" smtClean="0">
                <a:ea typeface="宋体" charset="-122"/>
              </a:rPr>
              <a:t>Variable-length OVSF code is in fact the same as Walsh code, except that each sequence has different index number in the code set, which is result from their different generation algorithms.</a:t>
            </a:r>
          </a:p>
          <a:p>
            <a:pPr marL="800100" lvl="2" indent="-342900" eaLnBrk="0" hangingPunct="0">
              <a:buFont typeface="+mj-lt"/>
              <a:buAutoNum type="arabicPeriod"/>
              <a:defRPr/>
            </a:pPr>
            <a:endParaRPr lang="en-US" altLang="zh-CN" sz="1800" b="1" dirty="0" smtClean="0">
              <a:latin typeface="+mj-ea"/>
              <a:ea typeface="+mj-ea"/>
            </a:endParaRPr>
          </a:p>
          <a:p>
            <a:pPr marL="800100" lvl="2" indent="-342900" eaLnBrk="0" hangingPunct="0">
              <a:buFont typeface="+mj-lt"/>
              <a:buAutoNum type="arabicPeriod"/>
              <a:defRPr/>
            </a:pPr>
            <a:r>
              <a:rPr lang="en-US" altLang="zh-CN" sz="1800" b="1" dirty="0" smtClean="0">
                <a:latin typeface="+mj-ea"/>
                <a:ea typeface="+mj-ea"/>
              </a:rPr>
              <a:t>Properties of  Walsh and OVSF code </a:t>
            </a:r>
            <a:r>
              <a:rPr lang="en-US" altLang="zh-CN" sz="1800" dirty="0" smtClean="0">
                <a:latin typeface="+mj-ea"/>
                <a:ea typeface="+mj-ea"/>
              </a:rPr>
              <a:t>:</a:t>
            </a:r>
          </a:p>
          <a:p>
            <a:pPr marL="800100" lvl="2" indent="-342900" eaLnBrk="0" hangingPunct="0">
              <a:buFont typeface="+mj-lt"/>
              <a:buAutoNum type="arabicPeriod"/>
              <a:defRPr/>
            </a:pPr>
            <a:endParaRPr lang="en-US" altLang="zh-CN" sz="1800" dirty="0" smtClean="0">
              <a:latin typeface="+mj-ea"/>
              <a:ea typeface="+mj-ea"/>
            </a:endParaRPr>
          </a:p>
          <a:p>
            <a:pPr marL="800100" lvl="2" indent="-342900" eaLnBrk="0" hangingPunct="0">
              <a:buFont typeface="Arial" pitchFamily="34" charset="0"/>
              <a:buChar char="•"/>
              <a:defRPr/>
            </a:pPr>
            <a:r>
              <a:rPr lang="en-US" altLang="zh-CN" sz="1800" dirty="0" smtClean="0">
                <a:solidFill>
                  <a:srgbClr val="FF0000"/>
                </a:solidFill>
                <a:latin typeface="+mj-ea"/>
                <a:ea typeface="+mj-ea"/>
              </a:rPr>
              <a:t>Very easy to generate in practice, </a:t>
            </a:r>
            <a:r>
              <a:rPr lang="en-US" altLang="zh-CN" sz="1800" dirty="0" smtClean="0">
                <a:latin typeface="+mj-ea"/>
                <a:ea typeface="+mj-ea"/>
              </a:rPr>
              <a:t>compare to the m-sequence by using LFSR</a:t>
            </a:r>
          </a:p>
          <a:p>
            <a:pPr marL="800100" lvl="2" indent="-342900" eaLnBrk="0" hangingPunct="0">
              <a:buFont typeface="Arial" pitchFamily="34" charset="0"/>
              <a:buChar char="•"/>
              <a:defRPr/>
            </a:pPr>
            <a:r>
              <a:rPr lang="en-US" altLang="zh-CN" sz="1800" dirty="0" smtClean="0">
                <a:latin typeface="+mj-ea"/>
                <a:ea typeface="+mj-ea"/>
              </a:rPr>
              <a:t>Has the </a:t>
            </a:r>
            <a:r>
              <a:rPr lang="en-US" altLang="zh-CN" sz="1800" dirty="0">
                <a:solidFill>
                  <a:srgbClr val="FF0000"/>
                </a:solidFill>
                <a:latin typeface="+mj-ea"/>
                <a:ea typeface="+mj-ea"/>
              </a:rPr>
              <a:t>orthogonal property. </a:t>
            </a:r>
            <a:r>
              <a:rPr lang="en-US" altLang="zh-CN" sz="1800" dirty="0">
                <a:latin typeface="+mj-ea"/>
                <a:ea typeface="+mj-ea"/>
              </a:rPr>
              <a:t>(Two codes are orthogonal if, and only if , any one is not the mother code or the descendent code of another</a:t>
            </a:r>
            <a:r>
              <a:rPr lang="en-US" altLang="zh-CN" sz="1800" dirty="0" smtClean="0">
                <a:latin typeface="+mj-ea"/>
                <a:ea typeface="+mj-ea"/>
              </a:rPr>
              <a:t>.)</a:t>
            </a:r>
          </a:p>
          <a:p>
            <a:pPr marL="800100" lvl="2" indent="-342900" eaLnBrk="0" hangingPunct="0">
              <a:buFont typeface="Arial" pitchFamily="34" charset="0"/>
              <a:buChar char="•"/>
              <a:defRPr/>
            </a:pPr>
            <a:r>
              <a:rPr lang="en-US" altLang="zh-CN" sz="1800" dirty="0" smtClean="0">
                <a:latin typeface="+mj-ea"/>
              </a:rPr>
              <a:t>Requires </a:t>
            </a:r>
            <a:r>
              <a:rPr lang="en-US" altLang="zh-CN" sz="1800" dirty="0">
                <a:latin typeface="+mj-ea"/>
              </a:rPr>
              <a:t>strict time </a:t>
            </a:r>
            <a:r>
              <a:rPr lang="en-US" altLang="zh-CN" sz="1800" dirty="0" smtClean="0">
                <a:latin typeface="+mj-ea"/>
              </a:rPr>
              <a:t>synchronization</a:t>
            </a:r>
          </a:p>
          <a:p>
            <a:pPr marL="800100" lvl="2" indent="-342900" eaLnBrk="0" hangingPunct="0">
              <a:buFont typeface="Arial" pitchFamily="34" charset="0"/>
              <a:buChar char="•"/>
              <a:defRPr/>
            </a:pPr>
            <a:r>
              <a:rPr lang="en-US" altLang="zh-CN" sz="1800" dirty="0" smtClean="0">
                <a:solidFill>
                  <a:srgbClr val="FF0000"/>
                </a:solidFill>
                <a:latin typeface="+mj-ea"/>
              </a:rPr>
              <a:t>Flexible Spreading factor </a:t>
            </a:r>
            <a:r>
              <a:rPr lang="en-US" altLang="zh-CN" sz="1800" dirty="0" smtClean="0">
                <a:latin typeface="+mj-ea"/>
              </a:rPr>
              <a:t>(and </a:t>
            </a:r>
            <a:r>
              <a:rPr lang="en-US" altLang="zh-CN" sz="1800" dirty="0" smtClean="0">
                <a:solidFill>
                  <a:srgbClr val="FF0000"/>
                </a:solidFill>
                <a:latin typeface="+mj-ea"/>
              </a:rPr>
              <a:t>data rate</a:t>
            </a:r>
            <a:r>
              <a:rPr lang="en-US" altLang="zh-CN" sz="1800" dirty="0" smtClean="0">
                <a:latin typeface="+mj-ea"/>
              </a:rPr>
              <a:t>) control, with various </a:t>
            </a:r>
            <a:r>
              <a:rPr lang="en-US" altLang="zh-CN" sz="1800" dirty="0" smtClean="0">
                <a:solidFill>
                  <a:srgbClr val="FF0000"/>
                </a:solidFill>
                <a:latin typeface="+mj-ea"/>
              </a:rPr>
              <a:t>power-2 SF</a:t>
            </a:r>
          </a:p>
          <a:p>
            <a:pPr marL="800100" lvl="2" indent="-342900" eaLnBrk="0" hangingPunct="0">
              <a:buFont typeface="Arial" pitchFamily="34" charset="0"/>
              <a:buChar char="•"/>
              <a:defRPr/>
            </a:pPr>
            <a:r>
              <a:rPr lang="en-US" altLang="zh-CN" sz="1800" dirty="0" smtClean="0">
                <a:latin typeface="+mj-ea"/>
              </a:rPr>
              <a:t>Used as spreading code and channel code. (e.g. Walsh in cdma2000 system  and OVSF in W-CDMA system)</a:t>
            </a:r>
            <a:endParaRPr lang="en-US" altLang="zh-CN" sz="1800" dirty="0">
              <a:latin typeface="+mj-ea"/>
            </a:endParaRPr>
          </a:p>
        </p:txBody>
      </p:sp>
      <p:sp>
        <p:nvSpPr>
          <p:cNvPr id="14340" name="页脚占位符 2"/>
          <p:cNvSpPr>
            <a:spLocks noGrp="1"/>
          </p:cNvSpPr>
          <p:nvPr>
            <p:ph type="ftr" sz="quarter" idx="11"/>
          </p:nvPr>
        </p:nvSpPr>
        <p:spPr>
          <a:xfrm>
            <a:off x="5486400" y="6475413"/>
            <a:ext cx="3124200" cy="184150"/>
          </a:xfrm>
          <a:noFill/>
        </p:spPr>
        <p:txBody>
          <a:bodyPr/>
          <a:lstStyle/>
          <a:p>
            <a:r>
              <a:rPr lang="en-US" altLang="ko-KR" dirty="0" err="1" smtClean="0">
                <a:ea typeface="Gulim" pitchFamily="34" charset="-127"/>
              </a:rPr>
              <a:t>Inha</a:t>
            </a:r>
            <a:r>
              <a:rPr lang="en-US" altLang="ko-KR" dirty="0" smtClean="0">
                <a:ea typeface="Gulim" pitchFamily="34" charset="-127"/>
              </a:rPr>
              <a:t> Univ./ETRI</a:t>
            </a:r>
          </a:p>
        </p:txBody>
      </p:sp>
      <p:sp>
        <p:nvSpPr>
          <p:cNvPr id="14341" name="日期占位符 1"/>
          <p:cNvSpPr>
            <a:spLocks noGrp="1"/>
          </p:cNvSpPr>
          <p:nvPr>
            <p:ph type="dt" sz="quarter" idx="10"/>
          </p:nvPr>
        </p:nvSpPr>
        <p:spPr bwMode="auto">
          <a:xfrm>
            <a:off x="685800" y="355600"/>
            <a:ext cx="1600200" cy="215900"/>
          </a:xfrm>
          <a:noFill/>
          <a:ln>
            <a:miter lim="800000"/>
            <a:headEnd/>
            <a:tailEnd/>
          </a:ln>
        </p:spPr>
        <p:txBody>
          <a:bodyPr vert="horz" wrap="square" lIns="91440" tIns="45720" rIns="91440" bIns="45720" numCol="1" anchor="t" anchorCtr="0" compatLnSpc="1">
            <a:prstTxWarp prst="textNoShape">
              <a:avLst/>
            </a:prstTxWarp>
          </a:bodyPr>
          <a:lstStyle/>
          <a:p>
            <a:r>
              <a:rPr lang="en-US" altLang="zh-CN" dirty="0" smtClean="0">
                <a:ea typeface="宋体" pitchFamily="2" charset="-122"/>
              </a:rPr>
              <a:t>November, 2011</a:t>
            </a:r>
          </a:p>
        </p:txBody>
      </p:sp>
      <p:sp>
        <p:nvSpPr>
          <p:cNvPr id="9" name="矩形 7"/>
          <p:cNvSpPr>
            <a:spLocks noChangeArrowheads="1"/>
          </p:cNvSpPr>
          <p:nvPr/>
        </p:nvSpPr>
        <p:spPr bwMode="auto">
          <a:xfrm>
            <a:off x="1331640" y="642938"/>
            <a:ext cx="7128792" cy="646331"/>
          </a:xfrm>
          <a:prstGeom prst="rect">
            <a:avLst/>
          </a:prstGeom>
          <a:noFill/>
          <a:ln w="9525">
            <a:noFill/>
            <a:miter lim="800000"/>
            <a:headEnd/>
            <a:tailEnd/>
          </a:ln>
        </p:spPr>
        <p:txBody>
          <a:bodyPr wrap="square">
            <a:spAutoFit/>
          </a:bodyPr>
          <a:lstStyle/>
          <a:p>
            <a:pPr algn="ctr" eaLnBrk="0" hangingPunct="0"/>
            <a:r>
              <a:rPr lang="en-US" altLang="zh-CN" sz="3600" b="1" dirty="0" smtClean="0">
                <a:solidFill>
                  <a:srgbClr val="0066FF"/>
                </a:solidFill>
              </a:rPr>
              <a:t>Spreading codes : OVSF</a:t>
            </a:r>
            <a:endParaRPr lang="en-US" altLang="zh-CN" sz="36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3"/>
          <p:cNvSpPr>
            <a:spLocks noGrp="1"/>
          </p:cNvSpPr>
          <p:nvPr>
            <p:ph type="sldNum" sz="quarter" idx="12"/>
          </p:nvPr>
        </p:nvSpPr>
        <p:spPr>
          <a:noFill/>
        </p:spPr>
        <p:txBody>
          <a:bodyPr/>
          <a:lstStyle/>
          <a:p>
            <a:r>
              <a:rPr lang="en-US" altLang="zh-CN" smtClean="0">
                <a:ea typeface="宋体" pitchFamily="2" charset="-122"/>
              </a:rPr>
              <a:t>Slide </a:t>
            </a:r>
            <a:fld id="{ED9F6363-A5EE-4519-A4DF-630B50A63C4B}" type="slidenum">
              <a:rPr lang="en-US" altLang="zh-CN" smtClean="0">
                <a:ea typeface="宋体" pitchFamily="2" charset="-122"/>
              </a:rPr>
              <a:pPr/>
              <a:t>11</a:t>
            </a:fld>
            <a:endParaRPr lang="en-US" altLang="zh-CN" smtClean="0">
              <a:ea typeface="宋体" pitchFamily="2" charset="-122"/>
            </a:endParaRPr>
          </a:p>
        </p:txBody>
      </p:sp>
      <p:sp>
        <p:nvSpPr>
          <p:cNvPr id="6" name="矩形 5"/>
          <p:cNvSpPr/>
          <p:nvPr/>
        </p:nvSpPr>
        <p:spPr>
          <a:xfrm>
            <a:off x="428596" y="1214422"/>
            <a:ext cx="8143875" cy="2062103"/>
          </a:xfrm>
          <a:prstGeom prst="rect">
            <a:avLst/>
          </a:prstGeom>
        </p:spPr>
        <p:txBody>
          <a:bodyPr wrap="square">
            <a:spAutoFit/>
          </a:bodyPr>
          <a:lstStyle/>
          <a:p>
            <a:pPr marL="800100" lvl="2" indent="-342900" eaLnBrk="0" hangingPunct="0">
              <a:buFont typeface="+mj-lt"/>
              <a:buAutoNum type="arabicPeriod" startAt="2"/>
              <a:defRPr/>
            </a:pPr>
            <a:r>
              <a:rPr lang="en-US" altLang="zh-CN" sz="1600" dirty="0" smtClean="0">
                <a:latin typeface="+mj-ea"/>
                <a:ea typeface="+mj-ea"/>
              </a:rPr>
              <a:t>OVSF code:  also generated from </a:t>
            </a:r>
            <a:r>
              <a:rPr lang="en-US" altLang="zh-CN" sz="1600" dirty="0" err="1" smtClean="0">
                <a:latin typeface="+mj-ea"/>
                <a:ea typeface="+mj-ea"/>
              </a:rPr>
              <a:t>Hadamard</a:t>
            </a:r>
            <a:r>
              <a:rPr lang="en-US" altLang="zh-CN" sz="1600" dirty="0" smtClean="0">
                <a:latin typeface="+mj-ea"/>
                <a:ea typeface="+mj-ea"/>
              </a:rPr>
              <a:t> matrix </a:t>
            </a:r>
          </a:p>
          <a:p>
            <a:pPr marL="800100" lvl="2" indent="-342900" eaLnBrk="0" hangingPunct="0">
              <a:defRPr/>
            </a:pPr>
            <a:r>
              <a:rPr lang="en-US" altLang="zh-CN" sz="1600" dirty="0" smtClean="0">
                <a:latin typeface="+mj-ea"/>
                <a:ea typeface="+mj-ea"/>
              </a:rPr>
              <a:t>                      but with permutation matrix concept</a:t>
            </a:r>
          </a:p>
          <a:p>
            <a:pPr marL="800100" lvl="2" indent="-342900" eaLnBrk="0" hangingPunct="0">
              <a:buFont typeface="+mj-lt"/>
              <a:buAutoNum type="arabicPeriod"/>
              <a:defRPr/>
            </a:pPr>
            <a:endParaRPr lang="en-US" altLang="zh-CN" sz="1600" dirty="0" smtClean="0">
              <a:latin typeface="+mj-ea"/>
              <a:ea typeface="+mj-ea"/>
            </a:endParaRPr>
          </a:p>
          <a:p>
            <a:pPr marL="800100" lvl="2" indent="-342900" eaLnBrk="0" hangingPunct="0">
              <a:buFont typeface="+mj-lt"/>
              <a:buAutoNum type="arabicPeriod"/>
              <a:defRPr/>
            </a:pPr>
            <a:endParaRPr lang="en-US" altLang="zh-CN" sz="1600" dirty="0" smtClean="0">
              <a:latin typeface="+mj-ea"/>
              <a:ea typeface="+mj-ea"/>
            </a:endParaRPr>
          </a:p>
          <a:p>
            <a:pPr marL="800100" lvl="2" indent="-342900" eaLnBrk="0" hangingPunct="0">
              <a:buFont typeface="+mj-lt"/>
              <a:buAutoNum type="arabicPeriod"/>
              <a:defRPr/>
            </a:pPr>
            <a:endParaRPr lang="en-US" altLang="zh-CN" sz="1600" dirty="0">
              <a:latin typeface="+mj-ea"/>
              <a:ea typeface="+mj-ea"/>
            </a:endParaRPr>
          </a:p>
          <a:p>
            <a:pPr marL="800100" lvl="2" indent="-342900" eaLnBrk="0" hangingPunct="0">
              <a:buFont typeface="+mj-lt"/>
              <a:buAutoNum type="arabicPeriod"/>
              <a:defRPr/>
            </a:pPr>
            <a:endParaRPr lang="en-US" altLang="zh-CN" sz="1600" dirty="0" smtClean="0">
              <a:latin typeface="+mj-ea"/>
              <a:ea typeface="+mj-ea"/>
            </a:endParaRPr>
          </a:p>
          <a:p>
            <a:pPr marL="800100" lvl="2" indent="-342900" eaLnBrk="0" hangingPunct="0">
              <a:buFont typeface="+mj-lt"/>
              <a:buAutoNum type="arabicPeriod"/>
              <a:defRPr/>
            </a:pPr>
            <a:endParaRPr lang="en-US" altLang="zh-CN" sz="1600" dirty="0" smtClean="0">
              <a:latin typeface="+mj-ea"/>
              <a:ea typeface="+mj-ea"/>
            </a:endParaRPr>
          </a:p>
          <a:p>
            <a:pPr marL="800100" lvl="2" indent="-342900" eaLnBrk="0" hangingPunct="0">
              <a:buFont typeface="+mj-lt"/>
              <a:buAutoNum type="arabicPeriod"/>
              <a:defRPr/>
            </a:pPr>
            <a:endParaRPr lang="en-US" altLang="zh-CN" sz="1600" dirty="0">
              <a:latin typeface="+mj-ea"/>
              <a:ea typeface="+mj-ea"/>
            </a:endParaRPr>
          </a:p>
        </p:txBody>
      </p:sp>
      <p:sp>
        <p:nvSpPr>
          <p:cNvPr id="14340" name="页脚占位符 2"/>
          <p:cNvSpPr>
            <a:spLocks noGrp="1"/>
          </p:cNvSpPr>
          <p:nvPr>
            <p:ph type="ftr" sz="quarter" idx="11"/>
          </p:nvPr>
        </p:nvSpPr>
        <p:spPr>
          <a:xfrm>
            <a:off x="5486400" y="6475413"/>
            <a:ext cx="3124200" cy="184150"/>
          </a:xfrm>
          <a:noFill/>
        </p:spPr>
        <p:txBody>
          <a:bodyPr/>
          <a:lstStyle/>
          <a:p>
            <a:r>
              <a:rPr lang="en-US" altLang="ko-KR" dirty="0" err="1" smtClean="0">
                <a:ea typeface="Gulim" pitchFamily="34" charset="-127"/>
              </a:rPr>
              <a:t>Inha</a:t>
            </a:r>
            <a:r>
              <a:rPr lang="en-US" altLang="ko-KR" dirty="0" smtClean="0">
                <a:ea typeface="Gulim" pitchFamily="34" charset="-127"/>
              </a:rPr>
              <a:t> Univ./ETRI</a:t>
            </a:r>
          </a:p>
        </p:txBody>
      </p:sp>
      <p:sp>
        <p:nvSpPr>
          <p:cNvPr id="14341" name="日期占位符 1"/>
          <p:cNvSpPr>
            <a:spLocks noGrp="1"/>
          </p:cNvSpPr>
          <p:nvPr>
            <p:ph type="dt" sz="quarter" idx="10"/>
          </p:nvPr>
        </p:nvSpPr>
        <p:spPr bwMode="auto">
          <a:xfrm>
            <a:off x="685800" y="355600"/>
            <a:ext cx="1600200" cy="215900"/>
          </a:xfrm>
          <a:noFill/>
          <a:ln>
            <a:miter lim="800000"/>
            <a:headEnd/>
            <a:tailEnd/>
          </a:ln>
        </p:spPr>
        <p:txBody>
          <a:bodyPr vert="horz" wrap="square" lIns="91440" tIns="45720" rIns="91440" bIns="45720" numCol="1" anchor="t" anchorCtr="0" compatLnSpc="1">
            <a:prstTxWarp prst="textNoShape">
              <a:avLst/>
            </a:prstTxWarp>
          </a:bodyPr>
          <a:lstStyle/>
          <a:p>
            <a:r>
              <a:rPr lang="en-US" altLang="zh-CN" dirty="0" smtClean="0">
                <a:ea typeface="宋体" pitchFamily="2" charset="-122"/>
              </a:rPr>
              <a:t>November, 2011</a:t>
            </a:r>
          </a:p>
        </p:txBody>
      </p:sp>
      <p:sp>
        <p:nvSpPr>
          <p:cNvPr id="9" name="矩形 7"/>
          <p:cNvSpPr>
            <a:spLocks noChangeArrowheads="1"/>
          </p:cNvSpPr>
          <p:nvPr/>
        </p:nvSpPr>
        <p:spPr bwMode="auto">
          <a:xfrm>
            <a:off x="428625" y="642938"/>
            <a:ext cx="7671767" cy="646331"/>
          </a:xfrm>
          <a:prstGeom prst="rect">
            <a:avLst/>
          </a:prstGeom>
          <a:noFill/>
          <a:ln w="9525">
            <a:noFill/>
            <a:miter lim="800000"/>
            <a:headEnd/>
            <a:tailEnd/>
          </a:ln>
        </p:spPr>
        <p:txBody>
          <a:bodyPr wrap="square">
            <a:spAutoFit/>
          </a:bodyPr>
          <a:lstStyle/>
          <a:p>
            <a:pPr algn="ctr" eaLnBrk="0" hangingPunct="0"/>
            <a:r>
              <a:rPr lang="en-US" altLang="zh-CN" sz="3600" b="1" dirty="0" smtClean="0">
                <a:solidFill>
                  <a:srgbClr val="0066FF"/>
                </a:solidFill>
              </a:rPr>
              <a:t>Spreading codes : OVSF</a:t>
            </a:r>
            <a:endParaRPr lang="en-US" altLang="zh-CN" sz="3600" dirty="0">
              <a:solidFill>
                <a:srgbClr val="000000"/>
              </a:solidFill>
              <a:latin typeface="Calibri" pitchFamily="34" charset="0"/>
            </a:endParaRPr>
          </a:p>
        </p:txBody>
      </p:sp>
      <p:grpSp>
        <p:nvGrpSpPr>
          <p:cNvPr id="12" name="组合 11"/>
          <p:cNvGrpSpPr/>
          <p:nvPr/>
        </p:nvGrpSpPr>
        <p:grpSpPr>
          <a:xfrm>
            <a:off x="428597" y="2000240"/>
            <a:ext cx="4572032" cy="2143140"/>
            <a:chOff x="714348" y="2143116"/>
            <a:chExt cx="4848225" cy="2466968"/>
          </a:xfrm>
        </p:grpSpPr>
        <p:pic>
          <p:nvPicPr>
            <p:cNvPr id="7" name="图片 6"/>
            <p:cNvPicPr/>
            <p:nvPr/>
          </p:nvPicPr>
          <p:blipFill>
            <a:blip r:embed="rId2" cstate="print"/>
            <a:srcRect l="62843" t="36813" r="16039" b="32792"/>
            <a:stretch>
              <a:fillRect/>
            </a:stretch>
          </p:blipFill>
          <p:spPr bwMode="auto">
            <a:xfrm>
              <a:off x="714348" y="2143116"/>
              <a:ext cx="4848225" cy="2466968"/>
            </a:xfrm>
            <a:prstGeom prst="rect">
              <a:avLst/>
            </a:prstGeom>
            <a:noFill/>
            <a:ln w="9525">
              <a:noFill/>
              <a:miter lim="800000"/>
              <a:headEnd/>
              <a:tailEnd/>
            </a:ln>
          </p:spPr>
        </p:pic>
        <p:pic>
          <p:nvPicPr>
            <p:cNvPr id="11" name="图片 10"/>
            <p:cNvPicPr/>
            <p:nvPr/>
          </p:nvPicPr>
          <p:blipFill>
            <a:blip r:embed="rId2" cstate="print"/>
            <a:srcRect l="77136" t="24725" r="17574" b="69114"/>
            <a:stretch>
              <a:fillRect/>
            </a:stretch>
          </p:blipFill>
          <p:spPr bwMode="auto">
            <a:xfrm>
              <a:off x="785786" y="2143116"/>
              <a:ext cx="1214446" cy="285752"/>
            </a:xfrm>
            <a:prstGeom prst="rect">
              <a:avLst/>
            </a:prstGeom>
            <a:noFill/>
            <a:ln w="9525">
              <a:noFill/>
              <a:miter lim="800000"/>
              <a:headEnd/>
              <a:tailEnd/>
            </a:ln>
          </p:spPr>
        </p:pic>
      </p:grpSp>
      <p:grpSp>
        <p:nvGrpSpPr>
          <p:cNvPr id="15" name="组合 14"/>
          <p:cNvGrpSpPr/>
          <p:nvPr/>
        </p:nvGrpSpPr>
        <p:grpSpPr>
          <a:xfrm>
            <a:off x="5286380" y="1714488"/>
            <a:ext cx="2928958" cy="2143140"/>
            <a:chOff x="5572131" y="2214554"/>
            <a:chExt cx="2527354" cy="2597745"/>
          </a:xfrm>
        </p:grpSpPr>
        <p:pic>
          <p:nvPicPr>
            <p:cNvPr id="13" name="图片 12" descr="C:\Documents and Settings\Administrator\桌面\images2006421123880384.gif"/>
            <p:cNvPicPr/>
            <p:nvPr/>
          </p:nvPicPr>
          <p:blipFill>
            <a:blip r:embed="rId3" cstate="print"/>
            <a:srcRect r="12121"/>
            <a:stretch>
              <a:fillRect/>
            </a:stretch>
          </p:blipFill>
          <p:spPr bwMode="auto">
            <a:xfrm>
              <a:off x="5572131" y="2214554"/>
              <a:ext cx="2527354" cy="2597745"/>
            </a:xfrm>
            <a:prstGeom prst="rect">
              <a:avLst/>
            </a:prstGeom>
            <a:noFill/>
            <a:ln w="9525">
              <a:noFill/>
              <a:miter lim="800000"/>
              <a:headEnd/>
              <a:tailEnd/>
            </a:ln>
          </p:spPr>
        </p:pic>
        <p:pic>
          <p:nvPicPr>
            <p:cNvPr id="14" name="图片 13" descr="C:\Documents and Settings\Administrator\桌面\images2006421123880384.gif"/>
            <p:cNvPicPr/>
            <p:nvPr/>
          </p:nvPicPr>
          <p:blipFill>
            <a:blip r:embed="rId3" cstate="print"/>
            <a:srcRect t="81250" r="66667" b="3125"/>
            <a:stretch>
              <a:fillRect/>
            </a:stretch>
          </p:blipFill>
          <p:spPr bwMode="auto">
            <a:xfrm>
              <a:off x="5572132" y="2285992"/>
              <a:ext cx="928694" cy="357190"/>
            </a:xfrm>
            <a:prstGeom prst="rect">
              <a:avLst/>
            </a:prstGeom>
            <a:noFill/>
            <a:ln w="9525">
              <a:noFill/>
              <a:miter lim="800000"/>
              <a:headEnd/>
              <a:tailEnd/>
            </a:ln>
          </p:spPr>
        </p:pic>
      </p:grpSp>
      <p:sp>
        <p:nvSpPr>
          <p:cNvPr id="21" name="TextBox 20"/>
          <p:cNvSpPr txBox="1"/>
          <p:nvPr/>
        </p:nvSpPr>
        <p:spPr>
          <a:xfrm>
            <a:off x="1428728" y="5009389"/>
            <a:ext cx="1928826" cy="276999"/>
          </a:xfrm>
          <a:prstGeom prst="rect">
            <a:avLst/>
          </a:prstGeom>
          <a:noFill/>
        </p:spPr>
        <p:txBody>
          <a:bodyPr wrap="square" rtlCol="0">
            <a:spAutoFit/>
          </a:bodyPr>
          <a:lstStyle/>
          <a:p>
            <a:r>
              <a:rPr lang="en-US" altLang="zh-CN" b="1" dirty="0" smtClean="0"/>
              <a:t>Compare with Walsh code:</a:t>
            </a:r>
            <a:endParaRPr lang="zh-CN" altLang="en-US" b="1" dirty="0"/>
          </a:p>
        </p:txBody>
      </p:sp>
      <p:grpSp>
        <p:nvGrpSpPr>
          <p:cNvPr id="32" name="组合 31"/>
          <p:cNvGrpSpPr/>
          <p:nvPr/>
        </p:nvGrpSpPr>
        <p:grpSpPr>
          <a:xfrm>
            <a:off x="3428992" y="4000504"/>
            <a:ext cx="5143536" cy="2357454"/>
            <a:chOff x="3428992" y="4000504"/>
            <a:chExt cx="5143536" cy="2357454"/>
          </a:xfrm>
        </p:grpSpPr>
        <p:pic>
          <p:nvPicPr>
            <p:cNvPr id="20" name="图片 19" descr="20080416_eb3a363605bf711617d9427oKKc19TGn.jpg"/>
            <p:cNvPicPr/>
            <p:nvPr/>
          </p:nvPicPr>
          <p:blipFill>
            <a:blip r:embed="rId4" cstate="print"/>
            <a:srcRect t="11429" b="5714"/>
            <a:stretch>
              <a:fillRect/>
            </a:stretch>
          </p:blipFill>
          <p:spPr>
            <a:xfrm>
              <a:off x="4071934" y="4000504"/>
              <a:ext cx="4500594" cy="2357454"/>
            </a:xfrm>
            <a:prstGeom prst="rect">
              <a:avLst/>
            </a:prstGeom>
          </p:spPr>
        </p:pic>
        <p:sp>
          <p:nvSpPr>
            <p:cNvPr id="22" name="右箭头 21"/>
            <p:cNvSpPr/>
            <p:nvPr/>
          </p:nvSpPr>
          <p:spPr bwMode="auto">
            <a:xfrm>
              <a:off x="3428992" y="4857760"/>
              <a:ext cx="500066" cy="500066"/>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pic>
          <p:nvPicPr>
            <p:cNvPr id="23" name="图片 22" descr="20080416_eb3a363605bf711617d9427oKKc19TGn.jpg"/>
            <p:cNvPicPr/>
            <p:nvPr/>
          </p:nvPicPr>
          <p:blipFill>
            <a:blip r:embed="rId4" cstate="print"/>
            <a:srcRect t="11429" r="90477" b="81039"/>
            <a:stretch>
              <a:fillRect/>
            </a:stretch>
          </p:blipFill>
          <p:spPr>
            <a:xfrm>
              <a:off x="5143504" y="4500570"/>
              <a:ext cx="357190" cy="142876"/>
            </a:xfrm>
            <a:prstGeom prst="rect">
              <a:avLst/>
            </a:prstGeom>
          </p:spPr>
        </p:pic>
        <p:pic>
          <p:nvPicPr>
            <p:cNvPr id="24" name="图片 23" descr="20080416_eb3a363605bf711617d9427oKKc19TGn.jpg"/>
            <p:cNvPicPr/>
            <p:nvPr/>
          </p:nvPicPr>
          <p:blipFill>
            <a:blip r:embed="rId4" cstate="print"/>
            <a:srcRect t="11429" r="90477" b="81039"/>
            <a:stretch>
              <a:fillRect/>
            </a:stretch>
          </p:blipFill>
          <p:spPr>
            <a:xfrm>
              <a:off x="5214942" y="4714884"/>
              <a:ext cx="357190" cy="142876"/>
            </a:xfrm>
            <a:prstGeom prst="rect">
              <a:avLst/>
            </a:prstGeom>
          </p:spPr>
        </p:pic>
        <p:pic>
          <p:nvPicPr>
            <p:cNvPr id="25" name="图片 24" descr="20080416_eb3a363605bf711617d9427oKKc19TGn.jpg"/>
            <p:cNvPicPr/>
            <p:nvPr/>
          </p:nvPicPr>
          <p:blipFill>
            <a:blip r:embed="rId4" cstate="print"/>
            <a:srcRect t="11429" r="90477" b="81039"/>
            <a:stretch>
              <a:fillRect/>
            </a:stretch>
          </p:blipFill>
          <p:spPr>
            <a:xfrm>
              <a:off x="4286248" y="4786322"/>
              <a:ext cx="357190" cy="142876"/>
            </a:xfrm>
            <a:prstGeom prst="rect">
              <a:avLst/>
            </a:prstGeom>
          </p:spPr>
        </p:pic>
        <p:pic>
          <p:nvPicPr>
            <p:cNvPr id="26" name="图片 25" descr="20080416_eb3a363605bf711617d9427oKKc19TGn.jpg"/>
            <p:cNvPicPr/>
            <p:nvPr/>
          </p:nvPicPr>
          <p:blipFill>
            <a:blip r:embed="rId4" cstate="print"/>
            <a:srcRect t="11429" r="90477" b="81039"/>
            <a:stretch>
              <a:fillRect/>
            </a:stretch>
          </p:blipFill>
          <p:spPr>
            <a:xfrm>
              <a:off x="5143504" y="5286388"/>
              <a:ext cx="357190" cy="142876"/>
            </a:xfrm>
            <a:prstGeom prst="rect">
              <a:avLst/>
            </a:prstGeom>
          </p:spPr>
        </p:pic>
        <p:pic>
          <p:nvPicPr>
            <p:cNvPr id="27" name="图片 26" descr="20080416_eb3a363605bf711617d9427oKKc19TGn.jpg"/>
            <p:cNvPicPr/>
            <p:nvPr/>
          </p:nvPicPr>
          <p:blipFill>
            <a:blip r:embed="rId4" cstate="print"/>
            <a:srcRect t="11429" r="90477" b="81039"/>
            <a:stretch>
              <a:fillRect/>
            </a:stretch>
          </p:blipFill>
          <p:spPr>
            <a:xfrm>
              <a:off x="5143504" y="5572140"/>
              <a:ext cx="357190" cy="142876"/>
            </a:xfrm>
            <a:prstGeom prst="rect">
              <a:avLst/>
            </a:prstGeom>
          </p:spPr>
        </p:pic>
        <p:pic>
          <p:nvPicPr>
            <p:cNvPr id="28" name="图片 27" descr="20080416_eb3a363605bf711617d9427oKKc19TGn.jpg"/>
            <p:cNvPicPr/>
            <p:nvPr/>
          </p:nvPicPr>
          <p:blipFill>
            <a:blip r:embed="rId4" cstate="print"/>
            <a:srcRect t="11429" r="90477" b="81039"/>
            <a:stretch>
              <a:fillRect/>
            </a:stretch>
          </p:blipFill>
          <p:spPr>
            <a:xfrm>
              <a:off x="4286248" y="5643578"/>
              <a:ext cx="357190" cy="142876"/>
            </a:xfrm>
            <a:prstGeom prst="rect">
              <a:avLst/>
            </a:prstGeom>
          </p:spPr>
        </p:pic>
        <p:pic>
          <p:nvPicPr>
            <p:cNvPr id="29" name="图片 28" descr="20080416_eb3a363605bf711617d9427oKKc19TGn.jpg"/>
            <p:cNvPicPr/>
            <p:nvPr/>
          </p:nvPicPr>
          <p:blipFill>
            <a:blip r:embed="rId4" cstate="print"/>
            <a:srcRect t="11429" r="90477" b="81039"/>
            <a:stretch>
              <a:fillRect/>
            </a:stretch>
          </p:blipFill>
          <p:spPr>
            <a:xfrm>
              <a:off x="6572264" y="5214950"/>
              <a:ext cx="357190" cy="142876"/>
            </a:xfrm>
            <a:prstGeom prst="rect">
              <a:avLst/>
            </a:prstGeom>
          </p:spPr>
        </p:pic>
        <p:pic>
          <p:nvPicPr>
            <p:cNvPr id="30" name="图片 29" descr="20080416_eb3a363605bf711617d9427oKKc19TGn.jpg"/>
            <p:cNvPicPr/>
            <p:nvPr/>
          </p:nvPicPr>
          <p:blipFill>
            <a:blip r:embed="rId4" cstate="print"/>
            <a:srcRect t="11429" r="90477" b="81039"/>
            <a:stretch>
              <a:fillRect/>
            </a:stretch>
          </p:blipFill>
          <p:spPr>
            <a:xfrm>
              <a:off x="7500958" y="5072074"/>
              <a:ext cx="357190" cy="142876"/>
            </a:xfrm>
            <a:prstGeom prst="rect">
              <a:avLst/>
            </a:prstGeom>
          </p:spPr>
        </p:pic>
        <p:pic>
          <p:nvPicPr>
            <p:cNvPr id="31" name="图片 30" descr="20080416_eb3a363605bf711617d9427oKKc19TGn.jpg"/>
            <p:cNvPicPr/>
            <p:nvPr/>
          </p:nvPicPr>
          <p:blipFill>
            <a:blip r:embed="rId4" cstate="print"/>
            <a:srcRect t="11429" r="90477" b="81039"/>
            <a:stretch>
              <a:fillRect/>
            </a:stretch>
          </p:blipFill>
          <p:spPr>
            <a:xfrm>
              <a:off x="7429520" y="4643446"/>
              <a:ext cx="357190" cy="142876"/>
            </a:xfrm>
            <a:prstGeom prst="rect">
              <a:avLst/>
            </a:prstGeom>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3"/>
          <p:cNvSpPr>
            <a:spLocks noGrp="1"/>
          </p:cNvSpPr>
          <p:nvPr>
            <p:ph type="sldNum" sz="quarter" idx="12"/>
          </p:nvPr>
        </p:nvSpPr>
        <p:spPr>
          <a:noFill/>
        </p:spPr>
        <p:txBody>
          <a:bodyPr/>
          <a:lstStyle/>
          <a:p>
            <a:r>
              <a:rPr lang="en-US" altLang="zh-CN" dirty="0" smtClean="0">
                <a:ea typeface="宋体" pitchFamily="2" charset="-122"/>
              </a:rPr>
              <a:t>Slide </a:t>
            </a:r>
            <a:fld id="{ED9F6363-A5EE-4519-A4DF-630B50A63C4B}" type="slidenum">
              <a:rPr lang="en-US" altLang="zh-CN" smtClean="0">
                <a:ea typeface="宋体" pitchFamily="2" charset="-122"/>
              </a:rPr>
              <a:pPr/>
              <a:t>12</a:t>
            </a:fld>
            <a:endParaRPr lang="en-US" altLang="zh-CN" dirty="0" smtClean="0">
              <a:ea typeface="宋体" pitchFamily="2" charset="-122"/>
            </a:endParaRPr>
          </a:p>
        </p:txBody>
      </p:sp>
      <p:sp>
        <p:nvSpPr>
          <p:cNvPr id="6" name="矩形 5"/>
          <p:cNvSpPr/>
          <p:nvPr/>
        </p:nvSpPr>
        <p:spPr>
          <a:xfrm>
            <a:off x="500034" y="1484784"/>
            <a:ext cx="8143875" cy="4955203"/>
          </a:xfrm>
          <a:prstGeom prst="rect">
            <a:avLst/>
          </a:prstGeom>
        </p:spPr>
        <p:txBody>
          <a:bodyPr wrap="square">
            <a:spAutoFit/>
          </a:bodyPr>
          <a:lstStyle/>
          <a:p>
            <a:pPr marL="457200" lvl="2" eaLnBrk="0" hangingPunct="0">
              <a:defRPr/>
            </a:pPr>
            <a:r>
              <a:rPr lang="en-US" altLang="zh-CN" sz="2000" dirty="0" smtClean="0">
                <a:latin typeface="+mj-lt"/>
                <a:ea typeface="+mj-ea"/>
              </a:rPr>
              <a:t>In the </a:t>
            </a:r>
            <a:r>
              <a:rPr lang="en-US" altLang="ko-KR" sz="2000" dirty="0" smtClean="0">
                <a:latin typeface="+mj-lt"/>
                <a:ea typeface="Gulim" pitchFamily="34" charset="-127"/>
                <a:cs typeface="Arial" charset="0"/>
              </a:rPr>
              <a:t>LECIM system:</a:t>
            </a:r>
          </a:p>
          <a:p>
            <a:pPr marL="457200" lvl="2" eaLnBrk="0" hangingPunct="0">
              <a:defRPr/>
            </a:pPr>
            <a:endParaRPr lang="en-US" altLang="ko-KR" sz="2000" dirty="0" smtClean="0">
              <a:latin typeface="+mj-lt"/>
              <a:ea typeface="Gulim" pitchFamily="34" charset="-127"/>
              <a:cs typeface="Arial" charset="0"/>
            </a:endParaRPr>
          </a:p>
          <a:p>
            <a:pPr lvl="2" indent="-457200" eaLnBrk="0" hangingPunct="0">
              <a:buFont typeface="+mj-lt"/>
              <a:buAutoNum type="arabicPeriod"/>
              <a:defRPr/>
            </a:pPr>
            <a:r>
              <a:rPr lang="en-US" altLang="ko-KR" sz="2000" dirty="0" smtClean="0">
                <a:latin typeface="+mj-lt"/>
                <a:ea typeface="Gulim" pitchFamily="34" charset="-127"/>
                <a:cs typeface="Arial" charset="0"/>
              </a:rPr>
              <a:t>In a </a:t>
            </a:r>
            <a:r>
              <a:rPr lang="en-US" altLang="ko-KR" sz="2000" dirty="0" err="1" smtClean="0">
                <a:latin typeface="+mj-lt"/>
                <a:ea typeface="Gulim" pitchFamily="34" charset="-127"/>
                <a:cs typeface="Arial" charset="0"/>
              </a:rPr>
              <a:t>coodinator</a:t>
            </a:r>
            <a:r>
              <a:rPr lang="en-US" altLang="ko-KR" sz="2000" dirty="0" smtClean="0">
                <a:latin typeface="+mj-lt"/>
                <a:ea typeface="Gulim" pitchFamily="34" charset="-127"/>
                <a:cs typeface="Arial" charset="0"/>
              </a:rPr>
              <a:t>, Time-slotted multiple access is used to share a Resource (Channel).  </a:t>
            </a:r>
          </a:p>
          <a:p>
            <a:pPr lvl="2" indent="-457200" eaLnBrk="0" hangingPunct="0">
              <a:buFont typeface="+mj-lt"/>
              <a:buAutoNum type="arabicPeriod"/>
              <a:defRPr/>
            </a:pPr>
            <a:endParaRPr lang="en-US" altLang="ko-KR" sz="2000" dirty="0" smtClean="0">
              <a:latin typeface="+mj-lt"/>
              <a:ea typeface="Gulim" pitchFamily="34" charset="-127"/>
              <a:cs typeface="Arial" charset="0"/>
            </a:endParaRPr>
          </a:p>
          <a:p>
            <a:pPr lvl="2" indent="-457200" eaLnBrk="0" hangingPunct="0">
              <a:buFont typeface="+mj-lt"/>
              <a:buAutoNum type="arabicPeriod"/>
              <a:defRPr/>
            </a:pPr>
            <a:r>
              <a:rPr lang="en-US" altLang="ko-KR" sz="2000" dirty="0" smtClean="0">
                <a:latin typeface="+mj-lt"/>
                <a:ea typeface="Gulim" pitchFamily="34" charset="-127"/>
                <a:cs typeface="Arial" charset="0"/>
              </a:rPr>
              <a:t>In order to overcome the high path loss or interference, we can use Spreading Code .  OVSF are more feasible (complexity, Data rate) than PN code.</a:t>
            </a:r>
          </a:p>
          <a:p>
            <a:pPr lvl="2" indent="-457200" eaLnBrk="0" hangingPunct="0">
              <a:buFont typeface="+mj-lt"/>
              <a:buAutoNum type="arabicPeriod"/>
              <a:defRPr/>
            </a:pPr>
            <a:endParaRPr lang="en-US" altLang="ko-KR" sz="2000" dirty="0" smtClean="0">
              <a:latin typeface="+mj-lt"/>
              <a:ea typeface="Gulim" pitchFamily="34" charset="-127"/>
              <a:cs typeface="Arial" charset="0"/>
            </a:endParaRPr>
          </a:p>
          <a:p>
            <a:pPr lvl="2" indent="-457200" eaLnBrk="0" hangingPunct="0">
              <a:buFont typeface="+mj-lt"/>
              <a:buAutoNum type="arabicPeriod"/>
              <a:defRPr/>
            </a:pPr>
            <a:r>
              <a:rPr lang="en-US" altLang="ko-KR" sz="2000" dirty="0" smtClean="0">
                <a:latin typeface="+mj-lt"/>
                <a:ea typeface="Gulim" pitchFamily="34" charset="-127"/>
                <a:cs typeface="Arial" charset="0"/>
              </a:rPr>
              <a:t>For cluster ID,  we can use PN code (Gold code or m-sequence) to identify cluster and to mitigate interference among clusters.</a:t>
            </a:r>
          </a:p>
          <a:p>
            <a:pPr lvl="2" indent="-457200" eaLnBrk="0" hangingPunct="0">
              <a:buFont typeface="+mj-lt"/>
              <a:buAutoNum type="arabicPeriod"/>
              <a:defRPr/>
            </a:pPr>
            <a:endParaRPr lang="en-US" altLang="ko-KR" sz="2000" dirty="0" smtClean="0">
              <a:latin typeface="+mj-lt"/>
              <a:ea typeface="Gulim" pitchFamily="34" charset="-127"/>
              <a:cs typeface="Arial" charset="0"/>
            </a:endParaRPr>
          </a:p>
          <a:p>
            <a:pPr lvl="2" indent="-457200" eaLnBrk="0" hangingPunct="0">
              <a:buFont typeface="+mj-lt"/>
              <a:buAutoNum type="arabicPeriod"/>
              <a:defRPr/>
            </a:pPr>
            <a:r>
              <a:rPr lang="en-US" altLang="zh-CN" sz="2000" dirty="0" smtClean="0">
                <a:latin typeface="+mj-lt"/>
                <a:ea typeface="Gulim" pitchFamily="34" charset="-127"/>
                <a:cs typeface="Arial" charset="0"/>
              </a:rPr>
              <a:t>This PN code gives scrambling effect among CLONS and </a:t>
            </a:r>
            <a:r>
              <a:rPr lang="en-US" altLang="zh-CN" sz="2000" b="1" u="sng" dirty="0" smtClean="0">
                <a:latin typeface="+mj-lt"/>
                <a:ea typeface="Gulim" pitchFamily="34" charset="-127"/>
                <a:cs typeface="Arial" charset="0"/>
              </a:rPr>
              <a:t>other systems </a:t>
            </a:r>
            <a:r>
              <a:rPr lang="en-US" altLang="zh-CN" sz="2000" dirty="0" smtClean="0">
                <a:latin typeface="+mj-lt"/>
                <a:ea typeface="Gulim" pitchFamily="34" charset="-127"/>
                <a:cs typeface="Arial" charset="0"/>
              </a:rPr>
              <a:t>on the same band</a:t>
            </a:r>
            <a:r>
              <a:rPr lang="en-US" altLang="zh-CN" sz="2000" dirty="0" smtClean="0">
                <a:latin typeface="Gulim" pitchFamily="34" charset="-127"/>
                <a:ea typeface="Gulim" pitchFamily="34" charset="-127"/>
                <a:cs typeface="Arial" charset="0"/>
              </a:rPr>
              <a:t>.</a:t>
            </a:r>
            <a:endParaRPr lang="en-US" altLang="zh-CN" sz="2000" dirty="0">
              <a:latin typeface="+mj-ea"/>
              <a:ea typeface="+mj-ea"/>
            </a:endParaRPr>
          </a:p>
          <a:p>
            <a:pPr marL="800100" lvl="2" indent="-342900" eaLnBrk="0" hangingPunct="0">
              <a:buFont typeface="+mj-lt"/>
              <a:buAutoNum type="arabicPeriod"/>
              <a:defRPr/>
            </a:pPr>
            <a:endParaRPr lang="en-US" altLang="zh-CN" sz="2000" dirty="0">
              <a:latin typeface="+mj-ea"/>
              <a:ea typeface="+mj-ea"/>
            </a:endParaRPr>
          </a:p>
          <a:p>
            <a:pPr marL="800100" lvl="2" indent="-342900" eaLnBrk="0" hangingPunct="0">
              <a:buFont typeface="+mj-lt"/>
              <a:buAutoNum type="arabicPeriod"/>
              <a:defRPr/>
            </a:pPr>
            <a:endParaRPr lang="en-US" altLang="zh-CN" sz="1600" dirty="0">
              <a:latin typeface="+mj-ea"/>
              <a:ea typeface="+mj-ea"/>
            </a:endParaRPr>
          </a:p>
        </p:txBody>
      </p:sp>
      <p:sp>
        <p:nvSpPr>
          <p:cNvPr id="14340" name="页脚占位符 2"/>
          <p:cNvSpPr>
            <a:spLocks noGrp="1"/>
          </p:cNvSpPr>
          <p:nvPr>
            <p:ph type="ftr" sz="quarter" idx="11"/>
          </p:nvPr>
        </p:nvSpPr>
        <p:spPr>
          <a:xfrm>
            <a:off x="5486400" y="6475413"/>
            <a:ext cx="3124200" cy="184150"/>
          </a:xfrm>
          <a:noFill/>
        </p:spPr>
        <p:txBody>
          <a:bodyPr/>
          <a:lstStyle/>
          <a:p>
            <a:r>
              <a:rPr lang="en-US" altLang="ko-KR" dirty="0" err="1" smtClean="0">
                <a:ea typeface="Gulim" pitchFamily="34" charset="-127"/>
              </a:rPr>
              <a:t>Inha</a:t>
            </a:r>
            <a:r>
              <a:rPr lang="en-US" altLang="ko-KR" dirty="0" smtClean="0">
                <a:ea typeface="Gulim" pitchFamily="34" charset="-127"/>
              </a:rPr>
              <a:t> Univ./ETRI</a:t>
            </a:r>
          </a:p>
        </p:txBody>
      </p:sp>
      <p:sp>
        <p:nvSpPr>
          <p:cNvPr id="14341" name="日期占位符 1"/>
          <p:cNvSpPr>
            <a:spLocks noGrp="1"/>
          </p:cNvSpPr>
          <p:nvPr>
            <p:ph type="dt" sz="quarter" idx="10"/>
          </p:nvPr>
        </p:nvSpPr>
        <p:spPr bwMode="auto">
          <a:xfrm>
            <a:off x="685800" y="355600"/>
            <a:ext cx="1600200" cy="215900"/>
          </a:xfrm>
          <a:noFill/>
          <a:ln>
            <a:miter lim="800000"/>
            <a:headEnd/>
            <a:tailEnd/>
          </a:ln>
        </p:spPr>
        <p:txBody>
          <a:bodyPr vert="horz" wrap="square" lIns="91440" tIns="45720" rIns="91440" bIns="45720" numCol="1" anchor="t" anchorCtr="0" compatLnSpc="1">
            <a:prstTxWarp prst="textNoShape">
              <a:avLst/>
            </a:prstTxWarp>
          </a:bodyPr>
          <a:lstStyle/>
          <a:p>
            <a:r>
              <a:rPr lang="en-US" altLang="zh-CN" dirty="0" smtClean="0">
                <a:ea typeface="宋体" pitchFamily="2" charset="-122"/>
              </a:rPr>
              <a:t>November, 2011</a:t>
            </a:r>
          </a:p>
        </p:txBody>
      </p:sp>
      <p:sp>
        <p:nvSpPr>
          <p:cNvPr id="9" name="矩形 7"/>
          <p:cNvSpPr>
            <a:spLocks noChangeArrowheads="1"/>
          </p:cNvSpPr>
          <p:nvPr/>
        </p:nvSpPr>
        <p:spPr bwMode="auto">
          <a:xfrm>
            <a:off x="1259632" y="857232"/>
            <a:ext cx="6480720" cy="584775"/>
          </a:xfrm>
          <a:prstGeom prst="rect">
            <a:avLst/>
          </a:prstGeom>
          <a:noFill/>
          <a:ln w="9525">
            <a:noFill/>
            <a:miter lim="800000"/>
            <a:headEnd/>
            <a:tailEnd/>
          </a:ln>
        </p:spPr>
        <p:txBody>
          <a:bodyPr wrap="square">
            <a:spAutoFit/>
          </a:bodyPr>
          <a:lstStyle/>
          <a:p>
            <a:pPr algn="ctr" eaLnBrk="0" hangingPunct="0"/>
            <a:r>
              <a:rPr lang="en-US" altLang="zh-CN" sz="3200" b="1" dirty="0" smtClean="0">
                <a:solidFill>
                  <a:srgbClr val="0066FF"/>
                </a:solidFill>
              </a:rPr>
              <a:t>Conclusions</a:t>
            </a:r>
            <a:endParaRPr lang="en-US" altLang="zh-CN" sz="32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页脚占位符 2"/>
          <p:cNvSpPr>
            <a:spLocks noGrp="1"/>
          </p:cNvSpPr>
          <p:nvPr>
            <p:ph type="ftr" sz="quarter" idx="11"/>
          </p:nvPr>
        </p:nvSpPr>
        <p:spPr>
          <a:xfrm>
            <a:off x="5486400" y="6475413"/>
            <a:ext cx="3124200" cy="184150"/>
          </a:xfrm>
        </p:spPr>
        <p:txBody>
          <a:bodyPr/>
          <a:lstStyle/>
          <a:p>
            <a:pPr>
              <a:defRPr/>
            </a:pPr>
            <a:r>
              <a:rPr lang="en-US" altLang="ko-KR" smtClean="0">
                <a:ea typeface="Gulim" pitchFamily="34" charset="-127"/>
              </a:rPr>
              <a:t>Inha Univ./ETRI</a:t>
            </a:r>
          </a:p>
        </p:txBody>
      </p:sp>
      <p:sp>
        <p:nvSpPr>
          <p:cNvPr id="16387" name="灯片编号占位符 3"/>
          <p:cNvSpPr>
            <a:spLocks noGrp="1"/>
          </p:cNvSpPr>
          <p:nvPr>
            <p:ph type="sldNum" sz="quarter" idx="12"/>
          </p:nvPr>
        </p:nvSpPr>
        <p:spPr/>
        <p:txBody>
          <a:bodyPr/>
          <a:lstStyle/>
          <a:p>
            <a:pPr>
              <a:defRPr/>
            </a:pPr>
            <a:r>
              <a:rPr lang="en-US" altLang="zh-CN" smtClean="0">
                <a:ea typeface="宋体" pitchFamily="2" charset="-122"/>
              </a:rPr>
              <a:t>Slide </a:t>
            </a:r>
            <a:fld id="{E8BE6E56-F1AB-4A18-AB41-74411B195E3A}" type="slidenum">
              <a:rPr lang="en-US" altLang="zh-CN" smtClean="0">
                <a:ea typeface="宋体" pitchFamily="2" charset="-122"/>
              </a:rPr>
              <a:pPr>
                <a:defRPr/>
              </a:pPr>
              <a:t>2</a:t>
            </a:fld>
            <a:endParaRPr lang="en-US" altLang="zh-CN" smtClean="0">
              <a:ea typeface="宋体" pitchFamily="2" charset="-122"/>
            </a:endParaRPr>
          </a:p>
        </p:txBody>
      </p:sp>
      <p:sp>
        <p:nvSpPr>
          <p:cNvPr id="16388" name="Rectangle 3"/>
          <p:cNvSpPr>
            <a:spLocks noChangeArrowheads="1"/>
          </p:cNvSpPr>
          <p:nvPr/>
        </p:nvSpPr>
        <p:spPr bwMode="auto">
          <a:xfrm>
            <a:off x="714375" y="1268760"/>
            <a:ext cx="7858125" cy="4093428"/>
          </a:xfrm>
          <a:prstGeom prst="rect">
            <a:avLst/>
          </a:prstGeom>
          <a:noFill/>
          <a:ln w="12700">
            <a:noFill/>
            <a:miter lim="800000"/>
            <a:headEnd type="none" w="sm" len="sm"/>
            <a:tailEnd type="none" w="sm" len="sm"/>
          </a:ln>
        </p:spPr>
        <p:txBody>
          <a:bodyPr wrap="square">
            <a:spAutoFit/>
          </a:bodyPr>
          <a:lstStyle/>
          <a:p>
            <a:pPr algn="just" eaLnBrk="0" hangingPunct="0">
              <a:buFont typeface="Arial" pitchFamily="34" charset="0"/>
              <a:buChar char="•"/>
            </a:pPr>
            <a:r>
              <a:rPr lang="en-US" altLang="zh-CN" sz="2000" b="1" dirty="0"/>
              <a:t> </a:t>
            </a:r>
            <a:r>
              <a:rPr lang="en-US" altLang="zh-CN" sz="2000" dirty="0" smtClean="0">
                <a:ea typeface="宋体" pitchFamily="2" charset="-122"/>
              </a:rPr>
              <a:t>The </a:t>
            </a:r>
            <a:r>
              <a:rPr lang="en-US" altLang="zh-CN" sz="2000" dirty="0">
                <a:ea typeface="宋体" pitchFamily="2" charset="-122"/>
              </a:rPr>
              <a:t>purpose of LECIM is to facilitate point to </a:t>
            </a:r>
            <a:r>
              <a:rPr lang="en-US" altLang="zh-CN" sz="2000" b="1" u="sng" dirty="0">
                <a:ea typeface="宋体" pitchFamily="2" charset="-122"/>
              </a:rPr>
              <a:t>multi-thousands of points </a:t>
            </a:r>
            <a:r>
              <a:rPr lang="en-US" altLang="zh-CN" sz="2000" dirty="0">
                <a:ea typeface="宋体" pitchFamily="2" charset="-122"/>
              </a:rPr>
              <a:t>communications for critical infrastructure monitoring devices. </a:t>
            </a:r>
          </a:p>
          <a:p>
            <a:pPr algn="just" eaLnBrk="0" hangingPunct="0">
              <a:buFont typeface="Arial" charset="0"/>
              <a:buChar char="•"/>
            </a:pPr>
            <a:endParaRPr lang="en-US" altLang="zh-CN" sz="2000" dirty="0">
              <a:ea typeface="宋体" pitchFamily="2" charset="-122"/>
            </a:endParaRPr>
          </a:p>
          <a:p>
            <a:pPr algn="just" eaLnBrk="0" hangingPunct="0">
              <a:buFont typeface="Arial" charset="0"/>
              <a:buChar char="•"/>
            </a:pPr>
            <a:r>
              <a:rPr lang="en-US" altLang="zh-CN" sz="2000" dirty="0">
                <a:ea typeface="宋体" pitchFamily="2" charset="-122"/>
              </a:rPr>
              <a:t>  It addresses the application's user needs of minimal network infrastructure, and enables the collection of scheduled and event data from a large number of non-mains powered end points that are widely dispersed, or are </a:t>
            </a:r>
            <a:r>
              <a:rPr lang="en-US" altLang="zh-CN" sz="2000" u="sng" dirty="0">
                <a:effectLst>
                  <a:outerShdw blurRad="38100" dist="38100" dir="2700000" algn="tl">
                    <a:srgbClr val="000000">
                      <a:alpha val="43137"/>
                    </a:srgbClr>
                  </a:outerShdw>
                </a:effectLst>
                <a:ea typeface="宋体" pitchFamily="2" charset="-122"/>
              </a:rPr>
              <a:t>in </a:t>
            </a:r>
            <a:r>
              <a:rPr lang="en-US" altLang="zh-CN" sz="2000" u="sng" dirty="0">
                <a:solidFill>
                  <a:srgbClr val="FF0000"/>
                </a:solidFill>
                <a:effectLst>
                  <a:outerShdw blurRad="38100" dist="38100" dir="2700000" algn="tl">
                    <a:srgbClr val="000000">
                      <a:alpha val="43137"/>
                    </a:srgbClr>
                  </a:outerShdw>
                </a:effectLst>
                <a:ea typeface="宋体" pitchFamily="2" charset="-122"/>
              </a:rPr>
              <a:t>challenging propagation environments</a:t>
            </a:r>
            <a:r>
              <a:rPr lang="en-US" altLang="zh-CN" sz="2000" u="sng" dirty="0" smtClean="0">
                <a:solidFill>
                  <a:srgbClr val="FF0000"/>
                </a:solidFill>
                <a:effectLst>
                  <a:outerShdw blurRad="38100" dist="38100" dir="2700000" algn="tl">
                    <a:srgbClr val="000000">
                      <a:alpha val="43137"/>
                    </a:srgbClr>
                  </a:outerShdw>
                </a:effectLst>
                <a:ea typeface="宋体" pitchFamily="2" charset="-122"/>
              </a:rPr>
              <a:t>.-&gt;  </a:t>
            </a:r>
            <a:r>
              <a:rPr lang="en-US" altLang="zh-CN" sz="2000" u="sng" dirty="0" smtClean="0">
                <a:effectLst>
                  <a:outerShdw blurRad="38100" dist="38100" dir="2700000" algn="tl">
                    <a:srgbClr val="000000">
                      <a:alpha val="43137"/>
                    </a:srgbClr>
                  </a:outerShdw>
                </a:effectLst>
                <a:ea typeface="宋体" pitchFamily="2" charset="-122"/>
              </a:rPr>
              <a:t>Spreading Gain</a:t>
            </a:r>
            <a:endParaRPr lang="en-US" altLang="zh-CN" sz="2000" u="sng" dirty="0">
              <a:effectLst>
                <a:outerShdw blurRad="38100" dist="38100" dir="2700000" algn="tl">
                  <a:srgbClr val="000000">
                    <a:alpha val="43137"/>
                  </a:srgbClr>
                </a:outerShdw>
              </a:effectLst>
              <a:ea typeface="宋体" pitchFamily="2" charset="-122"/>
            </a:endParaRPr>
          </a:p>
          <a:p>
            <a:pPr algn="just" eaLnBrk="0" hangingPunct="0"/>
            <a:endParaRPr lang="en-US" altLang="zh-CN" sz="2000" dirty="0" smtClean="0">
              <a:ea typeface="宋体" pitchFamily="2" charset="-122"/>
            </a:endParaRPr>
          </a:p>
          <a:p>
            <a:pPr algn="just" eaLnBrk="0" hangingPunct="0">
              <a:buFont typeface="Arial" charset="0"/>
              <a:buChar char="•"/>
            </a:pPr>
            <a:r>
              <a:rPr lang="en-US" altLang="ko-KR" sz="2000" dirty="0" smtClean="0"/>
              <a:t> Simultaneous operation for at lease  </a:t>
            </a:r>
            <a:r>
              <a:rPr lang="en-US" altLang="ko-KR" sz="2000" b="1" u="sng" dirty="0" smtClean="0">
                <a:solidFill>
                  <a:srgbClr val="FF0000"/>
                </a:solidFill>
              </a:rPr>
              <a:t>8 co-located orthogonal networks (CLON) </a:t>
            </a:r>
            <a:r>
              <a:rPr lang="en-US" altLang="ko-KR" sz="2000" dirty="0" smtClean="0"/>
              <a:t>are required in a region.=&gt; </a:t>
            </a:r>
            <a:r>
              <a:rPr lang="en-US" altLang="ko-KR" sz="2000" b="1" u="sng" dirty="0" smtClean="0"/>
              <a:t>Network Identification</a:t>
            </a:r>
          </a:p>
          <a:p>
            <a:pPr algn="just" eaLnBrk="0" hangingPunct="0">
              <a:buFont typeface="Arial" charset="0"/>
              <a:buChar char="•"/>
            </a:pPr>
            <a:endParaRPr lang="en-US" altLang="ko-KR" sz="2000" dirty="0" smtClean="0"/>
          </a:p>
          <a:p>
            <a:pPr algn="just" eaLnBrk="0" hangingPunct="0">
              <a:buFont typeface="Arial" charset="0"/>
              <a:buChar char="•"/>
            </a:pPr>
            <a:r>
              <a:rPr lang="en-US" altLang="ko-KR" sz="2000" dirty="0" smtClean="0">
                <a:ea typeface="Gulim" pitchFamily="34" charset="-127"/>
              </a:rPr>
              <a:t> Mechanisms that enable </a:t>
            </a:r>
            <a:r>
              <a:rPr lang="en-US" altLang="ko-KR" sz="2000" b="1" u="sng" dirty="0" smtClean="0">
                <a:solidFill>
                  <a:srgbClr val="FF0000"/>
                </a:solidFill>
                <a:ea typeface="Gulim" pitchFamily="34" charset="-127"/>
              </a:rPr>
              <a:t>coexistence with other systems</a:t>
            </a:r>
            <a:r>
              <a:rPr lang="en-US" altLang="ko-KR" sz="2000" b="1" u="sng" dirty="0" smtClean="0">
                <a:ea typeface="Gulim" pitchFamily="34" charset="-127"/>
              </a:rPr>
              <a:t> </a:t>
            </a:r>
            <a:r>
              <a:rPr lang="en-US" altLang="ko-KR" sz="2000" dirty="0" smtClean="0">
                <a:ea typeface="Gulim" pitchFamily="34" charset="-127"/>
              </a:rPr>
              <a:t>in the same band is needed =&gt; </a:t>
            </a:r>
            <a:r>
              <a:rPr lang="en-US" altLang="ko-KR" sz="2000" b="1" dirty="0" smtClean="0">
                <a:ea typeface="Gulim" pitchFamily="34" charset="-127"/>
              </a:rPr>
              <a:t>Need Good Cross-correlation Property</a:t>
            </a:r>
            <a:endParaRPr lang="en-US" altLang="ko-KR" sz="2000" b="1" dirty="0">
              <a:ea typeface="Gulim" pitchFamily="34" charset="-127"/>
            </a:endParaRPr>
          </a:p>
        </p:txBody>
      </p:sp>
      <p:sp>
        <p:nvSpPr>
          <p:cNvPr id="16389" name="Title 3"/>
          <p:cNvSpPr txBox="1">
            <a:spLocks/>
          </p:cNvSpPr>
          <p:nvPr/>
        </p:nvSpPr>
        <p:spPr bwMode="auto">
          <a:xfrm>
            <a:off x="685800" y="630238"/>
            <a:ext cx="7772400" cy="798512"/>
          </a:xfrm>
          <a:prstGeom prst="rect">
            <a:avLst/>
          </a:prstGeom>
          <a:noFill/>
          <a:ln w="9525">
            <a:noFill/>
            <a:miter lim="800000"/>
            <a:headEnd/>
            <a:tailEnd/>
          </a:ln>
        </p:spPr>
        <p:txBody>
          <a:bodyPr/>
          <a:lstStyle/>
          <a:p>
            <a:pPr algn="ctr"/>
            <a:r>
              <a:rPr lang="en-US" altLang="zh-CN" sz="3600" dirty="0">
                <a:solidFill>
                  <a:srgbClr val="0066FF"/>
                </a:solidFill>
                <a:ea typeface="Batang" pitchFamily="18" charset="-127"/>
                <a:cs typeface="Times New Roman" pitchFamily="18" charset="0"/>
              </a:rPr>
              <a:t>Introduction</a:t>
            </a:r>
          </a:p>
        </p:txBody>
      </p:sp>
      <p:sp>
        <p:nvSpPr>
          <p:cNvPr id="7" name="日期占位符 1"/>
          <p:cNvSpPr>
            <a:spLocks noGrp="1"/>
          </p:cNvSpPr>
          <p:nvPr>
            <p:ph type="dt" sz="quarter" idx="12"/>
          </p:nvPr>
        </p:nvSpPr>
        <p:spPr bwMode="auto">
          <a:xfrm>
            <a:off x="685800" y="355600"/>
            <a:ext cx="1600200" cy="307777"/>
          </a:xfrm>
          <a:ln>
            <a:miter lim="800000"/>
            <a:headEnd/>
            <a:tailEnd/>
          </a:ln>
        </p:spPr>
        <p:txBody>
          <a:bodyPr vert="horz" wrap="square" lIns="91440" tIns="45720" rIns="91440" bIns="45720" numCol="1" anchor="t" anchorCtr="0" compatLnSpc="1">
            <a:prstTxWarp prst="textNoShape">
              <a:avLst/>
            </a:prstTxWarp>
          </a:bodyPr>
          <a:lstStyle/>
          <a:p>
            <a:pPr>
              <a:defRPr/>
            </a:pPr>
            <a:r>
              <a:rPr lang="en-US" altLang="zh-CN" sz="1400" b="1" dirty="0" smtClean="0">
                <a:ea typeface="宋体" pitchFamily="2" charset="-122"/>
              </a:rPr>
              <a:t>November, 2011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页脚占位符 2"/>
          <p:cNvSpPr>
            <a:spLocks noGrp="1"/>
          </p:cNvSpPr>
          <p:nvPr>
            <p:ph type="ftr" sz="quarter" idx="11"/>
          </p:nvPr>
        </p:nvSpPr>
        <p:spPr>
          <a:xfrm>
            <a:off x="5486400" y="6475413"/>
            <a:ext cx="3124200" cy="184150"/>
          </a:xfrm>
        </p:spPr>
        <p:txBody>
          <a:bodyPr/>
          <a:lstStyle/>
          <a:p>
            <a:pPr>
              <a:defRPr/>
            </a:pPr>
            <a:r>
              <a:rPr lang="en-US" altLang="ko-KR" smtClean="0">
                <a:ea typeface="Gulim" pitchFamily="34" charset="-127"/>
              </a:rPr>
              <a:t>Inha Univ./ETRI</a:t>
            </a:r>
          </a:p>
        </p:txBody>
      </p:sp>
      <p:sp>
        <p:nvSpPr>
          <p:cNvPr id="19459" name="灯片编号占位符 3"/>
          <p:cNvSpPr>
            <a:spLocks noGrp="1"/>
          </p:cNvSpPr>
          <p:nvPr>
            <p:ph type="sldNum" sz="quarter" idx="12"/>
          </p:nvPr>
        </p:nvSpPr>
        <p:spPr/>
        <p:txBody>
          <a:bodyPr/>
          <a:lstStyle/>
          <a:p>
            <a:pPr>
              <a:defRPr/>
            </a:pPr>
            <a:r>
              <a:rPr lang="en-US" altLang="zh-CN" smtClean="0">
                <a:ea typeface="宋体" pitchFamily="2" charset="-122"/>
              </a:rPr>
              <a:t>Slide </a:t>
            </a:r>
            <a:fld id="{264DAF2A-A43E-477A-B68E-1F5F30CFAC05}" type="slidenum">
              <a:rPr lang="en-US" altLang="zh-CN" smtClean="0">
                <a:ea typeface="宋体" pitchFamily="2" charset="-122"/>
              </a:rPr>
              <a:pPr>
                <a:defRPr/>
              </a:pPr>
              <a:t>3</a:t>
            </a:fld>
            <a:endParaRPr lang="en-US" altLang="zh-CN" smtClean="0">
              <a:ea typeface="宋体" pitchFamily="2" charset="-122"/>
            </a:endParaRPr>
          </a:p>
        </p:txBody>
      </p:sp>
      <p:sp>
        <p:nvSpPr>
          <p:cNvPr id="19460" name="Rectangle 3"/>
          <p:cNvSpPr>
            <a:spLocks noChangeArrowheads="1"/>
          </p:cNvSpPr>
          <p:nvPr/>
        </p:nvSpPr>
        <p:spPr bwMode="auto">
          <a:xfrm>
            <a:off x="152400" y="609600"/>
            <a:ext cx="8991600" cy="646113"/>
          </a:xfrm>
          <a:prstGeom prst="rect">
            <a:avLst/>
          </a:prstGeom>
          <a:noFill/>
          <a:ln w="12700">
            <a:noFill/>
            <a:miter lim="800000"/>
            <a:headEnd type="none" w="sm" len="sm"/>
            <a:tailEnd type="none" w="sm" len="sm"/>
          </a:ln>
        </p:spPr>
        <p:txBody>
          <a:bodyPr>
            <a:spAutoFit/>
          </a:bodyPr>
          <a:lstStyle/>
          <a:p>
            <a:pPr algn="ctr" eaLnBrk="0" hangingPunct="0"/>
            <a:r>
              <a:rPr lang="en-US" altLang="zh-CN" sz="3600">
                <a:solidFill>
                  <a:srgbClr val="0066FF"/>
                </a:solidFill>
                <a:ea typeface="宋体" pitchFamily="2" charset="-122"/>
              </a:rPr>
              <a:t>Operating Frequency Bands </a:t>
            </a:r>
          </a:p>
        </p:txBody>
      </p:sp>
      <p:sp>
        <p:nvSpPr>
          <p:cNvPr id="19461" name="TextBox 10"/>
          <p:cNvSpPr txBox="1">
            <a:spLocks noChangeArrowheads="1"/>
          </p:cNvSpPr>
          <p:nvPr/>
        </p:nvSpPr>
        <p:spPr bwMode="auto">
          <a:xfrm>
            <a:off x="642938" y="4500563"/>
            <a:ext cx="8286750" cy="2032000"/>
          </a:xfrm>
          <a:prstGeom prst="rect">
            <a:avLst/>
          </a:prstGeom>
          <a:noFill/>
          <a:ln w="9525">
            <a:noFill/>
            <a:miter lim="800000"/>
            <a:headEnd/>
            <a:tailEnd/>
          </a:ln>
        </p:spPr>
        <p:txBody>
          <a:bodyPr>
            <a:spAutoFit/>
          </a:bodyPr>
          <a:lstStyle/>
          <a:p>
            <a:pPr eaLnBrk="0" hangingPunct="0">
              <a:buFont typeface="Wingdings" pitchFamily="2" charset="2"/>
              <a:buChar char="n"/>
            </a:pPr>
            <a:r>
              <a:rPr lang="en-US" altLang="zh-CN" sz="1800" dirty="0">
                <a:ea typeface="宋体" pitchFamily="2" charset="-122"/>
              </a:rPr>
              <a:t> Totally, there are </a:t>
            </a:r>
            <a:r>
              <a:rPr lang="en-US" altLang="zh-CN" sz="1800" b="1" dirty="0">
                <a:ea typeface="宋体" pitchFamily="2" charset="-122"/>
              </a:rPr>
              <a:t>3</a:t>
            </a:r>
            <a:r>
              <a:rPr lang="en-US" altLang="zh-CN" sz="1800" dirty="0">
                <a:ea typeface="宋体" pitchFamily="2" charset="-122"/>
              </a:rPr>
              <a:t> applicable frequency bands and </a:t>
            </a:r>
            <a:r>
              <a:rPr lang="en-US" altLang="zh-CN" sz="1800" b="1" dirty="0">
                <a:ea typeface="宋体" pitchFamily="2" charset="-122"/>
              </a:rPr>
              <a:t>27</a:t>
            </a:r>
            <a:r>
              <a:rPr lang="en-US" altLang="zh-CN" sz="1800" dirty="0">
                <a:ea typeface="宋体" pitchFamily="2" charset="-122"/>
              </a:rPr>
              <a:t> channels with different bandwidth</a:t>
            </a:r>
          </a:p>
          <a:p>
            <a:pPr marL="800100" lvl="1" indent="-342900" eaLnBrk="0" hangingPunct="0">
              <a:buSzPct val="70000"/>
              <a:buFont typeface="Wingdings" pitchFamily="2" charset="2"/>
              <a:buChar char="l"/>
            </a:pPr>
            <a:r>
              <a:rPr lang="en-US" altLang="zh-CN" sz="1800" b="1" dirty="0">
                <a:ea typeface="宋体" pitchFamily="2" charset="-122"/>
              </a:rPr>
              <a:t>16</a:t>
            </a:r>
            <a:r>
              <a:rPr lang="en-US" altLang="zh-CN" sz="1800" dirty="0">
                <a:ea typeface="宋体" pitchFamily="2" charset="-122"/>
              </a:rPr>
              <a:t> channels in the 2.4GHz frequency band,</a:t>
            </a:r>
          </a:p>
          <a:p>
            <a:pPr marL="800100" lvl="1" indent="-342900" eaLnBrk="0" hangingPunct="0">
              <a:buSzPct val="70000"/>
              <a:buFont typeface="Wingdings" pitchFamily="2" charset="2"/>
              <a:buChar char="l"/>
            </a:pPr>
            <a:r>
              <a:rPr lang="en-US" altLang="zh-CN" sz="1800" b="1" dirty="0">
                <a:ea typeface="宋体" pitchFamily="2" charset="-122"/>
              </a:rPr>
              <a:t>10</a:t>
            </a:r>
            <a:r>
              <a:rPr lang="en-US" altLang="zh-CN" sz="1800" dirty="0">
                <a:ea typeface="宋体" pitchFamily="2" charset="-122"/>
              </a:rPr>
              <a:t> channels in the 915 MHz frequency band, and </a:t>
            </a:r>
          </a:p>
          <a:p>
            <a:pPr marL="800100" lvl="1" indent="-342900" eaLnBrk="0" hangingPunct="0">
              <a:buSzPct val="70000"/>
              <a:buFont typeface="Wingdings" pitchFamily="2" charset="2"/>
              <a:buChar char="l"/>
            </a:pPr>
            <a:r>
              <a:rPr lang="en-US" altLang="zh-CN" sz="1800" b="1" dirty="0">
                <a:ea typeface="宋体" pitchFamily="2" charset="-122"/>
              </a:rPr>
              <a:t>1</a:t>
            </a:r>
            <a:r>
              <a:rPr lang="en-US" altLang="zh-CN" sz="1800" dirty="0">
                <a:ea typeface="宋体" pitchFamily="2" charset="-122"/>
              </a:rPr>
              <a:t> channel in the 868 MHz frequency </a:t>
            </a:r>
            <a:r>
              <a:rPr lang="en-US" altLang="zh-CN" sz="1800" dirty="0" smtClean="0">
                <a:ea typeface="宋体" pitchFamily="2" charset="-122"/>
              </a:rPr>
              <a:t>band for a certain application.</a:t>
            </a:r>
            <a:endParaRPr lang="en-US" altLang="zh-CN" sz="1800" dirty="0">
              <a:ea typeface="宋体" pitchFamily="2" charset="-122"/>
            </a:endParaRPr>
          </a:p>
          <a:p>
            <a:pPr eaLnBrk="0" hangingPunct="0">
              <a:buFont typeface="Wingdings" pitchFamily="2" charset="2"/>
              <a:buChar char="n"/>
            </a:pPr>
            <a:r>
              <a:rPr lang="en-US" altLang="zh-CN" sz="1800" dirty="0">
                <a:ea typeface="宋体" pitchFamily="2" charset="-122"/>
              </a:rPr>
              <a:t>  Simultaneous operation for at least </a:t>
            </a:r>
            <a:r>
              <a:rPr lang="en-US" altLang="zh-CN" sz="1800" b="1" dirty="0">
                <a:ea typeface="宋体" pitchFamily="2" charset="-122"/>
              </a:rPr>
              <a:t>8</a:t>
            </a:r>
            <a:r>
              <a:rPr lang="en-US" altLang="zh-CN" sz="1800" dirty="0">
                <a:ea typeface="宋体" pitchFamily="2" charset="-122"/>
              </a:rPr>
              <a:t> CLONs is feasible based on FDM mechanism.</a:t>
            </a:r>
          </a:p>
          <a:p>
            <a:pPr eaLnBrk="0" hangingPunct="0">
              <a:buFont typeface="Wingdings" pitchFamily="2" charset="2"/>
              <a:buChar char="n"/>
            </a:pPr>
            <a:r>
              <a:rPr lang="en-US" altLang="zh-CN" sz="1800" dirty="0">
                <a:ea typeface="宋体" pitchFamily="2" charset="-122"/>
              </a:rPr>
              <a:t>  TDM </a:t>
            </a:r>
            <a:r>
              <a:rPr lang="en-US" altLang="zh-CN" sz="1800" dirty="0" smtClean="0">
                <a:ea typeface="宋体" pitchFamily="2" charset="-122"/>
              </a:rPr>
              <a:t>in a CLON can </a:t>
            </a:r>
            <a:r>
              <a:rPr lang="en-US" altLang="zh-CN" sz="1800" dirty="0">
                <a:ea typeface="宋体" pitchFamily="2" charset="-122"/>
              </a:rPr>
              <a:t>be further employed for providing more logical channels.  </a:t>
            </a:r>
            <a:r>
              <a:rPr lang="en-US" altLang="zh-CN" sz="1800" dirty="0">
                <a:solidFill>
                  <a:srgbClr val="0070C0"/>
                </a:solidFill>
                <a:ea typeface="宋体" pitchFamily="2" charset="-122"/>
              </a:rPr>
              <a:t>  </a:t>
            </a:r>
            <a:endParaRPr lang="en-US" altLang="zh-CN" sz="1800" dirty="0">
              <a:solidFill>
                <a:srgbClr val="FF0000"/>
              </a:solidFill>
              <a:ea typeface="宋体" pitchFamily="2" charset="-122"/>
            </a:endParaRPr>
          </a:p>
        </p:txBody>
      </p:sp>
      <p:grpSp>
        <p:nvGrpSpPr>
          <p:cNvPr id="2" name="组合 12"/>
          <p:cNvGrpSpPr>
            <a:grpSpLocks/>
          </p:cNvGrpSpPr>
          <p:nvPr/>
        </p:nvGrpSpPr>
        <p:grpSpPr bwMode="auto">
          <a:xfrm>
            <a:off x="1214438" y="1285875"/>
            <a:ext cx="7072312" cy="3143250"/>
            <a:chOff x="500034" y="2071678"/>
            <a:chExt cx="8358246" cy="3929090"/>
          </a:xfrm>
        </p:grpSpPr>
        <p:sp>
          <p:nvSpPr>
            <p:cNvPr id="14" name="矩形 13"/>
            <p:cNvSpPr/>
            <p:nvPr/>
          </p:nvSpPr>
          <p:spPr>
            <a:xfrm>
              <a:off x="500034" y="2071678"/>
              <a:ext cx="8358246" cy="3929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rgbClr val="FFFFFF"/>
                </a:solidFill>
                <a:ea typeface="宋体" pitchFamily="2" charset="-122"/>
              </a:endParaRPr>
            </a:p>
          </p:txBody>
        </p:sp>
        <p:pic>
          <p:nvPicPr>
            <p:cNvPr id="19465" name="Picture 2"/>
            <p:cNvPicPr>
              <a:picLocks noChangeAspect="1" noChangeArrowheads="1"/>
            </p:cNvPicPr>
            <p:nvPr/>
          </p:nvPicPr>
          <p:blipFill>
            <a:blip r:embed="rId2" cstate="print"/>
            <a:srcRect/>
            <a:stretch>
              <a:fillRect/>
            </a:stretch>
          </p:blipFill>
          <p:spPr bwMode="auto">
            <a:xfrm>
              <a:off x="642910" y="2214554"/>
              <a:ext cx="8023343" cy="3571900"/>
            </a:xfrm>
            <a:prstGeom prst="rect">
              <a:avLst/>
            </a:prstGeom>
            <a:noFill/>
            <a:ln w="9525">
              <a:noFill/>
              <a:miter lim="800000"/>
              <a:headEnd/>
              <a:tailEnd/>
            </a:ln>
          </p:spPr>
        </p:pic>
        <p:sp>
          <p:nvSpPr>
            <p:cNvPr id="19466" name="TextBox 15"/>
            <p:cNvSpPr txBox="1">
              <a:spLocks noChangeArrowheads="1"/>
            </p:cNvSpPr>
            <p:nvPr/>
          </p:nvSpPr>
          <p:spPr bwMode="auto">
            <a:xfrm>
              <a:off x="5818927" y="2175074"/>
              <a:ext cx="2870529" cy="327015"/>
            </a:xfrm>
            <a:prstGeom prst="rect">
              <a:avLst/>
            </a:prstGeom>
            <a:solidFill>
              <a:srgbClr val="00B0F0"/>
            </a:solidFill>
            <a:ln w="9525">
              <a:solidFill>
                <a:srgbClr val="002060"/>
              </a:solidFill>
              <a:miter lim="800000"/>
              <a:headEnd/>
              <a:tailEnd/>
            </a:ln>
          </p:spPr>
          <p:txBody>
            <a:bodyPr wrap="square">
              <a:spAutoFit/>
            </a:bodyPr>
            <a:lstStyle/>
            <a:p>
              <a:pPr eaLnBrk="0" hangingPunct="0"/>
              <a:r>
                <a:rPr lang="en-US" altLang="zh-CN" sz="1100" b="1" dirty="0" smtClean="0">
                  <a:ea typeface="宋体" pitchFamily="2" charset="-122"/>
                </a:rPr>
                <a:t>compatible with 802.15.4  </a:t>
              </a:r>
              <a:r>
                <a:rPr lang="en-US" altLang="zh-CN" sz="1100" b="1" dirty="0">
                  <a:ea typeface="宋体" pitchFamily="2" charset="-122"/>
                </a:rPr>
                <a:t>LR-WPAN</a:t>
              </a:r>
              <a:endParaRPr lang="zh-CN" altLang="en-US" sz="1100" b="1" dirty="0">
                <a:ea typeface="宋体" pitchFamily="2" charset="-122"/>
              </a:endParaRPr>
            </a:p>
          </p:txBody>
        </p:sp>
      </p:grpSp>
      <p:sp>
        <p:nvSpPr>
          <p:cNvPr id="11" name="日期占位符 1"/>
          <p:cNvSpPr>
            <a:spLocks noGrp="1"/>
          </p:cNvSpPr>
          <p:nvPr>
            <p:ph type="dt" sz="quarter" idx="10"/>
          </p:nvPr>
        </p:nvSpPr>
        <p:spPr bwMode="auto">
          <a:xfrm>
            <a:off x="685800" y="355600"/>
            <a:ext cx="1600200" cy="215900"/>
          </a:xfrm>
          <a:noFill/>
          <a:ln>
            <a:miter lim="800000"/>
            <a:headEnd/>
            <a:tailEnd/>
          </a:ln>
        </p:spPr>
        <p:txBody>
          <a:bodyPr vert="horz" wrap="square" lIns="91440" tIns="45720" rIns="91440" bIns="45720" numCol="1" anchor="t" anchorCtr="0" compatLnSpc="1">
            <a:prstTxWarp prst="textNoShape">
              <a:avLst/>
            </a:prstTxWarp>
          </a:bodyPr>
          <a:lstStyle/>
          <a:p>
            <a:r>
              <a:rPr lang="en-US" altLang="zh-CN" dirty="0" smtClean="0">
                <a:ea typeface="宋体" pitchFamily="2" charset="-122"/>
              </a:rPr>
              <a:t>November, 2011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3"/>
          <p:cNvSpPr>
            <a:spLocks noGrp="1"/>
          </p:cNvSpPr>
          <p:nvPr>
            <p:ph type="sldNum" sz="quarter" idx="12"/>
          </p:nvPr>
        </p:nvSpPr>
        <p:spPr>
          <a:noFill/>
        </p:spPr>
        <p:txBody>
          <a:bodyPr/>
          <a:lstStyle/>
          <a:p>
            <a:r>
              <a:rPr lang="en-US" altLang="zh-CN" smtClean="0">
                <a:ea typeface="宋体" pitchFamily="2" charset="-122"/>
              </a:rPr>
              <a:t>Slide </a:t>
            </a:r>
            <a:fld id="{B3B36EAC-7944-49E1-A407-A5FFD3ABB791}" type="slidenum">
              <a:rPr lang="en-US" altLang="zh-CN" smtClean="0">
                <a:ea typeface="宋体" pitchFamily="2" charset="-122"/>
              </a:rPr>
              <a:pPr/>
              <a:t>4</a:t>
            </a:fld>
            <a:endParaRPr lang="en-US" altLang="zh-CN" smtClean="0">
              <a:ea typeface="宋体" pitchFamily="2" charset="-122"/>
            </a:endParaRPr>
          </a:p>
        </p:txBody>
      </p:sp>
      <p:sp>
        <p:nvSpPr>
          <p:cNvPr id="6" name="矩形 5"/>
          <p:cNvSpPr/>
          <p:nvPr/>
        </p:nvSpPr>
        <p:spPr>
          <a:xfrm>
            <a:off x="642938" y="5357813"/>
            <a:ext cx="8143875" cy="1077912"/>
          </a:xfrm>
          <a:prstGeom prst="rect">
            <a:avLst/>
          </a:prstGeom>
        </p:spPr>
        <p:txBody>
          <a:bodyPr>
            <a:spAutoFit/>
          </a:bodyPr>
          <a:lstStyle/>
          <a:p>
            <a:pPr marL="0" lvl="1" eaLnBrk="0" hangingPunct="0">
              <a:buFont typeface="Wingdings" pitchFamily="2" charset="2"/>
              <a:buChar char="n"/>
              <a:defRPr/>
            </a:pPr>
            <a:r>
              <a:rPr lang="en-US" altLang="zh-CN" sz="1600" dirty="0">
                <a:latin typeface="+mj-ea"/>
                <a:ea typeface="+mj-ea"/>
              </a:rPr>
              <a:t> CLONs can use different frequency bands (channels) with different center frequencies; </a:t>
            </a:r>
          </a:p>
          <a:p>
            <a:pPr marL="0" lvl="1" eaLnBrk="0" hangingPunct="0">
              <a:buFont typeface="Wingdings" pitchFamily="2" charset="2"/>
              <a:buChar char="n"/>
              <a:defRPr/>
            </a:pPr>
            <a:r>
              <a:rPr lang="en-US" altLang="zh-CN" sz="1600" dirty="0">
                <a:latin typeface="+mj-ea"/>
                <a:ea typeface="+mj-ea"/>
              </a:rPr>
              <a:t> Frequency Division Multiplexing (FDM) based </a:t>
            </a:r>
            <a:r>
              <a:rPr lang="en-US" altLang="zh-CN" sz="1600" dirty="0" err="1">
                <a:latin typeface="+mj-ea"/>
                <a:ea typeface="+mj-ea"/>
              </a:rPr>
              <a:t>orthogonality</a:t>
            </a:r>
            <a:r>
              <a:rPr lang="en-US" altLang="zh-CN" sz="1600" dirty="0">
                <a:latin typeface="+mj-ea"/>
                <a:ea typeface="+mj-ea"/>
              </a:rPr>
              <a:t> is thus utilized among CLONs.</a:t>
            </a:r>
          </a:p>
          <a:p>
            <a:pPr marL="0" lvl="1" eaLnBrk="0" hangingPunct="0">
              <a:buFont typeface="Wingdings" pitchFamily="2" charset="2"/>
              <a:buChar char="n"/>
              <a:defRPr/>
            </a:pPr>
            <a:r>
              <a:rPr lang="en-US" altLang="zh-CN" sz="1600" dirty="0">
                <a:latin typeface="+mj-ea"/>
                <a:ea typeface="+mj-ea"/>
              </a:rPr>
              <a:t> Code Division Multiplexing (CDM) based </a:t>
            </a:r>
            <a:r>
              <a:rPr lang="en-US" altLang="zh-CN" sz="1600" dirty="0" smtClean="0">
                <a:latin typeface="+mj-ea"/>
                <a:ea typeface="+mj-ea"/>
              </a:rPr>
              <a:t>on </a:t>
            </a:r>
            <a:r>
              <a:rPr lang="en-US" altLang="zh-CN" sz="1600" dirty="0" err="1" smtClean="0">
                <a:latin typeface="+mj-ea"/>
                <a:ea typeface="+mj-ea"/>
              </a:rPr>
              <a:t>goood</a:t>
            </a:r>
            <a:r>
              <a:rPr lang="en-US" altLang="zh-CN" sz="1600" dirty="0" smtClean="0">
                <a:latin typeface="+mj-ea"/>
                <a:ea typeface="+mj-ea"/>
              </a:rPr>
              <a:t> correlation property  </a:t>
            </a:r>
            <a:r>
              <a:rPr lang="en-US" altLang="zh-CN" sz="1600" dirty="0">
                <a:latin typeface="+mj-ea"/>
                <a:ea typeface="+mj-ea"/>
              </a:rPr>
              <a:t>can be further adopted for multiple clusters of CLONs. (e.g., </a:t>
            </a:r>
            <a:r>
              <a:rPr lang="en-US" altLang="zh-CN" sz="1600" dirty="0" smtClean="0">
                <a:latin typeface="+mj-ea"/>
                <a:ea typeface="+mj-ea"/>
              </a:rPr>
              <a:t>short PN </a:t>
            </a:r>
            <a:r>
              <a:rPr lang="en-US" altLang="zh-CN" sz="1600" dirty="0">
                <a:latin typeface="+mj-ea"/>
                <a:ea typeface="+mj-ea"/>
              </a:rPr>
              <a:t>codes for multi-cluster identification)</a:t>
            </a:r>
          </a:p>
        </p:txBody>
      </p:sp>
      <p:sp>
        <p:nvSpPr>
          <p:cNvPr id="13316" name="页脚占位符 2"/>
          <p:cNvSpPr>
            <a:spLocks noGrp="1"/>
          </p:cNvSpPr>
          <p:nvPr>
            <p:ph type="ftr" sz="quarter" idx="11"/>
          </p:nvPr>
        </p:nvSpPr>
        <p:spPr>
          <a:xfrm>
            <a:off x="5486400" y="6475413"/>
            <a:ext cx="3124200" cy="184150"/>
          </a:xfrm>
          <a:noFill/>
        </p:spPr>
        <p:txBody>
          <a:bodyPr/>
          <a:lstStyle/>
          <a:p>
            <a:r>
              <a:rPr lang="en-US" altLang="ko-KR" smtClean="0">
                <a:ea typeface="Gulim" pitchFamily="34" charset="-127"/>
              </a:rPr>
              <a:t>Inha Univ./ETRI</a:t>
            </a:r>
          </a:p>
        </p:txBody>
      </p:sp>
      <p:sp>
        <p:nvSpPr>
          <p:cNvPr id="13317" name="日期占位符 1"/>
          <p:cNvSpPr>
            <a:spLocks noGrp="1"/>
          </p:cNvSpPr>
          <p:nvPr>
            <p:ph type="dt" sz="quarter" idx="10"/>
          </p:nvPr>
        </p:nvSpPr>
        <p:spPr bwMode="auto">
          <a:xfrm>
            <a:off x="685800" y="355600"/>
            <a:ext cx="1600200" cy="215900"/>
          </a:xfrm>
          <a:noFill/>
          <a:ln>
            <a:miter lim="800000"/>
            <a:headEnd/>
            <a:tailEnd/>
          </a:ln>
        </p:spPr>
        <p:txBody>
          <a:bodyPr vert="horz" wrap="square" lIns="91440" tIns="45720" rIns="91440" bIns="45720" numCol="1" anchor="t" anchorCtr="0" compatLnSpc="1">
            <a:prstTxWarp prst="textNoShape">
              <a:avLst/>
            </a:prstTxWarp>
          </a:bodyPr>
          <a:lstStyle/>
          <a:p>
            <a:r>
              <a:rPr lang="en-US" altLang="zh-CN" dirty="0" smtClean="0">
                <a:ea typeface="宋体" pitchFamily="2" charset="-122"/>
              </a:rPr>
              <a:t>November, 2011</a:t>
            </a:r>
          </a:p>
        </p:txBody>
      </p:sp>
      <p:sp>
        <p:nvSpPr>
          <p:cNvPr id="7" name="矩形 7"/>
          <p:cNvSpPr>
            <a:spLocks noChangeArrowheads="1"/>
          </p:cNvSpPr>
          <p:nvPr/>
        </p:nvSpPr>
        <p:spPr bwMode="auto">
          <a:xfrm>
            <a:off x="428625" y="642938"/>
            <a:ext cx="8391847" cy="584775"/>
          </a:xfrm>
          <a:prstGeom prst="rect">
            <a:avLst/>
          </a:prstGeom>
          <a:noFill/>
          <a:ln w="9525">
            <a:noFill/>
            <a:miter lim="800000"/>
            <a:headEnd/>
            <a:tailEnd/>
          </a:ln>
        </p:spPr>
        <p:txBody>
          <a:bodyPr wrap="square">
            <a:spAutoFit/>
          </a:bodyPr>
          <a:lstStyle/>
          <a:p>
            <a:pPr algn="ctr" eaLnBrk="0" hangingPunct="0"/>
            <a:r>
              <a:rPr lang="en-US" altLang="zh-CN" sz="3200" b="1" dirty="0" smtClean="0">
                <a:solidFill>
                  <a:srgbClr val="0066FF"/>
                </a:solidFill>
              </a:rPr>
              <a:t>CLON &amp; Cluster Topology</a:t>
            </a:r>
            <a:endParaRPr lang="en-US" altLang="zh-CN" sz="3200" dirty="0">
              <a:solidFill>
                <a:srgbClr val="000000"/>
              </a:solidFill>
              <a:latin typeface="Calibri" pitchFamily="34" charset="0"/>
            </a:endParaRPr>
          </a:p>
        </p:txBody>
      </p:sp>
      <p:pic>
        <p:nvPicPr>
          <p:cNvPr id="13319" name="Picture 7"/>
          <p:cNvPicPr>
            <a:picLocks noChangeAspect="1" noChangeArrowheads="1"/>
          </p:cNvPicPr>
          <p:nvPr/>
        </p:nvPicPr>
        <p:blipFill>
          <a:blip r:embed="rId2" cstate="print"/>
          <a:srcRect/>
          <a:stretch>
            <a:fillRect/>
          </a:stretch>
        </p:blipFill>
        <p:spPr bwMode="auto">
          <a:xfrm>
            <a:off x="71405" y="1229242"/>
            <a:ext cx="8984993" cy="4071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32"/>
          <p:cNvSpPr>
            <a:spLocks noGrp="1"/>
          </p:cNvSpPr>
          <p:nvPr>
            <p:ph idx="1"/>
          </p:nvPr>
        </p:nvSpPr>
        <p:spPr>
          <a:xfrm>
            <a:off x="685800" y="1981200"/>
            <a:ext cx="7772400" cy="943744"/>
          </a:xfrm>
        </p:spPr>
        <p:txBody>
          <a:bodyPr/>
          <a:lstStyle/>
          <a:p>
            <a:r>
              <a:rPr lang="en-US" sz="2800" dirty="0" smtClean="0">
                <a:cs typeface="Times New Roman" pitchFamily="18" charset="0"/>
              </a:rPr>
              <a:t>A slotted ALOHA scheme can be used for contention as shown below.</a:t>
            </a:r>
          </a:p>
          <a:p>
            <a:endParaRPr lang="en-US" dirty="0" smtClean="0">
              <a:cs typeface="Times New Roman" pitchFamily="18" charset="0"/>
            </a:endParaRPr>
          </a:p>
          <a:p>
            <a:endParaRPr lang="en-US" sz="2400" dirty="0" smtClean="0">
              <a:cs typeface="Times New Roman" pitchFamily="18" charset="0"/>
            </a:endParaRPr>
          </a:p>
        </p:txBody>
      </p:sp>
      <p:sp>
        <p:nvSpPr>
          <p:cNvPr id="12295" name="TextBox 30"/>
          <p:cNvSpPr txBox="1">
            <a:spLocks noChangeArrowheads="1"/>
          </p:cNvSpPr>
          <p:nvPr/>
        </p:nvSpPr>
        <p:spPr bwMode="auto">
          <a:xfrm>
            <a:off x="1266800" y="5733256"/>
            <a:ext cx="6185520" cy="492443"/>
          </a:xfrm>
          <a:prstGeom prst="rect">
            <a:avLst/>
          </a:prstGeom>
          <a:noFill/>
          <a:ln w="9525">
            <a:noFill/>
            <a:miter lim="800000"/>
            <a:headEnd/>
            <a:tailEnd/>
          </a:ln>
        </p:spPr>
        <p:txBody>
          <a:bodyPr wrap="square">
            <a:spAutoFit/>
          </a:bodyPr>
          <a:lstStyle/>
          <a:p>
            <a:r>
              <a:rPr lang="en-US" sz="1400" dirty="0" smtClean="0">
                <a:ea typeface="Batang" pitchFamily="18" charset="-127"/>
                <a:cs typeface="Times New Roman" pitchFamily="18" charset="0"/>
              </a:rPr>
              <a:t>EAP</a:t>
            </a:r>
            <a:r>
              <a:rPr lang="en-US" sz="1400" dirty="0">
                <a:ea typeface="Batang" pitchFamily="18" charset="-127"/>
                <a:cs typeface="Times New Roman" pitchFamily="18" charset="0"/>
              </a:rPr>
              <a:t>: </a:t>
            </a:r>
            <a:r>
              <a:rPr lang="en-US" sz="1400" dirty="0" smtClean="0">
                <a:ea typeface="Batang" pitchFamily="18" charset="-127"/>
                <a:cs typeface="Times New Roman" pitchFamily="18" charset="0"/>
              </a:rPr>
              <a:t>Exclusive(Emergence) Access Period       NAP: Normal Access Period</a:t>
            </a:r>
          </a:p>
          <a:p>
            <a:endParaRPr lang="en-US" dirty="0">
              <a:ea typeface="Batang" pitchFamily="18" charset="-127"/>
              <a:cs typeface="Times New Roman" pitchFamily="18" charset="0"/>
            </a:endParaRPr>
          </a:p>
        </p:txBody>
      </p:sp>
      <p:grpSp>
        <p:nvGrpSpPr>
          <p:cNvPr id="2" name="Group 31"/>
          <p:cNvGrpSpPr/>
          <p:nvPr/>
        </p:nvGrpSpPr>
        <p:grpSpPr>
          <a:xfrm>
            <a:off x="1142976" y="3071810"/>
            <a:ext cx="7086600" cy="2152656"/>
            <a:chOff x="1142976" y="3071810"/>
            <a:chExt cx="7086600" cy="2152656"/>
          </a:xfrm>
        </p:grpSpPr>
        <p:grpSp>
          <p:nvGrpSpPr>
            <p:cNvPr id="3" name="Group 36"/>
            <p:cNvGrpSpPr>
              <a:grpSpLocks/>
            </p:cNvGrpSpPr>
            <p:nvPr/>
          </p:nvGrpSpPr>
          <p:grpSpPr bwMode="auto">
            <a:xfrm>
              <a:off x="1142976" y="3071810"/>
              <a:ext cx="7086600" cy="2152656"/>
              <a:chOff x="381000" y="1836782"/>
              <a:chExt cx="7620000" cy="2430418"/>
            </a:xfrm>
          </p:grpSpPr>
          <p:sp>
            <p:nvSpPr>
              <p:cNvPr id="5" name="Rectangle 4"/>
              <p:cNvSpPr/>
              <p:nvPr/>
            </p:nvSpPr>
            <p:spPr>
              <a:xfrm>
                <a:off x="609737" y="2818991"/>
                <a:ext cx="303844" cy="144820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cs typeface="Times New Roman" pitchFamily="18" charset="0"/>
                  </a:rPr>
                  <a:t>B</a:t>
                </a:r>
              </a:p>
            </p:txBody>
          </p:sp>
          <p:cxnSp>
            <p:nvCxnSpPr>
              <p:cNvPr id="8" name="Straight Connector 7"/>
              <p:cNvCxnSpPr/>
              <p:nvPr/>
            </p:nvCxnSpPr>
            <p:spPr>
              <a:xfrm>
                <a:off x="609737" y="4267200"/>
                <a:ext cx="73912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695449" y="2896062"/>
                <a:ext cx="305551" cy="137113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cs typeface="Times New Roman" pitchFamily="18" charset="0"/>
                  </a:rPr>
                  <a:t>B</a:t>
                </a:r>
              </a:p>
            </p:txBody>
          </p:sp>
          <p:sp>
            <p:nvSpPr>
              <p:cNvPr id="10" name="Rectangle 9"/>
              <p:cNvSpPr/>
              <p:nvPr/>
            </p:nvSpPr>
            <p:spPr>
              <a:xfrm>
                <a:off x="913581" y="3733083"/>
                <a:ext cx="1449234" cy="5341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cs typeface="Times New Roman" pitchFamily="18" charset="0"/>
                </a:endParaRPr>
              </a:p>
            </p:txBody>
          </p:sp>
          <p:cxnSp>
            <p:nvCxnSpPr>
              <p:cNvPr id="12" name="Straight Connector 11"/>
              <p:cNvCxnSpPr/>
              <p:nvPr/>
            </p:nvCxnSpPr>
            <p:spPr>
              <a:xfrm rot="5400000">
                <a:off x="526285" y="3429282"/>
                <a:ext cx="1675836"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362815" y="3733083"/>
                <a:ext cx="5332634" cy="5341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cs typeface="Times New Roman" pitchFamily="18" charset="0"/>
                </a:endParaRPr>
              </a:p>
            </p:txBody>
          </p:sp>
          <p:cxnSp>
            <p:nvCxnSpPr>
              <p:cNvPr id="18" name="Straight Connector 17"/>
              <p:cNvCxnSpPr/>
              <p:nvPr/>
            </p:nvCxnSpPr>
            <p:spPr>
              <a:xfrm rot="5400000">
                <a:off x="990182" y="3886329"/>
                <a:ext cx="7617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1524470" y="3886329"/>
                <a:ext cx="7617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886943" y="3886329"/>
                <a:ext cx="7617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4419524" y="3886329"/>
                <a:ext cx="7617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876997" y="3886329"/>
                <a:ext cx="7617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409577" y="3886329"/>
                <a:ext cx="7617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867050" y="3886329"/>
                <a:ext cx="7617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324524" y="3886329"/>
                <a:ext cx="7617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6858811" y="3886329"/>
                <a:ext cx="7617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437708" y="3886329"/>
                <a:ext cx="7617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895182" y="3886329"/>
                <a:ext cx="7617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352655" y="3886329"/>
                <a:ext cx="7617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15" name="Text Box 32"/>
              <p:cNvSpPr txBox="1">
                <a:spLocks noChangeArrowheads="1"/>
              </p:cNvSpPr>
              <p:nvPr/>
            </p:nvSpPr>
            <p:spPr bwMode="auto">
              <a:xfrm>
                <a:off x="381000" y="2514600"/>
                <a:ext cx="936625" cy="312741"/>
              </a:xfrm>
              <a:prstGeom prst="rect">
                <a:avLst/>
              </a:prstGeom>
              <a:noFill/>
              <a:ln w="12700">
                <a:noFill/>
                <a:miter lim="800000"/>
                <a:headEnd type="none" w="sm" len="sm"/>
                <a:tailEnd type="none" w="sm" len="sm"/>
              </a:ln>
            </p:spPr>
            <p:txBody>
              <a:bodyPr>
                <a:spAutoFit/>
              </a:bodyPr>
              <a:lstStyle/>
              <a:p>
                <a:r>
                  <a:rPr lang="en-US" altLang="zh-CN">
                    <a:ea typeface="Batang" pitchFamily="18" charset="-127"/>
                    <a:cs typeface="Times New Roman" pitchFamily="18" charset="0"/>
                  </a:rPr>
                  <a:t>Beacon</a:t>
                </a:r>
              </a:p>
            </p:txBody>
          </p:sp>
          <p:sp>
            <p:nvSpPr>
              <p:cNvPr id="12316" name="TextBox 45"/>
              <p:cNvSpPr txBox="1">
                <a:spLocks noChangeArrowheads="1"/>
              </p:cNvSpPr>
              <p:nvPr/>
            </p:nvSpPr>
            <p:spPr bwMode="auto">
              <a:xfrm>
                <a:off x="949402" y="2885308"/>
                <a:ext cx="537705" cy="260617"/>
              </a:xfrm>
              <a:prstGeom prst="rect">
                <a:avLst/>
              </a:prstGeom>
              <a:noFill/>
              <a:ln w="9525">
                <a:noFill/>
                <a:miter lim="800000"/>
                <a:headEnd/>
                <a:tailEnd/>
              </a:ln>
            </p:spPr>
            <p:txBody>
              <a:bodyPr wrap="square">
                <a:spAutoFit/>
              </a:bodyPr>
              <a:lstStyle/>
              <a:p>
                <a:r>
                  <a:rPr lang="en-US" sz="900" b="1" dirty="0" smtClean="0">
                    <a:ea typeface="Batang" pitchFamily="18" charset="-127"/>
                    <a:cs typeface="Times New Roman" pitchFamily="18" charset="0"/>
                  </a:rPr>
                  <a:t>EAP</a:t>
                </a:r>
                <a:endParaRPr lang="en-US" sz="900" b="1" dirty="0">
                  <a:ea typeface="Batang" pitchFamily="18" charset="-127"/>
                  <a:cs typeface="Times New Roman" pitchFamily="18" charset="0"/>
                </a:endParaRPr>
              </a:p>
            </p:txBody>
          </p:sp>
          <p:sp>
            <p:nvSpPr>
              <p:cNvPr id="12317" name="Text Box 32"/>
              <p:cNvSpPr txBox="1">
                <a:spLocks noChangeArrowheads="1"/>
              </p:cNvSpPr>
              <p:nvPr/>
            </p:nvSpPr>
            <p:spPr bwMode="auto">
              <a:xfrm>
                <a:off x="3407484" y="3046620"/>
                <a:ext cx="921781" cy="312741"/>
              </a:xfrm>
              <a:prstGeom prst="rect">
                <a:avLst/>
              </a:prstGeom>
              <a:noFill/>
              <a:ln w="19050">
                <a:noFill/>
                <a:miter lim="800000"/>
                <a:headEnd type="none" w="sm" len="sm"/>
                <a:tailEnd type="none" w="sm" len="sm"/>
              </a:ln>
            </p:spPr>
            <p:txBody>
              <a:bodyPr wrap="square">
                <a:spAutoFit/>
              </a:bodyPr>
              <a:lstStyle/>
              <a:p>
                <a:r>
                  <a:rPr lang="en-US" altLang="zh-CN" b="1" dirty="0" smtClean="0">
                    <a:ea typeface="Batang" pitchFamily="18" charset="-127"/>
                    <a:cs typeface="Times New Roman" pitchFamily="18" charset="0"/>
                  </a:rPr>
                  <a:t>NAP</a:t>
                </a:r>
                <a:endParaRPr lang="en-US" altLang="zh-CN" b="1" dirty="0">
                  <a:ea typeface="Batang" pitchFamily="18" charset="-127"/>
                  <a:cs typeface="Times New Roman" pitchFamily="18" charset="0"/>
                </a:endParaRPr>
              </a:p>
            </p:txBody>
          </p:sp>
          <p:cxnSp>
            <p:nvCxnSpPr>
              <p:cNvPr id="51" name="Straight Arrow Connector 50"/>
              <p:cNvCxnSpPr/>
              <p:nvPr/>
            </p:nvCxnSpPr>
            <p:spPr>
              <a:xfrm rot="5400000">
                <a:off x="2397808" y="2233322"/>
                <a:ext cx="1541411" cy="130755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068097" y="2116394"/>
                <a:ext cx="2408562" cy="15414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0800000" flipV="1">
                <a:off x="1676605" y="2116394"/>
                <a:ext cx="1981814" cy="15414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21" name="TextBox 56"/>
              <p:cNvSpPr txBox="1">
                <a:spLocks noChangeArrowheads="1"/>
              </p:cNvSpPr>
              <p:nvPr/>
            </p:nvSpPr>
            <p:spPr bwMode="auto">
              <a:xfrm>
                <a:off x="3637929" y="1836782"/>
                <a:ext cx="1049617" cy="312741"/>
              </a:xfrm>
              <a:prstGeom prst="rect">
                <a:avLst/>
              </a:prstGeom>
              <a:noFill/>
              <a:ln w="9525">
                <a:noFill/>
                <a:miter lim="800000"/>
                <a:headEnd/>
                <a:tailEnd/>
              </a:ln>
            </p:spPr>
            <p:txBody>
              <a:bodyPr wrap="square">
                <a:spAutoFit/>
              </a:bodyPr>
              <a:lstStyle/>
              <a:p>
                <a:r>
                  <a:rPr lang="en-US" b="1" dirty="0" smtClean="0">
                    <a:ea typeface="Batang" pitchFamily="18" charset="-127"/>
                    <a:cs typeface="Times New Roman" pitchFamily="18" charset="0"/>
                  </a:rPr>
                  <a:t>Slots</a:t>
                </a:r>
                <a:endParaRPr lang="en-US" b="1" dirty="0">
                  <a:ea typeface="Batang" pitchFamily="18" charset="-127"/>
                  <a:cs typeface="Times New Roman" pitchFamily="18" charset="0"/>
                </a:endParaRPr>
              </a:p>
            </p:txBody>
          </p:sp>
        </p:grpSp>
        <p:cxnSp>
          <p:nvCxnSpPr>
            <p:cNvPr id="42" name="Straight Arrow Connector 41"/>
            <p:cNvCxnSpPr/>
            <p:nvPr/>
          </p:nvCxnSpPr>
          <p:spPr>
            <a:xfrm>
              <a:off x="1699372" y="4341057"/>
              <a:ext cx="281828" cy="2343"/>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3" name="바닥글 개체 틀 2"/>
          <p:cNvSpPr txBox="1">
            <a:spLocks noGrp="1"/>
          </p:cNvSpPr>
          <p:nvPr/>
        </p:nvSpPr>
        <p:spPr bwMode="auto">
          <a:xfrm>
            <a:off x="5486400" y="6484620"/>
            <a:ext cx="3124200" cy="182562"/>
          </a:xfrm>
          <a:prstGeom prst="rect">
            <a:avLst/>
          </a:prstGeom>
          <a:solidFill>
            <a:schemeClr val="bg1"/>
          </a:solidFill>
          <a:ln w="9525">
            <a:noFill/>
            <a:miter lim="800000"/>
            <a:headEnd/>
            <a:tailEnd/>
          </a:ln>
        </p:spPr>
        <p:txBody>
          <a:bodyPr lIns="0" tIns="0" rIns="0" bIns="0">
            <a:spAutoFit/>
          </a:bodyPr>
          <a:lstStyle/>
          <a:p>
            <a:pPr algn="r"/>
            <a:r>
              <a:rPr lang="en-US" altLang="ko-KR" dirty="0" err="1">
                <a:ea typeface="굴림" pitchFamily="34" charset="-127"/>
              </a:rPr>
              <a:t>Inha</a:t>
            </a:r>
            <a:r>
              <a:rPr lang="en-US" altLang="ko-KR" dirty="0">
                <a:ea typeface="굴림" pitchFamily="34" charset="-127"/>
              </a:rPr>
              <a:t> </a:t>
            </a:r>
            <a:r>
              <a:rPr lang="en-US" altLang="ko-KR" dirty="0" err="1">
                <a:ea typeface="굴림" pitchFamily="34" charset="-127"/>
              </a:rPr>
              <a:t>Univ</a:t>
            </a:r>
            <a:r>
              <a:rPr lang="en-US" altLang="ko-KR" dirty="0">
                <a:ea typeface="굴림" pitchFamily="34" charset="-127"/>
              </a:rPr>
              <a:t>/ETRI</a:t>
            </a:r>
          </a:p>
        </p:txBody>
      </p:sp>
      <p:sp>
        <p:nvSpPr>
          <p:cNvPr id="37" name="矩形 7"/>
          <p:cNvSpPr>
            <a:spLocks noChangeArrowheads="1"/>
          </p:cNvSpPr>
          <p:nvPr/>
        </p:nvSpPr>
        <p:spPr bwMode="auto">
          <a:xfrm>
            <a:off x="827584" y="548680"/>
            <a:ext cx="7632848" cy="1077218"/>
          </a:xfrm>
          <a:prstGeom prst="rect">
            <a:avLst/>
          </a:prstGeom>
          <a:noFill/>
          <a:ln w="9525">
            <a:noFill/>
            <a:miter lim="800000"/>
            <a:headEnd/>
            <a:tailEnd/>
          </a:ln>
        </p:spPr>
        <p:txBody>
          <a:bodyPr wrap="square">
            <a:spAutoFit/>
          </a:bodyPr>
          <a:lstStyle/>
          <a:p>
            <a:pPr algn="ctr" eaLnBrk="0" hangingPunct="0"/>
            <a:r>
              <a:rPr lang="en-US" altLang="zh-CN" sz="3200" b="1" dirty="0" smtClean="0">
                <a:solidFill>
                  <a:srgbClr val="0066FF"/>
                </a:solidFill>
              </a:rPr>
              <a:t>Contention-based Multiple Access </a:t>
            </a:r>
          </a:p>
          <a:p>
            <a:pPr algn="ctr" eaLnBrk="0" hangingPunct="0"/>
            <a:r>
              <a:rPr lang="en-US" altLang="zh-CN" sz="3200" b="1" dirty="0" smtClean="0">
                <a:solidFill>
                  <a:srgbClr val="0066FF"/>
                </a:solidFill>
              </a:rPr>
              <a:t>in Time-slotted CLON</a:t>
            </a:r>
            <a:endParaRPr lang="en-US" altLang="zh-CN" sz="3200" dirty="0">
              <a:solidFill>
                <a:srgbClr val="000000"/>
              </a:solidFill>
              <a:latin typeface="Calibri" pitchFamily="34" charset="0"/>
            </a:endParaRPr>
          </a:p>
        </p:txBody>
      </p:sp>
      <p:sp>
        <p:nvSpPr>
          <p:cNvPr id="43" name="日期占位符 1"/>
          <p:cNvSpPr>
            <a:spLocks noGrp="1"/>
          </p:cNvSpPr>
          <p:nvPr>
            <p:ph type="dt" sz="quarter" idx="10"/>
          </p:nvPr>
        </p:nvSpPr>
        <p:spPr bwMode="auto">
          <a:xfrm>
            <a:off x="685800" y="355600"/>
            <a:ext cx="1600200" cy="215900"/>
          </a:xfrm>
          <a:noFill/>
          <a:ln>
            <a:miter lim="800000"/>
            <a:headEnd/>
            <a:tailEnd/>
          </a:ln>
        </p:spPr>
        <p:txBody>
          <a:bodyPr vert="horz" wrap="square" lIns="91440" tIns="45720" rIns="91440" bIns="45720" numCol="1" anchor="t" anchorCtr="0" compatLnSpc="1">
            <a:prstTxWarp prst="textNoShape">
              <a:avLst/>
            </a:prstTxWarp>
          </a:bodyPr>
          <a:lstStyle/>
          <a:p>
            <a:r>
              <a:rPr lang="en-US" altLang="zh-CN" dirty="0" smtClean="0">
                <a:ea typeface="宋体" pitchFamily="2" charset="-122"/>
              </a:rPr>
              <a:t>November, 2011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3"/>
          <p:cNvSpPr>
            <a:spLocks noGrp="1"/>
          </p:cNvSpPr>
          <p:nvPr>
            <p:ph type="sldNum" sz="quarter" idx="12"/>
          </p:nvPr>
        </p:nvSpPr>
        <p:spPr>
          <a:noFill/>
        </p:spPr>
        <p:txBody>
          <a:bodyPr/>
          <a:lstStyle/>
          <a:p>
            <a:r>
              <a:rPr lang="en-US" altLang="zh-CN"/>
              <a:t>Slide </a:t>
            </a:r>
            <a:fld id="{55E2E887-4203-45E0-910A-E3DE33D052D4}" type="slidenum">
              <a:rPr lang="en-US" altLang="zh-CN"/>
              <a:pPr/>
              <a:t>6</a:t>
            </a:fld>
            <a:endParaRPr lang="en-US" altLang="zh-CN"/>
          </a:p>
        </p:txBody>
      </p:sp>
      <p:sp>
        <p:nvSpPr>
          <p:cNvPr id="6" name="矩形 5"/>
          <p:cNvSpPr/>
          <p:nvPr/>
        </p:nvSpPr>
        <p:spPr>
          <a:xfrm>
            <a:off x="642938" y="5357813"/>
            <a:ext cx="8143875" cy="830262"/>
          </a:xfrm>
          <a:prstGeom prst="rect">
            <a:avLst/>
          </a:prstGeom>
        </p:spPr>
        <p:txBody>
          <a:bodyPr>
            <a:spAutoFit/>
          </a:bodyPr>
          <a:lstStyle/>
          <a:p>
            <a:pPr marL="0" lvl="1" eaLnBrk="0" hangingPunct="0">
              <a:buFont typeface="Wingdings" pitchFamily="2" charset="2"/>
              <a:buChar char="n"/>
              <a:defRPr/>
            </a:pPr>
            <a:r>
              <a:rPr lang="en-US" altLang="zh-CN" sz="1600" dirty="0">
                <a:latin typeface="+mj-ea"/>
                <a:ea typeface="+mj-ea"/>
              </a:rPr>
              <a:t> Code Division Multiplexing (CDM) based </a:t>
            </a:r>
            <a:r>
              <a:rPr lang="en-US" altLang="zh-CN" sz="1600" dirty="0" err="1">
                <a:latin typeface="+mj-ea"/>
                <a:ea typeface="+mj-ea"/>
              </a:rPr>
              <a:t>orthogonality</a:t>
            </a:r>
            <a:r>
              <a:rPr lang="en-US" altLang="zh-CN" sz="1600" dirty="0">
                <a:latin typeface="+mj-ea"/>
                <a:ea typeface="+mj-ea"/>
              </a:rPr>
              <a:t>  can be further adopted for multiple clusters of CLONs. (e.g., short PN codes for multi-cluster identification)</a:t>
            </a:r>
          </a:p>
          <a:p>
            <a:pPr marL="0" lvl="1" eaLnBrk="0" hangingPunct="0">
              <a:buFont typeface="Wingdings" pitchFamily="2" charset="2"/>
              <a:buChar char="n"/>
              <a:defRPr/>
            </a:pPr>
            <a:r>
              <a:rPr lang="en-US" altLang="zh-CN" sz="1600" dirty="0">
                <a:latin typeface="+mj-ea"/>
                <a:ea typeface="+mj-ea"/>
              </a:rPr>
              <a:t>Walsh or OVSF code is used for obtaining the spreading gain.</a:t>
            </a:r>
          </a:p>
        </p:txBody>
      </p:sp>
      <p:sp>
        <p:nvSpPr>
          <p:cNvPr id="15364" name="页脚占位符 2"/>
          <p:cNvSpPr>
            <a:spLocks noGrp="1"/>
          </p:cNvSpPr>
          <p:nvPr>
            <p:ph type="ftr" sz="quarter" idx="11"/>
          </p:nvPr>
        </p:nvSpPr>
        <p:spPr>
          <a:xfrm>
            <a:off x="5486400" y="6475413"/>
            <a:ext cx="3124200" cy="184150"/>
          </a:xfrm>
          <a:noFill/>
        </p:spPr>
        <p:txBody>
          <a:bodyPr/>
          <a:lstStyle/>
          <a:p>
            <a:r>
              <a:rPr lang="en-US" altLang="ko-KR" smtClean="0">
                <a:ea typeface="굴림" charset="-127"/>
              </a:rPr>
              <a:t>Inha Univ./ETRI</a:t>
            </a:r>
          </a:p>
        </p:txBody>
      </p:sp>
      <p:sp>
        <p:nvSpPr>
          <p:cNvPr id="15365" name="日期占位符 1"/>
          <p:cNvSpPr>
            <a:spLocks noGrp="1"/>
          </p:cNvSpPr>
          <p:nvPr>
            <p:ph type="dt" sz="quarter" idx="10"/>
          </p:nvPr>
        </p:nvSpPr>
        <p:spPr bwMode="auto">
          <a:xfrm>
            <a:off x="685800" y="355600"/>
            <a:ext cx="1600200" cy="215900"/>
          </a:xfrm>
          <a:noFill/>
          <a:ln>
            <a:miter lim="800000"/>
            <a:headEnd/>
            <a:tailEnd/>
          </a:ln>
        </p:spPr>
        <p:txBody>
          <a:bodyPr vert="horz" wrap="square" lIns="91440" tIns="45720" rIns="91440" bIns="45720" numCol="1" anchor="t" anchorCtr="0" compatLnSpc="1">
            <a:prstTxWarp prst="textNoShape">
              <a:avLst/>
            </a:prstTxWarp>
          </a:bodyPr>
          <a:lstStyle/>
          <a:p>
            <a:r>
              <a:rPr lang="en-US" altLang="zh-CN" smtClean="0">
                <a:ea typeface="SimSun" pitchFamily="2" charset="-122"/>
              </a:rPr>
              <a:t>November, 2011</a:t>
            </a:r>
          </a:p>
        </p:txBody>
      </p:sp>
      <p:sp>
        <p:nvSpPr>
          <p:cNvPr id="15366" name="矩形 7"/>
          <p:cNvSpPr>
            <a:spLocks noChangeArrowheads="1"/>
          </p:cNvSpPr>
          <p:nvPr/>
        </p:nvSpPr>
        <p:spPr bwMode="auto">
          <a:xfrm>
            <a:off x="428625" y="642938"/>
            <a:ext cx="8715375" cy="584200"/>
          </a:xfrm>
          <a:prstGeom prst="rect">
            <a:avLst/>
          </a:prstGeom>
          <a:noFill/>
          <a:ln w="9525">
            <a:noFill/>
            <a:miter lim="800000"/>
            <a:headEnd/>
            <a:tailEnd/>
          </a:ln>
        </p:spPr>
        <p:txBody>
          <a:bodyPr>
            <a:spAutoFit/>
          </a:bodyPr>
          <a:lstStyle/>
          <a:p>
            <a:pPr algn="ctr" eaLnBrk="0" hangingPunct="0"/>
            <a:r>
              <a:rPr lang="en-US" altLang="zh-CN" sz="3200" b="1">
                <a:solidFill>
                  <a:srgbClr val="0066FF"/>
                </a:solidFill>
              </a:rPr>
              <a:t>CDM &amp; Spreading</a:t>
            </a:r>
            <a:endParaRPr lang="en-US" altLang="zh-CN" sz="3200">
              <a:solidFill>
                <a:srgbClr val="000000"/>
              </a:solidFill>
              <a:latin typeface="Calibri" pitchFamily="34" charset="0"/>
            </a:endParaRPr>
          </a:p>
        </p:txBody>
      </p:sp>
      <p:pic>
        <p:nvPicPr>
          <p:cNvPr id="15367" name="Picture 8"/>
          <p:cNvPicPr>
            <a:picLocks noChangeAspect="1" noChangeArrowheads="1"/>
          </p:cNvPicPr>
          <p:nvPr/>
        </p:nvPicPr>
        <p:blipFill>
          <a:blip r:embed="rId2" cstate="print"/>
          <a:srcRect/>
          <a:stretch>
            <a:fillRect/>
          </a:stretch>
        </p:blipFill>
        <p:spPr bwMode="auto">
          <a:xfrm>
            <a:off x="363538" y="1257300"/>
            <a:ext cx="8208962" cy="3743325"/>
          </a:xfrm>
          <a:prstGeom prst="rect">
            <a:avLst/>
          </a:prstGeom>
          <a:noFill/>
          <a:ln w="9525">
            <a:noFill/>
            <a:miter lim="800000"/>
            <a:headEnd/>
            <a:tailEnd/>
          </a:ln>
        </p:spPr>
      </p:pic>
      <p:sp>
        <p:nvSpPr>
          <p:cNvPr id="9" name="Rectangle 307"/>
          <p:cNvSpPr>
            <a:spLocks noChangeArrowheads="1"/>
          </p:cNvSpPr>
          <p:nvPr/>
        </p:nvSpPr>
        <p:spPr bwMode="auto">
          <a:xfrm>
            <a:off x="5436096" y="4581708"/>
            <a:ext cx="2141805" cy="215444"/>
          </a:xfrm>
          <a:prstGeom prst="rect">
            <a:avLst/>
          </a:prstGeom>
          <a:solidFill>
            <a:schemeClr val="bg1"/>
          </a:solidFill>
          <a:ln w="9525">
            <a:noFill/>
            <a:miter lim="800000"/>
            <a:headEnd/>
            <a:tailEnd/>
          </a:ln>
          <a:effectLst/>
        </p:spPr>
        <p:txBody>
          <a:bodyPr wrap="square">
            <a:spAutoFit/>
          </a:bodyPr>
          <a:lstStyle/>
          <a:p>
            <a:r>
              <a:rPr lang="en-US" altLang="zh-CN" sz="800" dirty="0" smtClean="0">
                <a:ea typeface="宋体" charset="-122"/>
              </a:rPr>
              <a:t>-</a:t>
            </a:r>
            <a:endParaRPr lang="en-US" altLang="zh-CN" sz="800" dirty="0">
              <a:ea typeface="宋体"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页脚占位符 2"/>
          <p:cNvSpPr>
            <a:spLocks noGrp="1"/>
          </p:cNvSpPr>
          <p:nvPr>
            <p:ph type="ftr" sz="quarter" idx="11"/>
          </p:nvPr>
        </p:nvSpPr>
        <p:spPr>
          <a:xfrm>
            <a:off x="5486400" y="6475413"/>
            <a:ext cx="3124200" cy="184150"/>
          </a:xfrm>
          <a:noFill/>
        </p:spPr>
        <p:txBody>
          <a:bodyPr/>
          <a:lstStyle/>
          <a:p>
            <a:r>
              <a:rPr lang="en-US" altLang="ko-KR" smtClean="0">
                <a:ea typeface="굴림" charset="-127"/>
              </a:rPr>
              <a:t>Inha Univ./ETRI</a:t>
            </a:r>
          </a:p>
        </p:txBody>
      </p:sp>
      <p:sp>
        <p:nvSpPr>
          <p:cNvPr id="1028" name="灯片编号占位符 3"/>
          <p:cNvSpPr>
            <a:spLocks noGrp="1"/>
          </p:cNvSpPr>
          <p:nvPr>
            <p:ph type="sldNum" sz="quarter" idx="12"/>
          </p:nvPr>
        </p:nvSpPr>
        <p:spPr>
          <a:noFill/>
        </p:spPr>
        <p:txBody>
          <a:bodyPr/>
          <a:lstStyle/>
          <a:p>
            <a:r>
              <a:rPr lang="en-US" altLang="zh-CN" smtClean="0"/>
              <a:t>Slide </a:t>
            </a:r>
            <a:fld id="{4A0322BE-B817-4A44-AC72-BEB68CAA9C80}" type="slidenum">
              <a:rPr lang="en-US" altLang="zh-CN" smtClean="0"/>
              <a:pPr/>
              <a:t>7</a:t>
            </a:fld>
            <a:endParaRPr lang="en-US" altLang="zh-CN" smtClean="0"/>
          </a:p>
        </p:txBody>
      </p:sp>
      <p:sp>
        <p:nvSpPr>
          <p:cNvPr id="27651" name="Rectangle 3"/>
          <p:cNvSpPr>
            <a:spLocks noChangeArrowheads="1"/>
          </p:cNvSpPr>
          <p:nvPr/>
        </p:nvSpPr>
        <p:spPr bwMode="auto">
          <a:xfrm>
            <a:off x="107950" y="260350"/>
            <a:ext cx="8712200" cy="461963"/>
          </a:xfrm>
          <a:prstGeom prst="rect">
            <a:avLst/>
          </a:prstGeom>
          <a:solidFill>
            <a:schemeClr val="bg1">
              <a:lumMod val="95000"/>
            </a:schemeClr>
          </a:solidFill>
          <a:ln w="12700">
            <a:noFill/>
            <a:miter lim="800000"/>
            <a:headEnd type="none" w="sm" len="sm"/>
            <a:tailEnd type="none" w="sm" len="sm"/>
          </a:ln>
          <a:effectLst/>
        </p:spPr>
        <p:txBody>
          <a:bodyPr>
            <a:spAutoFit/>
          </a:bodyPr>
          <a:lstStyle/>
          <a:p>
            <a:pPr algn="ctr" eaLnBrk="0" hangingPunct="0">
              <a:defRPr/>
            </a:pPr>
            <a:r>
              <a:rPr lang="en-US" altLang="zh-CN" sz="2400" dirty="0">
                <a:solidFill>
                  <a:srgbClr val="0066FF"/>
                </a:solidFill>
              </a:rPr>
              <a:t>Chip Rates and SF  where SF codeword size are powers of 2</a:t>
            </a:r>
          </a:p>
        </p:txBody>
      </p:sp>
      <p:graphicFrame>
        <p:nvGraphicFramePr>
          <p:cNvPr id="11" name="表格 10"/>
          <p:cNvGraphicFramePr>
            <a:graphicFrameLocks noGrp="1"/>
          </p:cNvGraphicFramePr>
          <p:nvPr/>
        </p:nvGraphicFramePr>
        <p:xfrm>
          <a:off x="214313" y="785813"/>
          <a:ext cx="8715403" cy="5302251"/>
        </p:xfrm>
        <a:graphic>
          <a:graphicData uri="http://schemas.openxmlformats.org/drawingml/2006/table">
            <a:tbl>
              <a:tblPr/>
              <a:tblGrid>
                <a:gridCol w="871540"/>
                <a:gridCol w="871540"/>
                <a:gridCol w="1743081"/>
                <a:gridCol w="2178851"/>
                <a:gridCol w="1407318"/>
                <a:gridCol w="1643073"/>
              </a:tblGrid>
              <a:tr h="41116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charset="0"/>
                          <a:ea typeface="宋体" pitchFamily="2" charset="-122"/>
                        </a:rPr>
                        <a:t>Data Rates (kbps)</a:t>
                      </a:r>
                      <a:endParaRPr kumimoji="0" lang="zh-CN" altLang="en-US" sz="1400" b="0" i="0" u="none" strike="noStrike" cap="none" normalizeH="0" baseline="0" dirty="0" smtClean="0">
                        <a:ln>
                          <a:noFill/>
                        </a:ln>
                        <a:solidFill>
                          <a:schemeClr val="tx1"/>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charset="0"/>
                          <a:ea typeface="宋体" pitchFamily="2" charset="-122"/>
                        </a:rPr>
                        <a:t>Chip Rates</a:t>
                      </a:r>
                      <a:endParaRPr kumimoji="0" lang="zh-CN" altLang="en-US" sz="1400" b="0" i="0" u="none" strike="noStrike" cap="none" normalizeH="0" baseline="0" dirty="0" smtClean="0">
                        <a:ln>
                          <a:noFill/>
                        </a:ln>
                        <a:solidFill>
                          <a:schemeClr val="tx1"/>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charset="0"/>
                          <a:ea typeface="宋体" pitchFamily="2" charset="-122"/>
                        </a:rPr>
                        <a:t>Roll-off coefficient    </a:t>
                      </a:r>
                      <a:endParaRPr kumimoji="0" lang="zh-CN" altLang="en-US" sz="1400" b="0" i="0" u="none" strike="noStrike" cap="none" normalizeH="0" baseline="0" smtClean="0">
                        <a:ln>
                          <a:noFill/>
                        </a:ln>
                        <a:solidFill>
                          <a:schemeClr val="tx1"/>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charset="0"/>
                          <a:ea typeface="宋体" pitchFamily="2" charset="-122"/>
                        </a:rPr>
                        <a:t> Spreading Factors (dB)</a:t>
                      </a:r>
                      <a:endParaRPr kumimoji="0" lang="zh-CN" altLang="en-US" sz="1400" b="0" i="0" u="none" strike="noStrike" cap="none" normalizeH="0" baseline="0" dirty="0" smtClean="0">
                        <a:ln>
                          <a:noFill/>
                        </a:ln>
                        <a:solidFill>
                          <a:srgbClr val="FF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r>
              <a:tr h="284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charset="0"/>
                          <a:ea typeface="宋体" pitchFamily="2" charset="-122"/>
                        </a:rPr>
                        <a:t>BPSK</a:t>
                      </a:r>
                      <a:endParaRPr kumimoji="0" lang="zh-CN" altLang="en-US" sz="1400" b="0" i="0" u="none" strike="noStrike" cap="none" normalizeH="0" baseline="0" smtClean="0">
                        <a:ln>
                          <a:noFill/>
                        </a:ln>
                        <a:solidFill>
                          <a:schemeClr val="tx1"/>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charset="0"/>
                          <a:ea typeface="宋体" pitchFamily="2" charset="-122"/>
                        </a:rPr>
                        <a:t>QPSK</a:t>
                      </a:r>
                      <a:endParaRPr kumimoji="0" lang="zh-CN" altLang="en-US" sz="1400" b="0" i="0" u="none" strike="noStrike" cap="none" normalizeH="0" baseline="0" smtClean="0">
                        <a:ln>
                          <a:noFill/>
                        </a:ln>
                        <a:solidFill>
                          <a:schemeClr val="tx1"/>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charset="0"/>
                          <a:ea typeface="宋体" pitchFamily="2" charset="-122"/>
                        </a:rPr>
                        <a:t>BPSK </a:t>
                      </a:r>
                      <a:endParaRPr kumimoji="0" lang="zh-CN" altLang="en-US" sz="1400" b="0" i="0" u="none" strike="noStrike" cap="none" normalizeH="0" baseline="0" dirty="0" smtClean="0">
                        <a:ln>
                          <a:noFill/>
                        </a:ln>
                        <a:solidFill>
                          <a:schemeClr val="tx1"/>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charset="0"/>
                          <a:ea typeface="宋体" pitchFamily="2" charset="-122"/>
                        </a:rPr>
                        <a:t>QPSK (I/Q branch)</a:t>
                      </a:r>
                      <a:endParaRPr kumimoji="0" lang="zh-CN" altLang="en-US" sz="1400" b="0" i="0" u="none" strike="noStrike" cap="none" normalizeH="0" baseline="0" dirty="0" smtClean="0">
                        <a:ln>
                          <a:noFill/>
                        </a:ln>
                        <a:solidFill>
                          <a:schemeClr val="tx1"/>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52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40</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80</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1.28Mcps</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0.5625</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32 (15 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32 (15 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r>
              <a:tr h="352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30</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E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60</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E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1.92Mcps</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E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0.0417</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E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64 (18 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E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64 (18 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E3FF"/>
                    </a:solidFill>
                  </a:tcPr>
                </a:tc>
              </a:tr>
              <a:tr h="352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20</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40</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1.28Mcps</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0.5625</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128 (21 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128 (21 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r>
              <a:tr h="352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10</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20</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1.28Mcps</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0.5625</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128 (21 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128 (21 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r>
              <a:tr h="357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5</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10</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1.28Mcps</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0.5625</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256 (24dB)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256 (24dB)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DDEA"/>
                    </a:solidFill>
                  </a:tcPr>
                </a:tc>
              </a:tr>
              <a:tr h="352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4</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8</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1.024Mcps</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0.9531</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256(24 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256(24 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FFF0"/>
                    </a:solidFill>
                  </a:tcPr>
                </a:tc>
              </a:tr>
              <a:tr h="352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3</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6</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1.536Mcps</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0.3021</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512(27 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512(27 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F4"/>
                    </a:solidFill>
                  </a:tcPr>
                </a:tc>
              </a:tr>
              <a:tr h="352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2</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4</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1.024Mcps</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0.9531</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512(27dB)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512(27dB)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FFF0"/>
                    </a:solidFill>
                  </a:tcPr>
                </a:tc>
              </a:tr>
              <a:tr h="352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1</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2</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1.024Mcps</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0.9531</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1024(30dB)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1024(30dB)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FFF0"/>
                    </a:solidFill>
                  </a:tcPr>
                </a:tc>
              </a:tr>
              <a:tr h="352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0.8</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1.6</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1.6384Mcps</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0.2207</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2048(33dB)</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2048(33dB)</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5D5"/>
                    </a:solidFill>
                  </a:tcPr>
                </a:tc>
              </a:tr>
              <a:tr h="352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0.6</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1.2</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1.2288Mcps</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0.6276</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2048(33dB)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2048(33dB)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CC"/>
                    </a:solidFill>
                  </a:tcPr>
                </a:tc>
              </a:tr>
              <a:tr h="352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0.4</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0.8</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1.6384Mcps</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0.2207</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4096(36dB)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4096(36dB)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5D5"/>
                    </a:solidFill>
                  </a:tcPr>
                </a:tc>
              </a:tr>
              <a:tr h="352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0.1</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0.2</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1.6384Mcps</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0.2207</a:t>
                      </a: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16384(42dB)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16384(42dB)</a:t>
                      </a:r>
                      <a:endParaRPr kumimoji="0" lang="zh-CN" altLang="en-US" sz="1400" b="1" i="0" u="none" strike="noStrike" cap="none" normalizeH="0" baseline="0" dirty="0" smtClean="0">
                        <a:ln>
                          <a:noFill/>
                        </a:ln>
                        <a:solidFill>
                          <a:srgbClr val="000000"/>
                        </a:solidFill>
                        <a:effectLst/>
                        <a:latin typeface="Arial" charset="0"/>
                        <a:ea typeface="宋体" pitchFamily="2" charset="-122"/>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5D5"/>
                    </a:solidFill>
                  </a:tcPr>
                </a:tc>
              </a:tr>
            </a:tbl>
          </a:graphicData>
        </a:graphic>
      </p:graphicFrame>
      <p:graphicFrame>
        <p:nvGraphicFramePr>
          <p:cNvPr id="1026" name="Object 5"/>
          <p:cNvGraphicFramePr>
            <a:graphicFrameLocks noChangeAspect="1"/>
          </p:cNvGraphicFramePr>
          <p:nvPr/>
        </p:nvGraphicFramePr>
        <p:xfrm>
          <a:off x="5500688" y="1152525"/>
          <a:ext cx="142875" cy="204788"/>
        </p:xfrm>
        <a:graphic>
          <a:graphicData uri="http://schemas.openxmlformats.org/presentationml/2006/ole">
            <p:oleObj spid="_x0000_s25603" name="Formula" r:id="rId3" imgW="78159" imgH="143610"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3"/>
          <p:cNvSpPr>
            <a:spLocks noGrp="1"/>
          </p:cNvSpPr>
          <p:nvPr>
            <p:ph type="sldNum" sz="quarter" idx="12"/>
          </p:nvPr>
        </p:nvSpPr>
        <p:spPr>
          <a:noFill/>
        </p:spPr>
        <p:txBody>
          <a:bodyPr/>
          <a:lstStyle/>
          <a:p>
            <a:r>
              <a:rPr lang="en-US" altLang="zh-CN" dirty="0" smtClean="0">
                <a:ea typeface="宋体" pitchFamily="2" charset="-122"/>
              </a:rPr>
              <a:t>Slide </a:t>
            </a:r>
            <a:fld id="{ED9F6363-A5EE-4519-A4DF-630B50A63C4B}" type="slidenum">
              <a:rPr lang="en-US" altLang="zh-CN" smtClean="0">
                <a:ea typeface="宋体" pitchFamily="2" charset="-122"/>
              </a:rPr>
              <a:pPr/>
              <a:t>8</a:t>
            </a:fld>
            <a:endParaRPr lang="en-US" altLang="zh-CN" dirty="0" smtClean="0">
              <a:ea typeface="宋体" pitchFamily="2" charset="-122"/>
            </a:endParaRPr>
          </a:p>
        </p:txBody>
      </p:sp>
      <p:sp>
        <p:nvSpPr>
          <p:cNvPr id="6" name="矩形 5"/>
          <p:cNvSpPr/>
          <p:nvPr/>
        </p:nvSpPr>
        <p:spPr>
          <a:xfrm>
            <a:off x="714348" y="1142985"/>
            <a:ext cx="8143875" cy="5232202"/>
          </a:xfrm>
          <a:prstGeom prst="rect">
            <a:avLst/>
          </a:prstGeom>
        </p:spPr>
        <p:txBody>
          <a:bodyPr wrap="square">
            <a:spAutoFit/>
          </a:bodyPr>
          <a:lstStyle/>
          <a:p>
            <a:pPr marL="0" lvl="1" eaLnBrk="0" hangingPunct="0">
              <a:buFont typeface="Wingdings" pitchFamily="2" charset="2"/>
              <a:buChar char="n"/>
              <a:defRPr/>
            </a:pPr>
            <a:r>
              <a:rPr lang="en-US" altLang="zh-CN" sz="1800" b="1" dirty="0" smtClean="0">
                <a:ea typeface="宋体" charset="-122"/>
              </a:rPr>
              <a:t>Gold Sequence</a:t>
            </a:r>
            <a:r>
              <a:rPr lang="en-US" altLang="zh-CN" sz="1800" dirty="0" smtClean="0">
                <a:latin typeface="+mj-ea"/>
                <a:ea typeface="+mj-ea"/>
              </a:rPr>
              <a:t>:</a:t>
            </a:r>
          </a:p>
          <a:p>
            <a:pPr marL="800100" lvl="2" indent="-342900" eaLnBrk="0" hangingPunct="0">
              <a:buFont typeface="+mj-lt"/>
              <a:buAutoNum type="arabicPeriod"/>
              <a:defRPr/>
            </a:pPr>
            <a:endParaRPr lang="en-US" altLang="zh-CN" sz="1600" dirty="0" smtClean="0">
              <a:ea typeface="宋体" charset="-122"/>
            </a:endParaRPr>
          </a:p>
          <a:p>
            <a:r>
              <a:rPr lang="en-US" altLang="zh-CN" sz="2000" dirty="0" smtClean="0">
                <a:ea typeface="宋体" charset="-122"/>
              </a:rPr>
              <a:t>Gold sequences are constructed by  two </a:t>
            </a:r>
            <a:r>
              <a:rPr lang="en-US" altLang="zh-CN" sz="2000" i="1" dirty="0" smtClean="0">
                <a:ea typeface="宋体" charset="-122"/>
              </a:rPr>
              <a:t>m</a:t>
            </a:r>
            <a:r>
              <a:rPr lang="en-US" altLang="zh-CN" sz="2000" dirty="0" smtClean="0">
                <a:ea typeface="宋体" charset="-122"/>
              </a:rPr>
              <a:t>-sequences of the same length with each other. Thus, for a Gold sequence of length </a:t>
            </a:r>
            <a:r>
              <a:rPr lang="en-US" altLang="zh-CN" sz="2000" i="1" dirty="0" smtClean="0">
                <a:ea typeface="宋体" charset="-122"/>
              </a:rPr>
              <a:t>m</a:t>
            </a:r>
            <a:r>
              <a:rPr lang="en-US" altLang="zh-CN" sz="2000" dirty="0" smtClean="0">
                <a:ea typeface="宋体" charset="-122"/>
              </a:rPr>
              <a:t> = 2</a:t>
            </a:r>
            <a:r>
              <a:rPr lang="en-US" altLang="zh-CN" sz="2000" i="1" baseline="30000" dirty="0" smtClean="0">
                <a:ea typeface="宋体" charset="-122"/>
              </a:rPr>
              <a:t>l</a:t>
            </a:r>
            <a:r>
              <a:rPr lang="en-US" altLang="zh-CN" sz="2000" dirty="0" smtClean="0">
                <a:ea typeface="宋体" charset="-122"/>
              </a:rPr>
              <a:t>-1, </a:t>
            </a:r>
            <a:r>
              <a:rPr lang="en-US" altLang="zh-CN" sz="2000" u="sng" dirty="0" smtClean="0">
                <a:ea typeface="宋体" charset="-122"/>
              </a:rPr>
              <a:t>one uses two LFSR, each of length 2</a:t>
            </a:r>
            <a:r>
              <a:rPr lang="en-US" altLang="zh-CN" sz="2000" i="1" u="sng" baseline="30000" dirty="0" smtClean="0">
                <a:ea typeface="宋体" charset="-122"/>
              </a:rPr>
              <a:t>l</a:t>
            </a:r>
            <a:r>
              <a:rPr lang="en-US" altLang="zh-CN" sz="2000" u="sng" dirty="0" smtClean="0">
                <a:ea typeface="宋体" charset="-122"/>
              </a:rPr>
              <a:t>-1. </a:t>
            </a:r>
          </a:p>
          <a:p>
            <a:pPr marL="800100" lvl="2" indent="-342900" eaLnBrk="0" hangingPunct="0">
              <a:buFont typeface="+mj-lt"/>
              <a:buAutoNum type="arabicPeriod"/>
              <a:defRPr/>
            </a:pPr>
            <a:endParaRPr lang="en-US" altLang="zh-CN" sz="2000" dirty="0" smtClean="0">
              <a:ea typeface="宋体" charset="-122"/>
            </a:endParaRPr>
          </a:p>
          <a:p>
            <a:pPr marL="342900" indent="-342900">
              <a:tabLst>
                <a:tab pos="457200" algn="l"/>
              </a:tabLst>
            </a:pPr>
            <a:r>
              <a:rPr lang="en-US" altLang="zh-CN" sz="2000" dirty="0" smtClean="0">
                <a:latin typeface="+mj-ea"/>
              </a:rPr>
              <a:t>Properties:</a:t>
            </a:r>
          </a:p>
          <a:p>
            <a:pPr marL="342900" indent="-342900">
              <a:tabLst>
                <a:tab pos="457200" algn="l"/>
              </a:tabLst>
            </a:pPr>
            <a:endParaRPr lang="en-US" altLang="zh-CN" sz="2000" dirty="0" smtClean="0">
              <a:latin typeface="+mj-ea"/>
            </a:endParaRPr>
          </a:p>
          <a:p>
            <a:pPr marL="342900" indent="-342900">
              <a:buFont typeface="Arial" pitchFamily="34" charset="0"/>
              <a:buChar char="•"/>
              <a:tabLst>
                <a:tab pos="457200" algn="l"/>
              </a:tabLst>
            </a:pPr>
            <a:r>
              <a:rPr lang="en-US" altLang="zh-CN" sz="2000" dirty="0" smtClean="0">
                <a:latin typeface="+mj-ea"/>
              </a:rPr>
              <a:t>Gold sequences provide </a:t>
            </a:r>
            <a:r>
              <a:rPr lang="en-US" altLang="zh-CN" sz="2000" b="1" u="sng" dirty="0" smtClean="0">
                <a:latin typeface="+mj-ea"/>
              </a:rPr>
              <a:t>larger sets of sequences </a:t>
            </a:r>
            <a:r>
              <a:rPr lang="en-US" altLang="zh-CN" sz="2000" dirty="0" smtClean="0">
                <a:latin typeface="+mj-ea"/>
              </a:rPr>
              <a:t>with good periodic cross-correlation.</a:t>
            </a:r>
          </a:p>
          <a:p>
            <a:pPr marL="342900" indent="-342900">
              <a:buFont typeface="Arial" pitchFamily="34" charset="0"/>
              <a:buChar char="•"/>
              <a:tabLst>
                <a:tab pos="457200" algn="l"/>
              </a:tabLst>
            </a:pPr>
            <a:r>
              <a:rPr lang="en-US" altLang="zh-CN" sz="2000" dirty="0" smtClean="0">
                <a:latin typeface="+mj-ea"/>
              </a:rPr>
              <a:t>The </a:t>
            </a:r>
            <a:r>
              <a:rPr lang="en-US" altLang="zh-CN" sz="2000" b="1" u="sng" dirty="0" smtClean="0">
                <a:latin typeface="+mj-ea"/>
              </a:rPr>
              <a:t>cross-correlation functions </a:t>
            </a:r>
            <a:r>
              <a:rPr lang="en-US" altLang="zh-CN" sz="2000" dirty="0" smtClean="0">
                <a:latin typeface="+mj-ea"/>
              </a:rPr>
              <a:t>for Gold sequences take on the preferred three values.</a:t>
            </a:r>
          </a:p>
          <a:p>
            <a:pPr marL="342900" indent="-342900">
              <a:buFont typeface="Arial" pitchFamily="34" charset="0"/>
              <a:buChar char="•"/>
              <a:tabLst>
                <a:tab pos="457200" algn="l"/>
              </a:tabLst>
            </a:pPr>
            <a:r>
              <a:rPr lang="en-US" altLang="zh-CN" sz="2000" dirty="0" smtClean="0">
                <a:latin typeface="+mj-ea"/>
              </a:rPr>
              <a:t>Gold sequences form an optimal set with respect to the </a:t>
            </a:r>
            <a:r>
              <a:rPr lang="en-US" altLang="zh-CN" sz="2000" dirty="0" err="1" smtClean="0">
                <a:latin typeface="+mj-ea"/>
              </a:rPr>
              <a:t>Sidelnikov</a:t>
            </a:r>
            <a:r>
              <a:rPr lang="en-US" altLang="zh-CN" sz="2000" dirty="0" smtClean="0">
                <a:latin typeface="+mj-ea"/>
              </a:rPr>
              <a:t> bound when m is odd. </a:t>
            </a:r>
          </a:p>
          <a:p>
            <a:pPr marL="342900" indent="-342900">
              <a:tabLst>
                <a:tab pos="457200" algn="l"/>
              </a:tabLst>
            </a:pPr>
            <a:r>
              <a:rPr lang="en-US" altLang="zh-CN" sz="2000" dirty="0" smtClean="0">
                <a:latin typeface="+mj-ea"/>
              </a:rPr>
              <a:t>      </a:t>
            </a:r>
          </a:p>
          <a:p>
            <a:pPr marL="342900" indent="-342900">
              <a:tabLst>
                <a:tab pos="457200" algn="l"/>
              </a:tabLst>
            </a:pPr>
            <a:r>
              <a:rPr lang="en-US" altLang="zh-CN" sz="2000" dirty="0" smtClean="0">
                <a:latin typeface="+mj-ea"/>
              </a:rPr>
              <a:t>       If the LSFRs are chosen appropriately, Gold sequences have </a:t>
            </a:r>
            <a:r>
              <a:rPr lang="en-US" altLang="zh-CN" sz="2000" b="1" dirty="0" smtClean="0">
                <a:latin typeface="+mj-ea"/>
              </a:rPr>
              <a:t>better cross-correlation properties than maximal length LSFR sequences.</a:t>
            </a:r>
            <a:endParaRPr lang="en-US" altLang="zh-CN" sz="1600" b="1" dirty="0" smtClean="0">
              <a:latin typeface="+mj-ea"/>
            </a:endParaRPr>
          </a:p>
        </p:txBody>
      </p:sp>
      <p:sp>
        <p:nvSpPr>
          <p:cNvPr id="14340" name="页脚占位符 2"/>
          <p:cNvSpPr>
            <a:spLocks noGrp="1"/>
          </p:cNvSpPr>
          <p:nvPr>
            <p:ph type="ftr" sz="quarter" idx="11"/>
          </p:nvPr>
        </p:nvSpPr>
        <p:spPr>
          <a:xfrm>
            <a:off x="5486400" y="6475413"/>
            <a:ext cx="3124200" cy="184150"/>
          </a:xfrm>
          <a:noFill/>
        </p:spPr>
        <p:txBody>
          <a:bodyPr/>
          <a:lstStyle/>
          <a:p>
            <a:r>
              <a:rPr lang="en-US" altLang="ko-KR" dirty="0" err="1" smtClean="0">
                <a:ea typeface="Gulim" pitchFamily="34" charset="-127"/>
              </a:rPr>
              <a:t>Inha</a:t>
            </a:r>
            <a:r>
              <a:rPr lang="en-US" altLang="ko-KR" dirty="0" smtClean="0">
                <a:ea typeface="Gulim" pitchFamily="34" charset="-127"/>
              </a:rPr>
              <a:t> Univ./ETRI</a:t>
            </a:r>
          </a:p>
        </p:txBody>
      </p:sp>
      <p:sp>
        <p:nvSpPr>
          <p:cNvPr id="14341" name="日期占位符 1"/>
          <p:cNvSpPr>
            <a:spLocks noGrp="1"/>
          </p:cNvSpPr>
          <p:nvPr>
            <p:ph type="dt" sz="quarter" idx="10"/>
          </p:nvPr>
        </p:nvSpPr>
        <p:spPr bwMode="auto">
          <a:xfrm>
            <a:off x="685800" y="355600"/>
            <a:ext cx="1600200" cy="215900"/>
          </a:xfrm>
          <a:noFill/>
          <a:ln>
            <a:miter lim="800000"/>
            <a:headEnd/>
            <a:tailEnd/>
          </a:ln>
        </p:spPr>
        <p:txBody>
          <a:bodyPr vert="horz" wrap="square" lIns="91440" tIns="45720" rIns="91440" bIns="45720" numCol="1" anchor="t" anchorCtr="0" compatLnSpc="1">
            <a:prstTxWarp prst="textNoShape">
              <a:avLst/>
            </a:prstTxWarp>
          </a:bodyPr>
          <a:lstStyle/>
          <a:p>
            <a:r>
              <a:rPr lang="en-US" altLang="zh-CN" dirty="0" smtClean="0">
                <a:ea typeface="宋体" pitchFamily="2" charset="-122"/>
              </a:rPr>
              <a:t>November, 2011</a:t>
            </a:r>
          </a:p>
        </p:txBody>
      </p:sp>
      <p:sp>
        <p:nvSpPr>
          <p:cNvPr id="9" name="矩形 7"/>
          <p:cNvSpPr>
            <a:spLocks noChangeArrowheads="1"/>
          </p:cNvSpPr>
          <p:nvPr/>
        </p:nvSpPr>
        <p:spPr bwMode="auto">
          <a:xfrm>
            <a:off x="428625" y="548680"/>
            <a:ext cx="8715375" cy="646331"/>
          </a:xfrm>
          <a:prstGeom prst="rect">
            <a:avLst/>
          </a:prstGeom>
          <a:noFill/>
          <a:ln w="9525">
            <a:noFill/>
            <a:miter lim="800000"/>
            <a:headEnd/>
            <a:tailEnd/>
          </a:ln>
        </p:spPr>
        <p:txBody>
          <a:bodyPr wrap="square">
            <a:spAutoFit/>
          </a:bodyPr>
          <a:lstStyle/>
          <a:p>
            <a:pPr algn="ctr" eaLnBrk="0" hangingPunct="0"/>
            <a:r>
              <a:rPr lang="en-US" altLang="zh-CN" sz="3600" b="1" dirty="0" smtClean="0">
                <a:solidFill>
                  <a:srgbClr val="0066FF"/>
                </a:solidFill>
              </a:rPr>
              <a:t>Spreading codes : Gold code</a:t>
            </a:r>
            <a:endParaRPr lang="en-US" altLang="zh-CN" sz="3600" b="1"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3"/>
          <p:cNvSpPr>
            <a:spLocks noGrp="1"/>
          </p:cNvSpPr>
          <p:nvPr>
            <p:ph type="sldNum" sz="quarter" idx="12"/>
          </p:nvPr>
        </p:nvSpPr>
        <p:spPr>
          <a:noFill/>
        </p:spPr>
        <p:txBody>
          <a:bodyPr/>
          <a:lstStyle/>
          <a:p>
            <a:r>
              <a:rPr lang="en-US" altLang="zh-CN" dirty="0" smtClean="0">
                <a:ea typeface="宋体" pitchFamily="2" charset="-122"/>
              </a:rPr>
              <a:t>Slide </a:t>
            </a:r>
            <a:fld id="{ED9F6363-A5EE-4519-A4DF-630B50A63C4B}" type="slidenum">
              <a:rPr lang="en-US" altLang="zh-CN" smtClean="0">
                <a:ea typeface="宋体" pitchFamily="2" charset="-122"/>
              </a:rPr>
              <a:pPr/>
              <a:t>9</a:t>
            </a:fld>
            <a:endParaRPr lang="en-US" altLang="zh-CN" dirty="0" smtClean="0">
              <a:ea typeface="宋体" pitchFamily="2" charset="-122"/>
            </a:endParaRPr>
          </a:p>
        </p:txBody>
      </p:sp>
      <p:sp>
        <p:nvSpPr>
          <p:cNvPr id="14340" name="页脚占位符 2"/>
          <p:cNvSpPr>
            <a:spLocks noGrp="1"/>
          </p:cNvSpPr>
          <p:nvPr>
            <p:ph type="ftr" sz="quarter" idx="11"/>
          </p:nvPr>
        </p:nvSpPr>
        <p:spPr>
          <a:xfrm>
            <a:off x="5486400" y="6475413"/>
            <a:ext cx="3124200" cy="184150"/>
          </a:xfrm>
          <a:noFill/>
        </p:spPr>
        <p:txBody>
          <a:bodyPr/>
          <a:lstStyle/>
          <a:p>
            <a:r>
              <a:rPr lang="en-US" altLang="ko-KR" dirty="0" err="1" smtClean="0">
                <a:ea typeface="Gulim" pitchFamily="34" charset="-127"/>
              </a:rPr>
              <a:t>Inha</a:t>
            </a:r>
            <a:r>
              <a:rPr lang="en-US" altLang="ko-KR" dirty="0" smtClean="0">
                <a:ea typeface="Gulim" pitchFamily="34" charset="-127"/>
              </a:rPr>
              <a:t> Univ./ETRI</a:t>
            </a:r>
          </a:p>
        </p:txBody>
      </p:sp>
      <p:sp>
        <p:nvSpPr>
          <p:cNvPr id="14341" name="日期占位符 1"/>
          <p:cNvSpPr>
            <a:spLocks noGrp="1"/>
          </p:cNvSpPr>
          <p:nvPr>
            <p:ph type="dt" sz="quarter" idx="10"/>
          </p:nvPr>
        </p:nvSpPr>
        <p:spPr bwMode="auto">
          <a:xfrm>
            <a:off x="685800" y="355600"/>
            <a:ext cx="1600200" cy="215900"/>
          </a:xfrm>
          <a:noFill/>
          <a:ln>
            <a:miter lim="800000"/>
            <a:headEnd/>
            <a:tailEnd/>
          </a:ln>
        </p:spPr>
        <p:txBody>
          <a:bodyPr vert="horz" wrap="square" lIns="91440" tIns="45720" rIns="91440" bIns="45720" numCol="1" anchor="t" anchorCtr="0" compatLnSpc="1">
            <a:prstTxWarp prst="textNoShape">
              <a:avLst/>
            </a:prstTxWarp>
          </a:bodyPr>
          <a:lstStyle/>
          <a:p>
            <a:r>
              <a:rPr lang="en-US" altLang="zh-CN" dirty="0" smtClean="0">
                <a:ea typeface="宋体" pitchFamily="2" charset="-122"/>
              </a:rPr>
              <a:t>November, 2011</a:t>
            </a:r>
          </a:p>
        </p:txBody>
      </p:sp>
      <p:graphicFrame>
        <p:nvGraphicFramePr>
          <p:cNvPr id="15" name="Group 306"/>
          <p:cNvGraphicFramePr>
            <a:graphicFrameLocks noGrp="1"/>
          </p:cNvGraphicFramePr>
          <p:nvPr/>
        </p:nvGraphicFramePr>
        <p:xfrm>
          <a:off x="609600" y="1524000"/>
          <a:ext cx="7924800" cy="4369118"/>
        </p:xfrm>
        <a:graphic>
          <a:graphicData uri="http://schemas.openxmlformats.org/drawingml/2006/table">
            <a:tbl>
              <a:tblPr/>
              <a:tblGrid>
                <a:gridCol w="1320800"/>
                <a:gridCol w="1320800"/>
                <a:gridCol w="1320800"/>
                <a:gridCol w="1320800"/>
                <a:gridCol w="1320800"/>
                <a:gridCol w="1320800"/>
              </a:tblGrid>
              <a:tr h="1173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1" u="none" strike="noStrike" cap="none" normalizeH="0" baseline="0" dirty="0" smtClean="0">
                          <a:ln>
                            <a:noFill/>
                          </a:ln>
                          <a:solidFill>
                            <a:schemeClr val="tx1"/>
                          </a:solidFill>
                          <a:effectLst/>
                          <a:latin typeface="Times New Roman" pitchFamily="18" charset="0"/>
                          <a:ea typeface="宋体" charset="-122"/>
                          <a:cs typeface="Times New Roman" pitchFamily="18" charset="0"/>
                        </a:rPr>
                        <a:t>l</a:t>
                      </a:r>
                      <a:r>
                        <a:rPr kumimoji="0" lang="en-US" altLang="zh-CN" sz="16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
                      </a:r>
                      <a:br>
                        <a:rPr kumimoji="0" lang="en-US" altLang="zh-CN" sz="16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br>
                      <a:r>
                        <a:rPr kumimoji="0" lang="en-US" altLang="zh-CN" sz="16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Number of LFSR elements</a:t>
                      </a:r>
                      <a:endParaRPr kumimoji="0" lang="en-US" altLang="zh-CN" sz="1600" b="0" i="0" u="none" strike="noStrike" cap="none" normalizeH="0" baseline="0" dirty="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1" u="none" strike="noStrike" cap="none" normalizeH="0" baseline="0" smtClean="0">
                          <a:ln>
                            <a:noFill/>
                          </a:ln>
                          <a:solidFill>
                            <a:schemeClr val="tx1"/>
                          </a:solidFill>
                          <a:effectLst/>
                          <a:latin typeface="Times New Roman" pitchFamily="18" charset="0"/>
                          <a:ea typeface="宋体" charset="-122"/>
                          <a:cs typeface="Times New Roman" pitchFamily="18" charset="0"/>
                        </a:rPr>
                        <a:t>m</a:t>
                      </a: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 = 2</a:t>
                      </a:r>
                      <a:r>
                        <a:rPr kumimoji="0" lang="en-US" altLang="zh-CN" sz="1600" b="0" i="1" u="none" strike="noStrike" cap="none" normalizeH="0" baseline="30000" smtClean="0">
                          <a:ln>
                            <a:noFill/>
                          </a:ln>
                          <a:solidFill>
                            <a:schemeClr val="tx1"/>
                          </a:solidFill>
                          <a:effectLst/>
                          <a:latin typeface="Times New Roman" pitchFamily="18" charset="0"/>
                          <a:ea typeface="宋体" charset="-122"/>
                          <a:cs typeface="Times New Roman" pitchFamily="18" charset="0"/>
                        </a:rPr>
                        <a:t>l</a:t>
                      </a: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a:t>
                      </a:r>
                      <a:b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b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Sequence length</a:t>
                      </a:r>
                      <a:endParaRPr kumimoji="0" lang="en-US" altLang="zh-CN" sz="16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Number of </a:t>
                      </a:r>
                      <a:r>
                        <a:rPr kumimoji="0" lang="en-US" altLang="zh-CN" sz="1600" b="0" i="1" u="none" strike="noStrike" cap="none" normalizeH="0" baseline="0" smtClean="0">
                          <a:ln>
                            <a:noFill/>
                          </a:ln>
                          <a:solidFill>
                            <a:schemeClr val="tx1"/>
                          </a:solidFill>
                          <a:effectLst/>
                          <a:latin typeface="Times New Roman" pitchFamily="18" charset="0"/>
                          <a:ea typeface="宋体" charset="-122"/>
                          <a:cs typeface="Times New Roman" pitchFamily="18" charset="0"/>
                        </a:rPr>
                        <a:t>m</a:t>
                      </a: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 sequences</a:t>
                      </a:r>
                      <a:endParaRPr kumimoji="0" lang="en-US" altLang="zh-CN" sz="16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Max. cross correlation of </a:t>
                      </a:r>
                      <a:r>
                        <a:rPr kumimoji="0" lang="en-US" altLang="zh-CN" sz="1600" b="0" i="1" u="none" strike="noStrike" cap="none" normalizeH="0" baseline="0" smtClean="0">
                          <a:ln>
                            <a:noFill/>
                          </a:ln>
                          <a:solidFill>
                            <a:schemeClr val="tx1"/>
                          </a:solidFill>
                          <a:effectLst/>
                          <a:latin typeface="Times New Roman" pitchFamily="18" charset="0"/>
                          <a:ea typeface="宋体" charset="-122"/>
                          <a:cs typeface="Times New Roman" pitchFamily="18" charset="0"/>
                        </a:rPr>
                        <a:t>m</a:t>
                      </a: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-sequence</a:t>
                      </a:r>
                      <a:b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b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Normalized</a:t>
                      </a:r>
                      <a:endParaRPr kumimoji="0" lang="en-US" altLang="zh-CN" sz="16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1" u="none" strike="noStrike" cap="none" normalizeH="0" baseline="0" smtClean="0">
                          <a:ln>
                            <a:noFill/>
                          </a:ln>
                          <a:solidFill>
                            <a:schemeClr val="tx1"/>
                          </a:solidFill>
                          <a:effectLst/>
                          <a:latin typeface="Times New Roman" pitchFamily="18" charset="0"/>
                          <a:ea typeface="宋体" charset="-122"/>
                          <a:cs typeface="Times New Roman" pitchFamily="18" charset="0"/>
                        </a:rPr>
                        <a:t>t</a:t>
                      </a: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
                      </a:r>
                      <a:b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b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cross-correlation of Gold sequence</a:t>
                      </a:r>
                      <a:endParaRPr kumimoji="0" lang="en-US" altLang="zh-CN" sz="16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1" u="none" strike="noStrike" cap="none" normalizeH="0" baseline="0" smtClean="0">
                          <a:ln>
                            <a:noFill/>
                          </a:ln>
                          <a:solidFill>
                            <a:schemeClr val="tx1"/>
                          </a:solidFill>
                          <a:effectLst/>
                          <a:latin typeface="Times New Roman" pitchFamily="18" charset="0"/>
                          <a:ea typeface="宋体" charset="-122"/>
                          <a:cs typeface="Times New Roman" pitchFamily="18" charset="0"/>
                        </a:rPr>
                        <a:t>t</a:t>
                      </a: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a:t>
                      </a:r>
                      <a:r>
                        <a:rPr kumimoji="0" lang="en-US" altLang="zh-CN" sz="1600" b="0" i="1" u="none" strike="noStrike" cap="none" normalizeH="0" baseline="30000" smtClean="0">
                          <a:ln>
                            <a:noFill/>
                          </a:ln>
                          <a:solidFill>
                            <a:schemeClr val="tx1"/>
                          </a:solidFill>
                          <a:effectLst/>
                          <a:latin typeface="Times New Roman" pitchFamily="18" charset="0"/>
                          <a:ea typeface="宋体" charset="-122"/>
                          <a:cs typeface="Times New Roman" pitchFamily="18" charset="0"/>
                        </a:rPr>
                        <a:t>l</a:t>
                      </a: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a:t>
                      </a:r>
                      <a:b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b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cross correlation of Gold-sequence, Normalized</a:t>
                      </a:r>
                      <a:endParaRPr kumimoji="0" lang="en-US" altLang="zh-CN" sz="16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CC">
                        <a:alpha val="50000"/>
                      </a:srgbClr>
                    </a:solidFill>
                  </a:tcPr>
                </a:tc>
              </a:tr>
              <a:tr h="407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 </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7</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0.71</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0.71</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4 </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15</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0.60</a:t>
                      </a:r>
                      <a:endParaRPr kumimoji="0" lang="en-US" altLang="zh-CN" sz="1800" b="0" i="0" u="none" strike="noStrike" cap="none" normalizeH="0" baseline="0" dirty="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9</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0.60</a:t>
                      </a:r>
                      <a:endParaRPr kumimoji="0" lang="en-US" altLang="zh-CN" sz="1800" b="0" i="0" u="none" strike="noStrike" cap="none" normalizeH="0" baseline="0" dirty="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r>
              <a:tr h="409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 </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31</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6</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0.35</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9</a:t>
                      </a:r>
                      <a:endParaRPr kumimoji="0" lang="en-US" altLang="zh-CN" sz="1800" b="0" i="0" u="none" strike="noStrike" cap="none" normalizeH="0" baseline="0" dirty="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0.29</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r>
              <a:tr h="409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6 </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63</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6</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0.36</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17</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0.27</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r>
              <a:tr h="409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7 </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127</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18</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0.32</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17</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0.13</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8 </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255</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16</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0.37</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33</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0.13</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r>
              <a:tr h="409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10 </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1023</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60</a:t>
                      </a:r>
                      <a:endParaRPr kumimoji="0" lang="en-US" altLang="zh-CN" sz="1800" b="0" i="0" u="none" strike="noStrike" cap="none" normalizeH="0" baseline="0" dirty="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0.37</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rPr>
                        <a:t>65</a:t>
                      </a:r>
                      <a:endParaRPr kumimoji="0" lang="en-US" altLang="zh-CN" sz="1800" b="0" i="0" u="none" strike="noStrike" cap="none" normalizeH="0" baseline="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0.06</a:t>
                      </a:r>
                      <a:endParaRPr kumimoji="0" lang="en-US" altLang="zh-CN" sz="1800" b="0" i="0" u="none" strike="noStrike" cap="none" normalizeH="0" baseline="0" dirty="0" smtClean="0">
                        <a:ln>
                          <a:noFill/>
                        </a:ln>
                        <a:solidFill>
                          <a:schemeClr val="tx1"/>
                        </a:solidFill>
                        <a:effectLst/>
                        <a:latin typeface="Arial" charset="0"/>
                        <a:ea typeface="宋体"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alpha val="50000"/>
                      </a:srgbClr>
                    </a:solidFill>
                  </a:tcPr>
                </a:tc>
              </a:tr>
            </a:tbl>
          </a:graphicData>
        </a:graphic>
      </p:graphicFrame>
      <p:sp>
        <p:nvSpPr>
          <p:cNvPr id="16" name="Rectangle 307"/>
          <p:cNvSpPr>
            <a:spLocks noChangeArrowheads="1"/>
          </p:cNvSpPr>
          <p:nvPr/>
        </p:nvSpPr>
        <p:spPr bwMode="auto">
          <a:xfrm>
            <a:off x="642910" y="1142984"/>
            <a:ext cx="5004575" cy="369332"/>
          </a:xfrm>
          <a:prstGeom prst="rect">
            <a:avLst/>
          </a:prstGeom>
          <a:noFill/>
          <a:ln w="9525">
            <a:noFill/>
            <a:miter lim="800000"/>
            <a:headEnd/>
            <a:tailEnd/>
          </a:ln>
          <a:effectLst/>
        </p:spPr>
        <p:txBody>
          <a:bodyPr wrap="none">
            <a:spAutoFit/>
          </a:bodyPr>
          <a:lstStyle/>
          <a:p>
            <a:pPr>
              <a:buFont typeface="Wingdings" pitchFamily="2" charset="2"/>
              <a:buChar char="n"/>
            </a:pPr>
            <a:r>
              <a:rPr lang="en-US" altLang="zh-CN" sz="1800" dirty="0" smtClean="0">
                <a:ea typeface="宋体" charset="-122"/>
              </a:rPr>
              <a:t> </a:t>
            </a:r>
            <a:r>
              <a:rPr lang="en-US" altLang="zh-CN" sz="1800" b="1" dirty="0" smtClean="0">
                <a:ea typeface="宋体" charset="-122"/>
              </a:rPr>
              <a:t>Cross-Correlation </a:t>
            </a:r>
            <a:r>
              <a:rPr lang="en-US" altLang="zh-CN" sz="1800" b="1" dirty="0">
                <a:ea typeface="宋体" charset="-122"/>
              </a:rPr>
              <a:t>Statistics </a:t>
            </a:r>
            <a:r>
              <a:rPr lang="en-US" altLang="zh-CN" sz="1800" dirty="0">
                <a:ea typeface="宋体" charset="-122"/>
              </a:rPr>
              <a:t>of Gold </a:t>
            </a:r>
            <a:r>
              <a:rPr lang="en-US" altLang="zh-CN" sz="1800" dirty="0" smtClean="0">
                <a:ea typeface="宋体" charset="-122"/>
              </a:rPr>
              <a:t>Sequences </a:t>
            </a:r>
            <a:endParaRPr lang="en-US" altLang="zh-CN" sz="1800" dirty="0">
              <a:ea typeface="宋体" charset="-122"/>
            </a:endParaRPr>
          </a:p>
        </p:txBody>
      </p:sp>
      <p:sp>
        <p:nvSpPr>
          <p:cNvPr id="17" name="矩形 16"/>
          <p:cNvSpPr>
            <a:spLocks noChangeArrowheads="1"/>
          </p:cNvSpPr>
          <p:nvPr/>
        </p:nvSpPr>
        <p:spPr bwMode="auto">
          <a:xfrm>
            <a:off x="755576" y="620688"/>
            <a:ext cx="6624736" cy="646331"/>
          </a:xfrm>
          <a:prstGeom prst="rect">
            <a:avLst/>
          </a:prstGeom>
          <a:noFill/>
          <a:ln w="9525">
            <a:noFill/>
            <a:miter lim="800000"/>
            <a:headEnd/>
            <a:tailEnd/>
          </a:ln>
        </p:spPr>
        <p:txBody>
          <a:bodyPr wrap="square">
            <a:spAutoFit/>
          </a:bodyPr>
          <a:lstStyle/>
          <a:p>
            <a:pPr algn="ctr" eaLnBrk="0" hangingPunct="0"/>
            <a:r>
              <a:rPr lang="en-US" altLang="zh-CN" sz="3600" b="1" dirty="0" smtClean="0">
                <a:solidFill>
                  <a:srgbClr val="0066FF"/>
                </a:solidFill>
              </a:rPr>
              <a:t>Spreading codes : Gold code</a:t>
            </a:r>
            <a:endParaRPr lang="en-US" altLang="zh-CN" sz="3600" b="1"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主题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主题">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主题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17263</TotalTime>
  <Words>1089</Words>
  <Application>Microsoft Office PowerPoint</Application>
  <PresentationFormat>On-screen Show (4:3)</PresentationFormat>
  <Paragraphs>263</Paragraphs>
  <Slides>12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Arial</vt:lpstr>
      <vt:lpstr>Times New Roman</vt:lpstr>
      <vt:lpstr>Gulim</vt:lpstr>
      <vt:lpstr>宋体</vt:lpstr>
      <vt:lpstr>Batang</vt:lpstr>
      <vt:lpstr>Wingdings</vt:lpstr>
      <vt:lpstr>Calibri</vt:lpstr>
      <vt:lpstr>IEEE-P802_15</vt:lpstr>
      <vt:lpstr>Formula</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IEEE 802.15 &lt;subject&gt;</dc:subject>
  <dc:creator>微软用户</dc:creator>
  <dc:description>&lt;doc#&gt;</dc:description>
  <cp:lastModifiedBy>Thao</cp:lastModifiedBy>
  <cp:revision>1354</cp:revision>
  <cp:lastPrinted>2011-11-08T14:42:47Z</cp:lastPrinted>
  <dcterms:created xsi:type="dcterms:W3CDTF">2011-07-15T22:39:14Z</dcterms:created>
  <dcterms:modified xsi:type="dcterms:W3CDTF">2011-11-08T14:53:57Z</dcterms:modified>
</cp:coreProperties>
</file>