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5" r:id="rId4"/>
    <p:sldId id="268" r:id="rId5"/>
    <p:sldId id="257" r:id="rId6"/>
    <p:sldId id="258" r:id="rId7"/>
    <p:sldId id="260" r:id="rId8"/>
    <p:sldId id="262" r:id="rId9"/>
    <p:sldId id="259" r:id="rId10"/>
    <p:sldId id="263" r:id="rId11"/>
    <p:sldId id="269" r:id="rId12"/>
    <p:sldId id="264" r:id="rId13"/>
    <p:sldId id="261" r:id="rId14"/>
    <p:sldId id="270"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F7"/>
    <a:srgbClr val="E1FBE3"/>
    <a:srgbClr val="8DEF96"/>
    <a:srgbClr val="00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C49D40-EFBF-415E-9D4B-F95452696B43}" type="datetimeFigureOut">
              <a:rPr lang="en-US" smtClean="0"/>
              <a:pPr/>
              <a:t>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C49D40-EFBF-415E-9D4B-F95452696B43}" type="datetimeFigureOut">
              <a:rPr lang="en-US" smtClean="0"/>
              <a:pPr/>
              <a:t>11/8/2011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49D40-EFBF-415E-9D4B-F95452696B43}" type="datetimeFigureOut">
              <a:rPr lang="en-US" smtClean="0"/>
              <a:pPr/>
              <a:t>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FF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8080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49D40-EFBF-415E-9D4B-F95452696B43}" type="datetimeFigureOut">
              <a:rPr lang="en-US" smtClean="0"/>
              <a:pPr/>
              <a:t>11/8/2011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8044A-3A44-42F1-9D65-F3304D489632}" type="slidenum">
              <a:rPr lang="en-US" smtClean="0"/>
              <a:pPr/>
              <a:t>‹#›</a:t>
            </a:fld>
            <a:endParaRPr lang="en-US"/>
          </a:p>
        </p:txBody>
      </p:sp>
      <p:sp>
        <p:nvSpPr>
          <p:cNvPr id="7" name="Rectangle 4"/>
          <p:cNvSpPr txBox="1">
            <a:spLocks noChangeArrowheads="1"/>
          </p:cNvSpPr>
          <p:nvPr userDrawn="1"/>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smtClean="0">
                <a:ln>
                  <a:noFill/>
                </a:ln>
                <a:solidFill>
                  <a:schemeClr val="tx1"/>
                </a:solidFill>
                <a:effectLst/>
                <a:uLnTx/>
                <a:uFillTx/>
                <a:latin typeface="+mn-lt"/>
                <a:ea typeface="+mn-ea"/>
                <a:cs typeface="+mn-cs"/>
              </a:rPr>
              <a:t>November 2011</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7"/>
          <p:cNvSpPr>
            <a:spLocks noChangeArrowheads="1"/>
          </p:cNvSpPr>
          <p:nvPr userDrawn="1"/>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802.15-11-0806-00-004k</a:t>
            </a:r>
            <a:endParaRPr lang="en-US" sz="1400" b="1"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Rectangle 5"/>
          <p:cNvSpPr txBox="1">
            <a:spLocks noChangeArrowheads="1"/>
          </p:cNvSpPr>
          <p:nvPr userDrawn="1"/>
        </p:nvSpPr>
        <p:spPr bwMode="auto">
          <a:xfrm>
            <a:off x="54102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Rolfe, et al.  BCA</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6"/>
          <p:cNvSpPr txBox="1">
            <a:spLocks noChangeArrowheads="1"/>
          </p:cNvSpPr>
          <p:nvPr userDrawn="1"/>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Slide </a:t>
            </a:r>
            <a:fld id="{D42EEB7A-5A03-4785-BA59-E9334B1D4972}" type="slidenum">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9"/>
          <p:cNvSpPr>
            <a:spLocks noChangeArrowheads="1"/>
          </p:cNvSpPr>
          <p:nvPr userDrawn="1"/>
        </p:nvSpPr>
        <p:spPr bwMode="auto">
          <a:xfrm>
            <a:off x="685800" y="6475413"/>
            <a:ext cx="2743200" cy="184666"/>
          </a:xfrm>
          <a:prstGeom prst="rect">
            <a:avLst/>
          </a:prstGeom>
          <a:noFill/>
          <a:ln w="9525">
            <a:noFill/>
            <a:miter lim="800000"/>
            <a:headEnd/>
            <a:tailEnd/>
          </a:ln>
          <a:effectLst/>
        </p:spPr>
        <p:txBody>
          <a:bodyPr wrap="square" lIns="0" tIns="0" rIns="0" bIns="0">
            <a:spAutoFit/>
          </a:bodyPr>
          <a:lstStyle/>
          <a:p>
            <a:r>
              <a:rPr lang="en-US" sz="1200" dirty="0" smtClean="0"/>
              <a:t>Submission</a:t>
            </a:r>
            <a:endParaRPr lang="en-US" sz="1200" dirty="0"/>
          </a:p>
        </p:txBody>
      </p:sp>
      <p:sp>
        <p:nvSpPr>
          <p:cNvPr id="13"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b="1" kern="1200">
          <a:solidFill>
            <a:srgbClr val="00206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smtClean="0"/>
              <a:t>Rolfe, et al.  BCA</a:t>
            </a:r>
            <a:endParaRPr lang="en-US" dirty="0"/>
          </a:p>
        </p:txBody>
      </p:sp>
      <p:sp>
        <p:nvSpPr>
          <p:cNvPr id="6" name="Slide Number Placeholder 3"/>
          <p:cNvSpPr>
            <a:spLocks noGrp="1"/>
          </p:cNvSpPr>
          <p:nvPr>
            <p:ph type="sldNum" sz="quarter" idx="12"/>
          </p:nvPr>
        </p:nvSpPr>
        <p:spPr/>
        <p:txBody>
          <a:bodyPr/>
          <a:lstStyle/>
          <a:p>
            <a:r>
              <a:rPr lang="en-US"/>
              <a:t>Slide </a:t>
            </a:r>
            <a:fld id="{DA94E9AC-0AC5-45C0-A981-35594ED14D95}" type="slidenum">
              <a:rPr lang="en-US"/>
              <a:pPr/>
              <a:t>1</a:t>
            </a:fld>
            <a:endParaRPr lang="en-US"/>
          </a:p>
        </p:txBody>
      </p:sp>
      <p:sp>
        <p:nvSpPr>
          <p:cNvPr id="27651" name="Rectangle 3"/>
          <p:cNvSpPr>
            <a:spLocks noChangeArrowheads="1"/>
          </p:cNvSpPr>
          <p:nvPr/>
        </p:nvSpPr>
        <p:spPr bwMode="auto">
          <a:xfrm>
            <a:off x="152400" y="609600"/>
            <a:ext cx="8991600" cy="507318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lumMod val="50000"/>
                  </a:schemeClr>
                </a:solidFill>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solidFill>
                <a:schemeClr val="tx2">
                  <a:lumMod val="50000"/>
                </a:schemeClr>
              </a:solidFill>
              <a:latin typeface="Times New Roman" pitchFamily="18" charset="0"/>
              <a:cs typeface="Times New Roman" pitchFamily="18" charset="0"/>
            </a:endParaRPr>
          </a:p>
          <a:p>
            <a:endParaRPr lang="en-US" sz="1600" dirty="0">
              <a:solidFill>
                <a:schemeClr val="tx2">
                  <a:lumMod val="50000"/>
                </a:schemeClr>
              </a:solidFill>
            </a:endParaRPr>
          </a:p>
          <a:p>
            <a:r>
              <a:rPr lang="en-US" sz="1600" b="1" dirty="0">
                <a:solidFill>
                  <a:schemeClr val="tx2">
                    <a:lumMod val="50000"/>
                  </a:schemeClr>
                </a:solidFill>
                <a:latin typeface="Times New Roman" pitchFamily="18" charset="0"/>
                <a:cs typeface="Times New Roman" pitchFamily="18" charset="0"/>
              </a:rPr>
              <a:t>Submission Title: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More MPDU Fragmentation Details</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Date Submitted: </a:t>
            </a:r>
            <a:r>
              <a:rPr lang="en-US" sz="1600" dirty="0" smtClean="0">
                <a:solidFill>
                  <a:schemeClr val="tx2">
                    <a:lumMod val="50000"/>
                  </a:schemeClr>
                </a:solidFill>
                <a:latin typeface="Times New Roman" pitchFamily="18" charset="0"/>
                <a:cs typeface="Times New Roman" pitchFamily="18" charset="0"/>
              </a:rPr>
              <a:t>07 Nov 2011</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Source: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[Benjamin A. Rolfe, et al] </a:t>
            </a:r>
            <a:r>
              <a:rPr lang="en-US" sz="1600" dirty="0">
                <a:solidFill>
                  <a:schemeClr val="tx2">
                    <a:lumMod val="50000"/>
                  </a:schemeClr>
                </a:solidFill>
                <a:latin typeface="Times New Roman" pitchFamily="18" charset="0"/>
                <a:cs typeface="Times New Roman" pitchFamily="18" charset="0"/>
              </a:rPr>
              <a:t>Company </a:t>
            </a:r>
            <a:r>
              <a:rPr lang="en-US" sz="1600" dirty="0" smtClean="0">
                <a:solidFill>
                  <a:schemeClr val="tx2">
                    <a:lumMod val="50000"/>
                  </a:schemeClr>
                </a:solidFill>
                <a:latin typeface="Times New Roman" pitchFamily="18" charset="0"/>
                <a:cs typeface="Times New Roman" pitchFamily="18" charset="0"/>
              </a:rPr>
              <a:t>[Blind Creek Associates}</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Address </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Voice</a:t>
            </a:r>
            <a:r>
              <a:rPr lang="en-US" sz="1600" dirty="0" smtClean="0">
                <a:solidFill>
                  <a:schemeClr val="tx2">
                    <a:lumMod val="50000"/>
                  </a:schemeClr>
                </a:solidFill>
                <a:latin typeface="Times New Roman" pitchFamily="18" charset="0"/>
                <a:cs typeface="Times New Roman" pitchFamily="18" charset="0"/>
              </a:rPr>
              <a:t>:[+1 408 395 7207], </a:t>
            </a:r>
            <a:r>
              <a:rPr lang="en-US" sz="1600" dirty="0">
                <a:solidFill>
                  <a:schemeClr val="tx2">
                    <a:lumMod val="50000"/>
                  </a:schemeClr>
                </a:solidFill>
                <a:latin typeface="Times New Roman" pitchFamily="18" charset="0"/>
                <a:cs typeface="Times New Roman" pitchFamily="18" charset="0"/>
              </a:rPr>
              <a:t>FAX: </a:t>
            </a:r>
            <a:r>
              <a:rPr lang="en-US" sz="1600" dirty="0" smtClean="0">
                <a:solidFill>
                  <a:schemeClr val="tx2">
                    <a:lumMod val="50000"/>
                  </a:schemeClr>
                </a:solidFill>
                <a:latin typeface="Times New Roman" pitchFamily="18" charset="0"/>
                <a:cs typeface="Times New Roman" pitchFamily="18" charset="0"/>
              </a:rPr>
              <a:t>[NA], </a:t>
            </a:r>
            <a:r>
              <a:rPr lang="en-US" sz="1600" dirty="0">
                <a:solidFill>
                  <a:schemeClr val="tx2">
                    <a:lumMod val="50000"/>
                  </a:schemeClr>
                </a:solidFill>
                <a:latin typeface="Times New Roman" pitchFamily="18" charset="0"/>
                <a:cs typeface="Times New Roman" pitchFamily="18" charset="0"/>
              </a:rPr>
              <a:t>E-Mail</a:t>
            </a:r>
            <a:r>
              <a:rPr lang="en-US" sz="1600" dirty="0" smtClean="0">
                <a:solidFill>
                  <a:schemeClr val="tx2">
                    <a:lumMod val="50000"/>
                  </a:schemeClr>
                </a:solidFill>
                <a:latin typeface="Times New Roman" pitchFamily="18" charset="0"/>
                <a:cs typeface="Times New Roman" pitchFamily="18" charset="0"/>
              </a:rPr>
              <a:t>:[</a:t>
            </a:r>
            <a:r>
              <a:rPr lang="en-US" sz="1600" dirty="0" err="1" smtClean="0">
                <a:solidFill>
                  <a:schemeClr val="tx2">
                    <a:lumMod val="50000"/>
                  </a:schemeClr>
                </a:solidFill>
                <a:latin typeface="Times New Roman" pitchFamily="18" charset="0"/>
                <a:cs typeface="Times New Roman" pitchFamily="18" charset="0"/>
              </a:rPr>
              <a:t>ben</a:t>
            </a:r>
            <a:r>
              <a:rPr lang="en-US" sz="1600" dirty="0" smtClean="0">
                <a:solidFill>
                  <a:schemeClr val="tx2">
                    <a:lumMod val="50000"/>
                  </a:schemeClr>
                </a:solidFill>
                <a:latin typeface="Times New Roman" pitchFamily="18" charset="0"/>
                <a:cs typeface="Times New Roman" pitchFamily="18" charset="0"/>
              </a:rPr>
              <a:t> @ blindcreek.com]</a:t>
            </a:r>
            <a:r>
              <a:rPr lang="en-US" sz="1600"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Re: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[MPDU Fragmentation proposal in TG4k]</a:t>
            </a:r>
            <a:endParaRPr lang="en-US" sz="1600" dirty="0">
              <a:solidFill>
                <a:schemeClr val="tx2">
                  <a:lumMod val="50000"/>
                </a:schemeClr>
              </a:solidFill>
              <a:latin typeface="Times New Roman" pitchFamily="18" charset="0"/>
              <a:cs typeface="Times New Roman" pitchFamily="18" charset="0"/>
            </a:endParaRPr>
          </a:p>
          <a:p>
            <a:pPr>
              <a:spcBef>
                <a:spcPts val="100"/>
              </a:spcBef>
              <a:spcAft>
                <a:spcPts val="100"/>
              </a:spcAft>
            </a:pPr>
            <a:r>
              <a:rPr lang="en-US"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Abstract:</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[Updates the MPDU fragmentation proposal with additional details and merges concepts from all the fragmentation presentations presented so far in TG4k]</a:t>
            </a:r>
            <a:endParaRPr lang="en-US" sz="1600" dirty="0">
              <a:solidFill>
                <a:schemeClr val="tx2">
                  <a:lumMod val="50000"/>
                </a:schemeClr>
              </a:solidFill>
              <a:latin typeface="Times New Roman" pitchFamily="18" charset="0"/>
              <a:cs typeface="Times New Roman" pitchFamily="18" charset="0"/>
            </a:endParaRP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Purpose: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[Support establish the baseline capability for MPDU </a:t>
            </a:r>
            <a:r>
              <a:rPr lang="en-US" sz="1600" dirty="0" err="1" smtClean="0">
                <a:solidFill>
                  <a:schemeClr val="tx2">
                    <a:lumMod val="50000"/>
                  </a:schemeClr>
                </a:solidFill>
                <a:latin typeface="Times New Roman" pitchFamily="18" charset="0"/>
                <a:cs typeface="Times New Roman" pitchFamily="18" charset="0"/>
              </a:rPr>
              <a:t>fragmentaion</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b="1" dirty="0">
                <a:solidFill>
                  <a:schemeClr val="tx2">
                    <a:lumMod val="50000"/>
                  </a:schemeClr>
                </a:solidFill>
                <a:latin typeface="Times New Roman" pitchFamily="18" charset="0"/>
                <a:cs typeface="Times New Roman" pitchFamily="18" charset="0"/>
              </a:rPr>
              <a:t>Notice:</a:t>
            </a:r>
            <a:r>
              <a:rPr lang="en-US" sz="1600" dirty="0">
                <a:solidFill>
                  <a:schemeClr val="tx2">
                    <a:lumMod val="50000"/>
                  </a:schemeClr>
                </a:solidFill>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lumMod val="50000"/>
                  </a:schemeClr>
                </a:solidFill>
                <a:latin typeface="Times New Roman" pitchFamily="18" charset="0"/>
                <a:cs typeface="Times New Roman" pitchFamily="18" charset="0"/>
              </a:rPr>
              <a:t>Release:</a:t>
            </a:r>
            <a:r>
              <a:rPr lang="en-US" sz="1600" dirty="0">
                <a:solidFill>
                  <a:schemeClr val="tx2">
                    <a:lumMod val="50000"/>
                  </a:schemeClr>
                </a:solidFill>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tx2">
                    <a:lumMod val="50000"/>
                  </a:schemeClr>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Autofit/>
          </a:bodyPr>
          <a:lstStyle/>
          <a:p>
            <a:r>
              <a:rPr lang="en-US" sz="3200" dirty="0" smtClean="0"/>
              <a:t>Non-slotted (Asynchronous) Merge </a:t>
            </a:r>
            <a:r>
              <a:rPr lang="en-US" sz="3200" dirty="0" smtClean="0"/>
              <a:t>Strategy</a:t>
            </a:r>
            <a:br>
              <a:rPr lang="en-US" sz="3200" dirty="0" smtClean="0"/>
            </a:br>
            <a:r>
              <a:rPr lang="en-US" sz="3200" dirty="0" smtClean="0"/>
              <a:t>(Non-beacon enabled)</a:t>
            </a:r>
            <a:endParaRPr lang="en-US" sz="3200" dirty="0"/>
          </a:p>
        </p:txBody>
      </p:sp>
      <p:sp>
        <p:nvSpPr>
          <p:cNvPr id="3" name="Content Placeholder 2"/>
          <p:cNvSpPr>
            <a:spLocks noGrp="1"/>
          </p:cNvSpPr>
          <p:nvPr>
            <p:ph idx="1"/>
          </p:nvPr>
        </p:nvSpPr>
        <p:spPr/>
        <p:txBody>
          <a:bodyPr>
            <a:normAutofit/>
          </a:bodyPr>
          <a:lstStyle/>
          <a:p>
            <a:r>
              <a:rPr lang="en-US" dirty="0" smtClean="0"/>
              <a:t>Existing channel access sufficiently flexible and configurable</a:t>
            </a:r>
          </a:p>
          <a:p>
            <a:r>
              <a:rPr lang="en-US" dirty="0" smtClean="0"/>
              <a:t>Coordinator (concentrator) does ‘listening’ burden for uplink unicast </a:t>
            </a:r>
          </a:p>
          <a:p>
            <a:r>
              <a:rPr lang="en-US" dirty="0" smtClean="0"/>
              <a:t>Use “Data as </a:t>
            </a:r>
            <a:r>
              <a:rPr lang="en-US" dirty="0" err="1" smtClean="0"/>
              <a:t>Ack</a:t>
            </a:r>
            <a:r>
              <a:rPr lang="en-US" dirty="0" smtClean="0"/>
              <a:t>” for downlink unicast (can use MP frame, data frame, or EACK)</a:t>
            </a:r>
          </a:p>
          <a:p>
            <a:r>
              <a:rPr lang="en-US" dirty="0" smtClean="0"/>
              <a:t>Mostly higher layer use of existing features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Prioritized Channel Access</a:t>
            </a:r>
            <a:endParaRPr lang="en-US" dirty="0"/>
          </a:p>
        </p:txBody>
      </p:sp>
      <p:sp>
        <p:nvSpPr>
          <p:cNvPr id="3" name="Content Placeholder 2"/>
          <p:cNvSpPr>
            <a:spLocks noGrp="1"/>
          </p:cNvSpPr>
          <p:nvPr>
            <p:ph idx="1"/>
          </p:nvPr>
        </p:nvSpPr>
        <p:spPr/>
        <p:txBody>
          <a:bodyPr/>
          <a:lstStyle/>
          <a:p>
            <a:r>
              <a:rPr lang="en-US" dirty="0" smtClean="0"/>
              <a:t>Some messages are </a:t>
            </a:r>
            <a:r>
              <a:rPr lang="en-US" b="1" dirty="0" smtClean="0">
                <a:solidFill>
                  <a:srgbClr val="FFC000"/>
                </a:solidFill>
              </a:rPr>
              <a:t>critical</a:t>
            </a:r>
            <a:r>
              <a:rPr lang="en-US" dirty="0" smtClean="0"/>
              <a:t> (LE</a:t>
            </a:r>
            <a:r>
              <a:rPr lang="en-US" b="1" dirty="0" smtClean="0">
                <a:solidFill>
                  <a:srgbClr val="FFC000"/>
                </a:solidFill>
              </a:rPr>
              <a:t>C</a:t>
            </a:r>
            <a:r>
              <a:rPr lang="en-US" dirty="0" smtClean="0"/>
              <a:t>IM)</a:t>
            </a:r>
          </a:p>
          <a:p>
            <a:r>
              <a:rPr lang="en-US" dirty="0" smtClean="0"/>
              <a:t>Traffic classifications:</a:t>
            </a:r>
          </a:p>
          <a:p>
            <a:pPr lvl="1"/>
            <a:r>
              <a:rPr lang="en-US" dirty="0" smtClean="0"/>
              <a:t>Normal: not latency sensitive, retransmission acceptable</a:t>
            </a:r>
          </a:p>
          <a:p>
            <a:pPr lvl="1"/>
            <a:r>
              <a:rPr lang="en-US" dirty="0" smtClean="0"/>
              <a:t>Emergency: need high probability of first time success</a:t>
            </a:r>
          </a:p>
          <a:p>
            <a:pPr lvl="1"/>
            <a:r>
              <a:rPr lang="en-US" dirty="0" smtClean="0"/>
              <a:t>Deterministic: may be latency sensitive, and/or periodic traffic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Merge</a:t>
            </a:r>
            <a:endParaRPr lang="en-US" dirty="0"/>
          </a:p>
        </p:txBody>
      </p:sp>
      <p:sp>
        <p:nvSpPr>
          <p:cNvPr id="3" name="Content Placeholder 2"/>
          <p:cNvSpPr>
            <a:spLocks noGrp="1"/>
          </p:cNvSpPr>
          <p:nvPr>
            <p:ph idx="1"/>
          </p:nvPr>
        </p:nvSpPr>
        <p:spPr/>
        <p:txBody>
          <a:bodyPr/>
          <a:lstStyle/>
          <a:p>
            <a:r>
              <a:rPr lang="en-US" dirty="0" smtClean="0"/>
              <a:t>MPDU Fragmentation [15-11-0589]</a:t>
            </a:r>
          </a:p>
          <a:p>
            <a:r>
              <a:rPr lang="en-US" dirty="0" smtClean="0"/>
              <a:t>Acknowledgement contributions</a:t>
            </a:r>
          </a:p>
          <a:p>
            <a:pPr lvl="1"/>
            <a:r>
              <a:rPr lang="en-US" dirty="0" smtClean="0"/>
              <a:t>Use incremental fragment Acknowledge and aggregated acknowledge [15-11-0631]</a:t>
            </a:r>
          </a:p>
          <a:p>
            <a:r>
              <a:rPr lang="en-US" dirty="0" smtClean="0"/>
              <a:t>More details in 15-11-0758</a:t>
            </a:r>
            <a:endParaRPr lang="en-US" dirty="0" smtClean="0"/>
          </a:p>
          <a:p>
            <a:endParaRPr lang="en-US" dirty="0" smtClean="0"/>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lum bright="53000" contrast="1000"/>
          </a:blip>
          <a:srcRect/>
          <a:stretch>
            <a:fillRect/>
          </a:stretch>
        </p:blipFill>
        <p:spPr bwMode="auto">
          <a:xfrm>
            <a:off x="457200" y="706944"/>
            <a:ext cx="8077200" cy="5693856"/>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chemeClr val="tx2">
                    <a:lumMod val="50000"/>
                  </a:schemeClr>
                </a:solidFill>
              </a:rPr>
              <a:t>10,000 Foot View of Merge</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Based on existing MAC (15.4+15.4e) </a:t>
            </a:r>
          </a:p>
          <a:p>
            <a:pPr lvl="1"/>
            <a:r>
              <a:rPr lang="en-US" dirty="0" smtClean="0"/>
              <a:t>[0599, 0596, 0597, 0631, 0641, 629, </a:t>
            </a:r>
          </a:p>
          <a:p>
            <a:pPr lvl="1"/>
            <a:r>
              <a:rPr lang="en-US" dirty="0" smtClean="0"/>
              <a:t>Existing MAC == 802.15.4-2011 + 802.15.4e</a:t>
            </a:r>
          </a:p>
          <a:p>
            <a:r>
              <a:rPr lang="en-US" dirty="0" smtClean="0"/>
              <a:t>Existing MAC provides </a:t>
            </a:r>
          </a:p>
          <a:p>
            <a:pPr lvl="1"/>
            <a:r>
              <a:rPr lang="en-US" dirty="0" smtClean="0"/>
              <a:t>both synchronous and asynchronous </a:t>
            </a:r>
          </a:p>
          <a:p>
            <a:pPr lvl="1"/>
            <a:r>
              <a:rPr lang="en-US" dirty="0" smtClean="0"/>
              <a:t>Flexible channel access</a:t>
            </a:r>
          </a:p>
          <a:p>
            <a:pPr lvl="1"/>
            <a:r>
              <a:rPr lang="en-US" dirty="0" smtClean="0"/>
              <a:t>Frame types with extensibility</a:t>
            </a:r>
          </a:p>
          <a:p>
            <a:pPr lvl="1"/>
            <a:r>
              <a:rPr lang="en-US" dirty="0" smtClean="0"/>
              <a:t>Some low energy mechanisms</a:t>
            </a:r>
          </a:p>
          <a:p>
            <a:r>
              <a:rPr lang="en-US" dirty="0" smtClean="0"/>
              <a:t>Enhancements </a:t>
            </a:r>
          </a:p>
          <a:p>
            <a:pPr lvl="1"/>
            <a:r>
              <a:rPr lang="en-US" dirty="0" smtClean="0"/>
              <a:t>Priority based slotted random access [11-0607]</a:t>
            </a:r>
          </a:p>
          <a:p>
            <a:pPr lvl="1"/>
            <a:r>
              <a:rPr lang="en-US" dirty="0" smtClean="0"/>
              <a:t>Extend LE flexibility</a:t>
            </a:r>
          </a:p>
          <a:p>
            <a:pPr lvl="1"/>
            <a:endParaRPr lang="en-US" dirty="0" smtClean="0"/>
          </a:p>
          <a:p>
            <a:pPr lvl="1">
              <a:buNone/>
            </a:pPr>
            <a:endParaRPr lang="en-US" dirty="0" smtClean="0"/>
          </a:p>
          <a:p>
            <a:pPr lvl="1">
              <a:buNone/>
            </a:pPr>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81000" y="1905000"/>
            <a:ext cx="8229600" cy="2316163"/>
          </a:xfrm>
        </p:spPr>
        <p:txBody>
          <a:bodyPr/>
          <a:lstStyle/>
          <a:p>
            <a:pPr algn="ctr">
              <a:buNone/>
            </a:pPr>
            <a:r>
              <a:rPr lang="en-US" dirty="0" smtClean="0"/>
              <a:t>Let the fun begin!</a:t>
            </a:r>
            <a:endParaRPr lang="en-US" dirty="0"/>
          </a:p>
        </p:txBody>
      </p:sp>
      <p:sp>
        <p:nvSpPr>
          <p:cNvPr id="1026" name="AutoShape 2" descr="data:image/jpeg;base64,/9j/4AAQSkZJRgABAQAAAQABAAD/2wBDAAUDBAQEAwUEBAQFBQUGBwwIBwcHBw8LCwkMEQ8SEhEPERETFhwXExQaFRERGCEYGh0dHx8fExciJCIeJBweHx7/2wBDAQUFBQcGBw4ICA4eFBEUHh4eHh4eHh4eHh4eHh4eHh4eHh4eHh4eHh4eHh4eHh4eHh4eHh4eHh4eHh4eHh4eHh7/wAARCABQAFADASIAAhEBAxEB/8QAHAAAAgMBAQEBAAAAAAAAAAAABwgEBQYDCQEA/8QAORAAAQMCBAQDBgMHBQAAAAAAAQIDBAURAAYSIQcTMUEIIlEUYXGBkaEyUsEjJENicrLRJUJjkrH/xAAbAQACAwEBAQAAAAAAAAAAAAAEBQIDBgcBAP/EAC0RAAEDAgUDAgUFAAAAAAAAAAEAAgMEEQUSITFBBhNRcZEUIoGhsTLB0eHx/9oADAMBAAIRAxEAPwByXFobbU44oIQkXUomwA9TgY1zjBCYqL8OjUh6ppaOkSOaENrPe2xJHvxnvFTnaVRKdAy5AWUuTwp2TYkHlA2Cdh0Jvff/AG4D+Wc2ezoSgR0pFt9974VVta6N2Ri6F030iKyj+NnbmB/SL225PKNo4tZlJuMrRbdh7Uq/9uJLHFmtagH8nkj/AI5n+UYHtLzVHfslVkqv3xYTszRYzGrWm9trYCFbLvn+wTKXp+lDsnwov6u/lXGfeLrjsWLSm0TMuPSSS7IcIJCR2QR0v3O1sZh3L9OnHmypkiWtW/MdeKyr33OBbxaqbtRVFnvfg86Eqt2Fv84jUrNtTh05prS5y2hpBN9h2GK5Jnym7tVpaHpxtPA0UnyO3I+vk6osDKUVrzw58qMrsWn1JP2OOc6pZhyxEVMTnStNtNi+gyOZf3WXcfbA6RxBm6bazftvjP58zbMXQiHlFx6SoBKB1Sj4epP2GIMc69m6K6XDJo2l9YQWDe4B/ZFvK/iOr8KoJZqrcetQeqjpDMhKe+4AQSPS2/rhlcm5lpObcvRq7RZHPhyAbEiykqGxSodiDjzsNKnQ6fGqMtxttTwCkNWubdicNf4J5SHcg1aL7WXHGqhrLJ/hhTad/mUq+mGlFUPL8jjdYrrDBKOGlFZTx5DcCw2I9OD7LD+NN59jPlJIT+zVTgEnURuHF36H4YCsCpPN76ifnhkfG3Ri/RqFWkJ3ZdcjrP8AUApP9qsKwy4RtgKvblmJWv6HrA/Co2eLj7rZU+tL1jex+OJ704yXW0uPaUqUASVbYxsJyzgOLqnvRVT2W5mksKOlZPa/fAYAute8NvmAU/NJi1ViRCE4tMw0hENISFLeeUpIUn+kBKlX7WHqMV+YnFopsNk2CyjnL0qJuD+G47G2LlEeHEixKm+yRKbYLUdq9w6SpSuYfTqL/AdBtiI3T+ew65I0tpKPOSdkgD9MXO4ASiBwhzTS6AH8X/sn1tws2mDMRDM99l1qGElfOKDpKR3v0xgXq07V83x9JVyArQ2m/UAGxOGOlZgjZXzllXh25RmZTE6In2iTc8xK1KUAU9rApufcfqKnMrRaZxEzPIaZQGYEhtLTdtkh43uPSwuPnhpDSNiaXHey5hifVtTiVQyFmjA8fWx0uulTlyqozDCkmzLIbB7Egm5wwHgkU9GrmYYQTdpyK06tXopKiB9lH6YDOX2EORXkJSDpV5T6DDReFDLKqTlCZXH0aXqo/wCQkfwm7gfVRV9sD0LD3bp31hXtOHGMje3vur3xLUkVXhHUzo1riKbkI26WVYn/AKqOESsUOqQeoNsek2ZoCapl6oU1YBTKjOMm/wDMkj9cIHmaiQkzXS1LiwnWFaJCHlquVdikAEqB9w27+p9xYhha48pd0DXBjXwHzf3/AMWeYVYXtju0VOupSkXN9hjgG9LhQlaXB+ZINj9QDjSZdpukiQ6nftfCwLrPdDG5irWmxX3EoXKWpagkJTqP4QO2LrN2Tq69w2azJDR/py5yY7qQDrUm9tY/k1eX442fCfh1KzhM58hSo9IYWBIdGynD15aPf6nsD643XimosUcNKbT4OqCiHISYvJOkNlA8vyw0pKew7r9ly/qrHe/IKCA3c42NuB49ShHmyiGZ4rMnspHlFMLp1C4snn7/AGGMbXlRU8dcwU2Y5y4FRSmK872aXoQUL+SgPvjNQOM9apPFJvM9Zp8aryafAVTW0oWWQRqJ13srfzKGKkZvXmjNUqUmltRlzZC3lEvKUUg3OntfsMMXvAbe1wsDRUb5antZw14Nhe+99tAUV8n5IrUPOreU5yClcp1AafA8i0E/iB77b2w61JgRqZTI1PhthuPGaS02kdkgWGFo8MT9VrObo8WqSnZkSlxnHoweOrlL8iRY+4KIF+mGhxGlia0Fw5RGP4hNUzCGXdmhtsT5XxQuk4QriK3El5vqKhG9i/eHLMrFiBqNt/hbD7YXDPlIyrVs6T6ZXFIhS231Bp4kIS4k3Iso7Xt2PptidRCJm2KFwjFZsMm7sWvkIBQoDCVhRKPgdiP0xex1tt6QLED0wTqnwvyrTWUyJmZfYmgoBKnloAJIJA6i5Njb4Yqc45YolMoNKqlGqL9QjzS4NTrHLF06d0ggEg6uuAW4a0G5K10/X1RIzKyIA+Sb/bRHjw/uod4X09aG20ftHwdItqIdULn37YqfEsWlZOisqtrXIuke4J3/APRiX4dXA1wuitrIu3JfH1cJ/XETxGRnqjkJ2TBSTKp6xIQmxIcR0Wk23G29x3SMG5S6Cw8LKukbFihe86Bx/K84q2kKrM5Q6e0L/uOL3hy2DWQfytk/cYhQqFVqvJmKiRkOONBbzqOcgHSLlRAJGqwG9r4tMmsyafMXIlMLYa0HzuJsDuOhOITkCEt5sjsEY6XFWS2+XNcngbnVNN4UZNQPE56I0lHsIpDrryinfVzWkpAP1+mGowsng8kIlmu1RhWppsNxkrCTpJN1KAPQ2snp6jDIRZRcVpIxfCLRgJNicgkrJXDlx/KlnC/cbMuVWbmabIiwHpEdxGtSmVaiVBtQSCjqd1XuB2weHuYEmxwEOLVdzhlbMKqjEpkibSXkpKltx1PobUBYhQR509L36Ym5Bt3WUmVNl3OdQqFQhvRU+0U9dOizWLByyFtuIKSNiAtZB/ME2v3tOIbC3+GmUS2UBEeI84olXoptNh69cVA49xEpDc2BB190qWtG/wAFC+KPN+dZGdYMKn5cyq44Iy1FlmmxHCLqte6iAkDa/wB8eX0UhujVwFXqyJpFwBLdAuOvT643jzIcTpULg9RjM8JKRVadkelQqnGTHmIZ1PtJVqCFKJUU3HW17XxumoqUgatzj6NuVoCsqpRNM545KGeaeE+SMxqUupZXgvOqNy6hBbcJ/qRY/fFNT/Dvw8ZfS6cuId0m4D8h1wfQq3+eDYlKR0AGPuJWCpD3AWBVFQstwKRAbgwIseHFaFkMsNhCE/ADbFwww21+Eb463x+x6or/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BDAAUDBAQEAwUEBAQFBQUGBwwIBwcHBw8LCwkMEQ8SEhEPERETFhwXExQaFRERGCEYGh0dHx8fExciJCIeJBweHx7/2wBDAQUFBQcGBw4ICA4eFBEUHh4eHh4eHh4eHh4eHh4eHh4eHh4eHh4eHh4eHh4eHh4eHh4eHh4eHh4eHh4eHh4eHh7/wAARCABQAFADASIAAhEBAxEB/8QAHAAAAgMBAQEBAAAAAAAAAAAABwgEBQYDCQEA/8QAORAAAQMCBAQDBgMHBQAAAAAAAQIDBAURAAYSIQcTMUEIIlEUYXGBkaEyUsEjJENicrLRJUJjkrH/xAAbAQACAwEBAQAAAAAAAAAAAAAEBQIDBgcBAP/EAC0RAAEDAgUDAgUFAAAAAAAAAAEAAgMEEQUSITFBBhNRcZEUIoGhsTLB0eHx/9oADAMBAAIRAxEAPwByXFobbU44oIQkXUomwA9TgY1zjBCYqL8OjUh6ppaOkSOaENrPe2xJHvxnvFTnaVRKdAy5AWUuTwp2TYkHlA2Cdh0Jvff/AG4D+Wc2ezoSgR0pFt9974VVta6N2Ri6F030iKyj+NnbmB/SL225PKNo4tZlJuMrRbdh7Uq/9uJLHFmtagH8nkj/AI5n+UYHtLzVHfslVkqv3xYTszRYzGrWm9trYCFbLvn+wTKXp+lDsnwov6u/lXGfeLrjsWLSm0TMuPSSS7IcIJCR2QR0v3O1sZh3L9OnHmypkiWtW/MdeKyr33OBbxaqbtRVFnvfg86Eqt2Fv84jUrNtTh05prS5y2hpBN9h2GK5Jnym7tVpaHpxtPA0UnyO3I+vk6osDKUVrzw58qMrsWn1JP2OOc6pZhyxEVMTnStNtNi+gyOZf3WXcfbA6RxBm6bazftvjP58zbMXQiHlFx6SoBKB1Sj4epP2GIMc69m6K6XDJo2l9YQWDe4B/ZFvK/iOr8KoJZqrcetQeqjpDMhKe+4AQSPS2/rhlcm5lpObcvRq7RZHPhyAbEiykqGxSodiDjzsNKnQ6fGqMtxttTwCkNWubdicNf4J5SHcg1aL7WXHGqhrLJ/hhTad/mUq+mGlFUPL8jjdYrrDBKOGlFZTx5DcCw2I9OD7LD+NN59jPlJIT+zVTgEnURuHF36H4YCsCpPN76ifnhkfG3Ri/RqFWkJ3ZdcjrP8AUApP9qsKwy4RtgKvblmJWv6HrA/Co2eLj7rZU+tL1jex+OJ704yXW0uPaUqUASVbYxsJyzgOLqnvRVT2W5mksKOlZPa/fAYAute8NvmAU/NJi1ViRCE4tMw0hENISFLeeUpIUn+kBKlX7WHqMV+YnFopsNk2CyjnL0qJuD+G47G2LlEeHEixKm+yRKbYLUdq9w6SpSuYfTqL/AdBtiI3T+ew65I0tpKPOSdkgD9MXO4ASiBwhzTS6AH8X/sn1tws2mDMRDM99l1qGElfOKDpKR3v0xgXq07V83x9JVyArQ2m/UAGxOGOlZgjZXzllXh25RmZTE6In2iTc8xK1KUAU9rApufcfqKnMrRaZxEzPIaZQGYEhtLTdtkh43uPSwuPnhpDSNiaXHey5hifVtTiVQyFmjA8fWx0uulTlyqozDCkmzLIbB7Egm5wwHgkU9GrmYYQTdpyK06tXopKiB9lH6YDOX2EORXkJSDpV5T6DDReFDLKqTlCZXH0aXqo/wCQkfwm7gfVRV9sD0LD3bp31hXtOHGMje3vur3xLUkVXhHUzo1riKbkI26WVYn/AKqOESsUOqQeoNsek2ZoCapl6oU1YBTKjOMm/wDMkj9cIHmaiQkzXS1LiwnWFaJCHlquVdikAEqB9w27+p9xYhha48pd0DXBjXwHzf3/AMWeYVYXtju0VOupSkXN9hjgG9LhQlaXB+ZINj9QDjSZdpukiQ6nftfCwLrPdDG5irWmxX3EoXKWpagkJTqP4QO2LrN2Tq69w2azJDR/py5yY7qQDrUm9tY/k1eX442fCfh1KzhM58hSo9IYWBIdGynD15aPf6nsD643XimosUcNKbT4OqCiHISYvJOkNlA8vyw0pKew7r9ly/qrHe/IKCA3c42NuB49ShHmyiGZ4rMnspHlFMLp1C4snn7/AGGMbXlRU8dcwU2Y5y4FRSmK872aXoQUL+SgPvjNQOM9apPFJvM9Zp8aryafAVTW0oWWQRqJ13srfzKGKkZvXmjNUqUmltRlzZC3lEvKUUg3OntfsMMXvAbe1wsDRUb5antZw14Nhe+99tAUV8n5IrUPOreU5yClcp1AafA8i0E/iB77b2w61JgRqZTI1PhthuPGaS02kdkgWGFo8MT9VrObo8WqSnZkSlxnHoweOrlL8iRY+4KIF+mGhxGlia0Fw5RGP4hNUzCGXdmhtsT5XxQuk4QriK3El5vqKhG9i/eHLMrFiBqNt/hbD7YXDPlIyrVs6T6ZXFIhS231Bp4kIS4k3Iso7Xt2PptidRCJm2KFwjFZsMm7sWvkIBQoDCVhRKPgdiP0xex1tt6QLED0wTqnwvyrTWUyJmZfYmgoBKnloAJIJA6i5Njb4Yqc45YolMoNKqlGqL9QjzS4NTrHLF06d0ggEg6uuAW4a0G5K10/X1RIzKyIA+Sb/bRHjw/uod4X09aG20ftHwdItqIdULn37YqfEsWlZOisqtrXIuke4J3/APRiX4dXA1wuitrIu3JfH1cJ/XETxGRnqjkJ2TBSTKp6xIQmxIcR0Wk23G29x3SMG5S6Cw8LKukbFihe86Bx/K84q2kKrM5Q6e0L/uOL3hy2DWQfytk/cYhQqFVqvJmKiRkOONBbzqOcgHSLlRAJGqwG9r4tMmsyafMXIlMLYa0HzuJsDuOhOITkCEt5sjsEY6XFWS2+XNcngbnVNN4UZNQPE56I0lHsIpDrryinfVzWkpAP1+mGowsng8kIlmu1RhWppsNxkrCTpJN1KAPQ2snp6jDIRZRcVpIxfCLRgJNicgkrJXDlx/KlnC/cbMuVWbmabIiwHpEdxGtSmVaiVBtQSCjqd1XuB2weHuYEmxwEOLVdzhlbMKqjEpkibSXkpKltx1PobUBYhQR509L36Ym5Bt3WUmVNl3OdQqFQhvRU+0U9dOizWLByyFtuIKSNiAtZB/ME2v3tOIbC3+GmUS2UBEeI84olXoptNh69cVA49xEpDc2BB190qWtG/wAFC+KPN+dZGdYMKn5cyq44Iy1FlmmxHCLqte6iAkDa/wB8eX0UhujVwFXqyJpFwBLdAuOvT643jzIcTpULg9RjM8JKRVadkelQqnGTHmIZ1PtJVqCFKJUU3HW17XxumoqUgatzj6NuVoCsqpRNM545KGeaeE+SMxqUupZXgvOqNy6hBbcJ/qRY/fFNT/Dvw8ZfS6cuId0m4D8h1wfQq3+eDYlKR0AGPuJWCpD3AWBVFQstwKRAbgwIseHFaFkMsNhCE/ADbFwww21+Eb463x+x6or/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BDAAUDBAQEAwUEBAQFBQUGBwwIBwcHBw8LCwkMEQ8SEhEPERETFhwXExQaFRERGCEYGh0dHx8fExciJCIeJBweHx7/2wBDAQUFBQcGBw4ICA4eFBEUHh4eHh4eHh4eHh4eHh4eHh4eHh4eHh4eHh4eHh4eHh4eHh4eHh4eHh4eHh4eHh4eHh7/wAARCABQAFADASIAAhEBAxEB/8QAHAAAAgMBAQEBAAAAAAAAAAAABwgEBQYDCQEA/8QAORAAAQMCBAQDBgMHBQAAAAAAAQIDBAURAAYSIQcTMUEIIlEUYXGBkaEyUsEjJENicrLRJUJjkrH/xAAbAQACAwEBAQAAAAAAAAAAAAAEBQIDBgcBAP/EAC0RAAEDAgUDAgUFAAAAAAAAAAEAAgMEEQUSITFBBhNRcZEUIoGhsTLB0eHx/9oADAMBAAIRAxEAPwByXFobbU44oIQkXUomwA9TgY1zjBCYqL8OjUh6ppaOkSOaENrPe2xJHvxnvFTnaVRKdAy5AWUuTwp2TYkHlA2Cdh0Jvff/AG4D+Wc2ezoSgR0pFt9974VVta6N2Ri6F030iKyj+NnbmB/SL225PKNo4tZlJuMrRbdh7Uq/9uJLHFmtagH8nkj/AI5n+UYHtLzVHfslVkqv3xYTszRYzGrWm9trYCFbLvn+wTKXp+lDsnwov6u/lXGfeLrjsWLSm0TMuPSSS7IcIJCR2QR0v3O1sZh3L9OnHmypkiWtW/MdeKyr33OBbxaqbtRVFnvfg86Eqt2Fv84jUrNtTh05prS5y2hpBN9h2GK5Jnym7tVpaHpxtPA0UnyO3I+vk6osDKUVrzw58qMrsWn1JP2OOc6pZhyxEVMTnStNtNi+gyOZf3WXcfbA6RxBm6bazftvjP58zbMXQiHlFx6SoBKB1Sj4epP2GIMc69m6K6XDJo2l9YQWDe4B/ZFvK/iOr8KoJZqrcetQeqjpDMhKe+4AQSPS2/rhlcm5lpObcvRq7RZHPhyAbEiykqGxSodiDjzsNKnQ6fGqMtxttTwCkNWubdicNf4J5SHcg1aL7WXHGqhrLJ/hhTad/mUq+mGlFUPL8jjdYrrDBKOGlFZTx5DcCw2I9OD7LD+NN59jPlJIT+zVTgEnURuHF36H4YCsCpPN76ifnhkfG3Ri/RqFWkJ3ZdcjrP8AUApP9qsKwy4RtgKvblmJWv6HrA/Co2eLj7rZU+tL1jex+OJ704yXW0uPaUqUASVbYxsJyzgOLqnvRVT2W5mksKOlZPa/fAYAute8NvmAU/NJi1ViRCE4tMw0hENISFLeeUpIUn+kBKlX7WHqMV+YnFopsNk2CyjnL0qJuD+G47G2LlEeHEixKm+yRKbYLUdq9w6SpSuYfTqL/AdBtiI3T+ew65I0tpKPOSdkgD9MXO4ASiBwhzTS6AH8X/sn1tws2mDMRDM99l1qGElfOKDpKR3v0xgXq07V83x9JVyArQ2m/UAGxOGOlZgjZXzllXh25RmZTE6In2iTc8xK1KUAU9rApufcfqKnMrRaZxEzPIaZQGYEhtLTdtkh43uPSwuPnhpDSNiaXHey5hifVtTiVQyFmjA8fWx0uulTlyqozDCkmzLIbB7Egm5wwHgkU9GrmYYQTdpyK06tXopKiB9lH6YDOX2EORXkJSDpV5T6DDReFDLKqTlCZXH0aXqo/wCQkfwm7gfVRV9sD0LD3bp31hXtOHGMje3vur3xLUkVXhHUzo1riKbkI26WVYn/AKqOESsUOqQeoNsek2ZoCapl6oU1YBTKjOMm/wDMkj9cIHmaiQkzXS1LiwnWFaJCHlquVdikAEqB9w27+p9xYhha48pd0DXBjXwHzf3/AMWeYVYXtju0VOupSkXN9hjgG9LhQlaXB+ZINj9QDjSZdpukiQ6nftfCwLrPdDG5irWmxX3EoXKWpagkJTqP4QO2LrN2Tq69w2azJDR/py5yY7qQDrUm9tY/k1eX442fCfh1KzhM58hSo9IYWBIdGynD15aPf6nsD643XimosUcNKbT4OqCiHISYvJOkNlA8vyw0pKew7r9ly/qrHe/IKCA3c42NuB49ShHmyiGZ4rMnspHlFMLp1C4snn7/AGGMbXlRU8dcwU2Y5y4FRSmK872aXoQUL+SgPvjNQOM9apPFJvM9Zp8aryafAVTW0oWWQRqJ13srfzKGKkZvXmjNUqUmltRlzZC3lEvKUUg3OntfsMMXvAbe1wsDRUb5antZw14Nhe+99tAUV8n5IrUPOreU5yClcp1AafA8i0E/iB77b2w61JgRqZTI1PhthuPGaS02kdkgWGFo8MT9VrObo8WqSnZkSlxnHoweOrlL8iRY+4KIF+mGhxGlia0Fw5RGP4hNUzCGXdmhtsT5XxQuk4QriK3El5vqKhG9i/eHLMrFiBqNt/hbD7YXDPlIyrVs6T6ZXFIhS231Bp4kIS4k3Iso7Xt2PptidRCJm2KFwjFZsMm7sWvkIBQoDCVhRKPgdiP0xex1tt6QLED0wTqnwvyrTWUyJmZfYmgoBKnloAJIJA6i5Njb4Yqc45YolMoNKqlGqL9QjzS4NTrHLF06d0ggEg6uuAW4a0G5K10/X1RIzKyIA+Sb/bRHjw/uod4X09aG20ftHwdItqIdULn37YqfEsWlZOisqtrXIuke4J3/APRiX4dXA1wuitrIu3JfH1cJ/XETxGRnqjkJ2TBSTKp6xIQmxIcR0Wk23G29x3SMG5S6Cw8LKukbFihe86Bx/K84q2kKrM5Q6e0L/uOL3hy2DWQfytk/cYhQqFVqvJmKiRkOONBbzqOcgHSLlRAJGqwG9r4tMmsyafMXIlMLYa0HzuJsDuOhOITkCEt5sjsEY6XFWS2+XNcngbnVNN4UZNQPE56I0lHsIpDrryinfVzWkpAP1+mGowsng8kIlmu1RhWppsNxkrCTpJN1KAPQ2snp6jDIRZRcVpIxfCLRgJNicgkrJXDlx/KlnC/cbMuVWbmabIiwHpEdxGtSmVaiVBtQSCjqd1XuB2weHuYEmxwEOLVdzhlbMKqjEpkibSXkpKltx1PobUBYhQR509L36Ym5Bt3WUmVNl3OdQqFQhvRU+0U9dOizWLByyFtuIKSNiAtZB/ME2v3tOIbC3+GmUS2UBEeI84olXoptNh69cVA49xEpDc2BB190qWtG/wAFC+KPN+dZGdYMKn5cyq44Iy1FlmmxHCLqte6iAkDa/wB8eX0UhujVwFXqyJpFwBLdAuOvT643jzIcTpULg9RjM8JKRVadkelQqnGTHmIZ1PtJVqCFKJUU3HW17XxumoqUgatzj6NuVoCsqpRNM545KGeaeE+SMxqUupZXgvOqNy6hBbcJ/qRY/fFNT/Dvw8ZfS6cuId0m4D8h1wfQq3+eDYlKR0AGPuJWCpD3AWBVFQstwKRAbgwIseHFaFkMsNhCE/ADbFwww21+Eb463x+x6or/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14 oz Pro Style Boxing Gloves Red"/>
          <p:cNvPicPr>
            <a:picLocks noChangeAspect="1" noChangeArrowheads="1"/>
          </p:cNvPicPr>
          <p:nvPr/>
        </p:nvPicPr>
        <p:blipFill>
          <a:blip r:embed="rId2" cstate="print"/>
          <a:srcRect/>
          <a:stretch>
            <a:fillRect/>
          </a:stretch>
        </p:blipFill>
        <p:spPr bwMode="auto">
          <a:xfrm>
            <a:off x="3200400" y="2895600"/>
            <a:ext cx="2095500" cy="209550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23554" name="Picture 2" descr="C:\Users\Ben\Pictures\DogsOnLeash-small.jpg"/>
          <p:cNvPicPr>
            <a:picLocks noChangeAspect="1" noChangeArrowheads="1"/>
          </p:cNvPicPr>
          <p:nvPr/>
        </p:nvPicPr>
        <p:blipFill>
          <a:blip r:embed="rId2" cstate="print"/>
          <a:srcRect/>
          <a:stretch>
            <a:fillRect/>
          </a:stretch>
        </p:blipFill>
        <p:spPr bwMode="auto">
          <a:xfrm>
            <a:off x="2125104" y="1600200"/>
            <a:ext cx="5342496" cy="3992960"/>
          </a:xfrm>
          <a:prstGeom prst="rect">
            <a:avLst/>
          </a:prstGeom>
          <a:noFill/>
        </p:spPr>
      </p:pic>
      <p:sp>
        <p:nvSpPr>
          <p:cNvPr id="5" name="Title 1"/>
          <p:cNvSpPr txBox="1">
            <a:spLocks/>
          </p:cNvSpPr>
          <p:nvPr/>
        </p:nvSpPr>
        <p:spPr>
          <a:xfrm>
            <a:off x="533400" y="5562600"/>
            <a:ext cx="8229600" cy="8080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lstStyle/>
          <a:p>
            <a:r>
              <a:rPr lang="en-US" dirty="0" smtClean="0"/>
              <a:t>MAC Common Concepts</a:t>
            </a:r>
            <a:br>
              <a:rPr lang="en-US" dirty="0" smtClean="0"/>
            </a:br>
            <a:r>
              <a:rPr lang="en-US" dirty="0" smtClean="0"/>
              <a:t/>
            </a:r>
            <a:br>
              <a:rPr lang="en-US" dirty="0" smtClean="0"/>
            </a:br>
            <a:r>
              <a:rPr lang="en-US" dirty="0" smtClean="0"/>
              <a:t/>
            </a:r>
            <a:br>
              <a:rPr lang="en-US" dirty="0" smtClean="0"/>
            </a:br>
            <a:r>
              <a:rPr lang="en-US" sz="3200" dirty="0" smtClean="0"/>
              <a:t>and merge strategy</a:t>
            </a:r>
            <a:endParaRPr lang="en-US" sz="3200" dirty="0"/>
          </a:p>
        </p:txBody>
      </p:sp>
      <p:sp>
        <p:nvSpPr>
          <p:cNvPr id="3" name="Subtitle 2"/>
          <p:cNvSpPr>
            <a:spLocks noGrp="1"/>
          </p:cNvSpPr>
          <p:nvPr>
            <p:ph type="subTitle" idx="1"/>
          </p:nvPr>
        </p:nvSpPr>
        <p:spPr/>
        <p:txBody>
          <a:bodyPr/>
          <a:lstStyle/>
          <a:p>
            <a:r>
              <a:rPr lang="en-US" dirty="0" smtClean="0"/>
              <a:t>A Framework for LECIM MAC enhancements to guide baseline discussion</a:t>
            </a:r>
            <a:endParaRPr lang="en-US" dirty="0"/>
          </a:p>
        </p:txBody>
      </p:sp>
      <p:pic>
        <p:nvPicPr>
          <p:cNvPr id="4" name="Picture 2" descr="http://t3.gstatic.com/images?q=tbn:ANd9GcS5kTZ0zjxWURJjA8AZrcuhKSMX71UHkWN3-HwFeSsDvCnqFnDh"/>
          <p:cNvPicPr>
            <a:picLocks noChangeAspect="1" noChangeArrowheads="1"/>
          </p:cNvPicPr>
          <p:nvPr/>
        </p:nvPicPr>
        <p:blipFill>
          <a:blip r:embed="rId2" cstate="print"/>
          <a:srcRect/>
          <a:stretch>
            <a:fillRect/>
          </a:stretch>
        </p:blipFill>
        <p:spPr bwMode="auto">
          <a:xfrm>
            <a:off x="4038600" y="1676400"/>
            <a:ext cx="1257300" cy="12573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2000"/>
          <a:ext cx="8229600" cy="5461000"/>
        </p:xfrm>
        <a:graphic>
          <a:graphicData uri="http://schemas.openxmlformats.org/drawingml/2006/table">
            <a:tbl>
              <a:tblPr firstRow="1" bandRow="1">
                <a:tableStyleId>{5C22544A-7EE6-4342-B048-85BDC9FD1C3A}</a:tableStyleId>
              </a:tblPr>
              <a:tblGrid>
                <a:gridCol w="1295400"/>
                <a:gridCol w="6934200"/>
              </a:tblGrid>
              <a:tr h="370840">
                <a:tc>
                  <a:txBody>
                    <a:bodyPr/>
                    <a:lstStyle/>
                    <a:p>
                      <a:r>
                        <a:rPr lang="en-US" dirty="0" smtClean="0"/>
                        <a:t>Document</a:t>
                      </a:r>
                      <a:endParaRPr lang="en-US" dirty="0"/>
                    </a:p>
                  </a:txBody>
                  <a:tcPr/>
                </a:tc>
                <a:tc>
                  <a:txBody>
                    <a:bodyPr/>
                    <a:lstStyle/>
                    <a:p>
                      <a:r>
                        <a:rPr lang="en-US" dirty="0" smtClean="0"/>
                        <a:t>Over-simplified</a:t>
                      </a:r>
                      <a:r>
                        <a:rPr lang="en-US" baseline="0" dirty="0" smtClean="0"/>
                        <a:t> description</a:t>
                      </a:r>
                      <a:endParaRPr lang="en-US" dirty="0"/>
                    </a:p>
                  </a:txBody>
                  <a:tcPr/>
                </a:tc>
              </a:tr>
              <a:tr h="370840">
                <a:tc>
                  <a:txBody>
                    <a:bodyPr/>
                    <a:lstStyle/>
                    <a:p>
                      <a:r>
                        <a:rPr lang="en-US" dirty="0" smtClean="0"/>
                        <a:t>15-11-0589</a:t>
                      </a:r>
                      <a:endParaRPr lang="en-US" dirty="0"/>
                    </a:p>
                  </a:txBody>
                  <a:tcPr/>
                </a:tc>
                <a:tc>
                  <a:txBody>
                    <a:bodyPr/>
                    <a:lstStyle/>
                    <a:p>
                      <a:r>
                        <a:rPr lang="en-US" dirty="0" smtClean="0"/>
                        <a:t>MPDU</a:t>
                      </a:r>
                      <a:r>
                        <a:rPr lang="en-US" baseline="0" dirty="0" smtClean="0"/>
                        <a:t> Fragmentation using </a:t>
                      </a:r>
                      <a:endParaRPr lang="en-US" dirty="0"/>
                    </a:p>
                  </a:txBody>
                  <a:tcPr/>
                </a:tc>
              </a:tr>
              <a:tr h="370840">
                <a:tc>
                  <a:txBody>
                    <a:bodyPr/>
                    <a:lstStyle/>
                    <a:p>
                      <a:r>
                        <a:rPr lang="en-US" dirty="0" smtClean="0"/>
                        <a:t>15-11-0596</a:t>
                      </a:r>
                      <a:endParaRPr lang="en-US" dirty="0"/>
                    </a:p>
                  </a:txBody>
                  <a:tcPr/>
                </a:tc>
                <a:tc>
                  <a:txBody>
                    <a:bodyPr/>
                    <a:lstStyle/>
                    <a:p>
                      <a:r>
                        <a:rPr lang="en-US" dirty="0" smtClean="0"/>
                        <a:t>Low</a:t>
                      </a:r>
                      <a:r>
                        <a:rPr lang="en-US" baseline="0" dirty="0" smtClean="0"/>
                        <a:t> energy enhancements to 15.4 MAC</a:t>
                      </a:r>
                      <a:endParaRPr lang="en-US" dirty="0"/>
                    </a:p>
                  </a:txBody>
                  <a:tcPr/>
                </a:tc>
              </a:tr>
              <a:tr h="370840">
                <a:tc>
                  <a:txBody>
                    <a:bodyPr/>
                    <a:lstStyle/>
                    <a:p>
                      <a:r>
                        <a:rPr lang="en-US" dirty="0" smtClean="0"/>
                        <a:t>15-11-0597</a:t>
                      </a:r>
                      <a:endParaRPr lang="en-US" dirty="0"/>
                    </a:p>
                  </a:txBody>
                  <a:tcPr/>
                </a:tc>
                <a:tc>
                  <a:txBody>
                    <a:bodyPr/>
                    <a:lstStyle/>
                    <a:p>
                      <a:r>
                        <a:rPr lang="en-US" baseline="0" dirty="0" smtClean="0"/>
                        <a:t>Slotted access (0599), synchronization (0598), Link Management (0600), </a:t>
                      </a:r>
                      <a:endParaRPr lang="en-US" dirty="0"/>
                    </a:p>
                  </a:txBody>
                  <a:tcPr/>
                </a:tc>
              </a:tr>
              <a:tr h="370840">
                <a:tc>
                  <a:txBody>
                    <a:bodyPr/>
                    <a:lstStyle/>
                    <a:p>
                      <a:r>
                        <a:rPr lang="en-US" dirty="0" smtClean="0"/>
                        <a:t>15-11-0598</a:t>
                      </a:r>
                      <a:endParaRPr lang="en-US" dirty="0"/>
                    </a:p>
                  </a:txBody>
                  <a:tcPr/>
                </a:tc>
                <a:tc>
                  <a:txBody>
                    <a:bodyPr/>
                    <a:lstStyle/>
                    <a:p>
                      <a:r>
                        <a:rPr lang="en-US" dirty="0" smtClean="0"/>
                        <a:t>Synchronization</a:t>
                      </a:r>
                      <a:r>
                        <a:rPr lang="en-US" baseline="0" dirty="0" smtClean="0"/>
                        <a:t> using 15.4e DSME w/extensions</a:t>
                      </a:r>
                      <a:endParaRPr lang="en-US" dirty="0"/>
                    </a:p>
                  </a:txBody>
                  <a:tcPr/>
                </a:tc>
              </a:tr>
              <a:tr h="370840">
                <a:tc>
                  <a:txBody>
                    <a:bodyPr/>
                    <a:lstStyle/>
                    <a:p>
                      <a:r>
                        <a:rPr lang="en-US" dirty="0" smtClean="0"/>
                        <a:t>15-11-0599</a:t>
                      </a:r>
                      <a:endParaRPr lang="en-US" dirty="0"/>
                    </a:p>
                  </a:txBody>
                  <a:tcPr/>
                </a:tc>
                <a:tc>
                  <a:txBody>
                    <a:bodyPr/>
                    <a:lstStyle/>
                    <a:p>
                      <a:r>
                        <a:rPr lang="en-US" dirty="0" smtClean="0"/>
                        <a:t>Slotted access using 15.4e DSME w/extensions</a:t>
                      </a:r>
                      <a:endParaRPr lang="en-US" dirty="0"/>
                    </a:p>
                  </a:txBody>
                  <a:tcPr/>
                </a:tc>
              </a:tr>
              <a:tr h="370840">
                <a:tc>
                  <a:txBody>
                    <a:bodyPr/>
                    <a:lstStyle/>
                    <a:p>
                      <a:r>
                        <a:rPr lang="en-US" dirty="0" smtClean="0"/>
                        <a:t>15-11-0600</a:t>
                      </a:r>
                      <a:endParaRPr lang="en-US" dirty="0"/>
                    </a:p>
                  </a:txBody>
                  <a:tcPr/>
                </a:tc>
                <a:tc>
                  <a:txBody>
                    <a:bodyPr/>
                    <a:lstStyle/>
                    <a:p>
                      <a:r>
                        <a:rPr lang="en-US" dirty="0" smtClean="0"/>
                        <a:t>Link</a:t>
                      </a:r>
                      <a:r>
                        <a:rPr lang="en-US" baseline="0" dirty="0" smtClean="0"/>
                        <a:t> management using  15.4e DSME w/extensions </a:t>
                      </a:r>
                      <a:endParaRPr lang="en-US" dirty="0"/>
                    </a:p>
                  </a:txBody>
                  <a:tcPr/>
                </a:tc>
              </a:tr>
              <a:tr h="370840">
                <a:tc>
                  <a:txBody>
                    <a:bodyPr/>
                    <a:lstStyle/>
                    <a:p>
                      <a:r>
                        <a:rPr lang="en-US" dirty="0" smtClean="0"/>
                        <a:t>15-11-0605</a:t>
                      </a:r>
                      <a:endParaRPr lang="en-US" dirty="0"/>
                    </a:p>
                  </a:txBody>
                  <a:tcPr/>
                </a:tc>
                <a:tc>
                  <a:txBody>
                    <a:bodyPr/>
                    <a:lstStyle/>
                    <a:p>
                      <a:r>
                        <a:rPr lang="en-US" dirty="0" smtClean="0"/>
                        <a:t>Hopping</a:t>
                      </a:r>
                      <a:r>
                        <a:rPr lang="en-US" baseline="0" dirty="0" smtClean="0"/>
                        <a:t> using MPDU fragmentation, use 15.4e TSCH</a:t>
                      </a:r>
                      <a:endParaRPr lang="en-US" dirty="0"/>
                    </a:p>
                  </a:txBody>
                  <a:tcPr/>
                </a:tc>
              </a:tr>
              <a:tr h="370840">
                <a:tc>
                  <a:txBody>
                    <a:bodyPr/>
                    <a:lstStyle/>
                    <a:p>
                      <a:r>
                        <a:rPr lang="en-US" dirty="0" smtClean="0"/>
                        <a:t>15-11-0607</a:t>
                      </a:r>
                      <a:endParaRPr lang="en-US" dirty="0"/>
                    </a:p>
                  </a:txBody>
                  <a:tcPr/>
                </a:tc>
                <a:tc>
                  <a:txBody>
                    <a:bodyPr/>
                    <a:lstStyle/>
                    <a:p>
                      <a:r>
                        <a:rPr lang="en-US" dirty="0" smtClean="0"/>
                        <a:t>New MAC,</a:t>
                      </a:r>
                      <a:r>
                        <a:rPr lang="en-US" baseline="0" dirty="0" smtClean="0"/>
                        <a:t> beacon w/simplified SF, non-beacon, no CSMA (similar to subset of 15.4)</a:t>
                      </a:r>
                      <a:endParaRPr lang="en-US" dirty="0"/>
                    </a:p>
                  </a:txBody>
                  <a:tcPr/>
                </a:tc>
              </a:tr>
              <a:tr h="370840">
                <a:tc>
                  <a:txBody>
                    <a:bodyPr/>
                    <a:lstStyle/>
                    <a:p>
                      <a:r>
                        <a:rPr lang="en-US" dirty="0" smtClean="0"/>
                        <a:t>15-11-0629</a:t>
                      </a:r>
                      <a:endParaRPr lang="en-US" dirty="0"/>
                    </a:p>
                  </a:txBody>
                  <a:tcPr/>
                </a:tc>
                <a:tc>
                  <a:txBody>
                    <a:bodyPr/>
                    <a:lstStyle/>
                    <a:p>
                      <a:r>
                        <a:rPr lang="en-US" dirty="0" smtClean="0"/>
                        <a:t>PHY</a:t>
                      </a:r>
                      <a:r>
                        <a:rPr lang="en-US" baseline="0" dirty="0" smtClean="0"/>
                        <a:t> proposal, use with 15.4e TSCH and/or DSME</a:t>
                      </a:r>
                      <a:endParaRPr lang="en-US" dirty="0"/>
                    </a:p>
                  </a:txBody>
                  <a:tcPr/>
                </a:tc>
              </a:tr>
              <a:tr h="370840">
                <a:tc>
                  <a:txBody>
                    <a:bodyPr/>
                    <a:lstStyle/>
                    <a:p>
                      <a:r>
                        <a:rPr lang="en-US" dirty="0" smtClean="0"/>
                        <a:t>15-11-0631</a:t>
                      </a:r>
                      <a:endParaRPr lang="en-US" dirty="0"/>
                    </a:p>
                  </a:txBody>
                  <a:tcPr/>
                </a:tc>
                <a:tc>
                  <a:txBody>
                    <a:bodyPr/>
                    <a:lstStyle/>
                    <a:p>
                      <a:r>
                        <a:rPr lang="en-US" dirty="0" smtClean="0"/>
                        <a:t>Acknowledgment scheme for use with MPDU fragmentation</a:t>
                      </a:r>
                    </a:p>
                  </a:txBody>
                  <a:tcPr/>
                </a:tc>
              </a:tr>
              <a:tr h="370840">
                <a:tc>
                  <a:txBody>
                    <a:bodyPr/>
                    <a:lstStyle/>
                    <a:p>
                      <a:r>
                        <a:rPr lang="en-US" dirty="0" smtClean="0"/>
                        <a:t>15-11-0641</a:t>
                      </a:r>
                      <a:endParaRPr lang="en-US" dirty="0"/>
                    </a:p>
                  </a:txBody>
                  <a:tcPr/>
                </a:tc>
                <a:tc>
                  <a:txBody>
                    <a:bodyPr/>
                    <a:lstStyle/>
                    <a:p>
                      <a:r>
                        <a:rPr lang="en-US" dirty="0" smtClean="0"/>
                        <a:t>Non-beacon and TDMA-TDD with beacon</a:t>
                      </a:r>
                    </a:p>
                  </a:txBody>
                  <a:tcPr/>
                </a:tc>
              </a:tr>
              <a:tr h="370840">
                <a:tc>
                  <a:txBody>
                    <a:bodyPr/>
                    <a:lstStyle/>
                    <a:p>
                      <a:r>
                        <a:rPr lang="en-US" dirty="0" smtClean="0"/>
                        <a:t>15-11-0606</a:t>
                      </a:r>
                      <a:endParaRPr lang="en-US" dirty="0"/>
                    </a:p>
                  </a:txBody>
                  <a:tcPr/>
                </a:tc>
                <a:tc>
                  <a:txBody>
                    <a:bodyPr/>
                    <a:lstStyle/>
                    <a:p>
                      <a:r>
                        <a:rPr lang="en-US" dirty="0" smtClean="0"/>
                        <a:t>A Flexible MAC Proposals for TG4k Networks</a:t>
                      </a:r>
                    </a:p>
                  </a:txBody>
                  <a:tcPr/>
                </a:tc>
              </a:tr>
              <a:tr h="370840">
                <a:tc>
                  <a:txBody>
                    <a:bodyPr/>
                    <a:lstStyle/>
                    <a:p>
                      <a:r>
                        <a:rPr lang="en-US" dirty="0" smtClean="0"/>
                        <a:t>15-11-0797</a:t>
                      </a:r>
                      <a:endParaRPr lang="en-US" dirty="0"/>
                    </a:p>
                  </a:txBody>
                  <a:tcPr/>
                </a:tc>
                <a:tc>
                  <a:txBody>
                    <a:bodyPr/>
                    <a:lstStyle/>
                    <a:p>
                      <a:r>
                        <a:rPr lang="en-US" dirty="0" smtClean="0"/>
                        <a:t>I-RIT Enhancement to RIT</a:t>
                      </a: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Unique LECM Characteristics</a:t>
            </a:r>
            <a:endParaRPr lang="en-US" dirty="0"/>
          </a:p>
        </p:txBody>
      </p:sp>
      <p:sp>
        <p:nvSpPr>
          <p:cNvPr id="3" name="Content Placeholder 2"/>
          <p:cNvSpPr>
            <a:spLocks noGrp="1"/>
          </p:cNvSpPr>
          <p:nvPr>
            <p:ph idx="1"/>
          </p:nvPr>
        </p:nvSpPr>
        <p:spPr/>
        <p:txBody>
          <a:bodyPr/>
          <a:lstStyle/>
          <a:p>
            <a:r>
              <a:rPr lang="en-US" dirty="0" smtClean="0"/>
              <a:t>Very wide network coverage area</a:t>
            </a:r>
          </a:p>
          <a:p>
            <a:r>
              <a:rPr lang="en-US" dirty="0" smtClean="0"/>
              <a:t>Large number of end points</a:t>
            </a:r>
          </a:p>
          <a:p>
            <a:r>
              <a:rPr lang="en-US" dirty="0" smtClean="0"/>
              <a:t>Extremely low data rates</a:t>
            </a:r>
          </a:p>
          <a:p>
            <a:r>
              <a:rPr lang="en-US" dirty="0" smtClean="0"/>
              <a:t>Challenging outdoor environment leads to potentially very </a:t>
            </a:r>
            <a:r>
              <a:rPr lang="en-US" dirty="0" err="1" smtClean="0"/>
              <a:t>lossy</a:t>
            </a:r>
            <a:r>
              <a:rPr lang="en-US" dirty="0" smtClean="0"/>
              <a:t> channel</a:t>
            </a:r>
          </a:p>
          <a:p>
            <a:r>
              <a:rPr lang="en-US" dirty="0" smtClean="0">
                <a:solidFill>
                  <a:srgbClr val="7030A0"/>
                </a:solidFill>
              </a:rPr>
              <a:t>Critical </a:t>
            </a:r>
            <a:r>
              <a:rPr lang="en-US" dirty="0" smtClean="0"/>
              <a:t>nature of some situations (like emergency messages)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in common</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lgn="ctr">
              <a:buNone/>
            </a:pPr>
            <a:r>
              <a:rPr lang="en-US" b="1" dirty="0" smtClean="0"/>
              <a:t>Channel Access Methods</a:t>
            </a:r>
          </a:p>
          <a:p>
            <a:r>
              <a:rPr lang="en-US" dirty="0" smtClean="0"/>
              <a:t>Slotted access is useful</a:t>
            </a:r>
          </a:p>
          <a:p>
            <a:pPr lvl="1"/>
            <a:r>
              <a:rPr lang="en-US" dirty="0" smtClean="0"/>
              <a:t>Slotted Random Access</a:t>
            </a:r>
          </a:p>
          <a:p>
            <a:pPr lvl="1"/>
            <a:r>
              <a:rPr lang="en-US" dirty="0" smtClean="0"/>
              <a:t>TDD/TDMA</a:t>
            </a:r>
          </a:p>
          <a:p>
            <a:r>
              <a:rPr lang="en-US" dirty="0" smtClean="0"/>
              <a:t>Un-slotted access is also useful, LBT may help or hurt </a:t>
            </a:r>
          </a:p>
          <a:p>
            <a:pPr lvl="1"/>
            <a:r>
              <a:rPr lang="en-US" dirty="0" smtClean="0"/>
              <a:t> Random Access (RA) with and without LBT</a:t>
            </a:r>
          </a:p>
          <a:p>
            <a:pPr algn="ctr">
              <a:buNone/>
            </a:pPr>
            <a:r>
              <a:rPr lang="en-US" b="1" dirty="0" smtClean="0"/>
              <a:t>Low Energy</a:t>
            </a:r>
          </a:p>
          <a:p>
            <a:r>
              <a:rPr lang="en-US" dirty="0" smtClean="0"/>
              <a:t>Energy saving is very important</a:t>
            </a:r>
          </a:p>
          <a:p>
            <a:pPr lvl="1"/>
            <a:r>
              <a:rPr lang="en-US" dirty="0" smtClean="0"/>
              <a:t>Asymmetric </a:t>
            </a:r>
            <a:r>
              <a:rPr lang="en-US" dirty="0" smtClean="0"/>
              <a:t>architecture (hub has more power than spokes)</a:t>
            </a:r>
          </a:p>
          <a:p>
            <a:pPr lvl="1"/>
            <a:r>
              <a:rPr lang="en-US" dirty="0" smtClean="0"/>
              <a:t>Keep radio off </a:t>
            </a:r>
          </a:p>
          <a:p>
            <a:pPr algn="ctr">
              <a:buNone/>
            </a:pPr>
            <a:r>
              <a:rPr lang="en-US" b="1" dirty="0" smtClean="0"/>
              <a:t>Fragmentation </a:t>
            </a:r>
          </a:p>
          <a:p>
            <a:r>
              <a:rPr lang="en-US" dirty="0" smtClean="0"/>
              <a:t>Adapt MAC frame format to PHY characteristics</a:t>
            </a:r>
          </a:p>
          <a:p>
            <a:pPr lvl="1"/>
            <a:r>
              <a:rPr lang="en-US" dirty="0" smtClean="0"/>
              <a:t>Manage time on air</a:t>
            </a:r>
          </a:p>
          <a:p>
            <a:pPr lvl="1"/>
            <a:r>
              <a:rPr lang="en-US" dirty="0" smtClean="0"/>
              <a:t>Reduce error recovery overhead</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Minimum active time</a:t>
            </a:r>
          </a:p>
          <a:p>
            <a:pPr lvl="1"/>
            <a:r>
              <a:rPr lang="en-US" dirty="0" smtClean="0"/>
              <a:t>RX “waiting” typically large part of active budget</a:t>
            </a:r>
          </a:p>
          <a:p>
            <a:pPr lvl="1"/>
            <a:r>
              <a:rPr lang="en-US" dirty="0" smtClean="0"/>
              <a:t>Retransmission costs energy =&gt; reduce retries saves energy </a:t>
            </a:r>
          </a:p>
          <a:p>
            <a:r>
              <a:rPr lang="en-US" dirty="0" smtClean="0"/>
              <a:t>Reduce waiting time:</a:t>
            </a:r>
          </a:p>
          <a:p>
            <a:pPr lvl="1"/>
            <a:r>
              <a:rPr lang="en-US" dirty="0" smtClean="0"/>
              <a:t>Synchronous access</a:t>
            </a:r>
          </a:p>
          <a:p>
            <a:r>
              <a:rPr lang="en-US" dirty="0" smtClean="0"/>
              <a:t>Asymmetric roles: </a:t>
            </a:r>
          </a:p>
          <a:p>
            <a:pPr lvl="1"/>
            <a:r>
              <a:rPr lang="en-US" dirty="0" smtClean="0"/>
              <a:t>Shift energy consumption to device with energy</a:t>
            </a:r>
          </a:p>
          <a:p>
            <a:r>
              <a:rPr lang="en-US" dirty="0" smtClean="0"/>
              <a:t>Reduce retransmission costs</a:t>
            </a:r>
          </a:p>
          <a:p>
            <a:pPr lvl="1"/>
            <a:r>
              <a:rPr lang="en-US" dirty="0" smtClean="0"/>
              <a:t>Priority access to reduce collisions (RA)</a:t>
            </a:r>
          </a:p>
          <a:p>
            <a:pPr lvl="1"/>
            <a:r>
              <a:rPr lang="en-US" dirty="0" smtClean="0"/>
              <a:t>TDM access to reduce collisions (Slotted)</a:t>
            </a:r>
          </a:p>
          <a:p>
            <a:pPr lvl="1"/>
            <a:endParaRPr lang="en-US" dirty="0" smtClean="0"/>
          </a:p>
          <a:p>
            <a:pPr lvl="1"/>
            <a:r>
              <a:rPr lang="en-US" dirty="0" smtClean="0"/>
              <a:t>Fragmentation </a:t>
            </a:r>
          </a:p>
          <a:p>
            <a:pPr lvl="1"/>
            <a:endParaRPr lang="en-US" dirty="0"/>
          </a:p>
        </p:txBody>
      </p:sp>
      <p:sp>
        <p:nvSpPr>
          <p:cNvPr id="5" name="Right Brace 4"/>
          <p:cNvSpPr/>
          <p:nvPr/>
        </p:nvSpPr>
        <p:spPr>
          <a:xfrm>
            <a:off x="5791200" y="4419600"/>
            <a:ext cx="533400" cy="838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6172200" y="4495800"/>
            <a:ext cx="2590800" cy="646331"/>
          </a:xfrm>
          <a:prstGeom prst="rect">
            <a:avLst/>
          </a:prstGeom>
          <a:noFill/>
        </p:spPr>
        <p:txBody>
          <a:bodyPr wrap="square" rtlCol="0">
            <a:spAutoFit/>
          </a:bodyPr>
          <a:lstStyle/>
          <a:p>
            <a:r>
              <a:rPr lang="en-US" dirty="0" smtClean="0"/>
              <a:t>Reduce interference from cooperating devices</a:t>
            </a:r>
            <a:endParaRPr lang="en-US" dirty="0"/>
          </a:p>
        </p:txBody>
      </p:sp>
      <p:sp>
        <p:nvSpPr>
          <p:cNvPr id="7" name="Right Brace 6"/>
          <p:cNvSpPr/>
          <p:nvPr/>
        </p:nvSpPr>
        <p:spPr>
          <a:xfrm>
            <a:off x="5791200" y="5486400"/>
            <a:ext cx="457200" cy="4348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6172200" y="5562600"/>
            <a:ext cx="2590800" cy="369332"/>
          </a:xfrm>
          <a:prstGeom prst="rect">
            <a:avLst/>
          </a:prstGeom>
          <a:noFill/>
        </p:spPr>
        <p:txBody>
          <a:bodyPr wrap="square" rtlCol="0">
            <a:spAutoFit/>
          </a:bodyPr>
          <a:lstStyle/>
          <a:p>
            <a:r>
              <a:rPr lang="en-US" dirty="0" smtClean="0"/>
              <a:t>Help with everyone else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Synchronous access</a:t>
            </a:r>
          </a:p>
          <a:p>
            <a:pPr lvl="1"/>
            <a:r>
              <a:rPr lang="en-US" dirty="0" smtClean="0"/>
              <a:t>Can reduce ‘waiting’ and collisions from cooperating devices</a:t>
            </a:r>
          </a:p>
          <a:p>
            <a:pPr lvl="1"/>
            <a:r>
              <a:rPr lang="en-US" dirty="0" smtClean="0"/>
              <a:t>Costs energy to maintain via beaconing or other exchange</a:t>
            </a:r>
          </a:p>
          <a:p>
            <a:pPr lvl="1"/>
            <a:r>
              <a:rPr lang="en-US" dirty="0" smtClean="0"/>
              <a:t>Synchronous mechanisms in 15.4+15.4e (DSME, TSCH)</a:t>
            </a:r>
          </a:p>
          <a:p>
            <a:r>
              <a:rPr lang="en-US" dirty="0" smtClean="0"/>
              <a:t>Asynchronous </a:t>
            </a:r>
          </a:p>
          <a:p>
            <a:pPr lvl="1"/>
            <a:r>
              <a:rPr lang="en-US" dirty="0" smtClean="0"/>
              <a:t>Only ‘on’ when </a:t>
            </a:r>
            <a:r>
              <a:rPr lang="en-US" dirty="0" smtClean="0"/>
              <a:t>necessary (event driven)</a:t>
            </a:r>
            <a:endParaRPr lang="en-US" dirty="0" smtClean="0"/>
          </a:p>
          <a:p>
            <a:pPr lvl="1"/>
            <a:r>
              <a:rPr lang="en-US" dirty="0" smtClean="0"/>
              <a:t>May increase collision risk</a:t>
            </a:r>
          </a:p>
          <a:p>
            <a:pPr lvl="1"/>
            <a:r>
              <a:rPr lang="en-US" dirty="0" smtClean="0"/>
              <a:t>Several asynchronous mechanisms in 15.4+15.4e</a:t>
            </a:r>
          </a:p>
          <a:p>
            <a:pPr lvl="1"/>
            <a:r>
              <a:rPr lang="en-US" dirty="0" smtClean="0"/>
              <a:t>Some additions to existing mechanisms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LE Suggested merge strategy</a:t>
            </a:r>
          </a:p>
        </p:txBody>
      </p:sp>
      <p:sp>
        <p:nvSpPr>
          <p:cNvPr id="3" name="Content Placeholder 2"/>
          <p:cNvSpPr>
            <a:spLocks noGrp="1"/>
          </p:cNvSpPr>
          <p:nvPr>
            <p:ph idx="1"/>
          </p:nvPr>
        </p:nvSpPr>
        <p:spPr/>
        <p:txBody>
          <a:bodyPr>
            <a:normAutofit/>
          </a:bodyPr>
          <a:lstStyle/>
          <a:p>
            <a:r>
              <a:rPr lang="en-US" dirty="0" smtClean="0"/>
              <a:t>Existing mechanisms can be used as basis</a:t>
            </a:r>
          </a:p>
          <a:p>
            <a:r>
              <a:rPr lang="en-US" dirty="0" smtClean="0"/>
              <a:t>Extensions for LECIM to MAC-SAP</a:t>
            </a:r>
          </a:p>
          <a:p>
            <a:r>
              <a:rPr lang="en-US" dirty="0" smtClean="0"/>
              <a:t>Use existing frame types, add new IEs and/or command frames</a:t>
            </a:r>
          </a:p>
          <a:p>
            <a:r>
              <a:rPr lang="en-US" dirty="0" smtClean="0"/>
              <a:t>Add improved wake-up (0596) to 15.4e CSL and RIT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r>
              <a:rPr lang="en-US" sz="3200" dirty="0" smtClean="0"/>
              <a:t>Slot </a:t>
            </a:r>
            <a:r>
              <a:rPr lang="en-US" sz="3200" dirty="0" smtClean="0"/>
              <a:t>Based, Synchronous </a:t>
            </a:r>
            <a:r>
              <a:rPr lang="en-US" sz="3200" dirty="0" smtClean="0"/>
              <a:t>Merge </a:t>
            </a:r>
            <a:r>
              <a:rPr lang="en-US" sz="3200" dirty="0" smtClean="0"/>
              <a:t>Strategy</a:t>
            </a:r>
            <a:br>
              <a:rPr lang="en-US" sz="3200" dirty="0" smtClean="0"/>
            </a:br>
            <a:r>
              <a:rPr lang="en-US" sz="3200" dirty="0" smtClean="0"/>
              <a:t>(Beacon enabled)</a:t>
            </a:r>
            <a:endParaRPr lang="en-US" sz="3200"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Using Multi-superframe (DSME) [15-11-0599]</a:t>
            </a:r>
          </a:p>
          <a:p>
            <a:pPr lvl="1"/>
            <a:r>
              <a:rPr lang="en-US" dirty="0" smtClean="0"/>
              <a:t>Existing features, configured  for LECIM needs</a:t>
            </a:r>
          </a:p>
          <a:p>
            <a:pPr lvl="1"/>
            <a:r>
              <a:rPr lang="en-US" dirty="0" smtClean="0"/>
              <a:t>Provides dedicated slots, EA access (priority)	</a:t>
            </a:r>
          </a:p>
          <a:p>
            <a:pPr lvl="1"/>
            <a:r>
              <a:rPr lang="en-US" dirty="0" smtClean="0"/>
              <a:t>Static or very infrequently changing slot allocations (minimize overhead)</a:t>
            </a:r>
          </a:p>
          <a:p>
            <a:pPr lvl="1"/>
            <a:r>
              <a:rPr lang="en-US" dirty="0" smtClean="0"/>
              <a:t>Implicit slot allocation via standard defined function (not yet specified in 15.4+15.4e, can be higher layer function) </a:t>
            </a:r>
          </a:p>
          <a:p>
            <a:r>
              <a:rPr lang="en-US" dirty="0" smtClean="0"/>
              <a:t>Add to 15.4+15.4e</a:t>
            </a:r>
          </a:p>
          <a:p>
            <a:pPr lvl="1"/>
            <a:r>
              <a:rPr lang="en-US" dirty="0" smtClean="0"/>
              <a:t>Slot types: Slot grade [11-0599], TDD Uplink/Downlink [11-0641] </a:t>
            </a:r>
          </a:p>
          <a:p>
            <a:pPr lvl="1"/>
            <a:r>
              <a:rPr lang="en-US" dirty="0" smtClean="0"/>
              <a:t>Extend MAC-SAP primitives</a:t>
            </a:r>
          </a:p>
          <a:p>
            <a:pPr lvl="1"/>
            <a:r>
              <a:rPr lang="en-US" dirty="0" smtClean="0"/>
              <a:t>New IEs and/or MAC commands using existing  (4e) frame types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1521</TotalTime>
  <Words>644</Words>
  <Application>Microsoft Office PowerPoint</Application>
  <PresentationFormat>On-screen Show (4:3)</PresentationFormat>
  <Paragraphs>141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MAC Common Concepts   and merge strategy</vt:lpstr>
      <vt:lpstr>Slide 3</vt:lpstr>
      <vt:lpstr>Unique LECM Characteristics</vt:lpstr>
      <vt:lpstr>Concepts in common</vt:lpstr>
      <vt:lpstr>Low Energy Concepts</vt:lpstr>
      <vt:lpstr>Low Energy Concepts</vt:lpstr>
      <vt:lpstr>LE Suggested merge strategy</vt:lpstr>
      <vt:lpstr>Slot Based, Synchronous Merge Strategy (Beacon enabled)</vt:lpstr>
      <vt:lpstr>Non-slotted (Asynchronous) Merge Strategy (Non-beacon enabled)</vt:lpstr>
      <vt:lpstr>Prioritized Channel Access</vt:lpstr>
      <vt:lpstr>Fragmentation Merge</vt:lpstr>
      <vt:lpstr>10,000 Foot View of Merge</vt:lpstr>
      <vt:lpstr>Conclusion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Common Concepts</dc:title>
  <dc:creator>Ben</dc:creator>
  <cp:lastModifiedBy>Ben</cp:lastModifiedBy>
  <cp:revision>19</cp:revision>
  <dcterms:created xsi:type="dcterms:W3CDTF">2011-09-22T05:49:33Z</dcterms:created>
  <dcterms:modified xsi:type="dcterms:W3CDTF">2011-11-08T17:06:25Z</dcterms:modified>
</cp:coreProperties>
</file>