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3" r:id="rId2"/>
    <p:sldId id="267" r:id="rId3"/>
    <p:sldId id="287" r:id="rId4"/>
    <p:sldId id="289" r:id="rId5"/>
    <p:sldId id="290" r:id="rId6"/>
    <p:sldId id="291" r:id="rId7"/>
    <p:sldId id="292" r:id="rId8"/>
    <p:sldId id="293" r:id="rId9"/>
    <p:sldId id="286" r:id="rId10"/>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8C2B"/>
    <a:srgbClr val="00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7797" autoAdjust="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lvl1pPr>
          </a:lstStyle>
          <a:p>
            <a:r>
              <a:rPr lang="en-US" altLang="zh-CN"/>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zh-CN"/>
              <a:t>Page </a:t>
            </a:r>
            <a:fld id="{F6D32F90-F177-42A7-940E-CB4881A06257}" type="slidenum">
              <a:rPr lang="en-US" altLang="zh-CN"/>
              <a:pPr/>
              <a:t>‹#›</a:t>
            </a:fld>
            <a:endParaRPr lang="en-US" altLang="zh-CN"/>
          </a:p>
        </p:txBody>
      </p:sp>
      <p:sp>
        <p:nvSpPr>
          <p:cNvPr id="3078"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3079" name="Rectangle 7"/>
          <p:cNvSpPr>
            <a:spLocks noChangeArrowheads="1"/>
          </p:cNvSpPr>
          <p:nvPr/>
        </p:nvSpPr>
        <p:spPr bwMode="auto">
          <a:xfrm>
            <a:off x="710732" y="9905482"/>
            <a:ext cx="728622" cy="184666"/>
          </a:xfrm>
          <a:prstGeom prst="rect">
            <a:avLst/>
          </a:prstGeom>
          <a:noFill/>
          <a:ln w="9525">
            <a:noFill/>
            <a:miter lim="800000"/>
            <a:headEnd/>
            <a:tailEnd/>
          </a:ln>
          <a:effectLst/>
        </p:spPr>
        <p:txBody>
          <a:bodyPr lIns="0" tIns="0" rIns="0" bIns="0">
            <a:spAutoFit/>
          </a:bodyPr>
          <a:lstStyle/>
          <a:p>
            <a:pPr defTabSz="998138"/>
            <a:r>
              <a:rPr lang="en-US" altLang="zh-CN" dirty="0"/>
              <a:t>Submission</a:t>
            </a:r>
          </a:p>
        </p:txBody>
      </p:sp>
      <p:sp>
        <p:nvSpPr>
          <p:cNvPr id="3080"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lvl1pPr>
          </a:lstStyle>
          <a:p>
            <a:r>
              <a:rPr lang="en-US" altLang="zh-CN"/>
              <a:t>Page </a:t>
            </a:r>
            <a:fld id="{3E35A601-F755-4C51-AD02-9F62E92B8E5E}" type="slidenum">
              <a:rPr lang="en-US" altLang="zh-CN"/>
              <a:pPr/>
              <a:t>‹#›</a:t>
            </a:fld>
            <a:endParaRPr lang="en-US" altLang="zh-CN"/>
          </a:p>
        </p:txBody>
      </p:sp>
      <p:sp>
        <p:nvSpPr>
          <p:cNvPr id="2056" name="Rectangle 8"/>
          <p:cNvSpPr>
            <a:spLocks noChangeArrowheads="1"/>
          </p:cNvSpPr>
          <p:nvPr/>
        </p:nvSpPr>
        <p:spPr bwMode="auto">
          <a:xfrm>
            <a:off x="741633" y="9908983"/>
            <a:ext cx="728622" cy="184666"/>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205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6</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7</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 5"/>
          <p:cNvSpPr>
            <a:spLocks noGrp="1"/>
          </p:cNvSpPr>
          <p:nvPr>
            <p:ph type="title"/>
          </p:nvPr>
        </p:nvSpPr>
        <p:spPr>
          <a:xfrm>
            <a:off x="685800" y="685800"/>
            <a:ext cx="7772400" cy="814374"/>
          </a:xfrm>
        </p:spPr>
        <p:txBody>
          <a:bodyPr/>
          <a:lstStyle/>
          <a:p>
            <a:r>
              <a:rPr lang="zh-CN" altLang="en-US" dirty="0" smtClean="0"/>
              <a:t>单击此处编辑母版标题样式</a:t>
            </a:r>
            <a:endParaRPr lang="zh-CN" altLang="en-US" dirty="0"/>
          </a:p>
        </p:txBody>
      </p:sp>
      <p:sp>
        <p:nvSpPr>
          <p:cNvPr id="8" name="灯片编号占位符 7"/>
          <p:cNvSpPr>
            <a:spLocks noGrp="1"/>
          </p:cNvSpPr>
          <p:nvPr>
            <p:ph type="sldNum" sz="quarter" idx="11"/>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78FA3202-FC50-4E38-A7EC-BB1F03B338EC}" type="slidenum">
              <a:rPr lang="en-US" altLang="zh-CN"/>
              <a:pPr/>
              <a:t>‹#›</a:t>
            </a:fld>
            <a:endParaRPr lang="en-US" altLang="zh-CN" dirty="0"/>
          </a:p>
        </p:txBody>
      </p:sp>
      <p:sp>
        <p:nvSpPr>
          <p:cNvPr id="1031" name="Rectangle 7"/>
          <p:cNvSpPr>
            <a:spLocks noChangeArrowheads="1"/>
          </p:cNvSpPr>
          <p:nvPr/>
        </p:nvSpPr>
        <p:spPr bwMode="auto">
          <a:xfrm>
            <a:off x="3714744" y="396875"/>
            <a:ext cx="4743456" cy="215444"/>
          </a:xfrm>
          <a:prstGeom prst="rect">
            <a:avLst/>
          </a:prstGeom>
          <a:noFill/>
          <a:ln w="9525">
            <a:noFill/>
            <a:miter lim="800000"/>
            <a:headEnd/>
            <a:tailEnd/>
          </a:ln>
          <a:effectLst/>
        </p:spPr>
        <p:txBody>
          <a:bodyPr wrap="square" lIns="0" tIns="0" rIns="0" bIns="0" anchor="b">
            <a:spAutoFit/>
          </a:bodyPr>
          <a:lstStyle/>
          <a:p>
            <a:pPr lvl="4" algn="r"/>
            <a:r>
              <a:rPr lang="en-US" altLang="zh-CN" sz="1400" b="1" dirty="0">
                <a:ea typeface="宋体" charset="-122"/>
              </a:rPr>
              <a:t>doc.: IEEE </a:t>
            </a:r>
            <a:r>
              <a:rPr lang="en-US" altLang="zh-CN" sz="1400" b="1" dirty="0" smtClean="0">
                <a:ea typeface="宋体" charset="-122"/>
              </a:rPr>
              <a:t>802</a:t>
            </a:r>
            <a:r>
              <a:rPr lang="en-US" altLang="zh-CN" sz="1200" b="1" i="0" kern="1200" dirty="0" smtClean="0">
                <a:solidFill>
                  <a:schemeClr val="tx1"/>
                </a:solidFill>
                <a:latin typeface="Times New Roman" pitchFamily="18" charset="0"/>
                <a:ea typeface="+mn-ea"/>
                <a:cs typeface="+mn-cs"/>
              </a:rPr>
              <a:t>.</a:t>
            </a:r>
            <a:r>
              <a:rPr lang="en-US" sz="1400" b="1" i="0" kern="1200" dirty="0" smtClean="0">
                <a:solidFill>
                  <a:schemeClr val="tx1"/>
                </a:solidFill>
                <a:latin typeface="Times New Roman" pitchFamily="18" charset="0"/>
                <a:ea typeface="+mn-ea"/>
                <a:cs typeface="+mn-cs"/>
              </a:rPr>
              <a:t>15-11-0804-00-004k</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500834"/>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4" name="Rectangle 9"/>
          <p:cNvSpPr>
            <a:spLocks noChangeArrowheads="1"/>
          </p:cNvSpPr>
          <p:nvPr userDrawn="1"/>
        </p:nvSpPr>
        <p:spPr bwMode="auto">
          <a:xfrm>
            <a:off x="714348" y="357166"/>
            <a:ext cx="1428760" cy="215444"/>
          </a:xfrm>
          <a:prstGeom prst="rect">
            <a:avLst/>
          </a:prstGeom>
          <a:noFill/>
          <a:ln w="9525">
            <a:noFill/>
            <a:miter lim="800000"/>
            <a:headEnd/>
            <a:tailEnd/>
          </a:ln>
          <a:effectLst/>
        </p:spPr>
        <p:txBody>
          <a:bodyPr wrap="square" lIns="0" tIns="0" rIns="0" bIns="0">
            <a:spAutoFit/>
          </a:bodyPr>
          <a:lstStyle/>
          <a:p>
            <a:r>
              <a:rPr lang="en-US" altLang="zh-CN" sz="1400" b="1" dirty="0" smtClean="0">
                <a:ea typeface="宋体" charset="-122"/>
              </a:rPr>
              <a:t>November, </a:t>
            </a:r>
            <a:r>
              <a:rPr lang="en-US" altLang="zh-CN" sz="1400" b="1" dirty="0" smtClean="0">
                <a:ea typeface="宋体" charset="-122"/>
              </a:rPr>
              <a:t>2011</a:t>
            </a:r>
            <a:endParaRPr lang="en-US" altLang="zh-CN" sz="1400" b="1" dirty="0">
              <a:ea typeface="宋体" charset="-122"/>
            </a:endParaRPr>
          </a:p>
        </p:txBody>
      </p:sp>
      <p:sp>
        <p:nvSpPr>
          <p:cNvPr id="15" name="Rectangle 9"/>
          <p:cNvSpPr>
            <a:spLocks noChangeArrowheads="1"/>
          </p:cNvSpPr>
          <p:nvPr userDrawn="1"/>
        </p:nvSpPr>
        <p:spPr bwMode="auto">
          <a:xfrm>
            <a:off x="5357818" y="6500834"/>
            <a:ext cx="3214710" cy="184666"/>
          </a:xfrm>
          <a:prstGeom prst="rect">
            <a:avLst/>
          </a:prstGeom>
          <a:noFill/>
          <a:ln w="9525">
            <a:noFill/>
            <a:miter lim="800000"/>
            <a:headEnd/>
            <a:tailEnd/>
          </a:ln>
          <a:effectLst/>
        </p:spPr>
        <p:txBody>
          <a:bodyPr wrap="square" lIns="0" tIns="0" rIns="0" bIns="0">
            <a:spAutoFit/>
          </a:bodyPr>
          <a:lstStyle/>
          <a:p>
            <a:pPr algn="r"/>
            <a:r>
              <a:rPr lang="en-US" altLang="zh-CN" dirty="0" smtClean="0"/>
              <a:t>&lt;Xiang Wang&gt;, &lt;WSNIRI&gt;</a:t>
            </a:r>
            <a:endParaRPr lang="en-US" altLang="zh-CN"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zh-CN" smtClean="0"/>
              <a:t>Slide </a:t>
            </a:r>
            <a:fld id="{78FA3202-FC50-4E38-A7EC-BB1F03B338EC}" type="slidenum">
              <a:rPr lang="en-US" altLang="zh-CN" smtClean="0"/>
              <a:pPr/>
              <a:t>1</a:t>
            </a:fld>
            <a:endParaRPr lang="en-US" altLang="zh-CN" dirty="0"/>
          </a:p>
        </p:txBody>
      </p:sp>
      <p:sp>
        <p:nvSpPr>
          <p:cNvPr id="4" name="矩形 3"/>
          <p:cNvSpPr/>
          <p:nvPr/>
        </p:nvSpPr>
        <p:spPr>
          <a:xfrm>
            <a:off x="500034" y="714356"/>
            <a:ext cx="8286808" cy="4524315"/>
          </a:xfrm>
          <a:prstGeom prst="rect">
            <a:avLst/>
          </a:prstGeom>
        </p:spPr>
        <p:txBody>
          <a:bodyPr wrap="square">
            <a:spAutoFit/>
          </a:bodyPr>
          <a:lstStyle/>
          <a:p>
            <a:pPr algn="ctr">
              <a:defRPr/>
            </a:pPr>
            <a:r>
              <a:rPr lang="en-US" altLang="ko-KR" sz="1600" b="1" u="sng" dirty="0" smtClean="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smtClean="0">
              <a:solidFill>
                <a:schemeClr val="tx2"/>
              </a:solidFill>
              <a:ea typeface="굴림" charset="-127"/>
            </a:endParaRPr>
          </a:p>
          <a:p>
            <a:pPr>
              <a:defRPr/>
            </a:pPr>
            <a:endParaRPr lang="en-US" altLang="ko-KR" sz="1600" dirty="0" smtClean="0">
              <a:solidFill>
                <a:schemeClr val="tx2"/>
              </a:solidFill>
              <a:ea typeface="굴림" charset="-127"/>
            </a:endParaRPr>
          </a:p>
          <a:p>
            <a:pPr>
              <a:spcBef>
                <a:spcPts val="0"/>
              </a:spcBef>
              <a:spcAft>
                <a:spcPts val="0"/>
              </a:spcAft>
              <a:defRPr/>
            </a:pPr>
            <a:r>
              <a:rPr lang="en-US" altLang="ko-KR" sz="1600" b="1" dirty="0" smtClean="0">
                <a:solidFill>
                  <a:schemeClr val="tx2"/>
                </a:solidFill>
                <a:ea typeface="굴림" charset="-127"/>
              </a:rPr>
              <a:t>Submission Title:</a:t>
            </a:r>
            <a:r>
              <a:rPr lang="en-US" altLang="ko-KR" sz="1600" dirty="0" smtClean="0">
                <a:solidFill>
                  <a:schemeClr val="tx2"/>
                </a:solidFill>
                <a:ea typeface="굴림" charset="-127"/>
              </a:rPr>
              <a:t> [O-QPSK modulation discussion for TG4k]	</a:t>
            </a:r>
          </a:p>
          <a:p>
            <a:pPr>
              <a:spcBef>
                <a:spcPts val="0"/>
              </a:spcBef>
              <a:spcAft>
                <a:spcPts val="0"/>
              </a:spcAft>
              <a:defRPr/>
            </a:pPr>
            <a:r>
              <a:rPr lang="en-US" altLang="ko-KR" sz="1600" b="1" dirty="0" smtClean="0">
                <a:solidFill>
                  <a:schemeClr val="tx2"/>
                </a:solidFill>
                <a:ea typeface="굴림" charset="-127"/>
              </a:rPr>
              <a:t>Date Submitted</a:t>
            </a:r>
            <a:r>
              <a:rPr lang="en-US" altLang="ko-KR" sz="1600" b="1" dirty="0" smtClean="0">
                <a:ea typeface="굴림" charset="-127"/>
              </a:rPr>
              <a:t>: </a:t>
            </a:r>
            <a:r>
              <a:rPr lang="en-US" altLang="ko-KR" sz="1600" dirty="0" smtClean="0">
                <a:ea typeface="굴림" charset="-127"/>
              </a:rPr>
              <a:t>[September, 2011]</a:t>
            </a:r>
          </a:p>
          <a:p>
            <a:pPr>
              <a:spcBef>
                <a:spcPts val="0"/>
              </a:spcBef>
              <a:spcAft>
                <a:spcPts val="0"/>
              </a:spcAft>
              <a:defRPr/>
            </a:pPr>
            <a:r>
              <a:rPr lang="en-US" altLang="ko-KR" sz="1600" b="1" dirty="0" smtClean="0">
                <a:ea typeface="굴림" charset="-127"/>
              </a:rPr>
              <a:t>Source:</a:t>
            </a:r>
            <a:r>
              <a:rPr lang="en-US" altLang="ko-KR" sz="1600" dirty="0" smtClean="0">
                <a:ea typeface="굴림" charset="-127"/>
              </a:rPr>
              <a:t> [Xiang Wang] </a:t>
            </a:r>
          </a:p>
          <a:p>
            <a:pPr>
              <a:spcBef>
                <a:spcPts val="0"/>
              </a:spcBef>
              <a:spcAft>
                <a:spcPts val="0"/>
              </a:spcAft>
              <a:defRPr/>
            </a:pPr>
            <a:r>
              <a:rPr lang="en-US" altLang="ko-KR" sz="1600" b="1" dirty="0" smtClean="0">
                <a:ea typeface="굴림" charset="-127"/>
              </a:rPr>
              <a:t>Company</a:t>
            </a:r>
            <a:r>
              <a:rPr lang="en-US" altLang="ko-KR" sz="1600" dirty="0" smtClean="0">
                <a:ea typeface="굴림" charset="-127"/>
              </a:rPr>
              <a:t>: [Wuxi </a:t>
            </a:r>
            <a:r>
              <a:rPr lang="en-US" altLang="ko-KR" sz="1600" dirty="0" err="1" smtClean="0">
                <a:ea typeface="굴림" charset="-127"/>
              </a:rPr>
              <a:t>SensingNet</a:t>
            </a:r>
            <a:r>
              <a:rPr lang="en-US" altLang="ko-KR" sz="1600" dirty="0" smtClean="0">
                <a:ea typeface="굴림" charset="-127"/>
              </a:rPr>
              <a:t> </a:t>
            </a:r>
            <a:r>
              <a:rPr lang="en-US" sz="1600" dirty="0" smtClean="0"/>
              <a:t>Industrialization Research Institute</a:t>
            </a:r>
            <a:r>
              <a:rPr lang="en-US" altLang="ko-KR" sz="1600" dirty="0" smtClean="0">
                <a:ea typeface="굴림" charset="-127"/>
              </a:rPr>
              <a:t>]</a:t>
            </a:r>
          </a:p>
          <a:p>
            <a:pPr>
              <a:spcBef>
                <a:spcPts val="0"/>
              </a:spcBef>
              <a:spcAft>
                <a:spcPts val="0"/>
              </a:spcAft>
              <a:defRPr/>
            </a:pPr>
            <a:r>
              <a:rPr lang="en-US" altLang="ko-KR" sz="1600" dirty="0" smtClean="0">
                <a:ea typeface="굴림" charset="-127"/>
              </a:rPr>
              <a:t>  Address [No.767, </a:t>
            </a:r>
            <a:r>
              <a:rPr lang="en-US" altLang="ko-KR" sz="1600" dirty="0" err="1" smtClean="0">
                <a:ea typeface="굴림" charset="-127"/>
              </a:rPr>
              <a:t>Jinzhong</a:t>
            </a:r>
            <a:r>
              <a:rPr lang="en-US" altLang="ko-KR" sz="1600" dirty="0" smtClean="0">
                <a:ea typeface="굴림" charset="-127"/>
              </a:rPr>
              <a:t> Rd, Shanghai]</a:t>
            </a:r>
          </a:p>
          <a:p>
            <a:pPr>
              <a:spcBef>
                <a:spcPts val="0"/>
              </a:spcBef>
              <a:spcAft>
                <a:spcPts val="0"/>
              </a:spcAft>
              <a:defRPr/>
            </a:pPr>
            <a:r>
              <a:rPr lang="en-US" altLang="ko-KR" sz="1600" dirty="0" smtClean="0">
                <a:ea typeface="굴림" charset="-127"/>
              </a:rPr>
              <a:t>  Voice:[+86-021-52188899-635], FAX: [+86-021-52182002]</a:t>
            </a:r>
          </a:p>
          <a:p>
            <a:pPr>
              <a:spcBef>
                <a:spcPts val="0"/>
              </a:spcBef>
              <a:spcAft>
                <a:spcPts val="0"/>
              </a:spcAft>
              <a:defRPr/>
            </a:pPr>
            <a:r>
              <a:rPr lang="en-US" altLang="ko-KR" sz="1600" dirty="0" smtClean="0">
                <a:ea typeface="굴림" charset="-127"/>
              </a:rPr>
              <a:t>  E- Mail:[wilsonwangxiang@gmail.com</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Re:</a:t>
            </a:r>
            <a:r>
              <a:rPr lang="en-US" altLang="ko-KR" sz="1600" dirty="0" smtClean="0">
                <a:solidFill>
                  <a:schemeClr val="tx2"/>
                </a:solidFill>
                <a:ea typeface="굴림" charset="-127"/>
              </a:rPr>
              <a:t> [TG4k Call for Proposals]</a:t>
            </a:r>
          </a:p>
          <a:p>
            <a:pPr>
              <a:spcBef>
                <a:spcPts val="0"/>
              </a:spcBef>
              <a:spcAft>
                <a:spcPts val="0"/>
              </a:spcAft>
              <a:defRPr/>
            </a:pPr>
            <a:r>
              <a:rPr lang="en-US" altLang="ko-KR" sz="1600" b="1" dirty="0" smtClean="0">
                <a:solidFill>
                  <a:schemeClr val="tx2"/>
                </a:solidFill>
                <a:ea typeface="굴림" charset="-127"/>
              </a:rPr>
              <a:t>Abstract:</a:t>
            </a:r>
            <a:r>
              <a:rPr lang="en-US" altLang="ko-KR" sz="1600" dirty="0" smtClean="0">
                <a:solidFill>
                  <a:schemeClr val="tx2"/>
                </a:solidFill>
                <a:ea typeface="굴림" charset="-127"/>
              </a:rPr>
              <a:t>	[</a:t>
            </a:r>
            <a:r>
              <a:rPr lang="en-US" altLang="ko-KR" sz="1600" dirty="0" smtClean="0">
                <a:ea typeface="Batang" pitchFamily="18" charset="-127"/>
                <a:cs typeface="Times New Roman" pitchFamily="18" charset="0"/>
              </a:rPr>
              <a:t>Modulation</a:t>
            </a:r>
            <a:r>
              <a:rPr lang="en-US" altLang="ja-JP" sz="1600" dirty="0" smtClean="0">
                <a:ea typeface="Batang" pitchFamily="18" charset="-127"/>
                <a:cs typeface="Times New Roman" pitchFamily="18" charset="0"/>
              </a:rPr>
              <a:t> Discussion for TG4k</a:t>
            </a:r>
            <a:r>
              <a:rPr lang="en-US" altLang="ko-KR" sz="1600" dirty="0" smtClean="0">
                <a:solidFill>
                  <a:schemeClr val="tx2"/>
                </a:solidFill>
                <a:ea typeface="굴림" charset="-127"/>
              </a:rPr>
              <a:t>]</a:t>
            </a:r>
          </a:p>
          <a:p>
            <a:pPr>
              <a:spcBef>
                <a:spcPts val="0"/>
              </a:spcBef>
              <a:spcAft>
                <a:spcPts val="0"/>
              </a:spcAft>
              <a:defRPr/>
            </a:pPr>
            <a:r>
              <a:rPr lang="en-US" altLang="ko-KR" sz="1600" b="1" dirty="0" smtClean="0">
                <a:solidFill>
                  <a:schemeClr val="tx2"/>
                </a:solidFill>
                <a:ea typeface="굴림" charset="-127"/>
              </a:rPr>
              <a:t>Purpose:</a:t>
            </a:r>
            <a:r>
              <a:rPr lang="en-US" altLang="ko-KR" sz="1600" dirty="0" smtClean="0">
                <a:solidFill>
                  <a:schemeClr val="tx2"/>
                </a:solidFill>
                <a:ea typeface="굴림" charset="-127"/>
              </a:rPr>
              <a:t>	[</a:t>
            </a:r>
            <a:r>
              <a:rPr lang="en-US" altLang="ko-KR" sz="1600" dirty="0" smtClean="0">
                <a:ea typeface="굴림" pitchFamily="50" charset="-127"/>
              </a:rPr>
              <a:t>To be considered in IEEE 802.15.4k</a:t>
            </a:r>
            <a:r>
              <a:rPr lang="en-US" altLang="ko-KR" sz="1600" dirty="0" smtClean="0">
                <a:solidFill>
                  <a:schemeClr val="tx2"/>
                </a:solidFill>
                <a:ea typeface="굴림" charset="-127"/>
              </a:rPr>
              <a:t>]</a:t>
            </a:r>
          </a:p>
          <a:p>
            <a:pPr>
              <a:defRPr/>
            </a:pPr>
            <a:r>
              <a:rPr lang="en-US" altLang="ko-KR" sz="1600" b="1" dirty="0" smtClean="0">
                <a:solidFill>
                  <a:schemeClr val="tx2"/>
                </a:solidFill>
                <a:ea typeface="굴림" charset="-127"/>
              </a:rPr>
              <a:t>Notice:</a:t>
            </a:r>
            <a:r>
              <a:rPr lang="en-US" altLang="ko-KR" sz="1600" dirty="0" smtClean="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smtClean="0">
                <a:solidFill>
                  <a:schemeClr val="tx2"/>
                </a:solidFill>
                <a:ea typeface="굴림" charset="-127"/>
              </a:rPr>
              <a:t>Release:</a:t>
            </a:r>
            <a:r>
              <a:rPr lang="en-US" altLang="ko-KR" sz="1600" dirty="0" smtClean="0">
                <a:solidFill>
                  <a:schemeClr val="tx2"/>
                </a:solidFill>
                <a:ea typeface="굴림" charset="-127"/>
              </a:rPr>
              <a:t>	The contributor acknowledges and accepts that this contribution becomes the property of IEEE and may be made publicly available by P802.15.	</a:t>
            </a:r>
            <a:endParaRPr lang="en-US" altLang="ko-KR" sz="1600" dirty="0">
              <a:solidFill>
                <a:schemeClr val="tx2"/>
              </a:solidFill>
              <a:ea typeface="굴림"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Reference Diagram (1)</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a:t>
            </a:fld>
            <a:endParaRPr lang="en-US" altLang="zh-CN" dirty="0"/>
          </a:p>
        </p:txBody>
      </p:sp>
      <p:pic>
        <p:nvPicPr>
          <p:cNvPr id="6" name="Picture 2"/>
          <p:cNvPicPr>
            <a:picLocks noChangeAspect="1" noChangeArrowheads="1"/>
          </p:cNvPicPr>
          <p:nvPr/>
        </p:nvPicPr>
        <p:blipFill>
          <a:blip r:embed="rId3" cstate="print"/>
          <a:srcRect/>
          <a:stretch>
            <a:fillRect/>
          </a:stretch>
        </p:blipFill>
        <p:spPr bwMode="auto">
          <a:xfrm>
            <a:off x="0" y="1643051"/>
            <a:ext cx="9144000" cy="2114602"/>
          </a:xfrm>
          <a:prstGeom prst="rect">
            <a:avLst/>
          </a:prstGeom>
          <a:noFill/>
          <a:ln w="9525">
            <a:noFill/>
            <a:miter lim="800000"/>
            <a:headEnd/>
            <a:tailEnd/>
          </a:ln>
        </p:spPr>
      </p:pic>
      <p:sp>
        <p:nvSpPr>
          <p:cNvPr id="8" name="TextBox 7"/>
          <p:cNvSpPr txBox="1"/>
          <p:nvPr/>
        </p:nvSpPr>
        <p:spPr>
          <a:xfrm>
            <a:off x="2643174" y="3571876"/>
            <a:ext cx="4143404" cy="584775"/>
          </a:xfrm>
          <a:prstGeom prst="rect">
            <a:avLst/>
          </a:prstGeom>
          <a:noFill/>
        </p:spPr>
        <p:txBody>
          <a:bodyPr wrap="square" rtlCol="0">
            <a:spAutoFit/>
          </a:bodyPr>
          <a:lstStyle/>
          <a:p>
            <a:pPr algn="ctr"/>
            <a:r>
              <a:rPr lang="en-US" altLang="zh-CN" sz="1600" b="1" dirty="0" smtClean="0"/>
              <a:t>Reference Diagram in Merged </a:t>
            </a:r>
            <a:r>
              <a:rPr lang="en-US" altLang="zh-CN" sz="1600" b="1" dirty="0" smtClean="0"/>
              <a:t>DSSS </a:t>
            </a:r>
            <a:endParaRPr lang="en-US" altLang="zh-CN" sz="1600" b="1" dirty="0" smtClean="0"/>
          </a:p>
          <a:p>
            <a:pPr algn="ctr"/>
            <a:r>
              <a:rPr lang="en-US" altLang="zh-CN" sz="1600" b="1" dirty="0" smtClean="0"/>
              <a:t>(</a:t>
            </a:r>
            <a:r>
              <a:rPr lang="en-US" altLang="zh-CN" sz="1600" b="1" dirty="0" smtClean="0"/>
              <a:t>15-11-0795-01-004k)</a:t>
            </a:r>
            <a:endParaRPr lang="zh-CN" altLang="en-US" sz="1600" b="1" dirty="0"/>
          </a:p>
        </p:txBody>
      </p:sp>
      <p:pic>
        <p:nvPicPr>
          <p:cNvPr id="41987" name="Picture 3" descr="C:\Users\Wilson\AppData\Roaming\Tencent\Users\44990177\QQ\WinTemp\RichOle\0RA5GFHHV7A3_38NJ{J(7YJ.jpg"/>
          <p:cNvPicPr>
            <a:picLocks noChangeAspect="1" noChangeArrowheads="1"/>
          </p:cNvPicPr>
          <p:nvPr/>
        </p:nvPicPr>
        <p:blipFill>
          <a:blip r:embed="rId4"/>
          <a:srcRect/>
          <a:stretch>
            <a:fillRect/>
          </a:stretch>
        </p:blipFill>
        <p:spPr bwMode="auto">
          <a:xfrm>
            <a:off x="1142976" y="4286256"/>
            <a:ext cx="6343650" cy="809625"/>
          </a:xfrm>
          <a:prstGeom prst="rect">
            <a:avLst/>
          </a:prstGeom>
          <a:noFill/>
        </p:spPr>
      </p:pic>
      <p:sp>
        <p:nvSpPr>
          <p:cNvPr id="10" name="TextBox 9"/>
          <p:cNvSpPr txBox="1"/>
          <p:nvPr/>
        </p:nvSpPr>
        <p:spPr>
          <a:xfrm>
            <a:off x="2214546" y="5143512"/>
            <a:ext cx="5072098" cy="338554"/>
          </a:xfrm>
          <a:prstGeom prst="rect">
            <a:avLst/>
          </a:prstGeom>
          <a:noFill/>
        </p:spPr>
        <p:txBody>
          <a:bodyPr wrap="square" rtlCol="0">
            <a:spAutoFit/>
          </a:bodyPr>
          <a:lstStyle/>
          <a:p>
            <a:pPr algn="ctr"/>
            <a:r>
              <a:rPr lang="en-US" altLang="zh-CN" sz="1600" b="1" dirty="0" smtClean="0"/>
              <a:t>Reference Diagram in IEEE802.15.4-2011 BPSK PHY</a:t>
            </a:r>
            <a:endParaRPr lang="zh-CN" altLang="en-US" sz="1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Reference Diagram (2)</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3</a:t>
            </a:fld>
            <a:endParaRPr lang="en-US" altLang="zh-CN" dirty="0"/>
          </a:p>
        </p:txBody>
      </p:sp>
      <p:pic>
        <p:nvPicPr>
          <p:cNvPr id="5" name="Picture 1" descr="C:\Users\Wilson\AppData\Roaming\Tencent\Users\44990177\QQ\WinTemp\RichOle\)BW_JV2RLT(]KVOFCOBM(HW.jpg"/>
          <p:cNvPicPr>
            <a:picLocks noChangeAspect="1" noChangeArrowheads="1"/>
          </p:cNvPicPr>
          <p:nvPr/>
        </p:nvPicPr>
        <p:blipFill>
          <a:blip r:embed="rId3"/>
          <a:srcRect/>
          <a:stretch>
            <a:fillRect/>
          </a:stretch>
        </p:blipFill>
        <p:spPr bwMode="auto">
          <a:xfrm>
            <a:off x="1428728" y="1571612"/>
            <a:ext cx="6334125" cy="866775"/>
          </a:xfrm>
          <a:prstGeom prst="rect">
            <a:avLst/>
          </a:prstGeom>
          <a:noFill/>
        </p:spPr>
      </p:pic>
      <p:pic>
        <p:nvPicPr>
          <p:cNvPr id="7" name="Picture 2" descr="C:\Users\Wilson\AppData\Roaming\Tencent\Users\44990177\QQ\WinTemp\RichOle\X`A_7UVS9U07H]{]H{VS8(3.jpg"/>
          <p:cNvPicPr>
            <a:picLocks noChangeAspect="1" noChangeArrowheads="1"/>
          </p:cNvPicPr>
          <p:nvPr/>
        </p:nvPicPr>
        <p:blipFill>
          <a:blip r:embed="rId4"/>
          <a:srcRect/>
          <a:stretch>
            <a:fillRect/>
          </a:stretch>
        </p:blipFill>
        <p:spPr bwMode="auto">
          <a:xfrm>
            <a:off x="785786" y="2959376"/>
            <a:ext cx="5019665" cy="3470020"/>
          </a:xfrm>
          <a:prstGeom prst="rect">
            <a:avLst/>
          </a:prstGeom>
          <a:noFill/>
        </p:spPr>
      </p:pic>
      <p:sp>
        <p:nvSpPr>
          <p:cNvPr id="8" name="TextBox 7"/>
          <p:cNvSpPr txBox="1"/>
          <p:nvPr/>
        </p:nvSpPr>
        <p:spPr>
          <a:xfrm>
            <a:off x="5143504" y="2643182"/>
            <a:ext cx="3357586" cy="584775"/>
          </a:xfrm>
          <a:prstGeom prst="rect">
            <a:avLst/>
          </a:prstGeom>
          <a:noFill/>
        </p:spPr>
        <p:txBody>
          <a:bodyPr wrap="square" rtlCol="0">
            <a:spAutoFit/>
          </a:bodyPr>
          <a:lstStyle/>
          <a:p>
            <a:pPr algn="ctr"/>
            <a:r>
              <a:rPr lang="en-US" altLang="zh-CN" sz="1600" b="1" dirty="0" smtClean="0"/>
              <a:t>Reference Diagram in IEEE802.15.4-2011 O-QPSK PHY</a:t>
            </a:r>
            <a:endParaRPr lang="zh-CN" altLang="en-US" sz="1600" b="1" dirty="0"/>
          </a:p>
        </p:txBody>
      </p:sp>
      <p:sp>
        <p:nvSpPr>
          <p:cNvPr id="9" name="TextBox 8"/>
          <p:cNvSpPr txBox="1"/>
          <p:nvPr/>
        </p:nvSpPr>
        <p:spPr>
          <a:xfrm>
            <a:off x="5500694" y="5643578"/>
            <a:ext cx="3357586" cy="584775"/>
          </a:xfrm>
          <a:prstGeom prst="rect">
            <a:avLst/>
          </a:prstGeom>
          <a:noFill/>
        </p:spPr>
        <p:txBody>
          <a:bodyPr wrap="square" rtlCol="0">
            <a:spAutoFit/>
          </a:bodyPr>
          <a:lstStyle/>
          <a:p>
            <a:pPr algn="ctr"/>
            <a:r>
              <a:rPr lang="en-US" altLang="zh-CN" sz="1600" b="1" dirty="0" smtClean="0"/>
              <a:t>Reference Diagram in </a:t>
            </a:r>
          </a:p>
          <a:p>
            <a:pPr algn="ctr"/>
            <a:r>
              <a:rPr lang="en-US" altLang="zh-CN" sz="1600" b="1" dirty="0" smtClean="0"/>
              <a:t>TG4g MR-O-QPSK PHY</a:t>
            </a:r>
            <a:endParaRPr lang="zh-CN" altLang="en-US" sz="16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Spread concatenate O-QPSK (1)</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4</a:t>
            </a:fld>
            <a:endParaRPr lang="en-US" altLang="zh-CN" dirty="0"/>
          </a:p>
        </p:txBody>
      </p:sp>
      <p:sp>
        <p:nvSpPr>
          <p:cNvPr id="6" name="TextBox 5"/>
          <p:cNvSpPr txBox="1"/>
          <p:nvPr/>
        </p:nvSpPr>
        <p:spPr>
          <a:xfrm>
            <a:off x="642910" y="1714488"/>
            <a:ext cx="7786742" cy="3046988"/>
          </a:xfrm>
          <a:prstGeom prst="rect">
            <a:avLst/>
          </a:prstGeom>
          <a:noFill/>
        </p:spPr>
        <p:txBody>
          <a:bodyPr wrap="square" rtlCol="0">
            <a:spAutoFit/>
          </a:bodyPr>
          <a:lstStyle/>
          <a:p>
            <a:pPr>
              <a:buFont typeface="Arial" pitchFamily="34" charset="0"/>
              <a:buChar char="•"/>
            </a:pPr>
            <a:r>
              <a:rPr lang="en-US" sz="2000" b="1" dirty="0" smtClean="0"/>
              <a:t> Bit-to-Symbol</a:t>
            </a:r>
          </a:p>
          <a:p>
            <a:pPr lvl="1">
              <a:buFont typeface="Arial" pitchFamily="34" charset="0"/>
              <a:buChar char="•"/>
            </a:pPr>
            <a:r>
              <a:rPr lang="en-US" sz="1600" b="1" dirty="0" smtClean="0"/>
              <a:t> </a:t>
            </a:r>
            <a:r>
              <a:rPr lang="en-US" sz="1600" dirty="0" smtClean="0"/>
              <a:t>symbol consist one bit or several bits to choose spread code</a:t>
            </a:r>
          </a:p>
          <a:p>
            <a:pPr lvl="1">
              <a:buFont typeface="Arial" pitchFamily="34" charset="0"/>
              <a:buChar char="•"/>
            </a:pPr>
            <a:r>
              <a:rPr lang="en-US" sz="1600" dirty="0" smtClean="0"/>
              <a:t> (N,4) spread uses 4 bits as 1 symbol</a:t>
            </a:r>
          </a:p>
          <a:p>
            <a:pPr lvl="1">
              <a:buFont typeface="Arial" pitchFamily="34" charset="0"/>
              <a:buChar char="•"/>
            </a:pPr>
            <a:r>
              <a:rPr lang="en-US" sz="1600" dirty="0" smtClean="0"/>
              <a:t> (N,1) spread uses </a:t>
            </a:r>
            <a:r>
              <a:rPr lang="en-US" sz="1600" dirty="0" smtClean="0"/>
              <a:t>1 bit </a:t>
            </a:r>
            <a:r>
              <a:rPr lang="en-US" sz="1600" dirty="0" smtClean="0"/>
              <a:t>as 1 symbol</a:t>
            </a:r>
          </a:p>
          <a:p>
            <a:pPr>
              <a:buFont typeface="Arial" pitchFamily="34" charset="0"/>
              <a:buChar char="•"/>
            </a:pPr>
            <a:r>
              <a:rPr lang="en-US" sz="2000" b="1" dirty="0" smtClean="0"/>
              <a:t> Symbol-to-Chip</a:t>
            </a:r>
          </a:p>
          <a:p>
            <a:pPr lvl="1">
              <a:buFont typeface="Arial" pitchFamily="34" charset="0"/>
              <a:buChar char="•"/>
            </a:pPr>
            <a:r>
              <a:rPr lang="en-US" sz="1600" b="1" dirty="0" smtClean="0"/>
              <a:t> </a:t>
            </a:r>
            <a:r>
              <a:rPr lang="en-US" sz="1600" dirty="0" smtClean="0"/>
              <a:t>transfer symbol to chip</a:t>
            </a:r>
          </a:p>
          <a:p>
            <a:pPr lvl="1">
              <a:buFont typeface="Arial" pitchFamily="34" charset="0"/>
              <a:buChar char="•"/>
            </a:pPr>
            <a:r>
              <a:rPr lang="en-US" sz="1600" dirty="0" smtClean="0"/>
              <a:t> choose 1 code sequence in 16 code sequences when using (N,4) spread</a:t>
            </a:r>
          </a:p>
          <a:p>
            <a:pPr lvl="1">
              <a:buFont typeface="Arial" pitchFamily="34" charset="0"/>
              <a:buChar char="•"/>
            </a:pPr>
            <a:r>
              <a:rPr lang="en-US" sz="1600" dirty="0" smtClean="0"/>
              <a:t> choose +c sequence when symbol = 1, and –c sequence when symbol = 0, when using (N,1) spread</a:t>
            </a:r>
          </a:p>
          <a:p>
            <a:pPr>
              <a:buFont typeface="Arial" pitchFamily="34" charset="0"/>
              <a:buChar char="•"/>
            </a:pPr>
            <a:r>
              <a:rPr lang="en-US" sz="1600" b="1" dirty="0" smtClean="0"/>
              <a:t> </a:t>
            </a:r>
            <a:r>
              <a:rPr lang="en-US" sz="2000" b="1" dirty="0" smtClean="0"/>
              <a:t>Bit-to-Symbol and Symbol-to-Chip is same between O-QPSK PHY and BPSK PHY</a:t>
            </a:r>
            <a:endParaRPr lang="en-US" sz="1600" b="1" dirty="0" smtClean="0"/>
          </a:p>
        </p:txBody>
      </p:sp>
      <p:pic>
        <p:nvPicPr>
          <p:cNvPr id="7" name="Picture 1" descr="C:\Users\Wilson\AppData\Roaming\Tencent\Users\44990177\QQ\WinTemp\RichOle\)BW_JV2RLT(]KVOFCOBM(HW.jpg"/>
          <p:cNvPicPr>
            <a:picLocks noChangeAspect="1" noChangeArrowheads="1"/>
          </p:cNvPicPr>
          <p:nvPr/>
        </p:nvPicPr>
        <p:blipFill>
          <a:blip r:embed="rId3"/>
          <a:srcRect/>
          <a:stretch>
            <a:fillRect/>
          </a:stretch>
        </p:blipFill>
        <p:spPr bwMode="auto">
          <a:xfrm>
            <a:off x="2428860" y="5214950"/>
            <a:ext cx="6334125" cy="8667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Spread concatenate O-QPSK (2)</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5</a:t>
            </a:fld>
            <a:endParaRPr lang="en-US" altLang="zh-CN" dirty="0"/>
          </a:p>
        </p:txBody>
      </p:sp>
      <p:sp>
        <p:nvSpPr>
          <p:cNvPr id="6" name="TextBox 5"/>
          <p:cNvSpPr txBox="1"/>
          <p:nvPr/>
        </p:nvSpPr>
        <p:spPr>
          <a:xfrm>
            <a:off x="642910" y="1714488"/>
            <a:ext cx="7786742" cy="5570756"/>
          </a:xfrm>
          <a:prstGeom prst="rect">
            <a:avLst/>
          </a:prstGeom>
          <a:noFill/>
        </p:spPr>
        <p:txBody>
          <a:bodyPr wrap="square" rtlCol="0">
            <a:spAutoFit/>
          </a:bodyPr>
          <a:lstStyle/>
          <a:p>
            <a:pPr>
              <a:buFont typeface="Arial" pitchFamily="34" charset="0"/>
              <a:buChar char="•"/>
            </a:pPr>
            <a:r>
              <a:rPr lang="en-US" sz="2000" b="1" dirty="0" smtClean="0"/>
              <a:t> O-QPSK modulator</a:t>
            </a:r>
          </a:p>
          <a:p>
            <a:pPr lvl="1">
              <a:buFont typeface="Arial" pitchFamily="34" charset="0"/>
              <a:buChar char="•"/>
            </a:pPr>
            <a:r>
              <a:rPr lang="en-US" sz="1600" b="1" dirty="0" smtClean="0"/>
              <a:t> </a:t>
            </a:r>
            <a:r>
              <a:rPr lang="en-US" sz="1600" dirty="0" smtClean="0"/>
              <a:t>O-QPSK and Shape</a:t>
            </a:r>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r>
              <a:rPr lang="en-US" sz="1600" dirty="0" err="1" smtClean="0"/>
              <a:t>E.g</a:t>
            </a:r>
            <a:r>
              <a:rPr lang="en-US" sz="1600" dirty="0" smtClean="0"/>
              <a:t> (32,1) spreading</a:t>
            </a:r>
          </a:p>
          <a:p>
            <a:pPr lvl="2">
              <a:buFont typeface="Arial" pitchFamily="34" charset="0"/>
              <a:buChar char="•"/>
            </a:pPr>
            <a:r>
              <a:rPr lang="en-US" sz="1600" dirty="0" smtClean="0"/>
              <a:t> Bit 1</a:t>
            </a:r>
          </a:p>
          <a:p>
            <a:pPr lvl="2">
              <a:buFont typeface="Arial" pitchFamily="34" charset="0"/>
              <a:buChar char="•"/>
            </a:pPr>
            <a:r>
              <a:rPr lang="en-US" sz="1600" dirty="0" smtClean="0"/>
              <a:t> Symbol 1</a:t>
            </a:r>
          </a:p>
          <a:p>
            <a:pPr lvl="2">
              <a:buFont typeface="Arial" pitchFamily="34" charset="0"/>
              <a:buChar char="•"/>
            </a:pPr>
            <a:r>
              <a:rPr lang="en-US" sz="1600" dirty="0" smtClean="0"/>
              <a:t> Chip Sequence [c0,c1,c2……c31], </a:t>
            </a:r>
            <a:r>
              <a:rPr lang="en-US" sz="1600" dirty="0" err="1" smtClean="0"/>
              <a:t>ci</a:t>
            </a:r>
            <a:r>
              <a:rPr lang="en-US" sz="1600" dirty="0" smtClean="0"/>
              <a:t> means 1 or -1</a:t>
            </a:r>
          </a:p>
          <a:p>
            <a:pPr lvl="3">
              <a:buFont typeface="Arial" pitchFamily="34" charset="0"/>
              <a:buChar char="•"/>
            </a:pPr>
            <a:r>
              <a:rPr lang="en-US" sz="1600" dirty="0" smtClean="0"/>
              <a:t> separate chip sequence into I-phase and Q-phase</a:t>
            </a:r>
          </a:p>
          <a:p>
            <a:pPr lvl="3">
              <a:buFont typeface="Arial" pitchFamily="34" charset="0"/>
              <a:buChar char="•"/>
            </a:pPr>
            <a:r>
              <a:rPr lang="en-US" sz="1600" dirty="0" smtClean="0"/>
              <a:t> delay Q-phase by </a:t>
            </a:r>
            <a:r>
              <a:rPr lang="en-US" sz="1600" dirty="0" err="1" smtClean="0"/>
              <a:t>Tc</a:t>
            </a:r>
            <a:r>
              <a:rPr lang="en-US" sz="1600" dirty="0" smtClean="0"/>
              <a:t> </a:t>
            </a:r>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sz="1600" dirty="0" smtClean="0"/>
          </a:p>
          <a:p>
            <a:pPr lvl="1">
              <a:buFont typeface="Arial" pitchFamily="34" charset="0"/>
              <a:buChar char="•"/>
            </a:pPr>
            <a:endParaRPr lang="en-US" sz="1600" dirty="0" smtClean="0"/>
          </a:p>
        </p:txBody>
      </p:sp>
      <p:pic>
        <p:nvPicPr>
          <p:cNvPr id="7" name="Picture 1" descr="C:\Users\Wilson\AppData\Roaming\Tencent\Users\44990177\QQ\WinTemp\RichOle\)BW_JV2RLT(]KVOFCOBM(HW.jpg"/>
          <p:cNvPicPr>
            <a:picLocks noChangeAspect="1" noChangeArrowheads="1"/>
          </p:cNvPicPr>
          <p:nvPr/>
        </p:nvPicPr>
        <p:blipFill>
          <a:blip r:embed="rId3"/>
          <a:srcRect/>
          <a:stretch>
            <a:fillRect/>
          </a:stretch>
        </p:blipFill>
        <p:spPr bwMode="auto">
          <a:xfrm>
            <a:off x="2428860" y="5500702"/>
            <a:ext cx="6334125" cy="866775"/>
          </a:xfrm>
          <a:prstGeom prst="rect">
            <a:avLst/>
          </a:prstGeom>
          <a:noFill/>
        </p:spPr>
      </p:pic>
      <p:pic>
        <p:nvPicPr>
          <p:cNvPr id="56321" name="Picture 1" descr="C:\Users\Wilson\AppData\Roaming\Tencent\Users\44990177\QQ\WinTemp\RichOle\22RSTX)J]FV_A0{GDQV`I4L.jpg"/>
          <p:cNvPicPr>
            <a:picLocks noChangeAspect="1" noChangeArrowheads="1"/>
          </p:cNvPicPr>
          <p:nvPr/>
        </p:nvPicPr>
        <p:blipFill>
          <a:blip r:embed="rId4"/>
          <a:srcRect/>
          <a:stretch>
            <a:fillRect/>
          </a:stretch>
        </p:blipFill>
        <p:spPr bwMode="auto">
          <a:xfrm>
            <a:off x="2071670" y="2285992"/>
            <a:ext cx="6019800" cy="16478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Data Rate</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6</a:t>
            </a:fld>
            <a:endParaRPr lang="en-US" altLang="zh-CN" dirty="0"/>
          </a:p>
        </p:txBody>
      </p:sp>
      <p:sp>
        <p:nvSpPr>
          <p:cNvPr id="6" name="TextBox 5"/>
          <p:cNvSpPr txBox="1"/>
          <p:nvPr/>
        </p:nvSpPr>
        <p:spPr>
          <a:xfrm>
            <a:off x="642910" y="1714488"/>
            <a:ext cx="7786742" cy="2246769"/>
          </a:xfrm>
          <a:prstGeom prst="rect">
            <a:avLst/>
          </a:prstGeom>
          <a:noFill/>
        </p:spPr>
        <p:txBody>
          <a:bodyPr wrap="square" rtlCol="0">
            <a:spAutoFit/>
          </a:bodyPr>
          <a:lstStyle/>
          <a:p>
            <a:pPr>
              <a:buFont typeface="Arial" pitchFamily="34" charset="0"/>
              <a:buChar char="•"/>
            </a:pPr>
            <a:r>
              <a:rPr lang="en-US" sz="2000" b="1" dirty="0" smtClean="0"/>
              <a:t> O-QPSK</a:t>
            </a:r>
          </a:p>
          <a:p>
            <a:pPr lvl="1">
              <a:buFont typeface="Arial" pitchFamily="34" charset="0"/>
              <a:buChar char="•"/>
            </a:pPr>
            <a:r>
              <a:rPr lang="en-US" sz="1600" b="1" dirty="0" smtClean="0"/>
              <a:t> </a:t>
            </a:r>
            <a:r>
              <a:rPr lang="en-US" sz="1600" dirty="0" smtClean="0"/>
              <a:t>in each phase, one chip lasts 2Tc</a:t>
            </a:r>
          </a:p>
          <a:p>
            <a:pPr lvl="1">
              <a:buFont typeface="Arial" pitchFamily="34" charset="0"/>
              <a:buChar char="•"/>
            </a:pPr>
            <a:r>
              <a:rPr lang="en-US" sz="1600" dirty="0" smtClean="0"/>
              <a:t> equal to each chip lasts </a:t>
            </a:r>
            <a:r>
              <a:rPr lang="en-US" sz="1600" dirty="0" err="1" smtClean="0"/>
              <a:t>Tc</a:t>
            </a:r>
            <a:r>
              <a:rPr lang="en-US" sz="1600" dirty="0" smtClean="0"/>
              <a:t> when combine I-phase and Q-phase</a:t>
            </a:r>
          </a:p>
          <a:p>
            <a:pPr>
              <a:buFont typeface="Arial" pitchFamily="34" charset="0"/>
              <a:buChar char="•"/>
            </a:pPr>
            <a:r>
              <a:rPr lang="en-US" sz="2000" b="1" dirty="0" smtClean="0"/>
              <a:t> BPSK</a:t>
            </a:r>
          </a:p>
          <a:p>
            <a:pPr lvl="1">
              <a:buFont typeface="Arial" pitchFamily="34" charset="0"/>
              <a:buChar char="•"/>
            </a:pPr>
            <a:r>
              <a:rPr lang="en-US" sz="1600" dirty="0" smtClean="0"/>
              <a:t> each chip lasts </a:t>
            </a:r>
            <a:r>
              <a:rPr lang="en-US" sz="1600" dirty="0" err="1" smtClean="0"/>
              <a:t>Tc</a:t>
            </a:r>
            <a:endParaRPr lang="en-US" sz="1600" dirty="0" smtClean="0"/>
          </a:p>
          <a:p>
            <a:pPr>
              <a:buFont typeface="Arial" pitchFamily="34" charset="0"/>
              <a:buChar char="•"/>
            </a:pPr>
            <a:r>
              <a:rPr lang="en-US" sz="1600" dirty="0" smtClean="0"/>
              <a:t> </a:t>
            </a:r>
            <a:r>
              <a:rPr lang="en-US" sz="2000" b="1" dirty="0" smtClean="0"/>
              <a:t>Conclusion</a:t>
            </a:r>
          </a:p>
          <a:p>
            <a:pPr lvl="1">
              <a:buFont typeface="Arial" pitchFamily="34" charset="0"/>
              <a:buChar char="•"/>
            </a:pPr>
            <a:r>
              <a:rPr lang="en-US" sz="1600" b="1" dirty="0" smtClean="0"/>
              <a:t> </a:t>
            </a:r>
            <a:r>
              <a:rPr lang="en-US" sz="1600" dirty="0" smtClean="0"/>
              <a:t>Same chip rate and same PN sequence lead to same data rate</a:t>
            </a:r>
            <a:endParaRPr lang="en-US" sz="1600" b="1" dirty="0" smtClean="0"/>
          </a:p>
          <a:p>
            <a:pPr lvl="1">
              <a:buFont typeface="Arial" pitchFamily="34" charset="0"/>
              <a:buChar char="•"/>
            </a:pPr>
            <a:endParaRPr lang="en-US" sz="1600" dirty="0" smtClean="0"/>
          </a:p>
        </p:txBody>
      </p:sp>
      <p:pic>
        <p:nvPicPr>
          <p:cNvPr id="57347" name="Picture 3"/>
          <p:cNvPicPr>
            <a:picLocks noChangeAspect="1" noChangeArrowheads="1"/>
          </p:cNvPicPr>
          <p:nvPr/>
        </p:nvPicPr>
        <p:blipFill>
          <a:blip r:embed="rId3"/>
          <a:srcRect/>
          <a:stretch>
            <a:fillRect/>
          </a:stretch>
        </p:blipFill>
        <p:spPr bwMode="auto">
          <a:xfrm>
            <a:off x="4000496" y="3929066"/>
            <a:ext cx="4374527" cy="19288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Process Gain</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7</a:t>
            </a:fld>
            <a:endParaRPr lang="en-US" altLang="zh-CN" dirty="0"/>
          </a:p>
        </p:txBody>
      </p:sp>
      <p:sp>
        <p:nvSpPr>
          <p:cNvPr id="6" name="TextBox 5"/>
          <p:cNvSpPr txBox="1"/>
          <p:nvPr/>
        </p:nvSpPr>
        <p:spPr>
          <a:xfrm>
            <a:off x="642910" y="1714488"/>
            <a:ext cx="7786742" cy="2000548"/>
          </a:xfrm>
          <a:prstGeom prst="rect">
            <a:avLst/>
          </a:prstGeom>
          <a:noFill/>
        </p:spPr>
        <p:txBody>
          <a:bodyPr wrap="square" rtlCol="0">
            <a:spAutoFit/>
          </a:bodyPr>
          <a:lstStyle/>
          <a:p>
            <a:pPr>
              <a:buFont typeface="Arial" pitchFamily="34" charset="0"/>
              <a:buChar char="•"/>
            </a:pPr>
            <a:r>
              <a:rPr lang="en-US" sz="2000" b="1" dirty="0" smtClean="0"/>
              <a:t> O-QPSK</a:t>
            </a:r>
          </a:p>
          <a:p>
            <a:pPr lvl="1">
              <a:buFont typeface="Arial" pitchFamily="34" charset="0"/>
              <a:buChar char="•"/>
            </a:pPr>
            <a:r>
              <a:rPr lang="en-US" sz="1600" b="1" dirty="0" smtClean="0"/>
              <a:t> </a:t>
            </a:r>
            <a:r>
              <a:rPr lang="en-US" sz="1600" dirty="0" smtClean="0"/>
              <a:t>in each phase, power degrade 3dB</a:t>
            </a:r>
          </a:p>
          <a:p>
            <a:pPr lvl="1">
              <a:buFont typeface="Arial" pitchFamily="34" charset="0"/>
              <a:buChar char="•"/>
            </a:pPr>
            <a:r>
              <a:rPr lang="en-US" sz="1600" dirty="0" smtClean="0"/>
              <a:t> same power when combine I-phase and Q-phase</a:t>
            </a:r>
          </a:p>
          <a:p>
            <a:pPr>
              <a:buFont typeface="Arial" pitchFamily="34" charset="0"/>
              <a:buChar char="•"/>
            </a:pPr>
            <a:r>
              <a:rPr lang="en-US" sz="2000" b="1" dirty="0" smtClean="0"/>
              <a:t> BPSK</a:t>
            </a:r>
            <a:endParaRPr lang="en-US" sz="1600" dirty="0" smtClean="0"/>
          </a:p>
          <a:p>
            <a:pPr>
              <a:buFont typeface="Arial" pitchFamily="34" charset="0"/>
              <a:buChar char="•"/>
            </a:pPr>
            <a:r>
              <a:rPr lang="en-US" sz="1600" dirty="0" smtClean="0"/>
              <a:t> </a:t>
            </a:r>
            <a:r>
              <a:rPr lang="en-US" sz="2000" b="1" dirty="0" smtClean="0"/>
              <a:t>Conclusion</a:t>
            </a:r>
          </a:p>
          <a:p>
            <a:pPr lvl="1">
              <a:buFont typeface="Arial" pitchFamily="34" charset="0"/>
              <a:buChar char="•"/>
            </a:pPr>
            <a:r>
              <a:rPr lang="en-US" sz="1600" b="1" dirty="0" smtClean="0"/>
              <a:t> S</a:t>
            </a:r>
            <a:r>
              <a:rPr lang="en-US" sz="1600" dirty="0" smtClean="0"/>
              <a:t>ame PN sequence lead to same spread gain</a:t>
            </a:r>
            <a:endParaRPr lang="en-US" sz="1600" b="1" dirty="0" smtClean="0"/>
          </a:p>
          <a:p>
            <a:pPr lvl="1">
              <a:buFont typeface="Arial" pitchFamily="34" charset="0"/>
              <a:buChar char="•"/>
            </a:pPr>
            <a:endParaRPr lang="en-US" sz="1600" dirty="0" smtClean="0"/>
          </a:p>
        </p:txBody>
      </p:sp>
      <p:pic>
        <p:nvPicPr>
          <p:cNvPr id="58370" name="Picture 2"/>
          <p:cNvPicPr>
            <a:picLocks noChangeAspect="1" noChangeArrowheads="1"/>
          </p:cNvPicPr>
          <p:nvPr/>
        </p:nvPicPr>
        <p:blipFill>
          <a:blip r:embed="rId3"/>
          <a:srcRect/>
          <a:stretch>
            <a:fillRect/>
          </a:stretch>
        </p:blipFill>
        <p:spPr bwMode="auto">
          <a:xfrm>
            <a:off x="4319060" y="3643314"/>
            <a:ext cx="4467782" cy="2214578"/>
          </a:xfrm>
          <a:prstGeom prst="rect">
            <a:avLst/>
          </a:prstGeom>
          <a:noFill/>
          <a:ln w="9525">
            <a:noFill/>
            <a:miter lim="800000"/>
            <a:headEnd/>
            <a:tailEnd/>
          </a:ln>
          <a:effectLst/>
        </p:spPr>
      </p:pic>
      <p:pic>
        <p:nvPicPr>
          <p:cNvPr id="58372" name="Picture 4"/>
          <p:cNvPicPr>
            <a:picLocks noChangeAspect="1" noChangeArrowheads="1"/>
          </p:cNvPicPr>
          <p:nvPr/>
        </p:nvPicPr>
        <p:blipFill>
          <a:blip r:embed="rId4"/>
          <a:srcRect/>
          <a:stretch>
            <a:fillRect/>
          </a:stretch>
        </p:blipFill>
        <p:spPr bwMode="auto">
          <a:xfrm>
            <a:off x="762011" y="3714752"/>
            <a:ext cx="3381361" cy="253602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Advantage of O-QPSK</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8</a:t>
            </a:fld>
            <a:endParaRPr lang="en-US" altLang="zh-CN" dirty="0"/>
          </a:p>
        </p:txBody>
      </p:sp>
      <p:sp>
        <p:nvSpPr>
          <p:cNvPr id="6" name="TextBox 5"/>
          <p:cNvSpPr txBox="1"/>
          <p:nvPr/>
        </p:nvSpPr>
        <p:spPr>
          <a:xfrm>
            <a:off x="642910" y="1714488"/>
            <a:ext cx="7786742" cy="2800767"/>
          </a:xfrm>
          <a:prstGeom prst="rect">
            <a:avLst/>
          </a:prstGeom>
          <a:noFill/>
        </p:spPr>
        <p:txBody>
          <a:bodyPr wrap="square" rtlCol="0">
            <a:spAutoFit/>
          </a:bodyPr>
          <a:lstStyle/>
          <a:p>
            <a:pPr>
              <a:buFont typeface="Arial" pitchFamily="34" charset="0"/>
              <a:buChar char="•"/>
            </a:pPr>
            <a:r>
              <a:rPr lang="en-US" sz="2000" b="1" dirty="0" smtClean="0"/>
              <a:t> Improve PA efficiency</a:t>
            </a:r>
          </a:p>
          <a:p>
            <a:pPr lvl="1">
              <a:buFont typeface="Arial" pitchFamily="34" charset="0"/>
              <a:buChar char="•"/>
            </a:pPr>
            <a:r>
              <a:rPr lang="en-US" sz="1600" b="1" dirty="0" smtClean="0"/>
              <a:t> </a:t>
            </a:r>
            <a:r>
              <a:rPr lang="en-US" sz="1600" dirty="0" smtClean="0"/>
              <a:t>Nearly constant envelope</a:t>
            </a:r>
          </a:p>
          <a:p>
            <a:pPr>
              <a:buFont typeface="Arial" pitchFamily="34" charset="0"/>
              <a:buChar char="•"/>
            </a:pPr>
            <a:r>
              <a:rPr lang="en-US" sz="2000" b="1" dirty="0" smtClean="0"/>
              <a:t> Compatible to IEEE802.15.4</a:t>
            </a:r>
          </a:p>
          <a:p>
            <a:pPr lvl="1">
              <a:buFont typeface="Arial" pitchFamily="34" charset="0"/>
              <a:buChar char="•"/>
            </a:pPr>
            <a:r>
              <a:rPr lang="en-US" sz="1600" b="1" dirty="0" smtClean="0"/>
              <a:t> </a:t>
            </a:r>
            <a:r>
              <a:rPr lang="en-US" sz="1600" dirty="0" smtClean="0"/>
              <a:t>Same analog frontier design</a:t>
            </a:r>
          </a:p>
          <a:p>
            <a:pPr lvl="1">
              <a:buFont typeface="Arial" pitchFamily="34" charset="0"/>
              <a:buChar char="•"/>
            </a:pPr>
            <a:r>
              <a:rPr lang="en-US" sz="1600" dirty="0" smtClean="0"/>
              <a:t> O-QPSK PHY in IEEE802.15.4-2011</a:t>
            </a:r>
          </a:p>
          <a:p>
            <a:pPr lvl="1">
              <a:buFont typeface="Arial" pitchFamily="34" charset="0"/>
              <a:buChar char="•"/>
            </a:pPr>
            <a:r>
              <a:rPr lang="en-US" sz="1600" dirty="0" smtClean="0"/>
              <a:t> MR-O-QPSK PHY in TG4g Draft</a:t>
            </a:r>
          </a:p>
          <a:p>
            <a:pPr>
              <a:buFont typeface="Arial" pitchFamily="34" charset="0"/>
              <a:buChar char="•"/>
            </a:pPr>
            <a:endParaRPr lang="en-US" sz="2400" b="1" dirty="0" smtClean="0"/>
          </a:p>
          <a:p>
            <a:pPr>
              <a:buFont typeface="Arial" pitchFamily="34" charset="0"/>
              <a:buChar char="•"/>
            </a:pPr>
            <a:r>
              <a:rPr lang="en-US" sz="2400" b="1" dirty="0" smtClean="0"/>
              <a:t> Consider O-QPSK as a candidate for DSSS modulation scheme in TG4k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4348" y="3000372"/>
            <a:ext cx="7772400" cy="814374"/>
          </a:xfrm>
        </p:spPr>
        <p:txBody>
          <a:bodyPr/>
          <a:lstStyle/>
          <a:p>
            <a:r>
              <a:rPr lang="en-US" altLang="zh-CN" b="1" dirty="0" smtClean="0">
                <a:solidFill>
                  <a:schemeClr val="accent1">
                    <a:lumMod val="75000"/>
                  </a:schemeClr>
                </a:solidFill>
              </a:rPr>
              <a:t>Thank you</a:t>
            </a:r>
            <a:endParaRPr lang="zh-CN" altLang="en-US"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9</a:t>
            </a:fld>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自定义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836</TotalTime>
  <Words>526</Words>
  <Application>Microsoft Office PowerPoint</Application>
  <PresentationFormat>全屏显示(4:3)</PresentationFormat>
  <Paragraphs>123</Paragraphs>
  <Slides>9</Slides>
  <Notes>9</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IEEE-P802_15</vt:lpstr>
      <vt:lpstr>幻灯片 1</vt:lpstr>
      <vt:lpstr>Reference Diagram (1)</vt:lpstr>
      <vt:lpstr>Reference Diagram (2)</vt:lpstr>
      <vt:lpstr>Spread concatenate O-QPSK (1)</vt:lpstr>
      <vt:lpstr>Spread concatenate O-QPSK (2)</vt:lpstr>
      <vt:lpstr>Data Rate</vt:lpstr>
      <vt:lpstr>Process Gain</vt:lpstr>
      <vt:lpstr>Advantage of O-QPSK</vt:lpstr>
      <vt:lpstr>Thank you</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微软用户</dc:creator>
  <dc:description>&lt;doc#&gt;</dc:description>
  <cp:lastModifiedBy>Wilson</cp:lastModifiedBy>
  <cp:revision>300</cp:revision>
  <cp:lastPrinted>1998-02-10T13:28:06Z</cp:lastPrinted>
  <dcterms:created xsi:type="dcterms:W3CDTF">2011-07-15T22:39:14Z</dcterms:created>
  <dcterms:modified xsi:type="dcterms:W3CDTF">2011-11-08T13:28:14Z</dcterms:modified>
</cp:coreProperties>
</file>