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40"/>
  </p:notesMasterIdLst>
  <p:handoutMasterIdLst>
    <p:handoutMasterId r:id="rId141"/>
  </p:handoutMasterIdLst>
  <p:sldIdLst>
    <p:sldId id="566" r:id="rId2"/>
    <p:sldId id="583" r:id="rId3"/>
    <p:sldId id="577" r:id="rId4"/>
    <p:sldId id="648" r:id="rId5"/>
    <p:sldId id="649" r:id="rId6"/>
    <p:sldId id="650" r:id="rId7"/>
    <p:sldId id="651" r:id="rId8"/>
    <p:sldId id="652" r:id="rId9"/>
    <p:sldId id="653" r:id="rId10"/>
    <p:sldId id="762" r:id="rId11"/>
    <p:sldId id="763" r:id="rId12"/>
    <p:sldId id="764" r:id="rId13"/>
    <p:sldId id="765" r:id="rId14"/>
    <p:sldId id="766" r:id="rId15"/>
    <p:sldId id="767" r:id="rId16"/>
    <p:sldId id="768" r:id="rId17"/>
    <p:sldId id="769" r:id="rId18"/>
    <p:sldId id="770" r:id="rId19"/>
    <p:sldId id="771" r:id="rId20"/>
    <p:sldId id="772" r:id="rId21"/>
    <p:sldId id="773" r:id="rId22"/>
    <p:sldId id="774" r:id="rId23"/>
    <p:sldId id="775" r:id="rId24"/>
    <p:sldId id="776" r:id="rId25"/>
    <p:sldId id="777" r:id="rId26"/>
    <p:sldId id="778" r:id="rId27"/>
    <p:sldId id="779" r:id="rId28"/>
    <p:sldId id="780" r:id="rId29"/>
    <p:sldId id="781" r:id="rId30"/>
    <p:sldId id="701" r:id="rId31"/>
    <p:sldId id="710" r:id="rId32"/>
    <p:sldId id="711" r:id="rId33"/>
    <p:sldId id="712" r:id="rId34"/>
    <p:sldId id="713" r:id="rId35"/>
    <p:sldId id="714" r:id="rId36"/>
    <p:sldId id="715" r:id="rId37"/>
    <p:sldId id="716" r:id="rId38"/>
    <p:sldId id="717" r:id="rId39"/>
    <p:sldId id="718" r:id="rId40"/>
    <p:sldId id="719" r:id="rId41"/>
    <p:sldId id="720" r:id="rId42"/>
    <p:sldId id="721" r:id="rId43"/>
    <p:sldId id="722" r:id="rId44"/>
    <p:sldId id="724" r:id="rId45"/>
    <p:sldId id="725" r:id="rId46"/>
    <p:sldId id="726" r:id="rId47"/>
    <p:sldId id="727" r:id="rId48"/>
    <p:sldId id="728" r:id="rId49"/>
    <p:sldId id="729" r:id="rId50"/>
    <p:sldId id="730" r:id="rId51"/>
    <p:sldId id="731" r:id="rId52"/>
    <p:sldId id="732" r:id="rId53"/>
    <p:sldId id="733" r:id="rId54"/>
    <p:sldId id="734" r:id="rId55"/>
    <p:sldId id="735" r:id="rId56"/>
    <p:sldId id="736" r:id="rId57"/>
    <p:sldId id="737" r:id="rId58"/>
    <p:sldId id="738" r:id="rId59"/>
    <p:sldId id="739" r:id="rId60"/>
    <p:sldId id="740" r:id="rId61"/>
    <p:sldId id="741" r:id="rId62"/>
    <p:sldId id="742" r:id="rId63"/>
    <p:sldId id="743" r:id="rId64"/>
    <p:sldId id="744" r:id="rId65"/>
    <p:sldId id="745" r:id="rId66"/>
    <p:sldId id="746" r:id="rId67"/>
    <p:sldId id="747" r:id="rId68"/>
    <p:sldId id="748" r:id="rId69"/>
    <p:sldId id="749" r:id="rId70"/>
    <p:sldId id="750" r:id="rId71"/>
    <p:sldId id="751" r:id="rId72"/>
    <p:sldId id="752" r:id="rId73"/>
    <p:sldId id="753" r:id="rId74"/>
    <p:sldId id="754" r:id="rId75"/>
    <p:sldId id="755" r:id="rId76"/>
    <p:sldId id="756" r:id="rId77"/>
    <p:sldId id="757" r:id="rId78"/>
    <p:sldId id="758" r:id="rId79"/>
    <p:sldId id="759" r:id="rId80"/>
    <p:sldId id="760" r:id="rId81"/>
    <p:sldId id="761" r:id="rId82"/>
    <p:sldId id="723" r:id="rId83"/>
    <p:sldId id="709" r:id="rId84"/>
    <p:sldId id="702" r:id="rId85"/>
    <p:sldId id="703" r:id="rId86"/>
    <p:sldId id="704" r:id="rId87"/>
    <p:sldId id="705" r:id="rId88"/>
    <p:sldId id="706" r:id="rId89"/>
    <p:sldId id="707" r:id="rId90"/>
    <p:sldId id="708" r:id="rId91"/>
    <p:sldId id="685" r:id="rId92"/>
    <p:sldId id="700" r:id="rId93"/>
    <p:sldId id="686" r:id="rId94"/>
    <p:sldId id="687" r:id="rId95"/>
    <p:sldId id="688" r:id="rId96"/>
    <p:sldId id="689" r:id="rId97"/>
    <p:sldId id="690" r:id="rId98"/>
    <p:sldId id="691" r:id="rId99"/>
    <p:sldId id="692" r:id="rId100"/>
    <p:sldId id="693" r:id="rId101"/>
    <p:sldId id="694" r:id="rId102"/>
    <p:sldId id="695" r:id="rId103"/>
    <p:sldId id="696" r:id="rId104"/>
    <p:sldId id="697" r:id="rId105"/>
    <p:sldId id="698" r:id="rId106"/>
    <p:sldId id="699" r:id="rId107"/>
    <p:sldId id="654" r:id="rId108"/>
    <p:sldId id="655" r:id="rId109"/>
    <p:sldId id="656" r:id="rId110"/>
    <p:sldId id="657" r:id="rId111"/>
    <p:sldId id="658" r:id="rId112"/>
    <p:sldId id="659" r:id="rId113"/>
    <p:sldId id="660" r:id="rId114"/>
    <p:sldId id="661" r:id="rId115"/>
    <p:sldId id="662" r:id="rId116"/>
    <p:sldId id="663" r:id="rId117"/>
    <p:sldId id="664" r:id="rId118"/>
    <p:sldId id="665" r:id="rId119"/>
    <p:sldId id="666" r:id="rId120"/>
    <p:sldId id="667" r:id="rId121"/>
    <p:sldId id="668" r:id="rId122"/>
    <p:sldId id="669" r:id="rId123"/>
    <p:sldId id="670" r:id="rId124"/>
    <p:sldId id="671" r:id="rId125"/>
    <p:sldId id="672" r:id="rId126"/>
    <p:sldId id="673" r:id="rId127"/>
    <p:sldId id="674" r:id="rId128"/>
    <p:sldId id="675" r:id="rId129"/>
    <p:sldId id="676" r:id="rId130"/>
    <p:sldId id="677" r:id="rId131"/>
    <p:sldId id="678" r:id="rId132"/>
    <p:sldId id="679" r:id="rId133"/>
    <p:sldId id="680" r:id="rId134"/>
    <p:sldId id="681" r:id="rId135"/>
    <p:sldId id="682" r:id="rId136"/>
    <p:sldId id="683" r:id="rId137"/>
    <p:sldId id="684" r:id="rId138"/>
    <p:sldId id="647" r:id="rId13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4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4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4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400" kern="1200">
        <a:solidFill>
          <a:schemeClr val="tx1"/>
        </a:solidFill>
        <a:latin typeface="Times New Roman"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4B7"/>
    <a:srgbClr val="263FA8"/>
    <a:srgbClr val="233A9B"/>
    <a:srgbClr val="00CC99"/>
    <a:srgbClr val="006600"/>
    <a:srgbClr val="CC3300"/>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p:cViewPr varScale="1">
        <p:scale>
          <a:sx n="88" d="100"/>
          <a:sy n="88" d="100"/>
        </p:scale>
        <p:origin x="-2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C1581-14E2-42BC-B414-5C3684749DD2}" type="doc">
      <dgm:prSet loTypeId="urn:microsoft.com/office/officeart/2005/8/layout/radial4" loCatId="relationship" qsTypeId="urn:microsoft.com/office/officeart/2005/8/quickstyle/simple1#11" qsCatId="simple" csTypeId="urn:microsoft.com/office/officeart/2005/8/colors/accent1_2#11" csCatId="accent1" phldr="1"/>
      <dgm:spPr/>
      <dgm:t>
        <a:bodyPr/>
        <a:lstStyle/>
        <a:p>
          <a:endParaRPr lang="en-US"/>
        </a:p>
      </dgm:t>
    </dgm:pt>
    <dgm:pt modelId="{A6AB6B19-121C-4634-B1BC-08AF8EE3C20A}">
      <dgm:prSet phldrT="[Text]"/>
      <dgm:spPr>
        <a:solidFill>
          <a:schemeClr val="accent2">
            <a:lumMod val="75000"/>
          </a:schemeClr>
        </a:solidFill>
        <a:scene3d>
          <a:camera prst="orthographicFront"/>
          <a:lightRig rig="threePt" dir="t"/>
        </a:scene3d>
        <a:sp3d>
          <a:bevelT/>
        </a:sp3d>
      </dgm:spPr>
      <dgm:t>
        <a:bodyPr>
          <a:sp3d>
            <a:bevelB w="38100" h="38100"/>
          </a:sp3d>
        </a:bodyPr>
        <a:lstStyle/>
        <a:p>
          <a:r>
            <a:rPr lang="en-US" dirty="0" smtClean="0">
              <a:ln>
                <a:noFill/>
              </a:ln>
              <a:solidFill>
                <a:schemeClr val="tx1"/>
              </a:solidFill>
            </a:rPr>
            <a:t>Smart Grid</a:t>
          </a:r>
          <a:endParaRPr lang="en-US" dirty="0">
            <a:ln>
              <a:noFill/>
            </a:ln>
            <a:solidFill>
              <a:schemeClr val="tx1"/>
            </a:solidFill>
          </a:endParaRPr>
        </a:p>
      </dgm:t>
    </dgm:pt>
    <dgm:pt modelId="{BE4B09D4-96AF-46F5-A322-691ED0B40D7A}" type="parTrans" cxnId="{B38ADA6C-AFD5-40A8-8CE0-B669024913D6}">
      <dgm:prSet/>
      <dgm:spPr/>
      <dgm:t>
        <a:bodyPr/>
        <a:lstStyle/>
        <a:p>
          <a:endParaRPr lang="en-US"/>
        </a:p>
      </dgm:t>
    </dgm:pt>
    <dgm:pt modelId="{4435DA5C-1A5D-4DC1-809D-4A25603F87D2}" type="sibTrans" cxnId="{B38ADA6C-AFD5-40A8-8CE0-B669024913D6}">
      <dgm:prSet/>
      <dgm:spPr/>
      <dgm:t>
        <a:bodyPr/>
        <a:lstStyle/>
        <a:p>
          <a:endParaRPr lang="en-US"/>
        </a:p>
      </dgm:t>
    </dgm:pt>
    <dgm:pt modelId="{BA815C2E-6034-4552-9F4E-82B67C35E84B}">
      <dgm:prSet phldrT="[Text]"/>
      <dgm:spPr>
        <a:solidFill>
          <a:schemeClr val="tx2">
            <a:lumMod val="60000"/>
            <a:lumOff val="40000"/>
          </a:schemeClr>
        </a:solidFill>
        <a:scene3d>
          <a:camera prst="orthographicFront"/>
          <a:lightRig rig="threePt" dir="t"/>
        </a:scene3d>
        <a:sp3d>
          <a:bevelT/>
        </a:sp3d>
      </dgm:spPr>
      <dgm:t>
        <a:bodyPr/>
        <a:lstStyle/>
        <a:p>
          <a:pPr rtl="0"/>
          <a:r>
            <a:rPr lang="en-US" dirty="0" smtClean="0">
              <a:solidFill>
                <a:schemeClr val="tx1"/>
              </a:solidFill>
            </a:rPr>
            <a:t>Transmission and Generation</a:t>
          </a:r>
          <a:endParaRPr lang="en-US" dirty="0">
            <a:solidFill>
              <a:schemeClr val="tx1"/>
            </a:solidFill>
          </a:endParaRPr>
        </a:p>
      </dgm:t>
    </dgm:pt>
    <dgm:pt modelId="{FD103F83-1A36-4912-A4D7-9C18A9B26A3B}" type="parTrans" cxnId="{8CA89680-5292-4B31-B508-4C97C82D9910}">
      <dgm:prSet/>
      <dgm:spPr>
        <a:scene3d>
          <a:camera prst="orthographicFront"/>
          <a:lightRig rig="threePt" dir="t"/>
        </a:scene3d>
        <a:sp3d>
          <a:bevelT/>
        </a:sp3d>
      </dgm:spPr>
      <dgm:t>
        <a:bodyPr/>
        <a:lstStyle/>
        <a:p>
          <a:endParaRPr lang="en-US"/>
        </a:p>
      </dgm:t>
    </dgm:pt>
    <dgm:pt modelId="{03808AE3-F433-435D-ACB3-D6BE32CFBEA7}" type="sibTrans" cxnId="{8CA89680-5292-4B31-B508-4C97C82D9910}">
      <dgm:prSet/>
      <dgm:spPr/>
      <dgm:t>
        <a:bodyPr/>
        <a:lstStyle/>
        <a:p>
          <a:endParaRPr lang="en-US"/>
        </a:p>
      </dgm:t>
    </dgm:pt>
    <dgm:pt modelId="{6731FAE5-9D08-4B87-8EFE-57CB50CD7E34}">
      <dgm:prSet phldrT="[Text]"/>
      <dgm:spPr>
        <a:solidFill>
          <a:schemeClr val="tx2">
            <a:lumMod val="60000"/>
            <a:lumOff val="40000"/>
          </a:schemeClr>
        </a:solidFill>
        <a:scene3d>
          <a:camera prst="orthographicFront"/>
          <a:lightRig rig="threePt" dir="t"/>
        </a:scene3d>
        <a:sp3d>
          <a:bevelT/>
        </a:sp3d>
      </dgm:spPr>
      <dgm:t>
        <a:bodyPr/>
        <a:lstStyle/>
        <a:p>
          <a:pPr rtl="0"/>
          <a:r>
            <a:rPr lang="en-US" dirty="0" smtClean="0">
              <a:solidFill>
                <a:schemeClr val="tx1"/>
              </a:solidFill>
            </a:rPr>
            <a:t>Distribution Automation</a:t>
          </a:r>
          <a:endParaRPr lang="en-US" dirty="0">
            <a:solidFill>
              <a:schemeClr val="tx1"/>
            </a:solidFill>
          </a:endParaRPr>
        </a:p>
      </dgm:t>
    </dgm:pt>
    <dgm:pt modelId="{EB053FDA-9F20-4D95-9DA4-B9201BFA86F3}" type="parTrans" cxnId="{3BD37EBF-3511-4950-95F3-D0BB54ED0542}">
      <dgm:prSet/>
      <dgm:spPr>
        <a:scene3d>
          <a:camera prst="orthographicFront"/>
          <a:lightRig rig="threePt" dir="t"/>
        </a:scene3d>
        <a:sp3d>
          <a:bevelT/>
          <a:bevelB/>
        </a:sp3d>
      </dgm:spPr>
      <dgm:t>
        <a:bodyPr/>
        <a:lstStyle/>
        <a:p>
          <a:endParaRPr lang="en-US"/>
        </a:p>
      </dgm:t>
    </dgm:pt>
    <dgm:pt modelId="{6B600F35-723D-4C5D-A98A-6E0AA05BF146}" type="sibTrans" cxnId="{3BD37EBF-3511-4950-95F3-D0BB54ED0542}">
      <dgm:prSet/>
      <dgm:spPr/>
      <dgm:t>
        <a:bodyPr/>
        <a:lstStyle/>
        <a:p>
          <a:endParaRPr lang="en-US"/>
        </a:p>
      </dgm:t>
    </dgm:pt>
    <dgm:pt modelId="{4446A08C-FA7B-43F0-A444-1B6481195B6F}">
      <dgm:prSet phldrT="[Text]"/>
      <dgm:spPr>
        <a:solidFill>
          <a:schemeClr val="tx2">
            <a:lumMod val="60000"/>
            <a:lumOff val="40000"/>
          </a:schemeClr>
        </a:solidFill>
        <a:scene3d>
          <a:camera prst="orthographicFront"/>
          <a:lightRig rig="threePt" dir="t"/>
        </a:scene3d>
        <a:sp3d>
          <a:bevelT/>
        </a:sp3d>
      </dgm:spPr>
      <dgm:t>
        <a:bodyPr/>
        <a:lstStyle/>
        <a:p>
          <a:pPr rtl="0"/>
          <a:r>
            <a:rPr lang="en-US" dirty="0" smtClean="0">
              <a:solidFill>
                <a:schemeClr val="tx1"/>
              </a:solidFill>
            </a:rPr>
            <a:t>Distributed Energy Gen. (DER)</a:t>
          </a:r>
          <a:endParaRPr lang="en-US" dirty="0">
            <a:solidFill>
              <a:schemeClr val="tx1"/>
            </a:solidFill>
          </a:endParaRPr>
        </a:p>
      </dgm:t>
    </dgm:pt>
    <dgm:pt modelId="{F5773590-AFCF-4B0D-B82F-461BA22952AC}" type="parTrans" cxnId="{299B5BDA-7264-4CDA-8DEC-8BBDA0C72659}">
      <dgm:prSet/>
      <dgm:spPr>
        <a:scene3d>
          <a:camera prst="orthographicFront"/>
          <a:lightRig rig="threePt" dir="t"/>
        </a:scene3d>
        <a:sp3d>
          <a:bevelT/>
        </a:sp3d>
      </dgm:spPr>
      <dgm:t>
        <a:bodyPr/>
        <a:lstStyle/>
        <a:p>
          <a:endParaRPr lang="en-US"/>
        </a:p>
      </dgm:t>
    </dgm:pt>
    <dgm:pt modelId="{EAFE5A0A-B11C-4ED2-B5E7-D15A90C94620}" type="sibTrans" cxnId="{299B5BDA-7264-4CDA-8DEC-8BBDA0C72659}">
      <dgm:prSet/>
      <dgm:spPr/>
      <dgm:t>
        <a:bodyPr/>
        <a:lstStyle/>
        <a:p>
          <a:endParaRPr lang="en-US"/>
        </a:p>
      </dgm:t>
    </dgm:pt>
    <dgm:pt modelId="{E3EB781F-235A-408D-960D-56F2F502578C}">
      <dgm:prSet/>
      <dgm:spPr>
        <a:solidFill>
          <a:schemeClr val="tx2">
            <a:lumMod val="60000"/>
            <a:lumOff val="40000"/>
          </a:schemeClr>
        </a:solidFill>
        <a:scene3d>
          <a:camera prst="orthographicFront"/>
          <a:lightRig rig="threePt" dir="t"/>
        </a:scene3d>
        <a:sp3d>
          <a:bevelT/>
        </a:sp3d>
      </dgm:spPr>
      <dgm:t>
        <a:bodyPr/>
        <a:lstStyle/>
        <a:p>
          <a:pPr rtl="0"/>
          <a:r>
            <a:rPr lang="en-US" dirty="0" smtClean="0">
              <a:solidFill>
                <a:schemeClr val="tx1"/>
              </a:solidFill>
            </a:rPr>
            <a:t>Revenue Metering (AMI/AMR)</a:t>
          </a:r>
          <a:endParaRPr lang="en-US" dirty="0">
            <a:solidFill>
              <a:schemeClr val="tx1"/>
            </a:solidFill>
          </a:endParaRPr>
        </a:p>
      </dgm:t>
    </dgm:pt>
    <dgm:pt modelId="{05AADFC9-BAAB-4D72-8CA8-D5E5F806ACB0}" type="parTrans" cxnId="{3BDCC703-5357-4B38-897C-C31723AE0400}">
      <dgm:prSet/>
      <dgm:spPr>
        <a:scene3d>
          <a:camera prst="orthographicFront"/>
          <a:lightRig rig="threePt" dir="t"/>
        </a:scene3d>
        <a:sp3d>
          <a:bevelT/>
        </a:sp3d>
      </dgm:spPr>
      <dgm:t>
        <a:bodyPr/>
        <a:lstStyle/>
        <a:p>
          <a:endParaRPr lang="en-US"/>
        </a:p>
      </dgm:t>
    </dgm:pt>
    <dgm:pt modelId="{CC816012-CB17-4945-B006-B9D12D64F416}" type="sibTrans" cxnId="{3BDCC703-5357-4B38-897C-C31723AE0400}">
      <dgm:prSet/>
      <dgm:spPr/>
      <dgm:t>
        <a:bodyPr/>
        <a:lstStyle/>
        <a:p>
          <a:endParaRPr lang="en-US"/>
        </a:p>
      </dgm:t>
    </dgm:pt>
    <dgm:pt modelId="{B43DF961-785F-48EE-982B-D616B88C835B}">
      <dgm:prSet/>
      <dgm:spPr>
        <a:solidFill>
          <a:schemeClr val="tx2">
            <a:lumMod val="60000"/>
            <a:lumOff val="40000"/>
          </a:schemeClr>
        </a:solidFill>
        <a:scene3d>
          <a:camera prst="orthographicFront"/>
          <a:lightRig rig="threePt" dir="t"/>
        </a:scene3d>
        <a:sp3d>
          <a:bevelT/>
        </a:sp3d>
      </dgm:spPr>
      <dgm:t>
        <a:bodyPr/>
        <a:lstStyle/>
        <a:p>
          <a:pPr rtl="0"/>
          <a:r>
            <a:rPr lang="en-US" dirty="0" smtClean="0">
              <a:solidFill>
                <a:schemeClr val="tx1"/>
              </a:solidFill>
            </a:rPr>
            <a:t>Plug-in / Hybrid/ Electric Cars</a:t>
          </a:r>
          <a:endParaRPr lang="en-US" dirty="0">
            <a:solidFill>
              <a:schemeClr val="tx1"/>
            </a:solidFill>
          </a:endParaRPr>
        </a:p>
      </dgm:t>
    </dgm:pt>
    <dgm:pt modelId="{5B9E075E-E601-4C52-96A2-7A14D7EA7DF0}" type="parTrans" cxnId="{D79BDFBB-DE2F-4A6B-9BF1-59478EBEEBB6}">
      <dgm:prSet/>
      <dgm:spPr>
        <a:scene3d>
          <a:camera prst="orthographicFront"/>
          <a:lightRig rig="threePt" dir="t"/>
        </a:scene3d>
        <a:sp3d>
          <a:bevelT/>
        </a:sp3d>
      </dgm:spPr>
      <dgm:t>
        <a:bodyPr/>
        <a:lstStyle/>
        <a:p>
          <a:endParaRPr lang="en-US"/>
        </a:p>
      </dgm:t>
    </dgm:pt>
    <dgm:pt modelId="{188DB544-55B0-4EA6-86FB-5B2F0D78544A}" type="sibTrans" cxnId="{D79BDFBB-DE2F-4A6B-9BF1-59478EBEEBB6}">
      <dgm:prSet/>
      <dgm:spPr/>
      <dgm:t>
        <a:bodyPr/>
        <a:lstStyle/>
        <a:p>
          <a:endParaRPr lang="en-US"/>
        </a:p>
      </dgm:t>
    </dgm:pt>
    <dgm:pt modelId="{B4604100-C08D-4105-BE61-C019F913D14E}">
      <dgm:prSet/>
      <dgm:spPr>
        <a:solidFill>
          <a:schemeClr val="tx2">
            <a:lumMod val="60000"/>
            <a:lumOff val="40000"/>
          </a:schemeClr>
        </a:solidFill>
        <a:scene3d>
          <a:camera prst="orthographicFront"/>
          <a:lightRig rig="threePt" dir="t"/>
        </a:scene3d>
        <a:sp3d>
          <a:bevelT/>
        </a:sp3d>
      </dgm:spPr>
      <dgm:t>
        <a:bodyPr/>
        <a:lstStyle/>
        <a:p>
          <a:pPr rtl="0"/>
          <a:r>
            <a:rPr lang="en-US" dirty="0" smtClean="0">
              <a:solidFill>
                <a:schemeClr val="tx1"/>
              </a:solidFill>
            </a:rPr>
            <a:t>Demand Response (Premise HAN)</a:t>
          </a:r>
          <a:endParaRPr lang="en-US" dirty="0">
            <a:solidFill>
              <a:schemeClr val="tx1"/>
            </a:solidFill>
          </a:endParaRPr>
        </a:p>
      </dgm:t>
    </dgm:pt>
    <dgm:pt modelId="{09FAB943-4C46-442C-887F-1B74C6B4A450}" type="parTrans" cxnId="{2B6C9953-6270-4427-908F-56366CB4D7F4}">
      <dgm:prSet/>
      <dgm:spPr>
        <a:scene3d>
          <a:camera prst="orthographicFront"/>
          <a:lightRig rig="threePt" dir="t"/>
        </a:scene3d>
        <a:sp3d>
          <a:bevelT/>
        </a:sp3d>
      </dgm:spPr>
      <dgm:t>
        <a:bodyPr/>
        <a:lstStyle/>
        <a:p>
          <a:endParaRPr lang="en-US"/>
        </a:p>
      </dgm:t>
    </dgm:pt>
    <dgm:pt modelId="{D75FFF5A-7F72-4DE6-AC5B-B906B258F843}" type="sibTrans" cxnId="{2B6C9953-6270-4427-908F-56366CB4D7F4}">
      <dgm:prSet/>
      <dgm:spPr/>
      <dgm:t>
        <a:bodyPr/>
        <a:lstStyle/>
        <a:p>
          <a:endParaRPr lang="en-US"/>
        </a:p>
      </dgm:t>
    </dgm:pt>
    <dgm:pt modelId="{2B14C535-B3A9-46EE-9C70-DB7EDFBC6209}" type="pres">
      <dgm:prSet presAssocID="{D15C1581-14E2-42BC-B414-5C3684749DD2}" presName="cycle" presStyleCnt="0">
        <dgm:presLayoutVars>
          <dgm:chMax val="1"/>
          <dgm:dir/>
          <dgm:animLvl val="ctr"/>
          <dgm:resizeHandles val="exact"/>
        </dgm:presLayoutVars>
      </dgm:prSet>
      <dgm:spPr/>
      <dgm:t>
        <a:bodyPr/>
        <a:lstStyle/>
        <a:p>
          <a:endParaRPr lang="en-US"/>
        </a:p>
      </dgm:t>
    </dgm:pt>
    <dgm:pt modelId="{FEDAEC34-3F90-4625-9B77-71C202354664}" type="pres">
      <dgm:prSet presAssocID="{A6AB6B19-121C-4634-B1BC-08AF8EE3C20A}" presName="centerShape" presStyleLbl="node0" presStyleIdx="0" presStyleCnt="1"/>
      <dgm:spPr/>
      <dgm:t>
        <a:bodyPr/>
        <a:lstStyle/>
        <a:p>
          <a:endParaRPr lang="en-US"/>
        </a:p>
      </dgm:t>
    </dgm:pt>
    <dgm:pt modelId="{D5D6567A-A35F-4B81-9FAD-3EA73625814C}" type="pres">
      <dgm:prSet presAssocID="{FD103F83-1A36-4912-A4D7-9C18A9B26A3B}" presName="parTrans" presStyleLbl="bgSibTrans2D1" presStyleIdx="0" presStyleCnt="6"/>
      <dgm:spPr/>
      <dgm:t>
        <a:bodyPr/>
        <a:lstStyle/>
        <a:p>
          <a:endParaRPr lang="en-US"/>
        </a:p>
      </dgm:t>
    </dgm:pt>
    <dgm:pt modelId="{AA1CB5C6-BF8E-4E80-A3D5-EEC6192D90EE}" type="pres">
      <dgm:prSet presAssocID="{BA815C2E-6034-4552-9F4E-82B67C35E84B}" presName="node" presStyleLbl="node1" presStyleIdx="0" presStyleCnt="6">
        <dgm:presLayoutVars>
          <dgm:bulletEnabled val="1"/>
        </dgm:presLayoutVars>
      </dgm:prSet>
      <dgm:spPr/>
      <dgm:t>
        <a:bodyPr/>
        <a:lstStyle/>
        <a:p>
          <a:endParaRPr lang="en-US"/>
        </a:p>
      </dgm:t>
    </dgm:pt>
    <dgm:pt modelId="{29291EC3-AFBB-4512-B8FE-C89A9AADFA80}" type="pres">
      <dgm:prSet presAssocID="{EB053FDA-9F20-4D95-9DA4-B9201BFA86F3}" presName="parTrans" presStyleLbl="bgSibTrans2D1" presStyleIdx="1" presStyleCnt="6"/>
      <dgm:spPr/>
      <dgm:t>
        <a:bodyPr/>
        <a:lstStyle/>
        <a:p>
          <a:endParaRPr lang="en-US"/>
        </a:p>
      </dgm:t>
    </dgm:pt>
    <dgm:pt modelId="{BFCC1690-EC7C-4313-8D39-F13EF78B48DC}" type="pres">
      <dgm:prSet presAssocID="{6731FAE5-9D08-4B87-8EFE-57CB50CD7E34}" presName="node" presStyleLbl="node1" presStyleIdx="1" presStyleCnt="6">
        <dgm:presLayoutVars>
          <dgm:bulletEnabled val="1"/>
        </dgm:presLayoutVars>
      </dgm:prSet>
      <dgm:spPr/>
      <dgm:t>
        <a:bodyPr/>
        <a:lstStyle/>
        <a:p>
          <a:endParaRPr lang="en-US"/>
        </a:p>
      </dgm:t>
    </dgm:pt>
    <dgm:pt modelId="{7221CB7D-497D-4130-A93A-1A11F4BF6387}" type="pres">
      <dgm:prSet presAssocID="{F5773590-AFCF-4B0D-B82F-461BA22952AC}" presName="parTrans" presStyleLbl="bgSibTrans2D1" presStyleIdx="2" presStyleCnt="6"/>
      <dgm:spPr/>
      <dgm:t>
        <a:bodyPr/>
        <a:lstStyle/>
        <a:p>
          <a:endParaRPr lang="en-US"/>
        </a:p>
      </dgm:t>
    </dgm:pt>
    <dgm:pt modelId="{3592EB48-7C5A-45B9-BAEA-B3B688C144D1}" type="pres">
      <dgm:prSet presAssocID="{4446A08C-FA7B-43F0-A444-1B6481195B6F}" presName="node" presStyleLbl="node1" presStyleIdx="2" presStyleCnt="6">
        <dgm:presLayoutVars>
          <dgm:bulletEnabled val="1"/>
        </dgm:presLayoutVars>
      </dgm:prSet>
      <dgm:spPr/>
      <dgm:t>
        <a:bodyPr/>
        <a:lstStyle/>
        <a:p>
          <a:endParaRPr lang="en-US"/>
        </a:p>
      </dgm:t>
    </dgm:pt>
    <dgm:pt modelId="{AD156AB1-3CCC-4CA5-A17E-AF4F552AA8DB}" type="pres">
      <dgm:prSet presAssocID="{05AADFC9-BAAB-4D72-8CA8-D5E5F806ACB0}" presName="parTrans" presStyleLbl="bgSibTrans2D1" presStyleIdx="3" presStyleCnt="6"/>
      <dgm:spPr/>
      <dgm:t>
        <a:bodyPr/>
        <a:lstStyle/>
        <a:p>
          <a:endParaRPr lang="en-US"/>
        </a:p>
      </dgm:t>
    </dgm:pt>
    <dgm:pt modelId="{8C2D119F-52C5-46DF-8844-CA29ABD1A5EA}" type="pres">
      <dgm:prSet presAssocID="{E3EB781F-235A-408D-960D-56F2F502578C}" presName="node" presStyleLbl="node1" presStyleIdx="3" presStyleCnt="6">
        <dgm:presLayoutVars>
          <dgm:bulletEnabled val="1"/>
        </dgm:presLayoutVars>
      </dgm:prSet>
      <dgm:spPr/>
      <dgm:t>
        <a:bodyPr/>
        <a:lstStyle/>
        <a:p>
          <a:endParaRPr lang="en-US"/>
        </a:p>
      </dgm:t>
    </dgm:pt>
    <dgm:pt modelId="{59043426-FBB1-462C-ABAE-9287877EDF75}" type="pres">
      <dgm:prSet presAssocID="{5B9E075E-E601-4C52-96A2-7A14D7EA7DF0}" presName="parTrans" presStyleLbl="bgSibTrans2D1" presStyleIdx="4" presStyleCnt="6"/>
      <dgm:spPr/>
      <dgm:t>
        <a:bodyPr/>
        <a:lstStyle/>
        <a:p>
          <a:endParaRPr lang="en-US"/>
        </a:p>
      </dgm:t>
    </dgm:pt>
    <dgm:pt modelId="{2B5E30D5-B602-4E6D-8240-CF2345CDBE07}" type="pres">
      <dgm:prSet presAssocID="{B43DF961-785F-48EE-982B-D616B88C835B}" presName="node" presStyleLbl="node1" presStyleIdx="4" presStyleCnt="6">
        <dgm:presLayoutVars>
          <dgm:bulletEnabled val="1"/>
        </dgm:presLayoutVars>
      </dgm:prSet>
      <dgm:spPr/>
      <dgm:t>
        <a:bodyPr/>
        <a:lstStyle/>
        <a:p>
          <a:endParaRPr lang="en-US"/>
        </a:p>
      </dgm:t>
    </dgm:pt>
    <dgm:pt modelId="{B62FEEF3-0A23-4933-85D6-090D88C44008}" type="pres">
      <dgm:prSet presAssocID="{09FAB943-4C46-442C-887F-1B74C6B4A450}" presName="parTrans" presStyleLbl="bgSibTrans2D1" presStyleIdx="5" presStyleCnt="6"/>
      <dgm:spPr/>
      <dgm:t>
        <a:bodyPr/>
        <a:lstStyle/>
        <a:p>
          <a:endParaRPr lang="en-US"/>
        </a:p>
      </dgm:t>
    </dgm:pt>
    <dgm:pt modelId="{D160F1CA-DA5A-4594-9730-7043BB95885B}" type="pres">
      <dgm:prSet presAssocID="{B4604100-C08D-4105-BE61-C019F913D14E}" presName="node" presStyleLbl="node1" presStyleIdx="5" presStyleCnt="6">
        <dgm:presLayoutVars>
          <dgm:bulletEnabled val="1"/>
        </dgm:presLayoutVars>
      </dgm:prSet>
      <dgm:spPr/>
      <dgm:t>
        <a:bodyPr/>
        <a:lstStyle/>
        <a:p>
          <a:endParaRPr lang="en-US"/>
        </a:p>
      </dgm:t>
    </dgm:pt>
  </dgm:ptLst>
  <dgm:cxnLst>
    <dgm:cxn modelId="{EE8A7F94-0D96-4930-9091-EF57AEC513A6}" type="presOf" srcId="{A6AB6B19-121C-4634-B1BC-08AF8EE3C20A}" destId="{FEDAEC34-3F90-4625-9B77-71C202354664}" srcOrd="0" destOrd="0" presId="urn:microsoft.com/office/officeart/2005/8/layout/radial4"/>
    <dgm:cxn modelId="{3BD37EBF-3511-4950-95F3-D0BB54ED0542}" srcId="{A6AB6B19-121C-4634-B1BC-08AF8EE3C20A}" destId="{6731FAE5-9D08-4B87-8EFE-57CB50CD7E34}" srcOrd="1" destOrd="0" parTransId="{EB053FDA-9F20-4D95-9DA4-B9201BFA86F3}" sibTransId="{6B600F35-723D-4C5D-A98A-6E0AA05BF146}"/>
    <dgm:cxn modelId="{23163F9E-A9CB-45D2-92E2-890A7735A691}" type="presOf" srcId="{09FAB943-4C46-442C-887F-1B74C6B4A450}" destId="{B62FEEF3-0A23-4933-85D6-090D88C44008}" srcOrd="0" destOrd="0" presId="urn:microsoft.com/office/officeart/2005/8/layout/radial4"/>
    <dgm:cxn modelId="{3BDCC703-5357-4B38-897C-C31723AE0400}" srcId="{A6AB6B19-121C-4634-B1BC-08AF8EE3C20A}" destId="{E3EB781F-235A-408D-960D-56F2F502578C}" srcOrd="3" destOrd="0" parTransId="{05AADFC9-BAAB-4D72-8CA8-D5E5F806ACB0}" sibTransId="{CC816012-CB17-4945-B006-B9D12D64F416}"/>
    <dgm:cxn modelId="{59D5A475-1270-43BD-9828-D1183BF63CC2}" type="presOf" srcId="{5B9E075E-E601-4C52-96A2-7A14D7EA7DF0}" destId="{59043426-FBB1-462C-ABAE-9287877EDF75}" srcOrd="0" destOrd="0" presId="urn:microsoft.com/office/officeart/2005/8/layout/radial4"/>
    <dgm:cxn modelId="{C60E842D-C06A-4D6C-BB3B-AEC946EFF6F0}" type="presOf" srcId="{EB053FDA-9F20-4D95-9DA4-B9201BFA86F3}" destId="{29291EC3-AFBB-4512-B8FE-C89A9AADFA80}" srcOrd="0" destOrd="0" presId="urn:microsoft.com/office/officeart/2005/8/layout/radial4"/>
    <dgm:cxn modelId="{D79BDFBB-DE2F-4A6B-9BF1-59478EBEEBB6}" srcId="{A6AB6B19-121C-4634-B1BC-08AF8EE3C20A}" destId="{B43DF961-785F-48EE-982B-D616B88C835B}" srcOrd="4" destOrd="0" parTransId="{5B9E075E-E601-4C52-96A2-7A14D7EA7DF0}" sibTransId="{188DB544-55B0-4EA6-86FB-5B2F0D78544A}"/>
    <dgm:cxn modelId="{6AC137F9-5A2A-43ED-81B1-0159E3B1ABBE}" type="presOf" srcId="{6731FAE5-9D08-4B87-8EFE-57CB50CD7E34}" destId="{BFCC1690-EC7C-4313-8D39-F13EF78B48DC}" srcOrd="0" destOrd="0" presId="urn:microsoft.com/office/officeart/2005/8/layout/radial4"/>
    <dgm:cxn modelId="{913327C3-E4DA-4560-BA7B-6AFC93FFEB34}" type="presOf" srcId="{E3EB781F-235A-408D-960D-56F2F502578C}" destId="{8C2D119F-52C5-46DF-8844-CA29ABD1A5EA}" srcOrd="0" destOrd="0" presId="urn:microsoft.com/office/officeart/2005/8/layout/radial4"/>
    <dgm:cxn modelId="{B70233F7-6385-438B-811F-103B82D5B4A4}" type="presOf" srcId="{FD103F83-1A36-4912-A4D7-9C18A9B26A3B}" destId="{D5D6567A-A35F-4B81-9FAD-3EA73625814C}" srcOrd="0" destOrd="0" presId="urn:microsoft.com/office/officeart/2005/8/layout/radial4"/>
    <dgm:cxn modelId="{2831803A-3ED7-427F-A57F-FBB917F0ED5A}" type="presOf" srcId="{F5773590-AFCF-4B0D-B82F-461BA22952AC}" destId="{7221CB7D-497D-4130-A93A-1A11F4BF6387}" srcOrd="0" destOrd="0" presId="urn:microsoft.com/office/officeart/2005/8/layout/radial4"/>
    <dgm:cxn modelId="{8CA89680-5292-4B31-B508-4C97C82D9910}" srcId="{A6AB6B19-121C-4634-B1BC-08AF8EE3C20A}" destId="{BA815C2E-6034-4552-9F4E-82B67C35E84B}" srcOrd="0" destOrd="0" parTransId="{FD103F83-1A36-4912-A4D7-9C18A9B26A3B}" sibTransId="{03808AE3-F433-435D-ACB3-D6BE32CFBEA7}"/>
    <dgm:cxn modelId="{AEE0F9F6-5DFF-4EA6-B3C6-85AF392F2FEE}" type="presOf" srcId="{BA815C2E-6034-4552-9F4E-82B67C35E84B}" destId="{AA1CB5C6-BF8E-4E80-A3D5-EEC6192D90EE}" srcOrd="0" destOrd="0" presId="urn:microsoft.com/office/officeart/2005/8/layout/radial4"/>
    <dgm:cxn modelId="{299B5BDA-7264-4CDA-8DEC-8BBDA0C72659}" srcId="{A6AB6B19-121C-4634-B1BC-08AF8EE3C20A}" destId="{4446A08C-FA7B-43F0-A444-1B6481195B6F}" srcOrd="2" destOrd="0" parTransId="{F5773590-AFCF-4B0D-B82F-461BA22952AC}" sibTransId="{EAFE5A0A-B11C-4ED2-B5E7-D15A90C94620}"/>
    <dgm:cxn modelId="{7474A5B6-059C-4734-A3D3-658C85C89A0F}" type="presOf" srcId="{B43DF961-785F-48EE-982B-D616B88C835B}" destId="{2B5E30D5-B602-4E6D-8240-CF2345CDBE07}" srcOrd="0" destOrd="0" presId="urn:microsoft.com/office/officeart/2005/8/layout/radial4"/>
    <dgm:cxn modelId="{3D70A716-B0AF-4CB3-B806-4D4DC55F6D38}" type="presOf" srcId="{4446A08C-FA7B-43F0-A444-1B6481195B6F}" destId="{3592EB48-7C5A-45B9-BAEA-B3B688C144D1}" srcOrd="0" destOrd="0" presId="urn:microsoft.com/office/officeart/2005/8/layout/radial4"/>
    <dgm:cxn modelId="{2B6C9953-6270-4427-908F-56366CB4D7F4}" srcId="{A6AB6B19-121C-4634-B1BC-08AF8EE3C20A}" destId="{B4604100-C08D-4105-BE61-C019F913D14E}" srcOrd="5" destOrd="0" parTransId="{09FAB943-4C46-442C-887F-1B74C6B4A450}" sibTransId="{D75FFF5A-7F72-4DE6-AC5B-B906B258F843}"/>
    <dgm:cxn modelId="{B38ADA6C-AFD5-40A8-8CE0-B669024913D6}" srcId="{D15C1581-14E2-42BC-B414-5C3684749DD2}" destId="{A6AB6B19-121C-4634-B1BC-08AF8EE3C20A}" srcOrd="0" destOrd="0" parTransId="{BE4B09D4-96AF-46F5-A322-691ED0B40D7A}" sibTransId="{4435DA5C-1A5D-4DC1-809D-4A25603F87D2}"/>
    <dgm:cxn modelId="{C6D34590-7587-4B76-B878-ADC48EFD9745}" type="presOf" srcId="{D15C1581-14E2-42BC-B414-5C3684749DD2}" destId="{2B14C535-B3A9-46EE-9C70-DB7EDFBC6209}" srcOrd="0" destOrd="0" presId="urn:microsoft.com/office/officeart/2005/8/layout/radial4"/>
    <dgm:cxn modelId="{FF445AE1-E8C9-4F9B-BAC3-E1B4BB8D55CC}" type="presOf" srcId="{B4604100-C08D-4105-BE61-C019F913D14E}" destId="{D160F1CA-DA5A-4594-9730-7043BB95885B}" srcOrd="0" destOrd="0" presId="urn:microsoft.com/office/officeart/2005/8/layout/radial4"/>
    <dgm:cxn modelId="{A9522AA1-1C73-4654-B7E0-1822DE695250}" type="presOf" srcId="{05AADFC9-BAAB-4D72-8CA8-D5E5F806ACB0}" destId="{AD156AB1-3CCC-4CA5-A17E-AF4F552AA8DB}" srcOrd="0" destOrd="0" presId="urn:microsoft.com/office/officeart/2005/8/layout/radial4"/>
    <dgm:cxn modelId="{187E45FD-38A2-4949-8FB4-5D2AE8ABBD3A}" type="presParOf" srcId="{2B14C535-B3A9-46EE-9C70-DB7EDFBC6209}" destId="{FEDAEC34-3F90-4625-9B77-71C202354664}" srcOrd="0" destOrd="0" presId="urn:microsoft.com/office/officeart/2005/8/layout/radial4"/>
    <dgm:cxn modelId="{D85FBA94-2F72-459E-AE90-4DE04F463BEE}" type="presParOf" srcId="{2B14C535-B3A9-46EE-9C70-DB7EDFBC6209}" destId="{D5D6567A-A35F-4B81-9FAD-3EA73625814C}" srcOrd="1" destOrd="0" presId="urn:microsoft.com/office/officeart/2005/8/layout/radial4"/>
    <dgm:cxn modelId="{2B6A27F7-3C56-4F23-80DC-DF4D6F5140B0}" type="presParOf" srcId="{2B14C535-B3A9-46EE-9C70-DB7EDFBC6209}" destId="{AA1CB5C6-BF8E-4E80-A3D5-EEC6192D90EE}" srcOrd="2" destOrd="0" presId="urn:microsoft.com/office/officeart/2005/8/layout/radial4"/>
    <dgm:cxn modelId="{9BF42988-265C-4D96-9411-8C95CA9436FB}" type="presParOf" srcId="{2B14C535-B3A9-46EE-9C70-DB7EDFBC6209}" destId="{29291EC3-AFBB-4512-B8FE-C89A9AADFA80}" srcOrd="3" destOrd="0" presId="urn:microsoft.com/office/officeart/2005/8/layout/radial4"/>
    <dgm:cxn modelId="{FF46D40D-0519-4A9F-9D35-0B37382EA8E5}" type="presParOf" srcId="{2B14C535-B3A9-46EE-9C70-DB7EDFBC6209}" destId="{BFCC1690-EC7C-4313-8D39-F13EF78B48DC}" srcOrd="4" destOrd="0" presId="urn:microsoft.com/office/officeart/2005/8/layout/radial4"/>
    <dgm:cxn modelId="{1807ECA8-323B-42A4-B13A-BF65F210C2E2}" type="presParOf" srcId="{2B14C535-B3A9-46EE-9C70-DB7EDFBC6209}" destId="{7221CB7D-497D-4130-A93A-1A11F4BF6387}" srcOrd="5" destOrd="0" presId="urn:microsoft.com/office/officeart/2005/8/layout/radial4"/>
    <dgm:cxn modelId="{EBADC00B-74C4-4ACC-9653-1543908695AE}" type="presParOf" srcId="{2B14C535-B3A9-46EE-9C70-DB7EDFBC6209}" destId="{3592EB48-7C5A-45B9-BAEA-B3B688C144D1}" srcOrd="6" destOrd="0" presId="urn:microsoft.com/office/officeart/2005/8/layout/radial4"/>
    <dgm:cxn modelId="{9BC2DF96-204A-4891-AD3E-7C35F5245F51}" type="presParOf" srcId="{2B14C535-B3A9-46EE-9C70-DB7EDFBC6209}" destId="{AD156AB1-3CCC-4CA5-A17E-AF4F552AA8DB}" srcOrd="7" destOrd="0" presId="urn:microsoft.com/office/officeart/2005/8/layout/radial4"/>
    <dgm:cxn modelId="{482019C8-41C3-4BE8-B361-24E39E0F4DA5}" type="presParOf" srcId="{2B14C535-B3A9-46EE-9C70-DB7EDFBC6209}" destId="{8C2D119F-52C5-46DF-8844-CA29ABD1A5EA}" srcOrd="8" destOrd="0" presId="urn:microsoft.com/office/officeart/2005/8/layout/radial4"/>
    <dgm:cxn modelId="{6E9E1028-7553-4486-BC9C-12ECF8F35EA9}" type="presParOf" srcId="{2B14C535-B3A9-46EE-9C70-DB7EDFBC6209}" destId="{59043426-FBB1-462C-ABAE-9287877EDF75}" srcOrd="9" destOrd="0" presId="urn:microsoft.com/office/officeart/2005/8/layout/radial4"/>
    <dgm:cxn modelId="{2051BEDF-2D26-41CE-AE47-7CB6F38C206B}" type="presParOf" srcId="{2B14C535-B3A9-46EE-9C70-DB7EDFBC6209}" destId="{2B5E30D5-B602-4E6D-8240-CF2345CDBE07}" srcOrd="10" destOrd="0" presId="urn:microsoft.com/office/officeart/2005/8/layout/radial4"/>
    <dgm:cxn modelId="{1CF75D60-72DF-41C0-A9B5-2674C8FFA061}" type="presParOf" srcId="{2B14C535-B3A9-46EE-9C70-DB7EDFBC6209}" destId="{B62FEEF3-0A23-4933-85D6-090D88C44008}" srcOrd="11" destOrd="0" presId="urn:microsoft.com/office/officeart/2005/8/layout/radial4"/>
    <dgm:cxn modelId="{6DE3E14A-A7C5-4292-A653-2A0581A5BC0D}" type="presParOf" srcId="{2B14C535-B3A9-46EE-9C70-DB7EDFBC6209}" destId="{D160F1CA-DA5A-4594-9730-7043BB95885B}"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0278C-3C69-4CB0-BB30-F0C4FC149ACF}" type="doc">
      <dgm:prSet loTypeId="urn:microsoft.com/office/officeart/2005/8/layout/venn1" loCatId="relationship" qsTypeId="urn:microsoft.com/office/officeart/2005/8/quickstyle/simple2" qsCatId="simple" csTypeId="urn:microsoft.com/office/officeart/2005/8/colors/accent4_5" csCatId="accent4" phldr="1"/>
      <dgm:spPr/>
    </dgm:pt>
    <dgm:pt modelId="{449B0318-6F66-4462-9E57-6D3E85563AE4}">
      <dgm:prSet phldrT="[Text]"/>
      <dgm:spPr/>
      <dgm:t>
        <a:bodyPr/>
        <a:lstStyle/>
        <a:p>
          <a:r>
            <a:rPr lang="en-US" b="1" dirty="0" smtClean="0">
              <a:solidFill>
                <a:schemeClr val="bg1"/>
              </a:solidFill>
            </a:rPr>
            <a:t>Regulatory and government outreach</a:t>
          </a:r>
          <a:endParaRPr lang="en-US" b="1" dirty="0">
            <a:solidFill>
              <a:schemeClr val="bg1"/>
            </a:solidFill>
          </a:endParaRPr>
        </a:p>
      </dgm:t>
    </dgm:pt>
    <dgm:pt modelId="{ED507D0D-3D48-4AF8-8CA1-1498A945D437}" type="parTrans" cxnId="{DD7DC9FA-41E3-4761-8B33-6302F910EAD6}">
      <dgm:prSet/>
      <dgm:spPr/>
      <dgm:t>
        <a:bodyPr/>
        <a:lstStyle/>
        <a:p>
          <a:endParaRPr lang="en-US"/>
        </a:p>
      </dgm:t>
    </dgm:pt>
    <dgm:pt modelId="{C6CB84C2-02D4-465A-9862-41425C0DFA5C}" type="sibTrans" cxnId="{DD7DC9FA-41E3-4761-8B33-6302F910EAD6}">
      <dgm:prSet/>
      <dgm:spPr/>
      <dgm:t>
        <a:bodyPr/>
        <a:lstStyle/>
        <a:p>
          <a:endParaRPr lang="en-US"/>
        </a:p>
      </dgm:t>
    </dgm:pt>
    <dgm:pt modelId="{0CBE5C39-71E5-47DF-AD70-9FC92EF76FA0}">
      <dgm:prSet phldrT="[Text]"/>
      <dgm:spPr/>
      <dgm:t>
        <a:bodyPr/>
        <a:lstStyle/>
        <a:p>
          <a:pPr algn="r"/>
          <a:r>
            <a:rPr lang="en-US" b="1" dirty="0" smtClean="0">
              <a:solidFill>
                <a:schemeClr val="bg1"/>
              </a:solidFill>
            </a:rPr>
            <a:t>Technology and testing development</a:t>
          </a:r>
          <a:endParaRPr lang="en-US" b="1" dirty="0">
            <a:solidFill>
              <a:schemeClr val="bg1"/>
            </a:solidFill>
          </a:endParaRPr>
        </a:p>
      </dgm:t>
    </dgm:pt>
    <dgm:pt modelId="{88EFDDED-99C8-47CE-9A4C-64D605ABEC54}" type="parTrans" cxnId="{30F11675-F7CB-4FE3-84C8-98E57B602428}">
      <dgm:prSet/>
      <dgm:spPr/>
      <dgm:t>
        <a:bodyPr/>
        <a:lstStyle/>
        <a:p>
          <a:endParaRPr lang="en-US"/>
        </a:p>
      </dgm:t>
    </dgm:pt>
    <dgm:pt modelId="{C7CF24A7-B62E-4810-9E95-F743672C7DFA}" type="sibTrans" cxnId="{30F11675-F7CB-4FE3-84C8-98E57B602428}">
      <dgm:prSet/>
      <dgm:spPr/>
      <dgm:t>
        <a:bodyPr/>
        <a:lstStyle/>
        <a:p>
          <a:endParaRPr lang="en-US"/>
        </a:p>
      </dgm:t>
    </dgm:pt>
    <dgm:pt modelId="{7F81D739-98B1-4277-A553-572F552B6F5D}">
      <dgm:prSet phldrT="[Text]"/>
      <dgm:spPr/>
      <dgm:t>
        <a:bodyPr/>
        <a:lstStyle/>
        <a:p>
          <a:pPr algn="l"/>
          <a:r>
            <a:rPr lang="en-US" b="1" dirty="0" smtClean="0">
              <a:solidFill>
                <a:schemeClr val="bg1"/>
              </a:solidFill>
            </a:rPr>
            <a:t>Liaisons and industry collaboration</a:t>
          </a:r>
          <a:endParaRPr lang="en-US" b="1" dirty="0">
            <a:solidFill>
              <a:schemeClr val="bg1"/>
            </a:solidFill>
          </a:endParaRPr>
        </a:p>
      </dgm:t>
    </dgm:pt>
    <dgm:pt modelId="{518C03F9-2AFC-4CA5-A86E-B255815E906F}" type="parTrans" cxnId="{89B6AC2F-CF11-4D5F-993E-F2AB8E2BC7A3}">
      <dgm:prSet/>
      <dgm:spPr/>
      <dgm:t>
        <a:bodyPr/>
        <a:lstStyle/>
        <a:p>
          <a:endParaRPr lang="en-US"/>
        </a:p>
      </dgm:t>
    </dgm:pt>
    <dgm:pt modelId="{4391D81F-FC51-49D0-A236-D1A3A0649951}" type="sibTrans" cxnId="{89B6AC2F-CF11-4D5F-993E-F2AB8E2BC7A3}">
      <dgm:prSet/>
      <dgm:spPr/>
      <dgm:t>
        <a:bodyPr/>
        <a:lstStyle/>
        <a:p>
          <a:endParaRPr lang="en-US"/>
        </a:p>
      </dgm:t>
    </dgm:pt>
    <dgm:pt modelId="{0F7D1528-EAEF-418B-9E64-6613361D629B}" type="pres">
      <dgm:prSet presAssocID="{62B0278C-3C69-4CB0-BB30-F0C4FC149ACF}" presName="compositeShape" presStyleCnt="0">
        <dgm:presLayoutVars>
          <dgm:chMax val="7"/>
          <dgm:dir/>
          <dgm:resizeHandles val="exact"/>
        </dgm:presLayoutVars>
      </dgm:prSet>
      <dgm:spPr/>
    </dgm:pt>
    <dgm:pt modelId="{26A69CA6-5AED-4B29-80E5-185281ACEBEA}" type="pres">
      <dgm:prSet presAssocID="{449B0318-6F66-4462-9E57-6D3E85563AE4}" presName="circ1" presStyleLbl="vennNode1" presStyleIdx="0" presStyleCnt="3"/>
      <dgm:spPr/>
      <dgm:t>
        <a:bodyPr/>
        <a:lstStyle/>
        <a:p>
          <a:endParaRPr lang="en-US"/>
        </a:p>
      </dgm:t>
    </dgm:pt>
    <dgm:pt modelId="{6DD01C16-1B8F-442B-98B2-67E7F77A17FD}" type="pres">
      <dgm:prSet presAssocID="{449B0318-6F66-4462-9E57-6D3E85563AE4}" presName="circ1Tx" presStyleLbl="revTx" presStyleIdx="0" presStyleCnt="0">
        <dgm:presLayoutVars>
          <dgm:chMax val="0"/>
          <dgm:chPref val="0"/>
          <dgm:bulletEnabled val="1"/>
        </dgm:presLayoutVars>
      </dgm:prSet>
      <dgm:spPr/>
      <dgm:t>
        <a:bodyPr/>
        <a:lstStyle/>
        <a:p>
          <a:endParaRPr lang="en-US"/>
        </a:p>
      </dgm:t>
    </dgm:pt>
    <dgm:pt modelId="{B10F8697-F2F4-457D-8815-18C493BD2854}" type="pres">
      <dgm:prSet presAssocID="{0CBE5C39-71E5-47DF-AD70-9FC92EF76FA0}" presName="circ2" presStyleLbl="vennNode1" presStyleIdx="1" presStyleCnt="3"/>
      <dgm:spPr/>
      <dgm:t>
        <a:bodyPr/>
        <a:lstStyle/>
        <a:p>
          <a:endParaRPr lang="en-US"/>
        </a:p>
      </dgm:t>
    </dgm:pt>
    <dgm:pt modelId="{7AC45857-09B3-41C1-A2EE-C64A3325994C}" type="pres">
      <dgm:prSet presAssocID="{0CBE5C39-71E5-47DF-AD70-9FC92EF76FA0}" presName="circ2Tx" presStyleLbl="revTx" presStyleIdx="0" presStyleCnt="0">
        <dgm:presLayoutVars>
          <dgm:chMax val="0"/>
          <dgm:chPref val="0"/>
          <dgm:bulletEnabled val="1"/>
        </dgm:presLayoutVars>
      </dgm:prSet>
      <dgm:spPr/>
      <dgm:t>
        <a:bodyPr/>
        <a:lstStyle/>
        <a:p>
          <a:endParaRPr lang="en-US"/>
        </a:p>
      </dgm:t>
    </dgm:pt>
    <dgm:pt modelId="{8C234ACA-F560-43F3-90EC-82241C904093}" type="pres">
      <dgm:prSet presAssocID="{7F81D739-98B1-4277-A553-572F552B6F5D}" presName="circ3" presStyleLbl="vennNode1" presStyleIdx="2" presStyleCnt="3"/>
      <dgm:spPr/>
      <dgm:t>
        <a:bodyPr/>
        <a:lstStyle/>
        <a:p>
          <a:endParaRPr lang="en-US"/>
        </a:p>
      </dgm:t>
    </dgm:pt>
    <dgm:pt modelId="{ED09FCB9-77A3-44C4-9E95-5707860C2EC7}" type="pres">
      <dgm:prSet presAssocID="{7F81D739-98B1-4277-A553-572F552B6F5D}" presName="circ3Tx" presStyleLbl="revTx" presStyleIdx="0" presStyleCnt="0">
        <dgm:presLayoutVars>
          <dgm:chMax val="0"/>
          <dgm:chPref val="0"/>
          <dgm:bulletEnabled val="1"/>
        </dgm:presLayoutVars>
      </dgm:prSet>
      <dgm:spPr/>
      <dgm:t>
        <a:bodyPr/>
        <a:lstStyle/>
        <a:p>
          <a:endParaRPr lang="en-US"/>
        </a:p>
      </dgm:t>
    </dgm:pt>
  </dgm:ptLst>
  <dgm:cxnLst>
    <dgm:cxn modelId="{E33DD172-92BA-4581-9E86-B00999E17905}" type="presOf" srcId="{7F81D739-98B1-4277-A553-572F552B6F5D}" destId="{8C234ACA-F560-43F3-90EC-82241C904093}" srcOrd="0" destOrd="0" presId="urn:microsoft.com/office/officeart/2005/8/layout/venn1"/>
    <dgm:cxn modelId="{30F11675-F7CB-4FE3-84C8-98E57B602428}" srcId="{62B0278C-3C69-4CB0-BB30-F0C4FC149ACF}" destId="{0CBE5C39-71E5-47DF-AD70-9FC92EF76FA0}" srcOrd="1" destOrd="0" parTransId="{88EFDDED-99C8-47CE-9A4C-64D605ABEC54}" sibTransId="{C7CF24A7-B62E-4810-9E95-F743672C7DFA}"/>
    <dgm:cxn modelId="{DD7DC9FA-41E3-4761-8B33-6302F910EAD6}" srcId="{62B0278C-3C69-4CB0-BB30-F0C4FC149ACF}" destId="{449B0318-6F66-4462-9E57-6D3E85563AE4}" srcOrd="0" destOrd="0" parTransId="{ED507D0D-3D48-4AF8-8CA1-1498A945D437}" sibTransId="{C6CB84C2-02D4-465A-9862-41425C0DFA5C}"/>
    <dgm:cxn modelId="{89B6AC2F-CF11-4D5F-993E-F2AB8E2BC7A3}" srcId="{62B0278C-3C69-4CB0-BB30-F0C4FC149ACF}" destId="{7F81D739-98B1-4277-A553-572F552B6F5D}" srcOrd="2" destOrd="0" parTransId="{518C03F9-2AFC-4CA5-A86E-B255815E906F}" sibTransId="{4391D81F-FC51-49D0-A236-D1A3A0649951}"/>
    <dgm:cxn modelId="{795A7F45-D78B-46B0-980E-D032EBCBA7A9}" type="presOf" srcId="{62B0278C-3C69-4CB0-BB30-F0C4FC149ACF}" destId="{0F7D1528-EAEF-418B-9E64-6613361D629B}" srcOrd="0" destOrd="0" presId="urn:microsoft.com/office/officeart/2005/8/layout/venn1"/>
    <dgm:cxn modelId="{16E9641A-EFA8-44BE-B30D-7EDC5D71E043}" type="presOf" srcId="{449B0318-6F66-4462-9E57-6D3E85563AE4}" destId="{26A69CA6-5AED-4B29-80E5-185281ACEBEA}" srcOrd="0" destOrd="0" presId="urn:microsoft.com/office/officeart/2005/8/layout/venn1"/>
    <dgm:cxn modelId="{710BD6B5-01AA-4755-9132-011EA2C2C445}" type="presOf" srcId="{7F81D739-98B1-4277-A553-572F552B6F5D}" destId="{ED09FCB9-77A3-44C4-9E95-5707860C2EC7}" srcOrd="1" destOrd="0" presId="urn:microsoft.com/office/officeart/2005/8/layout/venn1"/>
    <dgm:cxn modelId="{ABFF4F86-8AEC-4DC1-BAF3-B07B7D05E262}" type="presOf" srcId="{0CBE5C39-71E5-47DF-AD70-9FC92EF76FA0}" destId="{7AC45857-09B3-41C1-A2EE-C64A3325994C}" srcOrd="1" destOrd="0" presId="urn:microsoft.com/office/officeart/2005/8/layout/venn1"/>
    <dgm:cxn modelId="{494993AB-173E-4E36-9CC0-F2CF28931214}" type="presOf" srcId="{0CBE5C39-71E5-47DF-AD70-9FC92EF76FA0}" destId="{B10F8697-F2F4-457D-8815-18C493BD2854}" srcOrd="0" destOrd="0" presId="urn:microsoft.com/office/officeart/2005/8/layout/venn1"/>
    <dgm:cxn modelId="{47059EE5-441D-49CA-AD64-3179437ED86B}" type="presOf" srcId="{449B0318-6F66-4462-9E57-6D3E85563AE4}" destId="{6DD01C16-1B8F-442B-98B2-67E7F77A17FD}" srcOrd="1" destOrd="0" presId="urn:microsoft.com/office/officeart/2005/8/layout/venn1"/>
    <dgm:cxn modelId="{8D579E96-2188-477E-92AB-4D62F5199DCD}" type="presParOf" srcId="{0F7D1528-EAEF-418B-9E64-6613361D629B}" destId="{26A69CA6-5AED-4B29-80E5-185281ACEBEA}" srcOrd="0" destOrd="0" presId="urn:microsoft.com/office/officeart/2005/8/layout/venn1"/>
    <dgm:cxn modelId="{AB2A5948-5532-47F8-8D14-810B06CA2AE8}" type="presParOf" srcId="{0F7D1528-EAEF-418B-9E64-6613361D629B}" destId="{6DD01C16-1B8F-442B-98B2-67E7F77A17FD}" srcOrd="1" destOrd="0" presId="urn:microsoft.com/office/officeart/2005/8/layout/venn1"/>
    <dgm:cxn modelId="{D9AC968A-B15E-461E-A569-FD1EB659FE80}" type="presParOf" srcId="{0F7D1528-EAEF-418B-9E64-6613361D629B}" destId="{B10F8697-F2F4-457D-8815-18C493BD2854}" srcOrd="2" destOrd="0" presId="urn:microsoft.com/office/officeart/2005/8/layout/venn1"/>
    <dgm:cxn modelId="{40ACA1C1-F79B-460F-8BFD-65D9C1664BF0}" type="presParOf" srcId="{0F7D1528-EAEF-418B-9E64-6613361D629B}" destId="{7AC45857-09B3-41C1-A2EE-C64A3325994C}" srcOrd="3" destOrd="0" presId="urn:microsoft.com/office/officeart/2005/8/layout/venn1"/>
    <dgm:cxn modelId="{C4CC09F9-C1A0-4B76-9452-1799B21B2202}" type="presParOf" srcId="{0F7D1528-EAEF-418B-9E64-6613361D629B}" destId="{8C234ACA-F560-43F3-90EC-82241C904093}" srcOrd="4" destOrd="0" presId="urn:microsoft.com/office/officeart/2005/8/layout/venn1"/>
    <dgm:cxn modelId="{7610C24C-8F31-41E8-BAC4-7E6777FFE870}" type="presParOf" srcId="{0F7D1528-EAEF-418B-9E64-6613361D629B}" destId="{ED09FCB9-77A3-44C4-9E95-5707860C2EC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AEC34-3F90-4625-9B77-71C202354664}">
      <dsp:nvSpPr>
        <dsp:cNvPr id="0" name=""/>
        <dsp:cNvSpPr/>
      </dsp:nvSpPr>
      <dsp:spPr>
        <a:xfrm>
          <a:off x="2510403" y="2438995"/>
          <a:ext cx="1837193" cy="1837193"/>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sp3d>
            <a:bevelB w="38100" h="38100"/>
          </a:sp3d>
        </a:bodyPr>
        <a:lstStyle/>
        <a:p>
          <a:pPr lvl="0" algn="ctr" defTabSz="1600200">
            <a:lnSpc>
              <a:spcPct val="90000"/>
            </a:lnSpc>
            <a:spcBef>
              <a:spcPct val="0"/>
            </a:spcBef>
            <a:spcAft>
              <a:spcPct val="35000"/>
            </a:spcAft>
          </a:pPr>
          <a:r>
            <a:rPr lang="en-US" sz="3600" kern="1200" dirty="0" smtClean="0">
              <a:ln>
                <a:noFill/>
              </a:ln>
              <a:solidFill>
                <a:schemeClr val="tx1"/>
              </a:solidFill>
            </a:rPr>
            <a:t>Smart Grid</a:t>
          </a:r>
          <a:endParaRPr lang="en-US" sz="3600" kern="1200" dirty="0">
            <a:ln>
              <a:noFill/>
            </a:ln>
            <a:solidFill>
              <a:schemeClr val="tx1"/>
            </a:solidFill>
          </a:endParaRPr>
        </a:p>
      </dsp:txBody>
      <dsp:txXfrm>
        <a:off x="2779454" y="2708046"/>
        <a:ext cx="1299091" cy="1299091"/>
      </dsp:txXfrm>
    </dsp:sp>
    <dsp:sp modelId="{D5D6567A-A35F-4B81-9FAD-3EA73625814C}">
      <dsp:nvSpPr>
        <dsp:cNvPr id="0" name=""/>
        <dsp:cNvSpPr/>
      </dsp:nvSpPr>
      <dsp:spPr>
        <a:xfrm rot="10800000">
          <a:off x="643710" y="3095792"/>
          <a:ext cx="1764024" cy="523600"/>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AA1CB5C6-BF8E-4E80-A3D5-EEC6192D90EE}">
      <dsp:nvSpPr>
        <dsp:cNvPr id="0" name=""/>
        <dsp:cNvSpPr/>
      </dsp:nvSpPr>
      <dsp:spPr>
        <a:xfrm>
          <a:off x="692" y="2843178"/>
          <a:ext cx="1286035" cy="1028828"/>
        </a:xfrm>
        <a:prstGeom prst="roundRect">
          <a:avLst>
            <a:gd name="adj" fmla="val 10000"/>
          </a:avLst>
        </a:prstGeom>
        <a:solidFill>
          <a:schemeClr val="tx2">
            <a:lumMod val="60000"/>
            <a:lumOff val="4000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Transmission and Generation</a:t>
          </a:r>
          <a:endParaRPr lang="en-US" sz="1500" kern="1200" dirty="0">
            <a:solidFill>
              <a:schemeClr val="tx1"/>
            </a:solidFill>
          </a:endParaRPr>
        </a:p>
      </dsp:txBody>
      <dsp:txXfrm>
        <a:off x="30825" y="2873311"/>
        <a:ext cx="1225769" cy="968562"/>
      </dsp:txXfrm>
    </dsp:sp>
    <dsp:sp modelId="{29291EC3-AFBB-4512-B8FE-C89A9AADFA80}">
      <dsp:nvSpPr>
        <dsp:cNvPr id="0" name=""/>
        <dsp:cNvSpPr/>
      </dsp:nvSpPr>
      <dsp:spPr>
        <a:xfrm rot="12960000">
          <a:off x="1007204" y="1977074"/>
          <a:ext cx="1764024" cy="523600"/>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bevelB/>
        </a:sp3d>
      </dsp:spPr>
      <dsp:style>
        <a:lnRef idx="0">
          <a:scrgbClr r="0" g="0" b="0"/>
        </a:lnRef>
        <a:fillRef idx="1">
          <a:scrgbClr r="0" g="0" b="0"/>
        </a:fillRef>
        <a:effectRef idx="0">
          <a:scrgbClr r="0" g="0" b="0"/>
        </a:effectRef>
        <a:fontRef idx="minor">
          <a:schemeClr val="lt1"/>
        </a:fontRef>
      </dsp:style>
    </dsp:sp>
    <dsp:sp modelId="{BFCC1690-EC7C-4313-8D39-F13EF78B48DC}">
      <dsp:nvSpPr>
        <dsp:cNvPr id="0" name=""/>
        <dsp:cNvSpPr/>
      </dsp:nvSpPr>
      <dsp:spPr>
        <a:xfrm>
          <a:off x="532635" y="1206026"/>
          <a:ext cx="1286035" cy="1028828"/>
        </a:xfrm>
        <a:prstGeom prst="roundRect">
          <a:avLst>
            <a:gd name="adj" fmla="val 10000"/>
          </a:avLst>
        </a:prstGeom>
        <a:solidFill>
          <a:schemeClr val="tx2">
            <a:lumMod val="60000"/>
            <a:lumOff val="4000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Distribution Automation</a:t>
          </a:r>
          <a:endParaRPr lang="en-US" sz="1500" kern="1200" dirty="0">
            <a:solidFill>
              <a:schemeClr val="tx1"/>
            </a:solidFill>
          </a:endParaRPr>
        </a:p>
      </dsp:txBody>
      <dsp:txXfrm>
        <a:off x="562768" y="1236159"/>
        <a:ext cx="1225769" cy="968562"/>
      </dsp:txXfrm>
    </dsp:sp>
    <dsp:sp modelId="{7221CB7D-497D-4130-A93A-1A11F4BF6387}">
      <dsp:nvSpPr>
        <dsp:cNvPr id="0" name=""/>
        <dsp:cNvSpPr/>
      </dsp:nvSpPr>
      <dsp:spPr>
        <a:xfrm rot="15120000">
          <a:off x="1958842" y="1285668"/>
          <a:ext cx="1764024" cy="523600"/>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3592EB48-7C5A-45B9-BAEA-B3B688C144D1}">
      <dsp:nvSpPr>
        <dsp:cNvPr id="0" name=""/>
        <dsp:cNvSpPr/>
      </dsp:nvSpPr>
      <dsp:spPr>
        <a:xfrm>
          <a:off x="1925280" y="194210"/>
          <a:ext cx="1286035" cy="1028828"/>
        </a:xfrm>
        <a:prstGeom prst="roundRect">
          <a:avLst>
            <a:gd name="adj" fmla="val 10000"/>
          </a:avLst>
        </a:prstGeom>
        <a:solidFill>
          <a:schemeClr val="tx2">
            <a:lumMod val="60000"/>
            <a:lumOff val="4000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Distributed Energy Gen. (DER)</a:t>
          </a:r>
          <a:endParaRPr lang="en-US" sz="1500" kern="1200" dirty="0">
            <a:solidFill>
              <a:schemeClr val="tx1"/>
            </a:solidFill>
          </a:endParaRPr>
        </a:p>
      </dsp:txBody>
      <dsp:txXfrm>
        <a:off x="1955413" y="224343"/>
        <a:ext cx="1225769" cy="968562"/>
      </dsp:txXfrm>
    </dsp:sp>
    <dsp:sp modelId="{AD156AB1-3CCC-4CA5-A17E-AF4F552AA8DB}">
      <dsp:nvSpPr>
        <dsp:cNvPr id="0" name=""/>
        <dsp:cNvSpPr/>
      </dsp:nvSpPr>
      <dsp:spPr>
        <a:xfrm rot="17280000">
          <a:off x="3135132" y="1285668"/>
          <a:ext cx="1764024" cy="523600"/>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8C2D119F-52C5-46DF-8844-CA29ABD1A5EA}">
      <dsp:nvSpPr>
        <dsp:cNvPr id="0" name=""/>
        <dsp:cNvSpPr/>
      </dsp:nvSpPr>
      <dsp:spPr>
        <a:xfrm>
          <a:off x="3646683" y="194210"/>
          <a:ext cx="1286035" cy="1028828"/>
        </a:xfrm>
        <a:prstGeom prst="roundRect">
          <a:avLst>
            <a:gd name="adj" fmla="val 10000"/>
          </a:avLst>
        </a:prstGeom>
        <a:solidFill>
          <a:schemeClr val="tx2">
            <a:lumMod val="60000"/>
            <a:lumOff val="4000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Revenue Metering (AMI/AMR)</a:t>
          </a:r>
          <a:endParaRPr lang="en-US" sz="1500" kern="1200" dirty="0">
            <a:solidFill>
              <a:schemeClr val="tx1"/>
            </a:solidFill>
          </a:endParaRPr>
        </a:p>
      </dsp:txBody>
      <dsp:txXfrm>
        <a:off x="3676816" y="224343"/>
        <a:ext cx="1225769" cy="968562"/>
      </dsp:txXfrm>
    </dsp:sp>
    <dsp:sp modelId="{59043426-FBB1-462C-ABAE-9287877EDF75}">
      <dsp:nvSpPr>
        <dsp:cNvPr id="0" name=""/>
        <dsp:cNvSpPr/>
      </dsp:nvSpPr>
      <dsp:spPr>
        <a:xfrm rot="19440000">
          <a:off x="4086771" y="1977074"/>
          <a:ext cx="1764024" cy="523600"/>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2B5E30D5-B602-4E6D-8240-CF2345CDBE07}">
      <dsp:nvSpPr>
        <dsp:cNvPr id="0" name=""/>
        <dsp:cNvSpPr/>
      </dsp:nvSpPr>
      <dsp:spPr>
        <a:xfrm>
          <a:off x="5039328" y="1206026"/>
          <a:ext cx="1286035" cy="1028828"/>
        </a:xfrm>
        <a:prstGeom prst="roundRect">
          <a:avLst>
            <a:gd name="adj" fmla="val 10000"/>
          </a:avLst>
        </a:prstGeom>
        <a:solidFill>
          <a:schemeClr val="tx2">
            <a:lumMod val="60000"/>
            <a:lumOff val="4000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Plug-in / Hybrid/ Electric Cars</a:t>
          </a:r>
          <a:endParaRPr lang="en-US" sz="1500" kern="1200" dirty="0">
            <a:solidFill>
              <a:schemeClr val="tx1"/>
            </a:solidFill>
          </a:endParaRPr>
        </a:p>
      </dsp:txBody>
      <dsp:txXfrm>
        <a:off x="5069461" y="1236159"/>
        <a:ext cx="1225769" cy="968562"/>
      </dsp:txXfrm>
    </dsp:sp>
    <dsp:sp modelId="{B62FEEF3-0A23-4933-85D6-090D88C44008}">
      <dsp:nvSpPr>
        <dsp:cNvPr id="0" name=""/>
        <dsp:cNvSpPr/>
      </dsp:nvSpPr>
      <dsp:spPr>
        <a:xfrm>
          <a:off x="4450265" y="3095792"/>
          <a:ext cx="1764024" cy="523600"/>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160F1CA-DA5A-4594-9730-7043BB95885B}">
      <dsp:nvSpPr>
        <dsp:cNvPr id="0" name=""/>
        <dsp:cNvSpPr/>
      </dsp:nvSpPr>
      <dsp:spPr>
        <a:xfrm>
          <a:off x="5571271" y="2843178"/>
          <a:ext cx="1286035" cy="1028828"/>
        </a:xfrm>
        <a:prstGeom prst="roundRect">
          <a:avLst>
            <a:gd name="adj" fmla="val 10000"/>
          </a:avLst>
        </a:prstGeom>
        <a:solidFill>
          <a:schemeClr val="tx2">
            <a:lumMod val="60000"/>
            <a:lumOff val="4000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Demand Response (Premise HAN)</a:t>
          </a:r>
          <a:endParaRPr lang="en-US" sz="1500" kern="1200" dirty="0">
            <a:solidFill>
              <a:schemeClr val="tx1"/>
            </a:solidFill>
          </a:endParaRPr>
        </a:p>
      </dsp:txBody>
      <dsp:txXfrm>
        <a:off x="5601404" y="2873311"/>
        <a:ext cx="1225769" cy="968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69CA6-5AED-4B29-80E5-185281ACEBEA}">
      <dsp:nvSpPr>
        <dsp:cNvPr id="0" name=""/>
        <dsp:cNvSpPr/>
      </dsp:nvSpPr>
      <dsp:spPr>
        <a:xfrm>
          <a:off x="846424" y="494377"/>
          <a:ext cx="2345750" cy="2345750"/>
        </a:xfrm>
        <a:prstGeom prst="ellipse">
          <a:avLst/>
        </a:prstGeom>
        <a:solidFill>
          <a:schemeClr val="accent4">
            <a:shade val="80000"/>
            <a:alpha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Regulatory and government outreach</a:t>
          </a:r>
          <a:endParaRPr lang="en-US" sz="1700" b="1" kern="1200" dirty="0">
            <a:solidFill>
              <a:schemeClr val="bg1"/>
            </a:solidFill>
          </a:endParaRPr>
        </a:p>
      </dsp:txBody>
      <dsp:txXfrm>
        <a:off x="1159191" y="904884"/>
        <a:ext cx="1720216" cy="1055587"/>
      </dsp:txXfrm>
    </dsp:sp>
    <dsp:sp modelId="{B10F8697-F2F4-457D-8815-18C493BD2854}">
      <dsp:nvSpPr>
        <dsp:cNvPr id="0" name=""/>
        <dsp:cNvSpPr/>
      </dsp:nvSpPr>
      <dsp:spPr>
        <a:xfrm>
          <a:off x="1692849" y="1960471"/>
          <a:ext cx="2345750" cy="2345750"/>
        </a:xfrm>
        <a:prstGeom prst="ellipse">
          <a:avLst/>
        </a:prstGeom>
        <a:solidFill>
          <a:schemeClr val="accent4">
            <a:shade val="80000"/>
            <a:alpha val="50000"/>
            <a:hueOff val="0"/>
            <a:satOff val="20253"/>
            <a:lumOff val="4013"/>
            <a:alphaOff val="1500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755650">
            <a:lnSpc>
              <a:spcPct val="90000"/>
            </a:lnSpc>
            <a:spcBef>
              <a:spcPct val="0"/>
            </a:spcBef>
            <a:spcAft>
              <a:spcPct val="35000"/>
            </a:spcAft>
          </a:pPr>
          <a:r>
            <a:rPr lang="en-US" sz="1700" b="1" kern="1200" dirty="0" smtClean="0">
              <a:solidFill>
                <a:schemeClr val="bg1"/>
              </a:solidFill>
            </a:rPr>
            <a:t>Technology and testing development</a:t>
          </a:r>
          <a:endParaRPr lang="en-US" sz="1700" b="1" kern="1200" dirty="0">
            <a:solidFill>
              <a:schemeClr val="bg1"/>
            </a:solidFill>
          </a:endParaRPr>
        </a:p>
      </dsp:txBody>
      <dsp:txXfrm>
        <a:off x="2410258" y="2566457"/>
        <a:ext cx="1407450" cy="1290162"/>
      </dsp:txXfrm>
    </dsp:sp>
    <dsp:sp modelId="{8C234ACA-F560-43F3-90EC-82241C904093}">
      <dsp:nvSpPr>
        <dsp:cNvPr id="0" name=""/>
        <dsp:cNvSpPr/>
      </dsp:nvSpPr>
      <dsp:spPr>
        <a:xfrm>
          <a:off x="0" y="1960471"/>
          <a:ext cx="2345750" cy="2345750"/>
        </a:xfrm>
        <a:prstGeom prst="ellipse">
          <a:avLst/>
        </a:prstGeom>
        <a:solidFill>
          <a:schemeClr val="accent4">
            <a:shade val="80000"/>
            <a:alpha val="50000"/>
            <a:hueOff val="0"/>
            <a:satOff val="40506"/>
            <a:lumOff val="8026"/>
            <a:alphaOff val="3000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Liaisons and industry collaboration</a:t>
          </a:r>
          <a:endParaRPr lang="en-US" sz="1700" b="1" kern="1200" dirty="0">
            <a:solidFill>
              <a:schemeClr val="bg1"/>
            </a:solidFill>
          </a:endParaRPr>
        </a:p>
      </dsp:txBody>
      <dsp:txXfrm>
        <a:off x="220891" y="2566457"/>
        <a:ext cx="1407450" cy="129016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170238" cy="479425"/>
          </a:xfrm>
          <a:prstGeom prst="rect">
            <a:avLst/>
          </a:prstGeom>
          <a:noFill/>
          <a:ln>
            <a:noFill/>
          </a:ln>
          <a:extLst/>
        </p:spPr>
        <p:txBody>
          <a:bodyPr vert="horz" wrap="square" lIns="96661" tIns="48331" rIns="96661" bIns="48331" numCol="1" anchor="t" anchorCtr="0" compatLnSpc="1">
            <a:prstTxWarp prst="textNoShape">
              <a:avLst/>
            </a:prstTxWarp>
          </a:bodyPr>
          <a:lstStyle>
            <a:lvl1pPr defTabSz="966788" eaLnBrk="0" hangingPunct="0">
              <a:defRPr sz="1300">
                <a:ea typeface="ＭＳ Ｐゴシック" pitchFamily="34" charset="-128"/>
                <a:cs typeface="+mn-cs"/>
              </a:defRPr>
            </a:lvl1pPr>
          </a:lstStyle>
          <a:p>
            <a:pPr>
              <a:defRPr/>
            </a:pPr>
            <a:endParaRPr lang="en-US"/>
          </a:p>
        </p:txBody>
      </p:sp>
      <p:sp>
        <p:nvSpPr>
          <p:cNvPr id="138243" name="Rectangle 3"/>
          <p:cNvSpPr>
            <a:spLocks noGrp="1" noChangeArrowheads="1"/>
          </p:cNvSpPr>
          <p:nvPr>
            <p:ph type="dt" sz="quarter" idx="1"/>
          </p:nvPr>
        </p:nvSpPr>
        <p:spPr bwMode="auto">
          <a:xfrm>
            <a:off x="4144963" y="0"/>
            <a:ext cx="3170237" cy="479425"/>
          </a:xfrm>
          <a:prstGeom prst="rect">
            <a:avLst/>
          </a:prstGeom>
          <a:noFill/>
          <a:ln>
            <a:noFill/>
          </a:ln>
          <a:extLst/>
        </p:spPr>
        <p:txBody>
          <a:bodyPr vert="horz" wrap="square" lIns="96661" tIns="48331" rIns="96661" bIns="48331" numCol="1" anchor="t" anchorCtr="0" compatLnSpc="1">
            <a:prstTxWarp prst="textNoShape">
              <a:avLst/>
            </a:prstTxWarp>
          </a:bodyPr>
          <a:lstStyle>
            <a:lvl1pPr algn="r" defTabSz="966788" eaLnBrk="0" hangingPunct="0">
              <a:defRPr sz="1300">
                <a:ea typeface="ＭＳ Ｐゴシック" pitchFamily="34" charset="-128"/>
                <a:cs typeface="+mn-cs"/>
              </a:defRPr>
            </a:lvl1pPr>
          </a:lstStyle>
          <a:p>
            <a:pPr>
              <a:defRPr/>
            </a:pPr>
            <a:endParaRPr lang="en-US"/>
          </a:p>
        </p:txBody>
      </p:sp>
      <p:sp>
        <p:nvSpPr>
          <p:cNvPr id="138244" name="Rectangle 4"/>
          <p:cNvSpPr>
            <a:spLocks noGrp="1" noChangeArrowheads="1"/>
          </p:cNvSpPr>
          <p:nvPr>
            <p:ph type="ftr" sz="quarter" idx="2"/>
          </p:nvPr>
        </p:nvSpPr>
        <p:spPr bwMode="auto">
          <a:xfrm>
            <a:off x="0" y="9121775"/>
            <a:ext cx="3170238" cy="479425"/>
          </a:xfrm>
          <a:prstGeom prst="rect">
            <a:avLst/>
          </a:prstGeom>
          <a:noFill/>
          <a:ln>
            <a:noFill/>
          </a:ln>
          <a:extLst/>
        </p:spPr>
        <p:txBody>
          <a:bodyPr vert="horz" wrap="square" lIns="96661" tIns="48331" rIns="96661" bIns="48331" numCol="1" anchor="b" anchorCtr="0" compatLnSpc="1">
            <a:prstTxWarp prst="textNoShape">
              <a:avLst/>
            </a:prstTxWarp>
          </a:bodyPr>
          <a:lstStyle>
            <a:lvl1pPr defTabSz="966788" eaLnBrk="0" hangingPunct="0">
              <a:defRPr sz="1300">
                <a:ea typeface="ＭＳ Ｐゴシック" pitchFamily="34" charset="-128"/>
                <a:cs typeface="+mn-cs"/>
              </a:defRPr>
            </a:lvl1pPr>
          </a:lstStyle>
          <a:p>
            <a:pPr>
              <a:defRPr/>
            </a:pPr>
            <a:endParaRPr lang="en-US"/>
          </a:p>
        </p:txBody>
      </p:sp>
      <p:sp>
        <p:nvSpPr>
          <p:cNvPr id="138245" name="Rectangle 5"/>
          <p:cNvSpPr>
            <a:spLocks noGrp="1" noChangeArrowheads="1"/>
          </p:cNvSpPr>
          <p:nvPr>
            <p:ph type="sldNum" sz="quarter" idx="3"/>
          </p:nvPr>
        </p:nvSpPr>
        <p:spPr bwMode="auto">
          <a:xfrm>
            <a:off x="4144963" y="9121775"/>
            <a:ext cx="3170237" cy="479425"/>
          </a:xfrm>
          <a:prstGeom prst="rect">
            <a:avLst/>
          </a:prstGeom>
          <a:noFill/>
          <a:ln>
            <a:noFill/>
          </a:ln>
          <a:extLst/>
        </p:spPr>
        <p:txBody>
          <a:bodyPr vert="horz" wrap="square" lIns="96661" tIns="48331" rIns="96661" bIns="48331" numCol="1" anchor="b" anchorCtr="0" compatLnSpc="1">
            <a:prstTxWarp prst="textNoShape">
              <a:avLst/>
            </a:prstTxWarp>
          </a:bodyPr>
          <a:lstStyle>
            <a:lvl1pPr algn="r" defTabSz="966788" eaLnBrk="0" hangingPunct="0">
              <a:defRPr sz="1300">
                <a:ea typeface="ＭＳ Ｐゴシック" pitchFamily="34" charset="-128"/>
                <a:cs typeface="+mn-cs"/>
              </a:defRPr>
            </a:lvl1pPr>
          </a:lstStyle>
          <a:p>
            <a:pPr>
              <a:defRPr/>
            </a:pPr>
            <a:fld id="{3ADBCCF3-4947-4E2B-AECD-EFE53E1615D1}" type="slidenum">
              <a:rPr lang="en-US"/>
              <a:pPr>
                <a:defRPr/>
              </a:pPr>
              <a:t>‹#›</a:t>
            </a:fld>
            <a:endParaRPr lang="en-US"/>
          </a:p>
        </p:txBody>
      </p:sp>
    </p:spTree>
    <p:extLst>
      <p:ext uri="{BB962C8B-B14F-4D97-AF65-F5344CB8AC3E}">
        <p14:creationId xmlns:p14="http://schemas.microsoft.com/office/powerpoint/2010/main" val="4046793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a:noFill/>
          </a:ln>
          <a:extLst/>
        </p:spPr>
        <p:txBody>
          <a:bodyPr vert="horz" wrap="square" lIns="96661" tIns="48331" rIns="96661" bIns="48331" numCol="1" anchor="t" anchorCtr="0" compatLnSpc="1">
            <a:prstTxWarp prst="textNoShape">
              <a:avLst/>
            </a:prstTxWarp>
          </a:bodyPr>
          <a:lstStyle>
            <a:lvl1pPr defTabSz="966788" eaLnBrk="0" hangingPunct="0">
              <a:defRPr sz="1300">
                <a:ea typeface="ＭＳ Ｐゴシック" pitchFamily="34" charset="-128"/>
                <a:cs typeface="+mn-cs"/>
              </a:defRPr>
            </a:lvl1pPr>
          </a:lstStyle>
          <a:p>
            <a:pPr>
              <a:defRPr/>
            </a:pPr>
            <a:endParaRPr lang="en-US"/>
          </a:p>
        </p:txBody>
      </p:sp>
      <p:sp>
        <p:nvSpPr>
          <p:cNvPr id="26627" name="Rectangle 3"/>
          <p:cNvSpPr>
            <a:spLocks noGrp="1" noChangeArrowheads="1"/>
          </p:cNvSpPr>
          <p:nvPr>
            <p:ph type="dt" idx="1"/>
          </p:nvPr>
        </p:nvSpPr>
        <p:spPr bwMode="auto">
          <a:xfrm>
            <a:off x="4144963" y="0"/>
            <a:ext cx="3170237" cy="479425"/>
          </a:xfrm>
          <a:prstGeom prst="rect">
            <a:avLst/>
          </a:prstGeom>
          <a:noFill/>
          <a:ln>
            <a:noFill/>
          </a:ln>
          <a:extLst/>
        </p:spPr>
        <p:txBody>
          <a:bodyPr vert="horz" wrap="square" lIns="96661" tIns="48331" rIns="96661" bIns="48331" numCol="1" anchor="t" anchorCtr="0" compatLnSpc="1">
            <a:prstTxWarp prst="textNoShape">
              <a:avLst/>
            </a:prstTxWarp>
          </a:bodyPr>
          <a:lstStyle>
            <a:lvl1pPr algn="r" defTabSz="966788" eaLnBrk="0" hangingPunct="0">
              <a:defRPr sz="1300">
                <a:ea typeface="ＭＳ Ｐゴシック" pitchFamily="34"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74725" y="4560888"/>
            <a:ext cx="5365750" cy="4319587"/>
          </a:xfrm>
          <a:prstGeom prst="rect">
            <a:avLst/>
          </a:prstGeom>
          <a:noFill/>
          <a:ln>
            <a:noFill/>
          </a:ln>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9121775"/>
            <a:ext cx="3170238" cy="479425"/>
          </a:xfrm>
          <a:prstGeom prst="rect">
            <a:avLst/>
          </a:prstGeom>
          <a:noFill/>
          <a:ln>
            <a:noFill/>
          </a:ln>
          <a:extLst/>
        </p:spPr>
        <p:txBody>
          <a:bodyPr vert="horz" wrap="square" lIns="96661" tIns="48331" rIns="96661" bIns="48331" numCol="1" anchor="b" anchorCtr="0" compatLnSpc="1">
            <a:prstTxWarp prst="textNoShape">
              <a:avLst/>
            </a:prstTxWarp>
          </a:bodyPr>
          <a:lstStyle>
            <a:lvl1pPr defTabSz="966788" eaLnBrk="0" hangingPunct="0">
              <a:defRPr sz="1300">
                <a:ea typeface="ＭＳ Ｐゴシック" pitchFamily="34" charset="-128"/>
                <a:cs typeface="+mn-cs"/>
              </a:defRPr>
            </a:lvl1pPr>
          </a:lstStyle>
          <a:p>
            <a:pPr>
              <a:defRPr/>
            </a:pPr>
            <a:endParaRPr lang="en-US"/>
          </a:p>
        </p:txBody>
      </p:sp>
      <p:sp>
        <p:nvSpPr>
          <p:cNvPr id="26631" name="Rectangle 7"/>
          <p:cNvSpPr>
            <a:spLocks noGrp="1" noChangeArrowheads="1"/>
          </p:cNvSpPr>
          <p:nvPr>
            <p:ph type="sldNum" sz="quarter" idx="5"/>
          </p:nvPr>
        </p:nvSpPr>
        <p:spPr bwMode="auto">
          <a:xfrm>
            <a:off x="4144963" y="9121775"/>
            <a:ext cx="3170237" cy="479425"/>
          </a:xfrm>
          <a:prstGeom prst="rect">
            <a:avLst/>
          </a:prstGeom>
          <a:noFill/>
          <a:ln>
            <a:noFill/>
          </a:ln>
          <a:extLst/>
        </p:spPr>
        <p:txBody>
          <a:bodyPr vert="horz" wrap="square" lIns="96661" tIns="48331" rIns="96661" bIns="48331" numCol="1" anchor="b" anchorCtr="0" compatLnSpc="1">
            <a:prstTxWarp prst="textNoShape">
              <a:avLst/>
            </a:prstTxWarp>
          </a:bodyPr>
          <a:lstStyle>
            <a:lvl1pPr algn="r" defTabSz="966788" eaLnBrk="0" hangingPunct="0">
              <a:defRPr sz="1300">
                <a:ea typeface="ＭＳ Ｐゴシック" pitchFamily="34" charset="-128"/>
                <a:cs typeface="+mn-cs"/>
              </a:defRPr>
            </a:lvl1pPr>
          </a:lstStyle>
          <a:p>
            <a:pPr>
              <a:defRPr/>
            </a:pPr>
            <a:fld id="{B61827D3-599E-42E0-8C3A-7E5A2E3070FD}" type="slidenum">
              <a:rPr lang="en-US"/>
              <a:pPr>
                <a:defRPr/>
              </a:pPr>
              <a:t>‹#›</a:t>
            </a:fld>
            <a:endParaRPr lang="en-US"/>
          </a:p>
        </p:txBody>
      </p:sp>
    </p:spTree>
    <p:extLst>
      <p:ext uri="{BB962C8B-B14F-4D97-AF65-F5344CB8AC3E}">
        <p14:creationId xmlns:p14="http://schemas.microsoft.com/office/powerpoint/2010/main" val="3443274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p:spPr>
        <p:txBody>
          <a:bodyPr/>
          <a:lstStyle/>
          <a:p>
            <a:pPr>
              <a:lnSpc>
                <a:spcPct val="80000"/>
              </a:lnSpc>
            </a:pPr>
            <a:r>
              <a:rPr lang="en-US" sz="1600" smtClean="0"/>
              <a:t>2 Phase Mandate</a:t>
            </a:r>
          </a:p>
          <a:p>
            <a:pPr lvl="1">
              <a:lnSpc>
                <a:spcPct val="80000"/>
              </a:lnSpc>
            </a:pPr>
            <a:r>
              <a:rPr lang="en-US" sz="1400" smtClean="0"/>
              <a:t>CEN/CENELEC/ETSI</a:t>
            </a:r>
          </a:p>
          <a:p>
            <a:pPr lvl="1">
              <a:lnSpc>
                <a:spcPct val="80000"/>
              </a:lnSpc>
            </a:pPr>
            <a:r>
              <a:rPr lang="en-US" sz="1400" smtClean="0"/>
              <a:t>Phase 1 Communications standards (connectivity)</a:t>
            </a:r>
          </a:p>
          <a:p>
            <a:pPr lvl="1">
              <a:lnSpc>
                <a:spcPct val="80000"/>
              </a:lnSpc>
            </a:pPr>
            <a:r>
              <a:rPr lang="en-US" sz="1400" smtClean="0"/>
              <a:t>Phase 2 Additional Functionality (application functionality)</a:t>
            </a:r>
          </a:p>
          <a:p>
            <a:pPr>
              <a:lnSpc>
                <a:spcPct val="80000"/>
              </a:lnSpc>
            </a:pPr>
            <a:r>
              <a:rPr lang="en-US" sz="1600" smtClean="0"/>
              <a:t>Phase 1 (mostly) complete</a:t>
            </a:r>
          </a:p>
          <a:p>
            <a:pPr lvl="1">
              <a:lnSpc>
                <a:spcPct val="80000"/>
              </a:lnSpc>
            </a:pPr>
            <a:r>
              <a:rPr lang="en-US" sz="1400" smtClean="0"/>
              <a:t>Technical report in final approval process for publication as a CENELEC Technical Report TR 50572)</a:t>
            </a:r>
          </a:p>
          <a:p>
            <a:pPr lvl="1">
              <a:lnSpc>
                <a:spcPct val="80000"/>
              </a:lnSpc>
            </a:pPr>
            <a:r>
              <a:rPr lang="en-US" sz="1400" smtClean="0"/>
              <a:t>Functional Communications Architecture</a:t>
            </a:r>
          </a:p>
          <a:p>
            <a:pPr lvl="2">
              <a:lnSpc>
                <a:spcPct val="80000"/>
              </a:lnSpc>
            </a:pPr>
            <a:r>
              <a:rPr lang="en-US" smtClean="0"/>
              <a:t>Meter – Local/Neighbourhood Network</a:t>
            </a:r>
          </a:p>
          <a:p>
            <a:pPr lvl="2">
              <a:lnSpc>
                <a:spcPct val="80000"/>
              </a:lnSpc>
            </a:pPr>
            <a:r>
              <a:rPr lang="en-US" smtClean="0"/>
              <a:t>Meter – Head End System</a:t>
            </a:r>
          </a:p>
          <a:p>
            <a:pPr lvl="2">
              <a:lnSpc>
                <a:spcPct val="80000"/>
              </a:lnSpc>
            </a:pPr>
            <a:r>
              <a:rPr lang="en-US" smtClean="0"/>
              <a:t>Local/Neighbourhood Network – Head End System</a:t>
            </a:r>
          </a:p>
          <a:p>
            <a:pPr lvl="1">
              <a:lnSpc>
                <a:spcPct val="80000"/>
              </a:lnSpc>
            </a:pPr>
            <a:r>
              <a:rPr lang="en-US" sz="1400" smtClean="0"/>
              <a:t>Standards GAP analysis</a:t>
            </a:r>
          </a:p>
          <a:p>
            <a:pPr lvl="2">
              <a:lnSpc>
                <a:spcPct val="80000"/>
              </a:lnSpc>
            </a:pPr>
            <a:r>
              <a:rPr lang="en-US" smtClean="0"/>
              <a:t>Long list of potential standards</a:t>
            </a:r>
          </a:p>
          <a:p>
            <a:pPr lvl="2">
              <a:lnSpc>
                <a:spcPct val="80000"/>
              </a:lnSpc>
            </a:pPr>
            <a:r>
              <a:rPr lang="en-US" smtClean="0"/>
              <a:t>Basis for Phase 2 work program</a:t>
            </a:r>
          </a:p>
          <a:p>
            <a:pPr lvl="1">
              <a:lnSpc>
                <a:spcPct val="80000"/>
              </a:lnSpc>
            </a:pPr>
            <a:r>
              <a:rPr lang="en-US" sz="1400" smtClean="0"/>
              <a:t>Use Case Task Group</a:t>
            </a:r>
          </a:p>
          <a:p>
            <a:pPr lvl="2">
              <a:lnSpc>
                <a:spcPct val="80000"/>
              </a:lnSpc>
            </a:pPr>
            <a:r>
              <a:rPr lang="en-US" smtClean="0"/>
              <a:t>IEC Use Case model</a:t>
            </a:r>
          </a:p>
          <a:p>
            <a:pPr lvl="2">
              <a:lnSpc>
                <a:spcPct val="80000"/>
              </a:lnSpc>
            </a:pPr>
            <a:r>
              <a:rPr lang="en-US" smtClean="0"/>
              <a:t>Target completion of use case set Dec ’11</a:t>
            </a:r>
          </a:p>
          <a:p>
            <a:pPr lvl="2">
              <a:lnSpc>
                <a:spcPct val="80000"/>
              </a:lnSpc>
            </a:pPr>
            <a:r>
              <a:rPr lang="en-US" smtClean="0"/>
              <a:t>Foundation for Phase 2</a:t>
            </a:r>
          </a:p>
          <a:p>
            <a:pPr lvl="1">
              <a:lnSpc>
                <a:spcPct val="80000"/>
              </a:lnSpc>
            </a:pPr>
            <a:r>
              <a:rPr lang="en-US" sz="1400" smtClean="0"/>
              <a:t>HAN out of scope</a:t>
            </a:r>
          </a:p>
          <a:p>
            <a:pPr>
              <a:lnSpc>
                <a:spcPct val="80000"/>
              </a:lnSpc>
            </a:pPr>
            <a:r>
              <a:rPr lang="en-US" sz="1600" smtClean="0"/>
              <a:t>Phase 2 (Target completion End ’12)</a:t>
            </a:r>
          </a:p>
          <a:p>
            <a:pPr lvl="1">
              <a:lnSpc>
                <a:spcPct val="80000"/>
              </a:lnSpc>
            </a:pPr>
            <a:r>
              <a:rPr lang="en-US" sz="1400" smtClean="0"/>
              <a:t>CEN/CENELEC/ETSI Work Program</a:t>
            </a:r>
          </a:p>
          <a:p>
            <a:pPr lvl="2">
              <a:lnSpc>
                <a:spcPct val="80000"/>
              </a:lnSpc>
            </a:pPr>
            <a:r>
              <a:rPr lang="en-US" smtClean="0"/>
              <a:t>DLMS/COSEM enhancements, PLC &amp; WMBus (TC13, TC294)</a:t>
            </a:r>
          </a:p>
          <a:p>
            <a:pPr lvl="2">
              <a:lnSpc>
                <a:spcPct val="80000"/>
              </a:lnSpc>
            </a:pPr>
            <a:r>
              <a:rPr lang="en-US" smtClean="0"/>
              <a:t>Gas, Water, Heat meters (TC237, TC92, TC 176) &amp; Gas Infrastructure (TC234)</a:t>
            </a:r>
          </a:p>
          <a:p>
            <a:pPr lvl="2">
              <a:lnSpc>
                <a:spcPct val="80000"/>
              </a:lnSpc>
            </a:pPr>
            <a:r>
              <a:rPr lang="en-US" smtClean="0"/>
              <a:t>ETSI security (TISPAN), M2M (TC M2M), connectivity (ERM, PLT)</a:t>
            </a:r>
          </a:p>
          <a:p>
            <a:endParaRPr lang="en-US" smtClean="0"/>
          </a:p>
        </p:txBody>
      </p:sp>
      <p:sp>
        <p:nvSpPr>
          <p:cNvPr id="317444"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3347144F-ED8E-49B6-9C0E-B5AAB1AE7CFD}" type="slidenum">
              <a:rPr lang="en-US" sz="1300"/>
              <a:pPr algn="r" defTabSz="966788" eaLnBrk="0" hangingPunct="0"/>
              <a:t>12</a:t>
            </a:fld>
            <a:endParaRPr 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265238" y="725488"/>
            <a:ext cx="4786312" cy="3589337"/>
          </a:xfrm>
          <a:noFill/>
          <a:ln/>
        </p:spPr>
      </p:sp>
      <p:sp>
        <p:nvSpPr>
          <p:cNvPr id="299011" name="Notes Placeholder 2"/>
          <p:cNvSpPr>
            <a:spLocks noGrp="1"/>
          </p:cNvSpPr>
          <p:nvPr>
            <p:ph type="body" idx="1"/>
          </p:nvPr>
        </p:nvSpPr>
        <p:spPr>
          <a:xfrm>
            <a:off x="974725" y="4560888"/>
            <a:ext cx="5365750" cy="4321175"/>
          </a:xfrm>
          <a:noFill/>
        </p:spPr>
        <p:txBody>
          <a:bodyPr lIns="97708" tIns="48027" rIns="97708" bIns="48027"/>
          <a:lstStyle/>
          <a:p>
            <a:pPr defTabSz="933450"/>
            <a:endParaRPr lang="en-US" smtClean="0"/>
          </a:p>
        </p:txBody>
      </p:sp>
      <p:sp>
        <p:nvSpPr>
          <p:cNvPr id="299012" name="Slide Number Placeholder 3"/>
          <p:cNvSpPr txBox="1">
            <a:spLocks noGrp="1"/>
          </p:cNvSpPr>
          <p:nvPr/>
        </p:nvSpPr>
        <p:spPr bwMode="auto">
          <a:xfrm>
            <a:off x="3095625" y="9296400"/>
            <a:ext cx="844550" cy="190500"/>
          </a:xfrm>
          <a:prstGeom prst="rect">
            <a:avLst/>
          </a:prstGeom>
          <a:noFill/>
          <a:ln w="9525">
            <a:noFill/>
            <a:miter lim="800000"/>
            <a:headEnd/>
            <a:tailEnd/>
          </a:ln>
          <a:effectLst/>
        </p:spPr>
        <p:txBody>
          <a:bodyPr lIns="0" tIns="0" rIns="0" bIns="0">
            <a:spAutoFit/>
          </a:bodyPr>
          <a:lstStyle/>
          <a:p>
            <a:pPr algn="r" defTabSz="973138" eaLnBrk="0" hangingPunct="0"/>
            <a:fld id="{B4928956-BDF5-48EF-AC94-3A9DE52CA8C0}" type="slidenum">
              <a:rPr lang="en-US" sz="1300"/>
              <a:pPr algn="r" defTabSz="973138" eaLnBrk="0" hangingPunct="0"/>
              <a:t>71</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4144963" y="0"/>
            <a:ext cx="3170237" cy="479425"/>
          </a:xfrm>
          <a:prstGeom prst="rect">
            <a:avLst/>
          </a:prstGeom>
          <a:noFill/>
          <a:ln w="9525">
            <a:noFill/>
            <a:miter lim="800000"/>
            <a:headEnd/>
            <a:tailEnd/>
          </a:ln>
        </p:spPr>
        <p:txBody>
          <a:bodyPr lIns="96661" tIns="48331" rIns="96661" bIns="48331"/>
          <a:lstStyle/>
          <a:p>
            <a:pPr algn="r" defTabSz="966788" eaLnBrk="0" hangingPunct="0"/>
            <a:r>
              <a:rPr lang="en-US" sz="1300"/>
              <a:t>07/12/10</a:t>
            </a:r>
          </a:p>
        </p:txBody>
      </p:sp>
      <p:sp>
        <p:nvSpPr>
          <p:cNvPr id="305155" name="Rectangle 1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r>
              <a:rPr lang="en-US" sz="1300"/>
              <a:t>Page </a:t>
            </a:r>
            <a:fld id="{3AE19935-3F2F-41DB-ABBE-FBAA548F1CD7}" type="slidenum">
              <a:rPr lang="en-US" sz="1300"/>
              <a:pPr algn="r" defTabSz="966788" eaLnBrk="0" hangingPunct="0"/>
              <a:t>76</a:t>
            </a:fld>
            <a:endParaRPr lang="en-US" sz="1300"/>
          </a:p>
        </p:txBody>
      </p:sp>
      <p:sp>
        <p:nvSpPr>
          <p:cNvPr id="22529" name="Text Box 1"/>
          <p:cNvSpPr txBox="1">
            <a:spLocks noChangeArrowheads="1"/>
          </p:cNvSpPr>
          <p:nvPr/>
        </p:nvSpPr>
        <p:spPr bwMode="auto">
          <a:xfrm>
            <a:off x="688975" y="90488"/>
            <a:ext cx="2889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defRPr/>
            </a:pPr>
            <a:r>
              <a:rPr lang="en-US" sz="1500" b="1"/>
              <a:t>Jul 12, 2010</a:t>
            </a:r>
          </a:p>
        </p:txBody>
      </p:sp>
      <p:sp>
        <p:nvSpPr>
          <p:cNvPr id="22530" name="Text Box 2"/>
          <p:cNvSpPr txBox="1">
            <a:spLocks noChangeArrowheads="1"/>
          </p:cNvSpPr>
          <p:nvPr/>
        </p:nvSpPr>
        <p:spPr bwMode="auto">
          <a:xfrm>
            <a:off x="3095625" y="9294813"/>
            <a:ext cx="84455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Page </a:t>
            </a:r>
            <a:fld id="{3CD68804-C468-47E2-ADBE-730095A30E1D}"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76</a:t>
            </a:fld>
            <a:endParaRPr lang="en-US" sz="1200">
              <a:solidFill>
                <a:srgbClr val="000000"/>
              </a:solidFill>
            </a:endParaRPr>
          </a:p>
        </p:txBody>
      </p:sp>
      <p:sp>
        <p:nvSpPr>
          <p:cNvPr id="22531" name="Text Box 3"/>
          <p:cNvSpPr>
            <a:spLocks noGrp="1" noRot="1" noChangeAspect="1" noChangeArrowheads="1" noTextEdit="1"/>
          </p:cNvSpPr>
          <p:nvPr>
            <p:ph type="sldImg"/>
          </p:nvPr>
        </p:nvSpPr>
        <p:spPr>
          <a:xfrm>
            <a:off x="1268413" y="725488"/>
            <a:ext cx="4783137" cy="3587750"/>
          </a:xfrm>
          <a:solidFill>
            <a:srgbClr val="FFFFFF"/>
          </a:solidFill>
          <a:ln/>
        </p:spPr>
      </p:sp>
      <p:sp>
        <p:nvSpPr>
          <p:cNvPr id="22532" name="Text Box 4"/>
          <p:cNvSpPr>
            <a:spLocks noGrp="1" noChangeArrowheads="1"/>
          </p:cNvSpPr>
          <p:nvPr>
            <p:ph type="body" idx="1"/>
          </p:nvPr>
        </p:nvSpPr>
        <p:spPr>
          <a:xfrm>
            <a:off x="974725" y="4560888"/>
            <a:ext cx="5357813" cy="4313237"/>
          </a:xfrm>
          <a:noFill/>
        </p:spPr>
        <p:txBody>
          <a:bodyPr wrap="none" anchor="ctr"/>
          <a:lstStyle/>
          <a:p>
            <a:pPr>
              <a:defRPr/>
            </a:pPr>
            <a:endParaRPr lang="en-US" dirty="0" smtClean="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4144963" y="0"/>
            <a:ext cx="3170237" cy="479425"/>
          </a:xfrm>
          <a:prstGeom prst="rect">
            <a:avLst/>
          </a:prstGeom>
          <a:noFill/>
          <a:ln w="9525">
            <a:noFill/>
            <a:miter lim="800000"/>
            <a:headEnd/>
            <a:tailEnd/>
          </a:ln>
        </p:spPr>
        <p:txBody>
          <a:bodyPr lIns="96661" tIns="48331" rIns="96661" bIns="48331"/>
          <a:lstStyle/>
          <a:p>
            <a:pPr algn="r" defTabSz="966788" eaLnBrk="0" hangingPunct="0"/>
            <a:r>
              <a:rPr lang="en-US" sz="1300"/>
              <a:t>07/12/10</a:t>
            </a:r>
          </a:p>
        </p:txBody>
      </p:sp>
      <p:sp>
        <p:nvSpPr>
          <p:cNvPr id="307203" name="Rectangle 1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r>
              <a:rPr lang="en-US" sz="1300"/>
              <a:t>Page </a:t>
            </a:r>
            <a:fld id="{FE28B718-0522-46E4-A123-30610F97F7AA}" type="slidenum">
              <a:rPr lang="en-US" sz="1300"/>
              <a:pPr algn="r" defTabSz="966788" eaLnBrk="0" hangingPunct="0"/>
              <a:t>77</a:t>
            </a:fld>
            <a:endParaRPr lang="en-US" sz="1300"/>
          </a:p>
        </p:txBody>
      </p:sp>
      <p:sp>
        <p:nvSpPr>
          <p:cNvPr id="23553" name="Text Box 1"/>
          <p:cNvSpPr txBox="1">
            <a:spLocks noChangeArrowheads="1"/>
          </p:cNvSpPr>
          <p:nvPr/>
        </p:nvSpPr>
        <p:spPr bwMode="auto">
          <a:xfrm>
            <a:off x="688975" y="90488"/>
            <a:ext cx="2889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defRPr/>
            </a:pPr>
            <a:r>
              <a:rPr lang="en-US" sz="1500" b="1"/>
              <a:t>Jul 12, 2010</a:t>
            </a:r>
          </a:p>
        </p:txBody>
      </p:sp>
      <p:sp>
        <p:nvSpPr>
          <p:cNvPr id="23554" name="Text Box 2"/>
          <p:cNvSpPr txBox="1">
            <a:spLocks noChangeArrowheads="1"/>
          </p:cNvSpPr>
          <p:nvPr/>
        </p:nvSpPr>
        <p:spPr bwMode="auto">
          <a:xfrm>
            <a:off x="3095625" y="9294813"/>
            <a:ext cx="84455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Page </a:t>
            </a:r>
            <a:fld id="{B3476746-95C1-4F8F-B07C-869AA9AED873}"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77</a:t>
            </a:fld>
            <a:endParaRPr lang="en-US" sz="1200">
              <a:solidFill>
                <a:srgbClr val="000000"/>
              </a:solidFill>
            </a:endParaRPr>
          </a:p>
        </p:txBody>
      </p:sp>
      <p:sp>
        <p:nvSpPr>
          <p:cNvPr id="23555" name="Text Box 3"/>
          <p:cNvSpPr>
            <a:spLocks noGrp="1" noRot="1" noChangeAspect="1" noChangeArrowheads="1" noTextEdit="1"/>
          </p:cNvSpPr>
          <p:nvPr>
            <p:ph type="sldImg"/>
          </p:nvPr>
        </p:nvSpPr>
        <p:spPr>
          <a:xfrm>
            <a:off x="1268413" y="725488"/>
            <a:ext cx="4783137" cy="3587750"/>
          </a:xfrm>
          <a:solidFill>
            <a:srgbClr val="FFFFFF"/>
          </a:solidFill>
          <a:ln/>
        </p:spPr>
      </p:sp>
      <p:sp>
        <p:nvSpPr>
          <p:cNvPr id="23556" name="Text Box 4"/>
          <p:cNvSpPr>
            <a:spLocks noGrp="1" noChangeArrowheads="1"/>
          </p:cNvSpPr>
          <p:nvPr>
            <p:ph type="body" idx="1"/>
          </p:nvPr>
        </p:nvSpPr>
        <p:spPr>
          <a:xfrm>
            <a:off x="974725" y="4560888"/>
            <a:ext cx="5357813" cy="4313237"/>
          </a:xfrm>
          <a:noFill/>
        </p:spPr>
        <p:txBody>
          <a:bodyPr wrap="none" anchor="ctr"/>
          <a:lstStyle/>
          <a:p>
            <a:pPr>
              <a:defRPr/>
            </a:pPr>
            <a:endParaRPr lang="en-US" smtClean="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xfrm>
            <a:off x="1265238" y="725488"/>
            <a:ext cx="4784725" cy="3589337"/>
          </a:xfrm>
          <a:ln/>
        </p:spPr>
      </p:sp>
      <p:sp>
        <p:nvSpPr>
          <p:cNvPr id="309251" name="Notes Placeholder 2"/>
          <p:cNvSpPr>
            <a:spLocks noGrp="1"/>
          </p:cNvSpPr>
          <p:nvPr>
            <p:ph type="body" idx="1"/>
          </p:nvPr>
        </p:nvSpPr>
        <p:spPr>
          <a:noFill/>
        </p:spPr>
        <p:txBody>
          <a:bodyPr/>
          <a:lstStyle/>
          <a:p>
            <a:endParaRPr lang="en-GB" smtClean="0"/>
          </a:p>
        </p:txBody>
      </p:sp>
      <p:sp>
        <p:nvSpPr>
          <p:cNvPr id="309252" name="Slide Number Placeholder 3"/>
          <p:cNvSpPr txBox="1">
            <a:spLocks noGrp="1"/>
          </p:cNvSpPr>
          <p:nvPr/>
        </p:nvSpPr>
        <p:spPr bwMode="auto">
          <a:xfrm>
            <a:off x="4144963" y="9118600"/>
            <a:ext cx="3168650" cy="481013"/>
          </a:xfrm>
          <a:prstGeom prst="rect">
            <a:avLst/>
          </a:prstGeom>
          <a:noFill/>
          <a:ln w="9525">
            <a:noFill/>
            <a:miter lim="800000"/>
            <a:headEnd/>
            <a:tailEnd/>
          </a:ln>
        </p:spPr>
        <p:txBody>
          <a:bodyPr lIns="96661" tIns="48331" rIns="96661" bIns="48331" anchor="b"/>
          <a:lstStyle/>
          <a:p>
            <a:pPr algn="r" defTabSz="966788" eaLnBrk="0" hangingPunct="0"/>
            <a:fld id="{B69A6321-83C2-4A68-9B72-48D6B35C18C4}" type="slidenum">
              <a:rPr lang="en-US" altLang="ja-JP" sz="1300"/>
              <a:pPr algn="r" defTabSz="966788" eaLnBrk="0" hangingPunct="0"/>
              <a:t>78</a:t>
            </a:fld>
            <a:endParaRPr lang="en-US" altLang="ja-JP"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4144963" y="0"/>
            <a:ext cx="3170237" cy="479425"/>
          </a:xfrm>
          <a:prstGeom prst="rect">
            <a:avLst/>
          </a:prstGeom>
          <a:noFill/>
          <a:ln w="9525">
            <a:noFill/>
            <a:miter lim="800000"/>
            <a:headEnd/>
            <a:tailEnd/>
          </a:ln>
        </p:spPr>
        <p:txBody>
          <a:bodyPr lIns="96661" tIns="48331" rIns="96661" bIns="48331"/>
          <a:lstStyle/>
          <a:p>
            <a:pPr algn="r" defTabSz="966788" eaLnBrk="0" hangingPunct="0"/>
            <a:r>
              <a:rPr lang="en-US" sz="1300"/>
              <a:t>07/12/10</a:t>
            </a:r>
          </a:p>
        </p:txBody>
      </p:sp>
      <p:sp>
        <p:nvSpPr>
          <p:cNvPr id="312323" name="Rectangle 1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r>
              <a:rPr lang="en-US" sz="1300"/>
              <a:t>Page </a:t>
            </a:r>
            <a:fld id="{E82B7BE4-0422-44E4-9E69-C275235F3AA3}" type="slidenum">
              <a:rPr lang="en-US" sz="1300"/>
              <a:pPr algn="r" defTabSz="966788" eaLnBrk="0" hangingPunct="0"/>
              <a:t>80</a:t>
            </a:fld>
            <a:endParaRPr lang="en-US" sz="1300"/>
          </a:p>
        </p:txBody>
      </p:sp>
      <p:sp>
        <p:nvSpPr>
          <p:cNvPr id="26625" name="Text Box 1"/>
          <p:cNvSpPr txBox="1">
            <a:spLocks noChangeArrowheads="1"/>
          </p:cNvSpPr>
          <p:nvPr/>
        </p:nvSpPr>
        <p:spPr bwMode="auto">
          <a:xfrm>
            <a:off x="688975" y="90488"/>
            <a:ext cx="2889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defRPr/>
            </a:pPr>
            <a:r>
              <a:rPr lang="en-US" sz="1500" b="1"/>
              <a:t>Jul 12, 2010</a:t>
            </a:r>
          </a:p>
        </p:txBody>
      </p:sp>
      <p:sp>
        <p:nvSpPr>
          <p:cNvPr id="26626" name="Text Box 2"/>
          <p:cNvSpPr txBox="1">
            <a:spLocks noChangeArrowheads="1"/>
          </p:cNvSpPr>
          <p:nvPr/>
        </p:nvSpPr>
        <p:spPr bwMode="auto">
          <a:xfrm>
            <a:off x="3095625" y="9294813"/>
            <a:ext cx="84455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Page </a:t>
            </a:r>
            <a:fld id="{1F40F2B8-33AA-451E-8DCE-D1B0A572B76B}"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80</a:t>
            </a:fld>
            <a:endParaRPr lang="en-US" sz="1200">
              <a:solidFill>
                <a:srgbClr val="000000"/>
              </a:solidFill>
            </a:endParaRPr>
          </a:p>
        </p:txBody>
      </p:sp>
      <p:sp>
        <p:nvSpPr>
          <p:cNvPr id="26627" name="Text Box 3"/>
          <p:cNvSpPr>
            <a:spLocks noGrp="1" noRot="1" noChangeAspect="1" noChangeArrowheads="1" noTextEdit="1"/>
          </p:cNvSpPr>
          <p:nvPr>
            <p:ph type="sldImg"/>
          </p:nvPr>
        </p:nvSpPr>
        <p:spPr>
          <a:xfrm>
            <a:off x="1268413" y="725488"/>
            <a:ext cx="4783137" cy="3587750"/>
          </a:xfrm>
          <a:solidFill>
            <a:srgbClr val="FFFFFF"/>
          </a:solidFill>
          <a:ln/>
        </p:spPr>
      </p:sp>
      <p:sp>
        <p:nvSpPr>
          <p:cNvPr id="26628" name="Text Box 4"/>
          <p:cNvSpPr>
            <a:spLocks noGrp="1" noChangeArrowheads="1"/>
          </p:cNvSpPr>
          <p:nvPr>
            <p:ph type="body" idx="1"/>
          </p:nvPr>
        </p:nvSpPr>
        <p:spPr>
          <a:xfrm>
            <a:off x="974725" y="4560888"/>
            <a:ext cx="5357813" cy="4313237"/>
          </a:xfrm>
          <a:noFill/>
        </p:spPr>
        <p:txBody>
          <a:bodyPr wrap="none" anchor="ctr"/>
          <a:lstStyle/>
          <a:p>
            <a:pPr>
              <a:defRPr/>
            </a:pPr>
            <a:endParaRPr lang="en-US" smtClean="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xfrm>
            <a:off x="731838" y="4560888"/>
            <a:ext cx="5851525" cy="4319587"/>
          </a:xfrm>
          <a:noFill/>
        </p:spPr>
        <p:txBody>
          <a:bodyPr/>
          <a:lstStyle/>
          <a:p>
            <a:pPr>
              <a:spcBef>
                <a:spcPct val="0"/>
              </a:spcBef>
            </a:pPr>
            <a:endParaRPr lang="en-US" smtClean="0"/>
          </a:p>
        </p:txBody>
      </p:sp>
      <p:sp>
        <p:nvSpPr>
          <p:cNvPr id="23859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eaLnBrk="0" hangingPunct="0"/>
            <a:fld id="{4FE3C12D-3D28-4F7D-A6F2-D546AFE0D32C}" type="slidenum">
              <a:rPr lang="en-US" sz="1300">
                <a:latin typeface="Times" pitchFamily="18" charset="0"/>
              </a:rPr>
              <a:pPr algn="r" eaLnBrk="0" hangingPunct="0"/>
              <a:t>85</a:t>
            </a:fld>
            <a:endParaRPr lang="en-US" sz="130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xfrm>
            <a:off x="731838" y="4560888"/>
            <a:ext cx="5851525" cy="4319587"/>
          </a:xfrm>
          <a:noFill/>
        </p:spPr>
        <p:txBody>
          <a:bodyPr/>
          <a:lstStyle/>
          <a:p>
            <a:pPr>
              <a:spcBef>
                <a:spcPct val="0"/>
              </a:spcBef>
            </a:pPr>
            <a:endParaRPr lang="en-US" smtClean="0"/>
          </a:p>
        </p:txBody>
      </p:sp>
      <p:sp>
        <p:nvSpPr>
          <p:cNvPr id="24064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eaLnBrk="0" hangingPunct="0"/>
            <a:fld id="{0E391239-7A08-4B44-8A68-DFC780ADFF0A}" type="slidenum">
              <a:rPr lang="en-US" sz="1300">
                <a:latin typeface="Times" pitchFamily="18" charset="0"/>
              </a:rPr>
              <a:pPr algn="r" eaLnBrk="0" hangingPunct="0"/>
              <a:t>86</a:t>
            </a:fld>
            <a:endParaRPr lang="en-US" sz="130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xfrm>
            <a:off x="731838" y="4560888"/>
            <a:ext cx="5851525" cy="4319587"/>
          </a:xfrm>
          <a:noFill/>
        </p:spPr>
        <p:txBody>
          <a:bodyPr/>
          <a:lstStyle/>
          <a:p>
            <a:pPr>
              <a:spcBef>
                <a:spcPct val="0"/>
              </a:spcBef>
            </a:pPr>
            <a:endParaRPr lang="en-US" smtClean="0"/>
          </a:p>
        </p:txBody>
      </p:sp>
      <p:sp>
        <p:nvSpPr>
          <p:cNvPr id="242692"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eaLnBrk="0" hangingPunct="0"/>
            <a:fld id="{F3BF2E8C-31A9-464E-B346-373817F70BF2}" type="slidenum">
              <a:rPr lang="en-US" sz="1300">
                <a:latin typeface="Times" pitchFamily="18" charset="0"/>
              </a:rPr>
              <a:pPr algn="r" eaLnBrk="0" hangingPunct="0"/>
              <a:t>87</a:t>
            </a:fld>
            <a:endParaRPr lang="en-US" sz="130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xfrm>
            <a:off x="731838" y="4560888"/>
            <a:ext cx="5851525" cy="4319587"/>
          </a:xfrm>
          <a:noFill/>
        </p:spPr>
        <p:txBody>
          <a:bodyPr/>
          <a:lstStyle/>
          <a:p>
            <a:pPr>
              <a:spcBef>
                <a:spcPct val="0"/>
              </a:spcBef>
            </a:pPr>
            <a:endParaRPr lang="en-US" smtClean="0"/>
          </a:p>
        </p:txBody>
      </p:sp>
      <p:sp>
        <p:nvSpPr>
          <p:cNvPr id="24576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eaLnBrk="0" hangingPunct="0"/>
            <a:fld id="{85CDF70A-C04A-4CE8-9542-12A284B084D3}" type="slidenum">
              <a:rPr lang="en-US" sz="1300">
                <a:latin typeface="Times" pitchFamily="18" charset="0"/>
              </a:rPr>
              <a:pPr algn="r" eaLnBrk="0" hangingPunct="0"/>
              <a:t>89</a:t>
            </a:fld>
            <a:endParaRPr lang="en-US" sz="1300">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xfrm>
            <a:off x="731838" y="4560888"/>
            <a:ext cx="5851525" cy="4319587"/>
          </a:xfrm>
          <a:noFill/>
        </p:spPr>
        <p:txBody>
          <a:bodyPr/>
          <a:lstStyle/>
          <a:p>
            <a:pPr>
              <a:spcBef>
                <a:spcPct val="0"/>
              </a:spcBef>
            </a:pPr>
            <a:endParaRPr lang="en-US" smtClean="0"/>
          </a:p>
        </p:txBody>
      </p:sp>
      <p:sp>
        <p:nvSpPr>
          <p:cNvPr id="247812"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eaLnBrk="0" hangingPunct="0"/>
            <a:fld id="{5C590A14-46E3-4677-8584-35F924EE0BBC}" type="slidenum">
              <a:rPr lang="en-US" sz="1300">
                <a:latin typeface="Times" pitchFamily="18" charset="0"/>
              </a:rPr>
              <a:pPr algn="r" eaLnBrk="0" hangingPunct="0"/>
              <a:t>90</a:t>
            </a:fld>
            <a:endParaRPr lang="en-US" sz="130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p:spPr>
        <p:txBody>
          <a:bodyPr/>
          <a:lstStyle/>
          <a:p>
            <a:endParaRPr lang="en-US" smtClean="0"/>
          </a:p>
        </p:txBody>
      </p:sp>
      <p:sp>
        <p:nvSpPr>
          <p:cNvPr id="319492"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89AD3D1B-9AE6-4DE1-93DE-CB277B153B70}" type="slidenum">
              <a:rPr lang="en-US" sz="1300"/>
              <a:pPr algn="r" defTabSz="966788" eaLnBrk="0" hangingPunct="0"/>
              <a:t>13</a:t>
            </a:fld>
            <a:endParaRPr 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1257300" y="719138"/>
            <a:ext cx="4800600" cy="3600450"/>
          </a:xfrm>
          <a:ln/>
        </p:spPr>
      </p:sp>
      <p:sp>
        <p:nvSpPr>
          <p:cNvPr id="190467" name="Notes Placeholder 2"/>
          <p:cNvSpPr>
            <a:spLocks noGrp="1"/>
          </p:cNvSpPr>
          <p:nvPr>
            <p:ph type="body" idx="1"/>
          </p:nvPr>
        </p:nvSpPr>
        <p:spPr>
          <a:xfrm>
            <a:off x="731838" y="4560888"/>
            <a:ext cx="5851525" cy="4321175"/>
          </a:xfrm>
          <a:noFill/>
        </p:spPr>
        <p:txBody>
          <a:bodyPr lIns="96653" tIns="48327" rIns="96653" bIns="48327"/>
          <a:lstStyle/>
          <a:p>
            <a:endParaRPr lang="en-US" smtClean="0"/>
          </a:p>
        </p:txBody>
      </p:sp>
      <p:sp>
        <p:nvSpPr>
          <p:cNvPr id="190468"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47738"/>
            <a:fld id="{84663F75-D1B7-4134-BA07-37A2B5A9F242}" type="slidenum">
              <a:rPr lang="en-US" sz="1200">
                <a:latin typeface="Arial" charset="0"/>
              </a:rPr>
              <a:pPr algn="r" defTabSz="947738"/>
              <a:t>113</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1257300" y="719138"/>
            <a:ext cx="4800600" cy="3600450"/>
          </a:xfrm>
          <a:ln/>
        </p:spPr>
      </p:sp>
      <p:sp>
        <p:nvSpPr>
          <p:cNvPr id="197635" name="Notes Placeholder 2"/>
          <p:cNvSpPr>
            <a:spLocks noGrp="1"/>
          </p:cNvSpPr>
          <p:nvPr>
            <p:ph type="body" idx="1"/>
          </p:nvPr>
        </p:nvSpPr>
        <p:spPr>
          <a:xfrm>
            <a:off x="731838" y="4560888"/>
            <a:ext cx="5851525" cy="4321175"/>
          </a:xfrm>
          <a:noFill/>
        </p:spPr>
        <p:txBody>
          <a:bodyPr lIns="96653" tIns="48327" rIns="96653" bIns="48327"/>
          <a:lstStyle/>
          <a:p>
            <a:endParaRPr lang="en-US" smtClean="0"/>
          </a:p>
        </p:txBody>
      </p:sp>
      <p:sp>
        <p:nvSpPr>
          <p:cNvPr id="197636"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47738"/>
            <a:fld id="{8F074721-8D43-445A-A069-3519503155C6}" type="slidenum">
              <a:rPr lang="en-US" sz="1200">
                <a:latin typeface="Arial" charset="0"/>
              </a:rPr>
              <a:pPr algn="r" defTabSz="947738"/>
              <a:t>119</a:t>
            </a:fld>
            <a:endParaRPr lang="en-US" sz="12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257300" y="719138"/>
            <a:ext cx="4800600" cy="3600450"/>
          </a:xfrm>
          <a:ln/>
        </p:spPr>
      </p:sp>
      <p:sp>
        <p:nvSpPr>
          <p:cNvPr id="200707" name="Notes Placeholder 2"/>
          <p:cNvSpPr>
            <a:spLocks noGrp="1"/>
          </p:cNvSpPr>
          <p:nvPr>
            <p:ph type="body" idx="1"/>
          </p:nvPr>
        </p:nvSpPr>
        <p:spPr>
          <a:xfrm>
            <a:off x="731838" y="4560888"/>
            <a:ext cx="5851525" cy="4321175"/>
          </a:xfrm>
          <a:noFill/>
        </p:spPr>
        <p:txBody>
          <a:bodyPr lIns="96653" tIns="48327" rIns="96653" bIns="48327"/>
          <a:lstStyle/>
          <a:p>
            <a:r>
              <a:rPr lang="en-US" smtClean="0"/>
              <a:t>Rewrite task 1 to state that these are application requirements that will need to be satisfied by Smart Grid</a:t>
            </a:r>
          </a:p>
          <a:p>
            <a:r>
              <a:rPr lang="en-US" smtClean="0"/>
              <a:t>Task and 2 are near term, 3 is mid term, and 4 is mid to long term</a:t>
            </a:r>
          </a:p>
          <a:p>
            <a:endParaRPr lang="en-US" smtClean="0"/>
          </a:p>
          <a:p>
            <a:r>
              <a:rPr lang="en-US" smtClean="0"/>
              <a:t>Task 4 is about fulfilling long term vision and may be support for applications that don’t exist at all today</a:t>
            </a:r>
          </a:p>
          <a:p>
            <a:endParaRPr lang="en-US" smtClean="0"/>
          </a:p>
          <a:p>
            <a:endParaRPr lang="en-US" smtClean="0"/>
          </a:p>
        </p:txBody>
      </p:sp>
      <p:sp>
        <p:nvSpPr>
          <p:cNvPr id="200708"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6641" tIns="48322" rIns="96641" bIns="48322" anchor="b"/>
          <a:lstStyle/>
          <a:p>
            <a:pPr algn="r" defTabSz="947738"/>
            <a:fld id="{7E0EBE62-9FC6-4893-8F9A-6A388BAB1370}" type="slidenum">
              <a:rPr lang="en-US" sz="1200">
                <a:latin typeface="Arial" charset="0"/>
              </a:rPr>
              <a:pPr algn="r" defTabSz="947738"/>
              <a:t>121</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xfrm>
            <a:off x="731838" y="4560888"/>
            <a:ext cx="5851525" cy="4319587"/>
          </a:xfrm>
          <a:noFill/>
        </p:spPr>
        <p:txBody>
          <a:bodyPr/>
          <a:lstStyle/>
          <a:p>
            <a:pPr>
              <a:spcBef>
                <a:spcPct val="0"/>
              </a:spcBef>
            </a:pPr>
            <a:endParaRPr lang="en-US" smtClean="0"/>
          </a:p>
        </p:txBody>
      </p:sp>
      <p:sp>
        <p:nvSpPr>
          <p:cNvPr id="23552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eaLnBrk="0" hangingPunct="0"/>
            <a:fld id="{D911D0C6-9363-45EC-B307-0AEE130D4494}" type="slidenum">
              <a:rPr lang="en-US" sz="1300">
                <a:latin typeface="Times" pitchFamily="18" charset="0"/>
              </a:rPr>
              <a:pPr algn="r" eaLnBrk="0" hangingPunct="0"/>
              <a:t>30</a:t>
            </a:fld>
            <a:endParaRPr lang="en-US" sz="130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[Builds over three mouse clicks]</a:t>
            </a:r>
          </a:p>
          <a:p>
            <a:pPr eaLnBrk="1" hangingPunct="1">
              <a:defRPr/>
            </a:pPr>
            <a:endParaRPr lang="en-US" dirty="0" smtClean="0"/>
          </a:p>
          <a:p>
            <a:pPr eaLnBrk="1" hangingPunct="1">
              <a:defRPr/>
            </a:pPr>
            <a:r>
              <a:rPr lang="en-US" dirty="0" smtClean="0"/>
              <a:t>[Initial display] This represents the kind of field infrastructure that can enable applications like Integrated Volt/</a:t>
            </a:r>
            <a:r>
              <a:rPr lang="en-US" dirty="0" err="1" smtClean="0"/>
              <a:t>VAr</a:t>
            </a:r>
            <a:r>
              <a:rPr lang="en-US" dirty="0" smtClean="0"/>
              <a:t> Control; automatic Fault Location, Isolation, and Restoration; Conservation Voltage Reduction; more precise asset monitoring and load monitoring; and so forth. Of course, substation automation is something utilities have been engaged in for many years. </a:t>
            </a:r>
          </a:p>
          <a:p>
            <a:pPr eaLnBrk="1" hangingPunct="1">
              <a:defRPr/>
            </a:pPr>
            <a:endParaRPr lang="en-US" dirty="0" smtClean="0"/>
          </a:p>
          <a:p>
            <a:pPr eaLnBrk="1" hangingPunct="1">
              <a:defRPr/>
            </a:pPr>
            <a:r>
              <a:rPr lang="en-US" dirty="0" smtClean="0"/>
              <a:t>[Mouse click] This depicts extending an Ethernet LAN-based system in a distribution substation out onto the feeder, to support protection, monitoring, etc. In an Integrated DMS, feeder-based applications should be seamless extensions of existing substation controls and logic. Today, this is done with single-purpose wireless links such as star communication systems based on narrowband VHF (MAS) radios.  The problems are low bandwidth, high latency, and limited ability to expand and support more demanding applications.</a:t>
            </a:r>
          </a:p>
          <a:p>
            <a:pPr eaLnBrk="1" hangingPunct="1">
              <a:defRPr/>
            </a:pPr>
            <a:endParaRPr lang="en-US" dirty="0" smtClean="0"/>
          </a:p>
          <a:p>
            <a:pPr eaLnBrk="1" hangingPunct="1">
              <a:defRPr/>
            </a:pPr>
            <a:r>
              <a:rPr lang="en-US" dirty="0" smtClean="0"/>
              <a:t>[Mouse click] The first phase of Smart Grid deployments have focused on AMI. This is typically done with a proprietary RF mesh from the AMI vendor, with various carrier or leased line technologies used for backhaul. This results in an independent, parallel network, which raises costs and complexity.</a:t>
            </a:r>
          </a:p>
          <a:p>
            <a:pPr eaLnBrk="1" hangingPunct="1">
              <a:defRPr/>
            </a:pPr>
            <a:endParaRPr lang="en-US" dirty="0" smtClean="0"/>
          </a:p>
          <a:p>
            <a:pPr eaLnBrk="1" hangingPunct="1">
              <a:defRPr/>
            </a:pPr>
            <a:r>
              <a:rPr lang="en-US" dirty="0" smtClean="0"/>
              <a:t>[Mouse click] New, variable and even mobile Smart Grid sources and loads introduce a new challenge. Three important class of Distributed Energy Resources are represented here – PV arrays, energy storage (a bank of batteries), and Plug-in Electric Vehicles, in sufficiently large numbers, will affect the way distribution systems are planned, deployed, and managed in the not-so-distant future.</a:t>
            </a:r>
          </a:p>
          <a:p>
            <a:pPr eaLnBrk="1" hangingPunct="1">
              <a:defRPr/>
            </a:pPr>
            <a:endParaRPr lang="en-US" dirty="0" smtClean="0"/>
          </a:p>
          <a:p>
            <a:pPr eaLnBrk="1" hangingPunct="1">
              <a:defRPr/>
            </a:pPr>
            <a:r>
              <a:rPr lang="en-US" dirty="0" smtClean="0"/>
              <a:t>[Mouse click] The existing wireless networks do not have the capacity or performance characteristics to take on these new applications. The next slide shows how the FAN can complement, and eventually replace legacy networks, while providing a growth path to support new applications. </a:t>
            </a:r>
          </a:p>
          <a:p>
            <a:pPr eaLnBrk="1" hangingPunct="1">
              <a:defRPr/>
            </a:pPr>
            <a:endParaRPr lang="en-US" dirty="0"/>
          </a:p>
        </p:txBody>
      </p:sp>
      <p:sp>
        <p:nvSpPr>
          <p:cNvPr id="25498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A1FEC382-B6FC-4D6B-AFD2-FF6C68107A59}" type="slidenum">
              <a:rPr lang="en-US" sz="1300"/>
              <a:pPr algn="r" defTabSz="966788" eaLnBrk="0" hangingPunct="0"/>
              <a:t>35</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The Field Area network provides an integrated single network that can support existing DA and ADA applications, AMI backhaul, DER, PV, and field workforce support. The single network easily integrates into the utility core network. The support of multiple applications concurrently raises the benefit side of the cost/benefit analysis, and reduces lifecycle costs through reduced maintenance. </a:t>
            </a:r>
            <a:endParaRPr lang="en-US" dirty="0"/>
          </a:p>
        </p:txBody>
      </p:sp>
      <p:sp>
        <p:nvSpPr>
          <p:cNvPr id="257028"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C7199FA5-FC08-4C6E-B597-0BC0693FF76F}" type="slidenum">
              <a:rPr lang="en-US" sz="1300"/>
              <a:pPr algn="r" defTabSz="966788" eaLnBrk="0" hangingPunct="0"/>
              <a:t>36</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p:spPr>
        <p:txBody>
          <a:bodyPr/>
          <a:lstStyle/>
          <a:p>
            <a:pPr eaLnBrk="1" hangingPunct="1">
              <a:lnSpc>
                <a:spcPct val="85000"/>
              </a:lnSpc>
              <a:buFontTx/>
              <a:buChar char="•"/>
            </a:pPr>
            <a:r>
              <a:rPr lang="en-US" smtClean="0"/>
              <a:t>Provide a cost saving tool for utilities, vendors and integrators.</a:t>
            </a:r>
          </a:p>
          <a:p>
            <a:pPr eaLnBrk="1" hangingPunct="1">
              <a:lnSpc>
                <a:spcPct val="85000"/>
              </a:lnSpc>
              <a:buFontTx/>
              <a:buChar char="•"/>
            </a:pPr>
            <a:r>
              <a:rPr lang="en-US" smtClean="0"/>
              <a:t>Provide a callable API for in-line translation of messages between systems with MultiSpeak or CIM based service definitions.</a:t>
            </a:r>
          </a:p>
          <a:p>
            <a:pPr eaLnBrk="1" hangingPunct="1">
              <a:lnSpc>
                <a:spcPct val="85000"/>
              </a:lnSpc>
              <a:buFontTx/>
              <a:buChar char="•"/>
            </a:pPr>
            <a:r>
              <a:rPr lang="en-US" smtClean="0"/>
              <a:t>Provide more choices for best of breed application selection for utilities.</a:t>
            </a:r>
          </a:p>
          <a:p>
            <a:endParaRPr lang="en-US" smtClean="0"/>
          </a:p>
        </p:txBody>
      </p:sp>
      <p:sp>
        <p:nvSpPr>
          <p:cNvPr id="26010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6010E99C-B4C4-43AE-9603-D0417DD8909E}" type="slidenum">
              <a:rPr lang="en-US" sz="1300"/>
              <a:pPr algn="r" defTabSz="966788" eaLnBrk="0" hangingPunct="0"/>
              <a:t>38</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Grp="1" noChangeArrowheads="1"/>
          </p:cNvSpPr>
          <p:nvPr/>
        </p:nvSpPr>
        <p:spPr bwMode="auto">
          <a:xfrm>
            <a:off x="3657600" y="101600"/>
            <a:ext cx="2968625" cy="2206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algn="r" defTabSz="973138" eaLnBrk="0" hangingPunct="0"/>
            <a:r>
              <a:rPr lang="en-US" sz="1500" b="1"/>
              <a:t>doc.: IEEE 802.15-&lt;doc#&gt;</a:t>
            </a:r>
          </a:p>
        </p:txBody>
      </p:sp>
      <p:sp>
        <p:nvSpPr>
          <p:cNvPr id="21507" name="Rectangle 3"/>
          <p:cNvSpPr txBox="1">
            <a:spLocks noGrp="1" noChangeArrowheads="1"/>
          </p:cNvSpPr>
          <p:nvPr/>
        </p:nvSpPr>
        <p:spPr bwMode="auto">
          <a:xfrm>
            <a:off x="690563" y="101600"/>
            <a:ext cx="2886075" cy="2206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973138" eaLnBrk="0" hangingPunct="0"/>
            <a:r>
              <a:rPr lang="en-US" sz="1500" b="1"/>
              <a:t>&lt;month year&gt;</a:t>
            </a:r>
          </a:p>
        </p:txBody>
      </p:sp>
      <p:sp>
        <p:nvSpPr>
          <p:cNvPr id="21508" name="Rectangle 6"/>
          <p:cNvSpPr txBox="1">
            <a:spLocks noGrp="1" noChangeArrowheads="1"/>
          </p:cNvSpPr>
          <p:nvPr/>
        </p:nvSpPr>
        <p:spPr bwMode="auto">
          <a:xfrm>
            <a:off x="3979863" y="9296400"/>
            <a:ext cx="2646362" cy="1889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marL="476250" lvl="4" algn="r" defTabSz="973138" eaLnBrk="0" hangingPunct="0"/>
            <a:r>
              <a:rPr lang="en-US" sz="1300"/>
              <a:t>&lt;author&gt;, &lt;company&gt;</a:t>
            </a:r>
          </a:p>
        </p:txBody>
      </p:sp>
      <p:sp>
        <p:nvSpPr>
          <p:cNvPr id="21509" name="Rectangle 7"/>
          <p:cNvSpPr txBox="1">
            <a:spLocks noGrp="1" noChangeArrowheads="1"/>
          </p:cNvSpPr>
          <p:nvPr/>
        </p:nvSpPr>
        <p:spPr bwMode="auto">
          <a:xfrm>
            <a:off x="3095625" y="9296400"/>
            <a:ext cx="844550" cy="1889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r" defTabSz="973138" eaLnBrk="0" hangingPunct="0"/>
            <a:r>
              <a:rPr lang="en-US" sz="1300"/>
              <a:t>Page </a:t>
            </a:r>
            <a:fld id="{DB8F2A2A-8B44-4882-A4AB-A24F44521123}" type="slidenum">
              <a:rPr lang="en-US" sz="1300"/>
              <a:pPr algn="r" defTabSz="973138" eaLnBrk="0" hangingPunct="0"/>
              <a:t>44</a:t>
            </a:fld>
            <a:endParaRPr lang="en-US" sz="1300"/>
          </a:p>
        </p:txBody>
      </p:sp>
      <p:sp>
        <p:nvSpPr>
          <p:cNvPr id="21510" name="Rectangle 2"/>
          <p:cNvSpPr>
            <a:spLocks noGrp="1" noRot="1" noChangeAspect="1" noChangeArrowheads="1" noTextEdit="1"/>
          </p:cNvSpPr>
          <p:nvPr>
            <p:ph type="sldImg"/>
          </p:nvPr>
        </p:nvSpPr>
        <p:spPr>
          <a:xfrm>
            <a:off x="1265238" y="725488"/>
            <a:ext cx="4786312" cy="3589337"/>
          </a:xfrm>
          <a:ln/>
        </p:spPr>
      </p:sp>
      <p:sp>
        <p:nvSpPr>
          <p:cNvPr id="21511" name="Rectangle 3"/>
          <p:cNvSpPr>
            <a:spLocks noGrp="1" noChangeArrowheads="1"/>
          </p:cNvSpPr>
          <p:nvPr>
            <p:ph type="body" idx="1"/>
          </p:nvPr>
        </p:nvSpPr>
        <p:spPr>
          <a:xfrm>
            <a:off x="974725" y="4560888"/>
            <a:ext cx="5365750" cy="4321175"/>
          </a:xfrm>
          <a:noFill/>
        </p:spPr>
        <p:txBody>
          <a:bodyPr lIns="97708" tIns="48027" rIns="97708" bIns="48027"/>
          <a:lstStyle/>
          <a:p>
            <a:pPr defTabSz="933450">
              <a:defRPr/>
            </a:pPr>
            <a:endParaRPr lang="en-US">
              <a:latin typeface="Times New Roman" charset="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a:xfrm>
            <a:off x="1257300" y="719138"/>
            <a:ext cx="4802188" cy="3602037"/>
          </a:xfrm>
          <a:solidFill>
            <a:srgbClr val="FFFFFF"/>
          </a:solidFill>
          <a:ln/>
        </p:spPr>
      </p:sp>
      <p:sp>
        <p:nvSpPr>
          <p:cNvPr id="271363" name="Rectangle 3"/>
          <p:cNvSpPr>
            <a:spLocks noGrp="1" noChangeArrowheads="1"/>
          </p:cNvSpPr>
          <p:nvPr>
            <p:ph type="body" idx="1"/>
          </p:nvPr>
        </p:nvSpPr>
        <p:spPr>
          <a:xfrm>
            <a:off x="974725" y="4560888"/>
            <a:ext cx="5365750" cy="4321175"/>
          </a:xfrm>
          <a:solidFill>
            <a:srgbClr val="FFFFFF"/>
          </a:solidFill>
          <a:ln>
            <a:solidFill>
              <a:srgbClr val="000000"/>
            </a:solidFill>
            <a:miter lim="800000"/>
            <a:headEnd/>
            <a:tailEnd/>
          </a:ln>
        </p:spPr>
        <p:txBody>
          <a:bodyPr lIns="96616" tIns="48307" rIns="96616" bIns="48307"/>
          <a:lstStyle/>
          <a:p>
            <a:pPr defTabSz="933450"/>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265238" y="725488"/>
            <a:ext cx="4786312" cy="3589337"/>
          </a:xfrm>
          <a:noFill/>
          <a:ln/>
        </p:spPr>
      </p:sp>
      <p:sp>
        <p:nvSpPr>
          <p:cNvPr id="296963" name="Notes Placeholder 2"/>
          <p:cNvSpPr>
            <a:spLocks noGrp="1"/>
          </p:cNvSpPr>
          <p:nvPr>
            <p:ph type="body" idx="1"/>
          </p:nvPr>
        </p:nvSpPr>
        <p:spPr>
          <a:xfrm>
            <a:off x="974725" y="4560888"/>
            <a:ext cx="5365750" cy="4321175"/>
          </a:xfrm>
          <a:noFill/>
        </p:spPr>
        <p:txBody>
          <a:bodyPr lIns="97708" tIns="48027" rIns="97708" bIns="48027"/>
          <a:lstStyle/>
          <a:p>
            <a:pPr defTabSz="933450"/>
            <a:endParaRPr lang="en-US" smtClean="0"/>
          </a:p>
        </p:txBody>
      </p:sp>
      <p:sp>
        <p:nvSpPr>
          <p:cNvPr id="296964" name="Slide Number Placeholder 3"/>
          <p:cNvSpPr txBox="1">
            <a:spLocks noGrp="1"/>
          </p:cNvSpPr>
          <p:nvPr/>
        </p:nvSpPr>
        <p:spPr bwMode="auto">
          <a:xfrm>
            <a:off x="3095625" y="9296400"/>
            <a:ext cx="844550" cy="190500"/>
          </a:xfrm>
          <a:prstGeom prst="rect">
            <a:avLst/>
          </a:prstGeom>
          <a:noFill/>
          <a:ln w="9525">
            <a:noFill/>
            <a:miter lim="800000"/>
            <a:headEnd/>
            <a:tailEnd/>
          </a:ln>
          <a:effectLst/>
        </p:spPr>
        <p:txBody>
          <a:bodyPr lIns="0" tIns="0" rIns="0" bIns="0">
            <a:spAutoFit/>
          </a:bodyPr>
          <a:lstStyle/>
          <a:p>
            <a:pPr algn="r" defTabSz="973138" eaLnBrk="0" hangingPunct="0"/>
            <a:fld id="{78E7CFCA-29A4-47FD-A1F4-09DB2F7C7B08}" type="slidenum">
              <a:rPr lang="en-US" sz="1300"/>
              <a:pPr algn="r" defTabSz="973138" eaLnBrk="0" hangingPunct="0"/>
              <a:t>70</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762000" y="1676400"/>
            <a:ext cx="7772400" cy="4114800"/>
          </a:xfrm>
        </p:spPr>
        <p:txBody>
          <a:bodyPr/>
          <a:lstStyle/>
          <a:p>
            <a:pPr lvl="0"/>
            <a:endParaRPr lang="en-US" noProof="0" smtClean="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8006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mac_darkblue"/>
          <p:cNvPicPr>
            <a:picLocks noChangeAspect="1" noChangeArrowheads="1"/>
          </p:cNvPicPr>
          <p:nvPr/>
        </p:nvPicPr>
        <p:blipFill>
          <a:blip r:embed="rId15"/>
          <a:srcRect t="10602" r="3764" b="11485"/>
          <a:stretch>
            <a:fillRect/>
          </a:stretch>
        </p:blipFill>
        <p:spPr bwMode="auto">
          <a:xfrm>
            <a:off x="7696200" y="6161088"/>
            <a:ext cx="1077913"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txStyles>
    <p:titleStyle>
      <a:lvl1pPr algn="l" rtl="0" eaLnBrk="0" fontAlgn="base" hangingPunct="0">
        <a:spcBef>
          <a:spcPct val="0"/>
        </a:spcBef>
        <a:spcAft>
          <a:spcPct val="0"/>
        </a:spcAft>
        <a:defRPr sz="3600" b="1">
          <a:solidFill>
            <a:schemeClr val="tx2"/>
          </a:solidFill>
          <a:latin typeface="+mj-lt"/>
          <a:ea typeface="+mj-ea"/>
          <a:cs typeface="ＭＳ Ｐゴシック"/>
        </a:defRPr>
      </a:lvl1pPr>
      <a:lvl2pPr algn="l" rtl="0" eaLnBrk="0" fontAlgn="base" hangingPunct="0">
        <a:spcBef>
          <a:spcPct val="0"/>
        </a:spcBef>
        <a:spcAft>
          <a:spcPct val="0"/>
        </a:spcAft>
        <a:defRPr sz="3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3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3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3600" b="1">
          <a:solidFill>
            <a:schemeClr val="tx2"/>
          </a:solidFill>
          <a:latin typeface="Arial" charset="0"/>
          <a:ea typeface="ＭＳ Ｐゴシック" pitchFamily="112" charset="-128"/>
          <a:cs typeface="ＭＳ Ｐゴシック"/>
        </a:defRPr>
      </a:lvl5pPr>
      <a:lvl6pPr marL="457200" algn="l" rtl="0" eaLnBrk="1" fontAlgn="base" hangingPunct="1">
        <a:spcBef>
          <a:spcPct val="0"/>
        </a:spcBef>
        <a:spcAft>
          <a:spcPct val="0"/>
        </a:spcAft>
        <a:defRPr sz="3600" b="1">
          <a:solidFill>
            <a:schemeClr val="tx2"/>
          </a:solidFill>
          <a:latin typeface="Arial" charset="0"/>
          <a:ea typeface="ＭＳ Ｐゴシック" pitchFamily="112" charset="-128"/>
        </a:defRPr>
      </a:lvl6pPr>
      <a:lvl7pPr marL="914400" algn="l" rtl="0" eaLnBrk="1" fontAlgn="base" hangingPunct="1">
        <a:spcBef>
          <a:spcPct val="0"/>
        </a:spcBef>
        <a:spcAft>
          <a:spcPct val="0"/>
        </a:spcAft>
        <a:defRPr sz="3600" b="1">
          <a:solidFill>
            <a:schemeClr val="tx2"/>
          </a:solidFill>
          <a:latin typeface="Arial" charset="0"/>
          <a:ea typeface="ＭＳ Ｐゴシック" pitchFamily="112" charset="-128"/>
        </a:defRPr>
      </a:lvl7pPr>
      <a:lvl8pPr marL="1371600" algn="l" rtl="0" eaLnBrk="1" fontAlgn="base" hangingPunct="1">
        <a:spcBef>
          <a:spcPct val="0"/>
        </a:spcBef>
        <a:spcAft>
          <a:spcPct val="0"/>
        </a:spcAft>
        <a:defRPr sz="3600" b="1">
          <a:solidFill>
            <a:schemeClr val="tx2"/>
          </a:solidFill>
          <a:latin typeface="Arial" charset="0"/>
          <a:ea typeface="ＭＳ Ｐゴシック" pitchFamily="112" charset="-128"/>
        </a:defRPr>
      </a:lvl8pPr>
      <a:lvl9pPr marL="1828800" algn="l" rtl="0" eaLnBrk="1" fontAlgn="base" hangingPunct="1">
        <a:spcBef>
          <a:spcPct val="0"/>
        </a:spcBef>
        <a:spcAft>
          <a:spcPct val="0"/>
        </a:spcAft>
        <a:defRPr sz="3600" b="1">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lr>
          <a:schemeClr val="bg2"/>
        </a:buClr>
        <a:buSzPct val="80000"/>
        <a:buFont typeface="Wingdings" pitchFamily="2" charset="2"/>
        <a:buBlip>
          <a:blip r:embed="rId16"/>
        </a:buBlip>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bg2"/>
        </a:buClr>
        <a:buFont typeface="Wingdings" pitchFamily="2" charset="2"/>
        <a:buChar char="§"/>
        <a:defRPr sz="22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mn-ea"/>
          <a:cs typeface="ＭＳ Ｐゴシック"/>
        </a:defRPr>
      </a:lvl5pPr>
      <a:lvl6pPr marL="25146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hyperlink" Target="http://mc.manuscriptcentral.com/tsg-pes" TargetMode="Externa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hyperlink" Target="http://smartgrid.ieee.org/standards/proposed-standards-related-to-smart-grid" TargetMode="External"/><Relationship Id="rId2" Type="http://schemas.openxmlformats.org/officeDocument/2006/relationships/hyperlink" Target="http://smartgrid.ieee.org/standards/approved-ieee-smart-grid-standards" TargetMode="Externa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hyperlink" Target="http://smartgrid.ieee.org/newsletter" TargetMode="Externa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cen.eu/cen/Sectors/Sectors/Measurement/Documents/M441.pdf" TargetMode="Externa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hyperlink" Target="http://collaborate.nist.gov/twiki-sggrid/bin/view/SmartGrid/SGIPCatalogOfStandards" TargetMode="External"/><Relationship Id="rId2" Type="http://schemas.openxmlformats.org/officeDocument/2006/relationships/hyperlink" Target="http://collaborate.nist.gov/twiki-sggrid/bin/view/SmartGrid/SGIP"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8" Type="http://schemas.openxmlformats.org/officeDocument/2006/relationships/hyperlink" Target="http://collaborate.nist.gov/twiki-sggrid/bin/view/SmartGrid/PAP03PriceProduct" TargetMode="External"/><Relationship Id="rId13" Type="http://schemas.openxmlformats.org/officeDocument/2006/relationships/hyperlink" Target="http://collaborate.nist.gov/twiki-sggrid/bin/view/SmartGrid/PAP08DistrObjMultispeak" TargetMode="External"/><Relationship Id="rId18" Type="http://schemas.openxmlformats.org/officeDocument/2006/relationships/hyperlink" Target="http://collaborate.nist.gov/twiki-sggrid/bin/view/SmartGrid/PAP1361850C27118HarmSynch" TargetMode="External"/><Relationship Id="rId3" Type="http://schemas.openxmlformats.org/officeDocument/2006/relationships/hyperlink" Target="http://collaborate.nist.gov/twiki-sggrid/bin/view/SmartGrid/PriorityActionPlans?sortcol=1;table=1;up=0#sorted_table" TargetMode="External"/><Relationship Id="rId21" Type="http://schemas.openxmlformats.org/officeDocument/2006/relationships/hyperlink" Target="http://collaborate.nist.gov/twiki-sggrid/bin/view/SmartGrid/PAP16WindPlantCommunications" TargetMode="External"/><Relationship Id="rId7" Type="http://schemas.openxmlformats.org/officeDocument/2006/relationships/hyperlink" Target="http://collaborate.nist.gov/twiki-sggrid/bin/view/SmartGrid/PAP02Wireless" TargetMode="External"/><Relationship Id="rId12" Type="http://schemas.openxmlformats.org/officeDocument/2006/relationships/hyperlink" Target="http://collaborate.nist.gov/twiki-sggrid/bin/view/SmartGrid/PAP07Storage" TargetMode="External"/><Relationship Id="rId17" Type="http://schemas.openxmlformats.org/officeDocument/2006/relationships/hyperlink" Target="http://collaborate.nist.gov/twiki-sggrid/bin/view/SmartGrid/PAP12DNP361850" TargetMode="External"/><Relationship Id="rId2" Type="http://schemas.openxmlformats.org/officeDocument/2006/relationships/hyperlink" Target="http://collaborate.nist.gov/twiki-sggrid/bin/view/SmartGrid/PriorityActionPlans?sortcol=0;table=1;up=0#sorted_table" TargetMode="External"/><Relationship Id="rId16" Type="http://schemas.openxmlformats.org/officeDocument/2006/relationships/hyperlink" Target="http://collaborate.nist.gov/twiki-sggrid/bin/view/SmartGrid/PAP11PEV" TargetMode="External"/><Relationship Id="rId20" Type="http://schemas.openxmlformats.org/officeDocument/2006/relationships/hyperlink" Target="http://collaborate.nist.gov/twiki-sggrid/bin/view/SmartGrid/PAP15PLCForLowBitRates" TargetMode="External"/><Relationship Id="rId1" Type="http://schemas.openxmlformats.org/officeDocument/2006/relationships/slideLayout" Target="../slideLayouts/slideLayout6.xml"/><Relationship Id="rId6" Type="http://schemas.openxmlformats.org/officeDocument/2006/relationships/hyperlink" Target="http://collaborate.nist.gov/twiki-sggrid/bin/view/SmartGrid/PAP01InternetProfile" TargetMode="External"/><Relationship Id="rId11" Type="http://schemas.openxmlformats.org/officeDocument/2006/relationships/hyperlink" Target="http://collaborate.nist.gov/twiki-sggrid/bin/view/SmartGrid/PAP06Meter" TargetMode="External"/><Relationship Id="rId5" Type="http://schemas.openxmlformats.org/officeDocument/2006/relationships/hyperlink" Target="http://collaborate.nist.gov/twiki-sggrid/bin/view/SmartGrid/PriorityActionPlans?sortcol=3;table=1;up=0#sorted_table" TargetMode="External"/><Relationship Id="rId15" Type="http://schemas.openxmlformats.org/officeDocument/2006/relationships/hyperlink" Target="http://collaborate.nist.gov/twiki-sggrid/bin/view/SmartGrid/PAP10EnergyUsagetoEMS" TargetMode="External"/><Relationship Id="rId23" Type="http://schemas.openxmlformats.org/officeDocument/2006/relationships/hyperlink" Target="http://collaborate.nist.gov/twiki-sggrid/bin/view/SmartGrid/PAP18SEP1To2TransitionAndCoexistence" TargetMode="External"/><Relationship Id="rId10" Type="http://schemas.openxmlformats.org/officeDocument/2006/relationships/hyperlink" Target="http://collaborate.nist.gov/twiki-sggrid/bin/view/SmartGrid/PAP05MeterProfiles" TargetMode="External"/><Relationship Id="rId19" Type="http://schemas.openxmlformats.org/officeDocument/2006/relationships/hyperlink" Target="http://collaborate.nist.gov/twiki-sggrid/bin/view/SmartGrid/PAP14TDModels" TargetMode="External"/><Relationship Id="rId4" Type="http://schemas.openxmlformats.org/officeDocument/2006/relationships/hyperlink" Target="http://collaborate.nist.gov/twiki-sggrid/bin/view/SmartGrid/PriorityActionPlans?sortcol=2;table=1;up=0#sorted_table" TargetMode="External"/><Relationship Id="rId9" Type="http://schemas.openxmlformats.org/officeDocument/2006/relationships/hyperlink" Target="http://collaborate.nist.gov/twiki-sggrid/bin/view/SmartGrid/PAP04Schedules" TargetMode="External"/><Relationship Id="rId14" Type="http://schemas.openxmlformats.org/officeDocument/2006/relationships/hyperlink" Target="http://collaborate.nist.gov/twiki-sggrid/bin/view/SmartGrid/PAP09DRDER" TargetMode="External"/><Relationship Id="rId22" Type="http://schemas.openxmlformats.org/officeDocument/2006/relationships/hyperlink" Target="http://collaborate.nist.gov/twiki-sggrid/bin/view/SmartGrid/PAP17FacilitySmartGridInformationStandard"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collaborate.nist.gov/twiki-sggrid/pub/SmartGrid/PAP02Wireless/app_matrix_pap.xl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collaborate.nist.gov/twiki-sggrid/bin/view/SmartGrid/PAP01InternetProfile"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hyperlink" Target="http://collaborate.nist.gov/twiki-sggrid/pub/SmartGrid/PAP02Wireless/NIST_PAP2-_Wireless_Characteristics-IEEE802-v_02.xls" TargetMode="External"/><Relationship Id="rId2" Type="http://schemas.openxmlformats.org/officeDocument/2006/relationships/hyperlink" Target="http://collaborate.nist.gov/twiki-sggrid/pub/SmartGrid/PAP02Wireless/app_matrix_pap.xls" TargetMode="Externa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8" Type="http://schemas.openxmlformats.org/officeDocument/2006/relationships/hyperlink" Target="http://csrc.nist.gov/publications/nistir/ir7628/nistir-7628_vol3.pdf" TargetMode="External"/><Relationship Id="rId3" Type="http://schemas.openxmlformats.org/officeDocument/2006/relationships/hyperlink" Target="http://www.nist.gov/public_affairs/releases/upload/FERC-letter-10-6-2010.pdf" TargetMode="External"/><Relationship Id="rId7" Type="http://schemas.openxmlformats.org/officeDocument/2006/relationships/hyperlink" Target="http://csrc.nist.gov/publications/nistir/ir7628/nistir-7628_vol2.pdf" TargetMode="External"/><Relationship Id="rId12" Type="http://schemas.openxmlformats.org/officeDocument/2006/relationships/hyperlink" Target="http://www.nist.gov/smartgrid/upload/charter.pdf" TargetMode="External"/><Relationship Id="rId2" Type="http://schemas.openxmlformats.org/officeDocument/2006/relationships/hyperlink" Target="http://collaborate.nist.gov/twiki-sggrid/pub/SmartGrid/SGIPGBDocumentsUnderReview/Standards_Catalog_Process_and_Structure_V0_9_20110401.pdf" TargetMode="External"/><Relationship Id="rId1" Type="http://schemas.openxmlformats.org/officeDocument/2006/relationships/slideLayout" Target="../slideLayouts/slideLayout6.xml"/><Relationship Id="rId6" Type="http://schemas.openxmlformats.org/officeDocument/2006/relationships/hyperlink" Target="http://csrc.nist.gov/publications/nistir/ir7628/nistir-7628_vol1.pdf" TargetMode="External"/><Relationship Id="rId11" Type="http://schemas.openxmlformats.org/officeDocument/2006/relationships/hyperlink" Target="http://collaborate.nist.gov/twiki-sggrid/pub/SmartGrid/IKBFramework/Draft_NIST_Framework_Release_2-0_7-11-2011_clean.docx" TargetMode="External"/><Relationship Id="rId5" Type="http://schemas.openxmlformats.org/officeDocument/2006/relationships/hyperlink" Target="http://www.nist.gov/smartgrid/upload/nistir-7628_total.pdf" TargetMode="External"/><Relationship Id="rId10" Type="http://schemas.openxmlformats.org/officeDocument/2006/relationships/hyperlink" Target="http://collaborate.nist.gov/twiki-sggrid/pub/SmartGrid/IKBFramework/NISTFrameworkAndRoadmapForSmartGridInteroperability_Release1final.pdf" TargetMode="External"/><Relationship Id="rId4" Type="http://schemas.openxmlformats.org/officeDocument/2006/relationships/hyperlink" Target="http://www.gao.gov/new.items/d11117.pdf" TargetMode="External"/><Relationship Id="rId9" Type="http://schemas.openxmlformats.org/officeDocument/2006/relationships/hyperlink" Target="http://www.nist.gov/smartgrid/upload/FinalSGDoc2010019-corr010411-2.pdf" TargetMode="External"/></Relationships>
</file>

<file path=ppt/slides/_rels/slide135.xml.rels><?xml version="1.0" encoding="UTF-8" standalone="yes"?>
<Relationships xmlns="http://schemas.openxmlformats.org/package/2006/relationships"><Relationship Id="rId2" Type="http://schemas.openxmlformats.org/officeDocument/2006/relationships/hyperlink" Target="http://collaborate.nist.gov/twiki-sggrid/pub/SmartGrid/PAP02Objective3/NIST_PAP2_Guidelines_for_Assessing_Wireless_Standards_for_Smart_Grid_Applications_1.0.pdf" TargetMode="Externa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hyperlink" Target="http://collaborate.nist.gov/twiki-sggrid/bin/view/SmartGrid/WebHome" TargetMode="External"/><Relationship Id="rId2" Type="http://schemas.openxmlformats.org/officeDocument/2006/relationships/hyperlink" Target="http://www.nist.gov/smartgrid/" TargetMode="External"/><Relationship Id="rId1" Type="http://schemas.openxmlformats.org/officeDocument/2006/relationships/slideLayout" Target="../slideLayouts/slideLayout6.xml"/><Relationship Id="rId5" Type="http://schemas.openxmlformats.org/officeDocument/2006/relationships/hyperlink" Target="http://collaborate.nist.gov/twiki-sggrid/bin/view/SmartGrid/PAP02Wireless" TargetMode="External"/><Relationship Id="rId4" Type="http://schemas.openxmlformats.org/officeDocument/2006/relationships/hyperlink" Target="http://collaborate.nist.gov/twiki-sggrid/bin/view/SmartGrid/PAP01InternetProfile"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www.smartgrid.gov/" TargetMode="External"/><Relationship Id="rId7" Type="http://schemas.openxmlformats.org/officeDocument/2006/relationships/hyperlink" Target="http://www.nist.gov/nist-exit-script.cfm?url=http://www.nerc.com/" TargetMode="External"/><Relationship Id="rId2" Type="http://schemas.openxmlformats.org/officeDocument/2006/relationships/hyperlink" Target="http://www.doe.gov/" TargetMode="External"/><Relationship Id="rId1" Type="http://schemas.openxmlformats.org/officeDocument/2006/relationships/slideLayout" Target="../slideLayouts/slideLayout6.xml"/><Relationship Id="rId6" Type="http://schemas.openxmlformats.org/officeDocument/2006/relationships/hyperlink" Target="http://www.nist.gov/nist-exit-script.cfm?url=http://www.sgiclearinghouse.org/" TargetMode="External"/><Relationship Id="rId5" Type="http://schemas.openxmlformats.org/officeDocument/2006/relationships/hyperlink" Target="http://www.ferc.gov/" TargetMode="External"/><Relationship Id="rId4" Type="http://schemas.openxmlformats.org/officeDocument/2006/relationships/hyperlink" Target="http://www.nist.gov/nist-exit-script.cfm?url=http://www.naruc.org/" TargetMode="Externa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www.epri.com/"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7.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4.xml"/><Relationship Id="rId16" Type="http://schemas.openxmlformats.org/officeDocument/2006/relationships/image" Target="../media/image23.jpeg"/><Relationship Id="rId20" Type="http://schemas.openxmlformats.org/officeDocument/2006/relationships/hyperlink" Target="http://www.dell.com/us/en/business/workstations/workstation_precision_r5400/pd.aspx?refid=workstation_precision_r5400&amp;s=bsd&amp;cs=04" TargetMode="Externa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29.jpeg"/><Relationship Id="rId10" Type="http://schemas.openxmlformats.org/officeDocument/2006/relationships/image" Target="../media/image17.pn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 Id="rId22"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7.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hyperlink" Target="http://www.dell.com/us/en/business/workstations/workstation_precision_r5400/pd.aspx?refid=workstation_precision_r5400&amp;s=bsd&amp;cs=04" TargetMode="Externa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0.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29.jpeg"/><Relationship Id="rId10" Type="http://schemas.openxmlformats.org/officeDocument/2006/relationships/image" Target="../media/image17.pn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 Id="rId22"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2" Type="http://schemas.openxmlformats.org/officeDocument/2006/relationships/hyperlink" Target="http://smartgrid.epri.com/Demo.aspx"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51.png"/><Relationship Id="rId3" Type="http://schemas.openxmlformats.org/officeDocument/2006/relationships/notesSlide" Target="../notesSlides/notesSlide8.xml"/><Relationship Id="rId7" Type="http://schemas.openxmlformats.org/officeDocument/2006/relationships/image" Target="../media/image46.png"/><Relationship Id="rId12" Type="http://schemas.openxmlformats.org/officeDocument/2006/relationships/image" Target="../media/image50.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49.jpeg"/><Relationship Id="rId5" Type="http://schemas.openxmlformats.org/officeDocument/2006/relationships/image" Target="../media/image45.png"/><Relationship Id="rId15" Type="http://schemas.openxmlformats.org/officeDocument/2006/relationships/image" Target="../media/image53.jpeg"/><Relationship Id="rId10" Type="http://schemas.openxmlformats.org/officeDocument/2006/relationships/image" Target="../media/image48.png"/><Relationship Id="rId4" Type="http://schemas.openxmlformats.org/officeDocument/2006/relationships/oleObject" Target="../embeddings/oleObject2.bin"/><Relationship Id="rId9" Type="http://schemas.openxmlformats.org/officeDocument/2006/relationships/image" Target="../media/image47.png"/><Relationship Id="rId1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26" Type="http://schemas.openxmlformats.org/officeDocument/2006/relationships/image" Target="../media/image78.png"/><Relationship Id="rId3" Type="http://schemas.openxmlformats.org/officeDocument/2006/relationships/image" Target="../media/image55.jpe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jpeg"/><Relationship Id="rId25" Type="http://schemas.openxmlformats.org/officeDocument/2006/relationships/image" Target="../media/image77.png"/><Relationship Id="rId2" Type="http://schemas.openxmlformats.org/officeDocument/2006/relationships/image" Target="../media/image54.wmf"/><Relationship Id="rId16" Type="http://schemas.openxmlformats.org/officeDocument/2006/relationships/image" Target="../media/image68.jpeg"/><Relationship Id="rId20" Type="http://schemas.openxmlformats.org/officeDocument/2006/relationships/image" Target="../media/image72.png"/><Relationship Id="rId29" Type="http://schemas.openxmlformats.org/officeDocument/2006/relationships/image" Target="../media/image81.jpeg"/><Relationship Id="rId1" Type="http://schemas.openxmlformats.org/officeDocument/2006/relationships/slideLayout" Target="../slideLayouts/slideLayout6.xml"/><Relationship Id="rId6" Type="http://schemas.openxmlformats.org/officeDocument/2006/relationships/image" Target="../media/image58.jpeg"/><Relationship Id="rId11" Type="http://schemas.openxmlformats.org/officeDocument/2006/relationships/image" Target="../media/image63.jpeg"/><Relationship Id="rId24" Type="http://schemas.openxmlformats.org/officeDocument/2006/relationships/image" Target="../media/image76.jpeg"/><Relationship Id="rId5" Type="http://schemas.openxmlformats.org/officeDocument/2006/relationships/image" Target="../media/image57.jpeg"/><Relationship Id="rId15" Type="http://schemas.openxmlformats.org/officeDocument/2006/relationships/image" Target="../media/image67.png"/><Relationship Id="rId23" Type="http://schemas.openxmlformats.org/officeDocument/2006/relationships/image" Target="../media/image75.jpeg"/><Relationship Id="rId28" Type="http://schemas.openxmlformats.org/officeDocument/2006/relationships/image" Target="../media/image80.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jpe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83.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8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83.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8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83.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83.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8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83.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83.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83.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83.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86.emf"/><Relationship Id="rId4" Type="http://schemas.openxmlformats.org/officeDocument/2006/relationships/oleObject" Target="../embeddings/oleObject17.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87.xml.rels><?xml version="1.0" encoding="UTF-8" standalone="yes"?>
<Relationships xmlns="http://schemas.openxmlformats.org/package/2006/relationships"><Relationship Id="rId3" Type="http://schemas.openxmlformats.org/officeDocument/2006/relationships/hyperlink" Target="http://www.aham.org/ht/a/GetDocumentAction/i/50696"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94.png"/><Relationship Id="rId4" Type="http://schemas.openxmlformats.org/officeDocument/2006/relationships/image" Target="../media/image93.png"/></Relationships>
</file>

<file path=ppt/slides/_rels/slide8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hyperlink" Target="http://smartgrid.ieee.org/" TargetMode="Externa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hyperlink" Target="http://xplore.ieee.org/" TargetMode="Externa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hyperlink" Target="http://www.smartgridnews.com/artman/publish/Business_Lessons_Learned/Jesse-s-summer-reading-list-including-the-best-book-yet-about-the-smart-grid-3928.html" TargetMode="External"/><Relationship Id="rId2" Type="http://schemas.openxmlformats.org/officeDocument/2006/relationships/hyperlink" Target="http://www.fiercesmartgrid.com/story/qa-ieees-russell-lefevre/2011-08-31" TargetMode="External"/><Relationship Id="rId1" Type="http://schemas.openxmlformats.org/officeDocument/2006/relationships/slideLayout" Target="../slideLayouts/slideLayout6.xml"/><Relationship Id="rId5" Type="http://schemas.openxmlformats.org/officeDocument/2006/relationships/hyperlink" Target="http://www.utilityproducts.com/news/2011/08/1481254804/august-issue-of-ieee-smart-grid-newsletter-features-smart-grid-early-adopters.html" TargetMode="External"/><Relationship Id="rId4" Type="http://schemas.openxmlformats.org/officeDocument/2006/relationships/hyperlink" Target="http://blog.connectedplanetonline.com/unfiltered/2011/08/16/ieee-surprising-smart-grid-findings-wont-surprise-rural-readers/"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hyperlink" Target="http://smartgrid.ieee.org/component/banners/click/7"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hyperlink" Target="http://isgtasia2011.com/" TargetMode="External"/><Relationship Id="rId2" Type="http://schemas.openxmlformats.org/officeDocument/2006/relationships/hyperlink" Target="http://smfg2011.ieee-ims.org/"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hyperlink" Target="http://www.ieee-isgt-2012.eu/isgt2012/" TargetMode="Externa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www.ieee-smartgridcomm.org/" TargetMode="External"/><Relationship Id="rId2" Type="http://schemas.openxmlformats.org/officeDocument/2006/relationships/image" Target="../media/image9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idx="4294967295"/>
          </p:nvPr>
        </p:nvSpPr>
        <p:spPr>
          <a:xfrm>
            <a:off x="0" y="914400"/>
            <a:ext cx="9144000" cy="1616075"/>
          </a:xfrm>
        </p:spPr>
        <p:txBody>
          <a:bodyPr/>
          <a:lstStyle/>
          <a:p>
            <a:pPr algn="ctr" eaLnBrk="1" hangingPunct="1">
              <a:lnSpc>
                <a:spcPct val="90000"/>
              </a:lnSpc>
            </a:pPr>
            <a:r>
              <a:rPr lang="en-US" sz="4400" dirty="0" smtClean="0">
                <a:solidFill>
                  <a:srgbClr val="233A9B"/>
                </a:solidFill>
              </a:rPr>
              <a:t>Smart Grid Information Update</a:t>
            </a:r>
            <a:br>
              <a:rPr lang="en-US" sz="4400" dirty="0" smtClean="0">
                <a:solidFill>
                  <a:srgbClr val="233A9B"/>
                </a:solidFill>
              </a:rPr>
            </a:br>
            <a:r>
              <a:rPr lang="en-US" sz="4400" dirty="0" smtClean="0">
                <a:solidFill>
                  <a:srgbClr val="233A9B"/>
                </a:solidFill>
              </a:rPr>
              <a:t/>
            </a:r>
            <a:br>
              <a:rPr lang="en-US" sz="4400" dirty="0" smtClean="0">
                <a:solidFill>
                  <a:srgbClr val="233A9B"/>
                </a:solidFill>
              </a:rPr>
            </a:br>
            <a:r>
              <a:rPr lang="en-US" sz="3200" dirty="0" smtClean="0">
                <a:solidFill>
                  <a:srgbClr val="233A9B"/>
                </a:solidFill>
              </a:rPr>
              <a:t>November 2011</a:t>
            </a:r>
            <a:br>
              <a:rPr lang="en-US" sz="3200" dirty="0" smtClean="0">
                <a:solidFill>
                  <a:srgbClr val="233A9B"/>
                </a:solidFill>
              </a:rPr>
            </a:br>
            <a:r>
              <a:rPr lang="en-US" sz="3200" dirty="0" smtClean="0">
                <a:solidFill>
                  <a:srgbClr val="233A9B"/>
                </a:solidFill>
              </a:rPr>
              <a:t>802.15 DCN: 15-11-0802-01</a:t>
            </a:r>
            <a:endParaRPr lang="en-US" sz="3200" dirty="0" smtClean="0">
              <a:solidFill>
                <a:srgbClr val="233A9B"/>
              </a:solidFill>
            </a:endParaRPr>
          </a:p>
        </p:txBody>
      </p:sp>
      <p:sp>
        <p:nvSpPr>
          <p:cNvPr id="16386" name="Rectangle 3"/>
          <p:cNvSpPr>
            <a:spLocks noGrp="1" noChangeArrowheads="1"/>
          </p:cNvSpPr>
          <p:nvPr>
            <p:ph type="subTitle" idx="4294967295"/>
          </p:nvPr>
        </p:nvSpPr>
        <p:spPr>
          <a:xfrm>
            <a:off x="2514600" y="3606800"/>
            <a:ext cx="3919538" cy="2044700"/>
          </a:xfrm>
        </p:spPr>
        <p:txBody>
          <a:bodyPr/>
          <a:lstStyle/>
          <a:p>
            <a:pPr marL="0" indent="0" algn="ctr" eaLnBrk="1" hangingPunct="1">
              <a:lnSpc>
                <a:spcPct val="90000"/>
              </a:lnSpc>
              <a:buFont typeface="Wingdings" pitchFamily="2" charset="2"/>
              <a:buNone/>
            </a:pPr>
            <a:r>
              <a:rPr lang="en-US" sz="3000" b="1" smtClean="0">
                <a:solidFill>
                  <a:schemeClr val="tx2"/>
                </a:solidFill>
              </a:rPr>
              <a:t>IEEE 802 LMSC Tutorial</a:t>
            </a:r>
            <a:endParaRPr lang="en-US" sz="2400" b="1" smtClean="0">
              <a:solidFill>
                <a:schemeClr val="tx2"/>
              </a:solidFill>
            </a:endParaRPr>
          </a:p>
          <a:p>
            <a:pPr marL="0" indent="0" algn="ctr" eaLnBrk="1" hangingPunct="1">
              <a:lnSpc>
                <a:spcPct val="90000"/>
              </a:lnSpc>
              <a:buFont typeface="Wingdings" pitchFamily="2" charset="2"/>
              <a:buNone/>
            </a:pPr>
            <a:r>
              <a:rPr lang="en-US" sz="2400" b="1" smtClean="0">
                <a:solidFill>
                  <a:schemeClr val="tx2"/>
                </a:solidFill>
              </a:rPr>
              <a:t>Atlanta, GA, USA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Number Placeholder 1"/>
          <p:cNvSpPr txBox="1">
            <a:spLocks noGrp="1"/>
          </p:cNvSpPr>
          <p:nvPr/>
        </p:nvSpPr>
        <p:spPr bwMode="auto">
          <a:xfrm>
            <a:off x="7475538" y="6534150"/>
            <a:ext cx="1481137" cy="260350"/>
          </a:xfrm>
          <a:prstGeom prst="rect">
            <a:avLst/>
          </a:prstGeom>
          <a:noFill/>
          <a:ln w="9525">
            <a:noFill/>
            <a:miter lim="800000"/>
            <a:headEnd/>
            <a:tailEnd/>
          </a:ln>
        </p:spPr>
        <p:txBody>
          <a:bodyPr/>
          <a:lstStyle/>
          <a:p>
            <a:fld id="{AA1B75CF-81A7-49F0-9C31-4D18BA91DFD3}" type="slidenum">
              <a:rPr lang="en-GB" sz="1600"/>
              <a:pPr/>
              <a:t>10</a:t>
            </a:fld>
            <a:endParaRPr lang="en-GB" sz="1600"/>
          </a:p>
        </p:txBody>
      </p:sp>
      <p:sp>
        <p:nvSpPr>
          <p:cNvPr id="314371" name="Date Placeholder 2"/>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14372" name="Footer Placeholder 3"/>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14373" name="Rectangle 2"/>
          <p:cNvSpPr>
            <a:spLocks noGrp="1" noChangeArrowheads="1"/>
          </p:cNvSpPr>
          <p:nvPr>
            <p:ph type="ctrTitle" idx="4294967295"/>
          </p:nvPr>
        </p:nvSpPr>
        <p:spPr>
          <a:xfrm>
            <a:off x="1068388" y="1965325"/>
            <a:ext cx="6956425" cy="1616075"/>
          </a:xfrm>
        </p:spPr>
        <p:txBody>
          <a:bodyPr/>
          <a:lstStyle/>
          <a:p>
            <a:pPr>
              <a:lnSpc>
                <a:spcPct val="90000"/>
              </a:lnSpc>
            </a:pPr>
            <a:r>
              <a:rPr lang="en-US" sz="4000" smtClean="0">
                <a:solidFill>
                  <a:srgbClr val="233A9B"/>
                </a:solidFill>
              </a:rPr>
              <a:t>European Smart Grid Standards Update</a:t>
            </a:r>
            <a:br>
              <a:rPr lang="en-US" sz="4000" smtClean="0">
                <a:solidFill>
                  <a:srgbClr val="233A9B"/>
                </a:solidFill>
              </a:rPr>
            </a:br>
            <a:r>
              <a:rPr lang="en-US" sz="4000" smtClean="0">
                <a:solidFill>
                  <a:srgbClr val="233A9B"/>
                </a:solidFill>
              </a:rPr>
              <a:t/>
            </a:r>
            <a:br>
              <a:rPr lang="en-US" sz="4000" smtClean="0">
                <a:solidFill>
                  <a:srgbClr val="233A9B"/>
                </a:solidFill>
              </a:rPr>
            </a:br>
            <a:r>
              <a:rPr lang="en-US" sz="4000" smtClean="0">
                <a:solidFill>
                  <a:srgbClr val="233A9B"/>
                </a:solidFill>
              </a:rPr>
              <a:t>Larry Taylor</a:t>
            </a:r>
            <a:br>
              <a:rPr lang="en-US" sz="4000" smtClean="0">
                <a:solidFill>
                  <a:srgbClr val="233A9B"/>
                </a:solidFill>
              </a:rPr>
            </a:br>
            <a:r>
              <a:rPr lang="en-US" sz="4000" smtClean="0">
                <a:solidFill>
                  <a:srgbClr val="233A9B"/>
                </a:solidFill>
              </a:rPr>
              <a:t>Tom Siep</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Box 1"/>
          <p:cNvSpPr txBox="1">
            <a:spLocks noChangeArrowheads="1"/>
          </p:cNvSpPr>
          <p:nvPr/>
        </p:nvSpPr>
        <p:spPr bwMode="auto">
          <a:xfrm>
            <a:off x="228600" y="1062038"/>
            <a:ext cx="8763000" cy="5262562"/>
          </a:xfrm>
          <a:prstGeom prst="rect">
            <a:avLst/>
          </a:prstGeom>
          <a:noFill/>
          <a:ln w="9525">
            <a:noFill/>
            <a:miter lim="800000"/>
            <a:headEnd/>
            <a:tailEnd/>
          </a:ln>
        </p:spPr>
        <p:txBody>
          <a:bodyPr>
            <a:spAutoFit/>
          </a:bodyPr>
          <a:lstStyle/>
          <a:p>
            <a:r>
              <a:rPr lang="en-US" sz="2800"/>
              <a:t>The latest Smart Grid research papers, working group reports and other valuable information is disseminated through the serial publication of IEEE Transactions on Smart Grid, and in the proceedings of conferences sponsored or co-sponsored by IEEE.</a:t>
            </a:r>
          </a:p>
          <a:p>
            <a:r>
              <a:rPr lang="en-US" sz="2800" b="1"/>
              <a:t>IEEE Transactions on Smart Grid</a:t>
            </a:r>
          </a:p>
          <a:p>
            <a:r>
              <a:rPr lang="en-US" sz="2800" i="1"/>
              <a:t>A joint publication of Computational Intelligence Society, Communications Society, Computer Society, Control Systems Society, Industry Applications Society, Industrial Electronics Society, Instrumentation and Measurement Society, Power Electronics Society, Power &amp; Energy Society, Signal Processing Society.</a:t>
            </a:r>
            <a:endParaRPr lang="en-US" sz="2800"/>
          </a:p>
        </p:txBody>
      </p:sp>
      <p:sp>
        <p:nvSpPr>
          <p:cNvPr id="226307" name="Rectangle 2"/>
          <p:cNvSpPr txBox="1">
            <a:spLocks noChangeArrowheads="1"/>
          </p:cNvSpPr>
          <p:nvPr/>
        </p:nvSpPr>
        <p:spPr bwMode="auto">
          <a:xfrm>
            <a:off x="685800" y="457200"/>
            <a:ext cx="7772400" cy="762000"/>
          </a:xfrm>
          <a:prstGeom prst="rect">
            <a:avLst/>
          </a:prstGeom>
          <a:noFill/>
          <a:ln w="9525">
            <a:noFill/>
            <a:miter lim="800000"/>
            <a:headEnd/>
            <a:tailEnd/>
          </a:ln>
        </p:spPr>
        <p:txBody>
          <a:bodyPr/>
          <a:lstStyle/>
          <a:p>
            <a:pPr eaLnBrk="0" hangingPunct="0"/>
            <a:r>
              <a:rPr lang="en-US" sz="3600" b="1">
                <a:solidFill>
                  <a:schemeClr val="tx2"/>
                </a:solidFill>
                <a:latin typeface="Arial" charset="0"/>
              </a:rPr>
              <a:t>Publications</a:t>
            </a:r>
            <a:endParaRPr lang="en-US" b="1">
              <a:solidFill>
                <a:schemeClr val="tx2"/>
              </a:solidFill>
              <a:latin typeface="Arial"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Box 1"/>
          <p:cNvSpPr txBox="1">
            <a:spLocks noChangeArrowheads="1"/>
          </p:cNvSpPr>
          <p:nvPr/>
        </p:nvSpPr>
        <p:spPr bwMode="auto">
          <a:xfrm>
            <a:off x="228600" y="1066800"/>
            <a:ext cx="8763000" cy="5270500"/>
          </a:xfrm>
          <a:prstGeom prst="rect">
            <a:avLst/>
          </a:prstGeom>
          <a:noFill/>
          <a:ln w="9525">
            <a:noFill/>
            <a:miter lim="800000"/>
            <a:headEnd/>
            <a:tailEnd/>
          </a:ln>
        </p:spPr>
        <p:txBody>
          <a:bodyPr>
            <a:spAutoFit/>
          </a:bodyPr>
          <a:lstStyle/>
          <a:p>
            <a:r>
              <a:rPr lang="en-US" sz="2000"/>
              <a:t>The </a:t>
            </a:r>
            <a:r>
              <a:rPr lang="en-US" sz="2000">
                <a:hlinkClick r:id="rId2"/>
              </a:rPr>
              <a:t>Transactions welcomes manuscripts</a:t>
            </a:r>
            <a:r>
              <a:rPr lang="en-US" sz="2000"/>
              <a:t> on design, implementation and evaluation of energy systems that include smart grid technologies and applications. Surveys of existing work on smart grid may also be considered for publication when they propose a challenging perspective on the future of such technologies and systems. </a:t>
            </a:r>
          </a:p>
          <a:p>
            <a:endParaRPr lang="en-US" sz="2000"/>
          </a:p>
          <a:p>
            <a:r>
              <a:rPr lang="en-US" sz="2000"/>
              <a:t>The initial topical issues considered by the Transactions include:</a:t>
            </a:r>
          </a:p>
          <a:p>
            <a:r>
              <a:rPr lang="en-US" sz="2200"/>
              <a:t>Smart sensing, communication and control in energy systems </a:t>
            </a:r>
          </a:p>
          <a:p>
            <a:r>
              <a:rPr lang="en-US" sz="2200"/>
              <a:t>Wireless communications and advanced metering infrastructure </a:t>
            </a:r>
          </a:p>
          <a:p>
            <a:r>
              <a:rPr lang="en-US" sz="2200"/>
              <a:t>Smart grid for energy management in buildings and home automation </a:t>
            </a:r>
          </a:p>
          <a:p>
            <a:r>
              <a:rPr lang="en-US" sz="2200"/>
              <a:t>Phasor measurement unit applications for smart grid </a:t>
            </a:r>
          </a:p>
          <a:p>
            <a:r>
              <a:rPr lang="en-US" sz="2200"/>
              <a:t>Smart grid for plug-in vehicles and low-carbon transportation alternatives </a:t>
            </a:r>
          </a:p>
          <a:p>
            <a:r>
              <a:rPr lang="en-US" sz="2200"/>
              <a:t>Smart grid for cyber and physical security systems </a:t>
            </a:r>
          </a:p>
          <a:p>
            <a:r>
              <a:rPr lang="en-US" sz="2200"/>
              <a:t>Smart grid for distributed energy resources </a:t>
            </a:r>
          </a:p>
          <a:p>
            <a:r>
              <a:rPr lang="en-US" sz="2200"/>
              <a:t>Smart grid for energy savings and financial management </a:t>
            </a:r>
          </a:p>
          <a:p>
            <a:r>
              <a:rPr lang="en-US" sz="2200"/>
              <a:t>Smart grid in interdependent energy infrastructures </a:t>
            </a:r>
          </a:p>
          <a:p>
            <a:r>
              <a:rPr lang="en-US" sz="2200"/>
              <a:t>Smart grid for intelligent monitoring and outage management </a:t>
            </a:r>
          </a:p>
        </p:txBody>
      </p:sp>
      <p:sp>
        <p:nvSpPr>
          <p:cNvPr id="227331" name="Rectangle 2"/>
          <p:cNvSpPr txBox="1">
            <a:spLocks noChangeArrowheads="1"/>
          </p:cNvSpPr>
          <p:nvPr/>
        </p:nvSpPr>
        <p:spPr bwMode="auto">
          <a:xfrm>
            <a:off x="685800" y="457200"/>
            <a:ext cx="7772400" cy="762000"/>
          </a:xfrm>
          <a:prstGeom prst="rect">
            <a:avLst/>
          </a:prstGeom>
          <a:noFill/>
          <a:ln w="9525">
            <a:noFill/>
            <a:miter lim="800000"/>
            <a:headEnd/>
            <a:tailEnd/>
          </a:ln>
        </p:spPr>
        <p:txBody>
          <a:bodyPr/>
          <a:lstStyle/>
          <a:p>
            <a:pPr eaLnBrk="0" hangingPunct="0"/>
            <a:r>
              <a:rPr lang="en-US" sz="3600" b="1">
                <a:solidFill>
                  <a:schemeClr val="tx2"/>
                </a:solidFill>
                <a:latin typeface="Arial" charset="0"/>
              </a:rPr>
              <a:t>Publications</a:t>
            </a:r>
            <a:endParaRPr lang="en-US" b="1">
              <a:solidFill>
                <a:schemeClr val="tx2"/>
              </a:solidFill>
              <a:latin typeface="Arial"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p:txBody>
          <a:bodyPr/>
          <a:lstStyle/>
          <a:p>
            <a:r>
              <a:rPr lang="en-US" smtClean="0"/>
              <a:t>Standards</a:t>
            </a:r>
          </a:p>
        </p:txBody>
      </p:sp>
      <p:sp>
        <p:nvSpPr>
          <p:cNvPr id="228355" name="Rectangle 3"/>
          <p:cNvSpPr>
            <a:spLocks noGrp="1" noChangeArrowheads="1"/>
          </p:cNvSpPr>
          <p:nvPr>
            <p:ph type="body" idx="4294967295"/>
          </p:nvPr>
        </p:nvSpPr>
        <p:spPr>
          <a:xfrm>
            <a:off x="457200" y="1295400"/>
            <a:ext cx="8001000" cy="4800600"/>
          </a:xfrm>
        </p:spPr>
        <p:txBody>
          <a:bodyPr/>
          <a:lstStyle/>
          <a:p>
            <a:pPr>
              <a:lnSpc>
                <a:spcPct val="90000"/>
              </a:lnSpc>
            </a:pPr>
            <a:r>
              <a:rPr lang="en-US" smtClean="0"/>
              <a:t>IEEE has more than 100 </a:t>
            </a:r>
            <a:r>
              <a:rPr lang="en-US" smtClean="0">
                <a:hlinkClick r:id="rId2"/>
              </a:rPr>
              <a:t>standards</a:t>
            </a:r>
            <a:r>
              <a:rPr lang="en-US" smtClean="0"/>
              <a:t> and </a:t>
            </a:r>
            <a:r>
              <a:rPr lang="en-US" smtClean="0">
                <a:hlinkClick r:id="rId3"/>
              </a:rPr>
              <a:t>standards in development</a:t>
            </a:r>
            <a:r>
              <a:rPr lang="en-US" smtClean="0"/>
              <a:t> relevant to smart grid, including the over 20 IEEE standards named in the NIST Framework and Roadmap for Smart Grid Interoperability Standards, Release 1.0. The NIST report describes a high-level reference model for the Smart Grid, identifies nearly 80 existing standards that can be used now to support Smart Grid development and identifies high priority gaps for which new or revised standards are needed.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Box 1"/>
          <p:cNvSpPr txBox="1">
            <a:spLocks noChangeArrowheads="1"/>
          </p:cNvSpPr>
          <p:nvPr/>
        </p:nvSpPr>
        <p:spPr bwMode="auto">
          <a:xfrm>
            <a:off x="228600" y="914400"/>
            <a:ext cx="8686800" cy="5648325"/>
          </a:xfrm>
          <a:prstGeom prst="rect">
            <a:avLst/>
          </a:prstGeom>
          <a:noFill/>
          <a:ln w="9525">
            <a:noFill/>
            <a:miter lim="800000"/>
            <a:headEnd/>
            <a:tailEnd/>
          </a:ln>
        </p:spPr>
        <p:txBody>
          <a:bodyPr>
            <a:spAutoFit/>
          </a:bodyPr>
          <a:lstStyle/>
          <a:p>
            <a:r>
              <a:rPr lang="en-US" sz="2600"/>
              <a:t>Standards currently in development include:</a:t>
            </a:r>
          </a:p>
          <a:p>
            <a:pPr>
              <a:buFont typeface="Arial" charset="0"/>
              <a:buChar char="•"/>
            </a:pPr>
            <a:r>
              <a:rPr lang="en-US" sz="2600"/>
              <a:t>IEEE P2030 Draft Guide for Smart Grid Interoperability of Energy Technology and Information Technology Operation with the Electric Power System (EPS), and End-Use Applications and Loads </a:t>
            </a:r>
          </a:p>
          <a:p>
            <a:pPr>
              <a:buFont typeface="Arial" charset="0"/>
              <a:buChar char="•"/>
            </a:pPr>
            <a:r>
              <a:rPr lang="en-US" sz="2600"/>
              <a:t>IEEE 802 LAN/MAN Standards Series </a:t>
            </a:r>
          </a:p>
          <a:p>
            <a:pPr>
              <a:buFont typeface="Arial" charset="0"/>
              <a:buChar char="•"/>
            </a:pPr>
            <a:r>
              <a:rPr lang="en-US" sz="2600"/>
              <a:t>IEEE SCC21 1547 Standards for Interconnecting Distributed Resources with Electric Power Systems </a:t>
            </a:r>
          </a:p>
          <a:p>
            <a:pPr>
              <a:buFont typeface="Arial" charset="0"/>
              <a:buChar char="•"/>
            </a:pPr>
            <a:r>
              <a:rPr lang="en-US" sz="2600"/>
              <a:t>IEEE Standard 1159 for Monitoring Electric Power Quality </a:t>
            </a:r>
          </a:p>
          <a:p>
            <a:pPr>
              <a:buFont typeface="Arial" charset="0"/>
              <a:buChar char="•"/>
            </a:pPr>
            <a:r>
              <a:rPr lang="en-US" sz="2600"/>
              <a:t>IEEE Standard 762: Standard Definitions for Use in Reporting Electric Generating Unit Reliability, Availability, and Productivity </a:t>
            </a:r>
          </a:p>
          <a:p>
            <a:pPr>
              <a:buFont typeface="Arial" charset="0"/>
              <a:buChar char="•"/>
            </a:pPr>
            <a:r>
              <a:rPr lang="en-US" sz="2600"/>
              <a:t>IEEE SCC 31 Automatic Meter Reading and Related Services </a:t>
            </a:r>
          </a:p>
          <a:p>
            <a:endParaRPr lang="en-US" sz="2600"/>
          </a:p>
        </p:txBody>
      </p:sp>
      <p:sp>
        <p:nvSpPr>
          <p:cNvPr id="229379" name="Rectangle 3"/>
          <p:cNvSpPr>
            <a:spLocks noChangeArrowheads="1"/>
          </p:cNvSpPr>
          <p:nvPr/>
        </p:nvSpPr>
        <p:spPr bwMode="auto">
          <a:xfrm>
            <a:off x="685800" y="457200"/>
            <a:ext cx="7772400" cy="533400"/>
          </a:xfrm>
          <a:prstGeom prst="rect">
            <a:avLst/>
          </a:prstGeom>
          <a:noFill/>
          <a:ln w="9525">
            <a:noFill/>
            <a:miter lim="800000"/>
            <a:headEnd/>
            <a:tailEnd/>
          </a:ln>
        </p:spPr>
        <p:txBody>
          <a:bodyPr/>
          <a:lstStyle/>
          <a:p>
            <a:pPr eaLnBrk="0" hangingPunct="0"/>
            <a:r>
              <a:rPr lang="en-US" sz="3600" b="1">
                <a:solidFill>
                  <a:schemeClr val="tx2"/>
                </a:solidFill>
                <a:latin typeface="Arial" charset="0"/>
              </a:rPr>
              <a:t>Standards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Box 1"/>
          <p:cNvSpPr txBox="1">
            <a:spLocks noChangeArrowheads="1"/>
          </p:cNvSpPr>
          <p:nvPr/>
        </p:nvSpPr>
        <p:spPr bwMode="auto">
          <a:xfrm>
            <a:off x="152400" y="1295400"/>
            <a:ext cx="8686800" cy="3743325"/>
          </a:xfrm>
          <a:prstGeom prst="rect">
            <a:avLst/>
          </a:prstGeom>
          <a:noFill/>
          <a:ln w="9525">
            <a:noFill/>
            <a:miter lim="800000"/>
            <a:headEnd/>
            <a:tailEnd/>
          </a:ln>
        </p:spPr>
        <p:txBody>
          <a:bodyPr>
            <a:spAutoFit/>
          </a:bodyPr>
          <a:lstStyle/>
          <a:p>
            <a:r>
              <a:rPr lang="en-US" b="1"/>
              <a:t>A monthly publication</a:t>
            </a:r>
          </a:p>
          <a:p>
            <a:endParaRPr lang="en-US" b="1"/>
          </a:p>
          <a:p>
            <a:r>
              <a:rPr lang="en-US"/>
              <a:t>The IEEE Smart Grid Newsletter features practical and timely technical information, and forward-looking commentary, on Smart Grid developments and deployments around the world. Designed to foster greater understanding and collaboration between diverse stakeholders, the newsletter brings together experts, thought-leaders, and decision-makers to exchange information and discuss issues affecting the evolution of the Smart Grid.</a:t>
            </a:r>
          </a:p>
          <a:p>
            <a:endParaRPr lang="en-US"/>
          </a:p>
        </p:txBody>
      </p:sp>
      <p:sp>
        <p:nvSpPr>
          <p:cNvPr id="230403" name="Rectangle 2"/>
          <p:cNvSpPr txBox="1">
            <a:spLocks noChangeArrowheads="1"/>
          </p:cNvSpPr>
          <p:nvPr/>
        </p:nvSpPr>
        <p:spPr bwMode="auto">
          <a:xfrm>
            <a:off x="685800" y="457200"/>
            <a:ext cx="7772400" cy="762000"/>
          </a:xfrm>
          <a:prstGeom prst="rect">
            <a:avLst/>
          </a:prstGeom>
          <a:noFill/>
          <a:ln w="9525">
            <a:noFill/>
            <a:miter lim="800000"/>
            <a:headEnd/>
            <a:tailEnd/>
          </a:ln>
        </p:spPr>
        <p:txBody>
          <a:bodyPr/>
          <a:lstStyle/>
          <a:p>
            <a:pPr eaLnBrk="0" hangingPunct="0"/>
            <a:r>
              <a:rPr lang="en-US" sz="3600" b="1">
                <a:solidFill>
                  <a:schemeClr val="tx2"/>
                </a:solidFill>
                <a:latin typeface="Arial" charset="0"/>
              </a:rPr>
              <a:t>IEEE Smart Grid Newsletter</a:t>
            </a:r>
          </a:p>
        </p:txBody>
      </p:sp>
      <p:sp>
        <p:nvSpPr>
          <p:cNvPr id="230404" name="TextBox 3"/>
          <p:cNvSpPr txBox="1">
            <a:spLocks noChangeArrowheads="1"/>
          </p:cNvSpPr>
          <p:nvPr/>
        </p:nvSpPr>
        <p:spPr bwMode="auto">
          <a:xfrm>
            <a:off x="457200" y="5715000"/>
            <a:ext cx="4495800" cy="461963"/>
          </a:xfrm>
          <a:prstGeom prst="rect">
            <a:avLst/>
          </a:prstGeom>
          <a:noFill/>
          <a:ln w="9525">
            <a:solidFill>
              <a:srgbClr val="FFC000"/>
            </a:solidFill>
            <a:miter lim="800000"/>
            <a:headEnd/>
            <a:tailEnd/>
          </a:ln>
        </p:spPr>
        <p:txBody>
          <a:bodyPr wrap="none">
            <a:spAutoFit/>
          </a:bodyPr>
          <a:lstStyle/>
          <a:p>
            <a:r>
              <a:rPr lang="en-US">
                <a:hlinkClick r:id="rId2"/>
              </a:rPr>
              <a:t>http://smartgrid.ieee.org/newsletter</a:t>
            </a: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Box 1"/>
          <p:cNvSpPr txBox="1">
            <a:spLocks noChangeArrowheads="1"/>
          </p:cNvSpPr>
          <p:nvPr/>
        </p:nvSpPr>
        <p:spPr bwMode="auto">
          <a:xfrm>
            <a:off x="152400" y="1295400"/>
            <a:ext cx="8839200" cy="4789488"/>
          </a:xfrm>
          <a:prstGeom prst="rect">
            <a:avLst/>
          </a:prstGeom>
          <a:noFill/>
          <a:ln w="9525">
            <a:noFill/>
            <a:miter lim="800000"/>
            <a:headEnd/>
            <a:tailEnd/>
          </a:ln>
        </p:spPr>
        <p:txBody>
          <a:bodyPr>
            <a:spAutoFit/>
          </a:bodyPr>
          <a:lstStyle/>
          <a:p>
            <a:r>
              <a:rPr lang="en-US" sz="2800" b="1"/>
              <a:t>The Role of Demand Side Management</a:t>
            </a:r>
          </a:p>
          <a:p>
            <a:endParaRPr lang="en-US" sz="2800" b="1"/>
          </a:p>
          <a:p>
            <a:r>
              <a:rPr lang="en-US" sz="2800" b="1"/>
              <a:t>Future Grids Will Not Be Controllable Without Thinking Machines</a:t>
            </a:r>
          </a:p>
          <a:p>
            <a:endParaRPr lang="en-US" sz="2800" b="1"/>
          </a:p>
          <a:p>
            <a:r>
              <a:rPr lang="en-US" sz="2800" b="1"/>
              <a:t>Arrival of Smart Appliances Is a Milestone on the Path to the Smart Grid</a:t>
            </a:r>
          </a:p>
          <a:p>
            <a:endParaRPr lang="en-US" sz="2800" b="1"/>
          </a:p>
          <a:p>
            <a:r>
              <a:rPr lang="en-US" sz="2800" b="1"/>
              <a:t>Keeping Guard on Power Quality for Better Quality of Service </a:t>
            </a:r>
          </a:p>
          <a:p>
            <a:endParaRPr lang="en-US" sz="2800"/>
          </a:p>
        </p:txBody>
      </p:sp>
      <p:sp>
        <p:nvSpPr>
          <p:cNvPr id="231427" name="Rectangle 2"/>
          <p:cNvSpPr txBox="1">
            <a:spLocks noChangeArrowheads="1"/>
          </p:cNvSpPr>
          <p:nvPr/>
        </p:nvSpPr>
        <p:spPr bwMode="auto">
          <a:xfrm>
            <a:off x="685800" y="457200"/>
            <a:ext cx="7772400" cy="457200"/>
          </a:xfrm>
          <a:prstGeom prst="rect">
            <a:avLst/>
          </a:prstGeom>
          <a:noFill/>
          <a:ln w="9525">
            <a:noFill/>
            <a:miter lim="800000"/>
            <a:headEnd/>
            <a:tailEnd/>
          </a:ln>
        </p:spPr>
        <p:txBody>
          <a:bodyPr/>
          <a:lstStyle/>
          <a:p>
            <a:pPr eaLnBrk="0" hangingPunct="0"/>
            <a:r>
              <a:rPr lang="en-US" sz="3600" b="1">
                <a:solidFill>
                  <a:schemeClr val="tx2"/>
                </a:solidFill>
                <a:latin typeface="Arial" charset="0"/>
              </a:rPr>
              <a:t>Recent Newsletter examples</a:t>
            </a:r>
            <a:endParaRPr lang="en-US" b="1">
              <a:solidFill>
                <a:schemeClr val="tx2"/>
              </a:solidFill>
              <a:latin typeface="Arial"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endParaRPr lang="en-US" smtClean="0"/>
          </a:p>
        </p:txBody>
      </p:sp>
      <p:sp>
        <p:nvSpPr>
          <p:cNvPr id="232451" name="Rectangle 3"/>
          <p:cNvSpPr>
            <a:spLocks noGrp="1" noChangeArrowheads="1"/>
          </p:cNvSpPr>
          <p:nvPr>
            <p:ph type="body" idx="1"/>
          </p:nvPr>
        </p:nvSpPr>
        <p:spPr/>
        <p:txBody>
          <a:bodyPr/>
          <a:lstStyle/>
          <a:p>
            <a:endParaRPr lang="en-US"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idx="4294967295"/>
          </p:nvPr>
        </p:nvSpPr>
        <p:spPr>
          <a:xfrm>
            <a:off x="0" y="914400"/>
            <a:ext cx="9144000" cy="1616075"/>
          </a:xfrm>
        </p:spPr>
        <p:txBody>
          <a:bodyPr/>
          <a:lstStyle/>
          <a:p>
            <a:pPr algn="ctr" eaLnBrk="1" hangingPunct="1">
              <a:lnSpc>
                <a:spcPct val="90000"/>
              </a:lnSpc>
            </a:pPr>
            <a:r>
              <a:rPr lang="en-US" sz="4400" smtClean="0">
                <a:solidFill>
                  <a:srgbClr val="233A9B"/>
                </a:solidFill>
              </a:rPr>
              <a:t>Smart Grid Information Update</a:t>
            </a:r>
            <a:br>
              <a:rPr lang="en-US" sz="4400" smtClean="0">
                <a:solidFill>
                  <a:srgbClr val="233A9B"/>
                </a:solidFill>
              </a:rPr>
            </a:br>
            <a:r>
              <a:rPr lang="en-US" sz="4400" smtClean="0">
                <a:solidFill>
                  <a:srgbClr val="233A9B"/>
                </a:solidFill>
              </a:rPr>
              <a:t/>
            </a:r>
            <a:br>
              <a:rPr lang="en-US" sz="4400" smtClean="0">
                <a:solidFill>
                  <a:srgbClr val="233A9B"/>
                </a:solidFill>
              </a:rPr>
            </a:br>
            <a:r>
              <a:rPr lang="en-US" sz="3200" smtClean="0">
                <a:solidFill>
                  <a:srgbClr val="233A9B"/>
                </a:solidFill>
              </a:rPr>
              <a:t>November 2011</a:t>
            </a:r>
            <a:br>
              <a:rPr lang="en-US" sz="3200" smtClean="0">
                <a:solidFill>
                  <a:srgbClr val="233A9B"/>
                </a:solidFill>
              </a:rPr>
            </a:br>
            <a:r>
              <a:rPr lang="en-US" sz="3200" smtClean="0">
                <a:solidFill>
                  <a:srgbClr val="233A9B"/>
                </a:solidFill>
              </a:rPr>
              <a:t>NIST PAP2</a:t>
            </a:r>
          </a:p>
        </p:txBody>
      </p:sp>
      <p:sp>
        <p:nvSpPr>
          <p:cNvPr id="183299" name="Rectangle 3"/>
          <p:cNvSpPr>
            <a:spLocks noGrp="1" noChangeArrowheads="1"/>
          </p:cNvSpPr>
          <p:nvPr>
            <p:ph type="subTitle" idx="4294967295"/>
          </p:nvPr>
        </p:nvSpPr>
        <p:spPr>
          <a:xfrm>
            <a:off x="2514600" y="3606800"/>
            <a:ext cx="3919538" cy="2044700"/>
          </a:xfrm>
        </p:spPr>
        <p:txBody>
          <a:bodyPr/>
          <a:lstStyle/>
          <a:p>
            <a:pPr marL="0" indent="0" algn="ctr" eaLnBrk="1" hangingPunct="1">
              <a:lnSpc>
                <a:spcPct val="90000"/>
              </a:lnSpc>
              <a:buFont typeface="Wingdings" pitchFamily="2" charset="2"/>
              <a:buNone/>
            </a:pPr>
            <a:r>
              <a:rPr lang="en-US" sz="3000" b="1" smtClean="0">
                <a:solidFill>
                  <a:schemeClr val="tx2"/>
                </a:solidFill>
              </a:rPr>
              <a:t>IEEE 802 LMSC Tutorial</a:t>
            </a:r>
            <a:endParaRPr lang="en-US" sz="2400" b="1" smtClean="0">
              <a:solidFill>
                <a:schemeClr val="tx2"/>
              </a:solidFill>
            </a:endParaRPr>
          </a:p>
          <a:p>
            <a:pPr marL="0" indent="0" algn="ctr" eaLnBrk="1" hangingPunct="1">
              <a:lnSpc>
                <a:spcPct val="90000"/>
              </a:lnSpc>
              <a:buFont typeface="Wingdings" pitchFamily="2" charset="2"/>
              <a:buNone/>
            </a:pPr>
            <a:r>
              <a:rPr lang="en-US" sz="2400" b="1" smtClean="0">
                <a:solidFill>
                  <a:schemeClr val="tx2"/>
                </a:solidFill>
              </a:rPr>
              <a:t>Atlanta, GA, USA</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3"/>
          <p:cNvSpPr txBox="1">
            <a:spLocks noGrp="1"/>
          </p:cNvSpPr>
          <p:nvPr/>
        </p:nvSpPr>
        <p:spPr bwMode="auto">
          <a:xfrm>
            <a:off x="8229600" y="6400800"/>
            <a:ext cx="939800" cy="304800"/>
          </a:xfrm>
          <a:prstGeom prst="rect">
            <a:avLst/>
          </a:prstGeom>
          <a:noFill/>
          <a:ln w="9525">
            <a:noFill/>
            <a:miter lim="800000"/>
            <a:headEnd/>
            <a:tailEnd/>
          </a:ln>
        </p:spPr>
        <p:txBody>
          <a:bodyPr/>
          <a:lstStyle/>
          <a:p>
            <a:pPr algn="ctr"/>
            <a:fld id="{6A7F138A-61FB-41DA-AFEF-F0D1B9324199}" type="slidenum">
              <a:rPr lang="en-US" sz="2000">
                <a:latin typeface="Arial" charset="0"/>
              </a:rPr>
              <a:pPr algn="ctr"/>
              <a:t>108</a:t>
            </a:fld>
            <a:endParaRPr lang="en-US" sz="2000">
              <a:latin typeface="Arial" charset="0"/>
            </a:endParaRPr>
          </a:p>
        </p:txBody>
      </p:sp>
      <p:sp>
        <p:nvSpPr>
          <p:cNvPr id="5" name="Rectangle 4"/>
          <p:cNvSpPr/>
          <p:nvPr/>
        </p:nvSpPr>
        <p:spPr>
          <a:xfrm>
            <a:off x="1478849" y="2967335"/>
            <a:ext cx="6186309"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ea typeface="ＭＳ Ｐゴシック" pitchFamily="-110" charset="-128"/>
                <a:cs typeface="+mn-cs"/>
              </a:rPr>
              <a:t>Energy Motivation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idx="4294967295"/>
          </p:nvPr>
        </p:nvSpPr>
        <p:spPr/>
        <p:txBody>
          <a:bodyPr anchor="ctr"/>
          <a:lstStyle/>
          <a:p>
            <a:r>
              <a:rPr lang="en-US" smtClean="0"/>
              <a:t>US Electric Generation</a:t>
            </a:r>
          </a:p>
        </p:txBody>
      </p:sp>
      <p:sp>
        <p:nvSpPr>
          <p:cNvPr id="185347" name="Slide Number Placeholder 3"/>
          <p:cNvSpPr txBox="1">
            <a:spLocks noGrp="1"/>
          </p:cNvSpPr>
          <p:nvPr/>
        </p:nvSpPr>
        <p:spPr bwMode="auto">
          <a:xfrm>
            <a:off x="8229600" y="6400800"/>
            <a:ext cx="939800" cy="304800"/>
          </a:xfrm>
          <a:prstGeom prst="rect">
            <a:avLst/>
          </a:prstGeom>
          <a:noFill/>
          <a:ln w="9525">
            <a:noFill/>
            <a:miter lim="800000"/>
            <a:headEnd/>
            <a:tailEnd/>
          </a:ln>
        </p:spPr>
        <p:txBody>
          <a:bodyPr/>
          <a:lstStyle/>
          <a:p>
            <a:pPr algn="ctr"/>
            <a:fld id="{59F2372D-A5D3-4757-874C-D5E8DEAB9E56}" type="slidenum">
              <a:rPr lang="en-US" sz="2000">
                <a:latin typeface="Arial" charset="0"/>
              </a:rPr>
              <a:pPr algn="ctr"/>
              <a:t>109</a:t>
            </a:fld>
            <a:endParaRPr lang="en-US" sz="2000">
              <a:latin typeface="Arial" charset="0"/>
            </a:endParaRPr>
          </a:p>
        </p:txBody>
      </p:sp>
      <p:pic>
        <p:nvPicPr>
          <p:cNvPr id="185348" name="Picture 2" descr="http://www.eia.gov/energyexplained/images/charts/electric_power_industry_net_generation_fuel-large.jpg"/>
          <p:cNvPicPr>
            <a:picLocks noChangeAspect="1" noChangeArrowheads="1"/>
          </p:cNvPicPr>
          <p:nvPr/>
        </p:nvPicPr>
        <p:blipFill>
          <a:blip r:embed="rId2"/>
          <a:srcRect/>
          <a:stretch>
            <a:fillRect/>
          </a:stretch>
        </p:blipFill>
        <p:spPr bwMode="auto">
          <a:xfrm>
            <a:off x="2887663" y="1066800"/>
            <a:ext cx="3446462" cy="54673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FA00358A-BE6B-4375-ABFC-C5E491FA62AD}" type="slidenum">
              <a:rPr lang="en-GB" sz="1600"/>
              <a:pPr/>
              <a:t>11</a:t>
            </a:fld>
            <a:endParaRPr lang="en-GB" sz="1600"/>
          </a:p>
        </p:txBody>
      </p:sp>
      <p:sp>
        <p:nvSpPr>
          <p:cNvPr id="315395"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15396"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15397" name="Rectangle 2"/>
          <p:cNvSpPr>
            <a:spLocks noGrp="1" noChangeArrowheads="1"/>
          </p:cNvSpPr>
          <p:nvPr>
            <p:ph type="title" idx="4294967295"/>
          </p:nvPr>
        </p:nvSpPr>
        <p:spPr/>
        <p:txBody>
          <a:bodyPr/>
          <a:lstStyle/>
          <a:p>
            <a:r>
              <a:rPr lang="en-US" smtClean="0"/>
              <a:t>Update</a:t>
            </a:r>
          </a:p>
        </p:txBody>
      </p:sp>
      <p:sp>
        <p:nvSpPr>
          <p:cNvPr id="315398" name="Rectangle 3"/>
          <p:cNvSpPr>
            <a:spLocks noGrp="1" noChangeArrowheads="1"/>
          </p:cNvSpPr>
          <p:nvPr>
            <p:ph type="body" idx="4294967295"/>
          </p:nvPr>
        </p:nvSpPr>
        <p:spPr>
          <a:xfrm>
            <a:off x="609600" y="1066800"/>
            <a:ext cx="7772400" cy="4800600"/>
          </a:xfrm>
        </p:spPr>
        <p:txBody>
          <a:bodyPr/>
          <a:lstStyle/>
          <a:p>
            <a:r>
              <a:rPr lang="en-US" smtClean="0"/>
              <a:t>EC Mandates</a:t>
            </a:r>
          </a:p>
          <a:p>
            <a:pPr lvl="1">
              <a:spcBef>
                <a:spcPct val="0"/>
              </a:spcBef>
            </a:pPr>
            <a:r>
              <a:rPr lang="en-US" smtClean="0"/>
              <a:t>M441 Smart Metering</a:t>
            </a:r>
            <a:br>
              <a:rPr lang="en-US" smtClean="0"/>
            </a:br>
            <a:r>
              <a:rPr lang="en-US" sz="1400" smtClean="0"/>
              <a:t>(</a:t>
            </a:r>
            <a:r>
              <a:rPr lang="en-US" sz="1400" smtClean="0">
                <a:hlinkClick r:id="rId2"/>
              </a:rPr>
              <a:t>http://www.cen.eu/cen/Sectors/Sectors/Measurement/Documents/M441.pdf</a:t>
            </a:r>
            <a:r>
              <a:rPr lang="en-US" sz="1400" smtClean="0"/>
              <a:t>)</a:t>
            </a:r>
            <a:r>
              <a:rPr lang="en-US" smtClean="0"/>
              <a:t> </a:t>
            </a:r>
          </a:p>
          <a:p>
            <a:pPr lvl="1"/>
            <a:r>
              <a:rPr lang="en-US" smtClean="0"/>
              <a:t>M490 Smart Grids</a:t>
            </a:r>
            <a:br>
              <a:rPr lang="en-US" smtClean="0"/>
            </a:br>
            <a:r>
              <a:rPr lang="en-US" sz="1400" smtClean="0"/>
              <a:t>(</a:t>
            </a:r>
            <a:r>
              <a:rPr lang="en-US" sz="1400" smtClean="0">
                <a:hlinkClick r:id="rId2"/>
              </a:rPr>
              <a:t>http://www.cen.eu/cen/Sectors/Sectors/Measurement/Documents/M441.pdf</a:t>
            </a:r>
            <a:r>
              <a:rPr lang="en-US" sz="1400" smtClean="0"/>
              <a:t>)</a:t>
            </a:r>
          </a:p>
          <a:p>
            <a:r>
              <a:rPr lang="en-US" smtClean="0"/>
              <a:t>ETSI</a:t>
            </a:r>
          </a:p>
          <a:p>
            <a:pPr lvl="1"/>
            <a:r>
              <a:rPr lang="en-US" smtClean="0"/>
              <a:t>M2M</a:t>
            </a:r>
          </a:p>
          <a:p>
            <a:pPr lvl="1"/>
            <a:r>
              <a:rPr lang="en-US" smtClean="0"/>
              <a:t>ERM</a:t>
            </a:r>
          </a:p>
          <a:p>
            <a:pPr lvl="1"/>
            <a:r>
              <a:rPr lang="en-US" smtClean="0"/>
              <a:t>OSG (ISG)</a:t>
            </a:r>
          </a:p>
          <a:p>
            <a:r>
              <a:rPr lang="en-US" smtClean="0"/>
              <a:t>Other</a:t>
            </a:r>
          </a:p>
          <a:p>
            <a:pPr lvl="1"/>
            <a:r>
              <a:rPr lang="en-US" smtClean="0"/>
              <a:t>SEDC</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idx="4294967295"/>
          </p:nvPr>
        </p:nvSpPr>
        <p:spPr>
          <a:xfrm>
            <a:off x="1219200" y="152400"/>
            <a:ext cx="7162800" cy="762000"/>
          </a:xfrm>
        </p:spPr>
        <p:txBody>
          <a:bodyPr anchor="ctr"/>
          <a:lstStyle/>
          <a:p>
            <a:r>
              <a:rPr lang="en-US" smtClean="0"/>
              <a:t>US Energy Use - 2009</a:t>
            </a:r>
          </a:p>
        </p:txBody>
      </p:sp>
      <p:pic>
        <p:nvPicPr>
          <p:cNvPr id="186371" name="Picture 2"/>
          <p:cNvPicPr>
            <a:picLocks noChangeAspect="1"/>
          </p:cNvPicPr>
          <p:nvPr/>
        </p:nvPicPr>
        <p:blipFill>
          <a:blip r:embed="rId2"/>
          <a:srcRect/>
          <a:stretch>
            <a:fillRect/>
          </a:stretch>
        </p:blipFill>
        <p:spPr bwMode="auto">
          <a:xfrm>
            <a:off x="-22225" y="1109663"/>
            <a:ext cx="9144000" cy="5562600"/>
          </a:xfrm>
          <a:prstGeom prst="rect">
            <a:avLst/>
          </a:prstGeom>
          <a:noFill/>
          <a:ln w="9525">
            <a:noFill/>
            <a:miter lim="800000"/>
            <a:headEnd/>
            <a:tailEnd/>
          </a:ln>
        </p:spPr>
      </p:pic>
      <p:sp>
        <p:nvSpPr>
          <p:cNvPr id="186372" name="Slide Number Placeholder 3"/>
          <p:cNvSpPr txBox="1">
            <a:spLocks noGrp="1"/>
          </p:cNvSpPr>
          <p:nvPr/>
        </p:nvSpPr>
        <p:spPr bwMode="auto">
          <a:xfrm>
            <a:off x="7010400" y="6477000"/>
            <a:ext cx="1905000" cy="304800"/>
          </a:xfrm>
          <a:prstGeom prst="rect">
            <a:avLst/>
          </a:prstGeom>
          <a:noFill/>
          <a:ln w="9525">
            <a:noFill/>
            <a:miter lim="800000"/>
            <a:headEnd/>
            <a:tailEnd/>
          </a:ln>
        </p:spPr>
        <p:txBody>
          <a:bodyPr/>
          <a:lstStyle/>
          <a:p>
            <a:pPr algn="ctr"/>
            <a:fld id="{00FF717F-01E7-4AD1-8401-0B40769AF58A}" type="slidenum">
              <a:rPr lang="en-US" sz="2000">
                <a:latin typeface="Arial" charset="0"/>
              </a:rPr>
              <a:pPr algn="ctr"/>
              <a:t>110</a:t>
            </a:fld>
            <a:endParaRPr lang="en-US" sz="2000">
              <a:latin typeface="Arial" charset="0"/>
            </a:endParaRPr>
          </a:p>
        </p:txBody>
      </p:sp>
      <p:sp>
        <p:nvSpPr>
          <p:cNvPr id="2" name="Rectangle 1"/>
          <p:cNvSpPr/>
          <p:nvPr/>
        </p:nvSpPr>
        <p:spPr>
          <a:xfrm>
            <a:off x="4267201" y="1905000"/>
            <a:ext cx="13716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ＭＳ Ｐゴシック" pitchFamily="-110" charset="-128"/>
                <a:cs typeface="+mn-cs"/>
              </a:rPr>
              <a:t>70%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3"/>
          <p:cNvSpPr txBox="1">
            <a:spLocks noGrp="1"/>
          </p:cNvSpPr>
          <p:nvPr/>
        </p:nvSpPr>
        <p:spPr bwMode="auto">
          <a:xfrm>
            <a:off x="8229600" y="6400800"/>
            <a:ext cx="939800" cy="304800"/>
          </a:xfrm>
          <a:prstGeom prst="rect">
            <a:avLst/>
          </a:prstGeom>
          <a:noFill/>
          <a:ln w="9525">
            <a:noFill/>
            <a:miter lim="800000"/>
            <a:headEnd/>
            <a:tailEnd/>
          </a:ln>
        </p:spPr>
        <p:txBody>
          <a:bodyPr/>
          <a:lstStyle/>
          <a:p>
            <a:pPr algn="ctr"/>
            <a:fld id="{2571DE22-FE24-4171-A5A7-CF8E79C6A267}" type="slidenum">
              <a:rPr lang="en-US" sz="2000">
                <a:latin typeface="Arial" charset="0"/>
              </a:rPr>
              <a:pPr algn="ctr"/>
              <a:t>111</a:t>
            </a:fld>
            <a:endParaRPr lang="en-US" sz="2000">
              <a:latin typeface="Arial" charset="0"/>
            </a:endParaRPr>
          </a:p>
        </p:txBody>
      </p:sp>
      <p:sp>
        <p:nvSpPr>
          <p:cNvPr id="5" name="Rectangle 4"/>
          <p:cNvSpPr/>
          <p:nvPr/>
        </p:nvSpPr>
        <p:spPr>
          <a:xfrm>
            <a:off x="613231" y="2967335"/>
            <a:ext cx="7917553"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ea typeface="ＭＳ Ｐゴシック" pitchFamily="-110" charset="-128"/>
                <a:cs typeface="+mn-cs"/>
              </a:rPr>
              <a:t>Government Motivation</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3"/>
          <p:cNvSpPr>
            <a:spLocks noGrp="1"/>
          </p:cNvSpPr>
          <p:nvPr>
            <p:ph type="title" idx="4294967295"/>
          </p:nvPr>
        </p:nvSpPr>
        <p:spPr>
          <a:xfrm>
            <a:off x="152400" y="147638"/>
            <a:ext cx="8915400" cy="914400"/>
          </a:xfrm>
        </p:spPr>
        <p:txBody>
          <a:bodyPr anchor="ctr"/>
          <a:lstStyle/>
          <a:p>
            <a:r>
              <a:rPr lang="en-US" sz="3200" b="0" smtClean="0">
                <a:cs typeface="Arial" charset="0"/>
              </a:rPr>
              <a:t>Energy Independence &amp; Security Act (2007)</a:t>
            </a:r>
          </a:p>
        </p:txBody>
      </p:sp>
      <p:sp>
        <p:nvSpPr>
          <p:cNvPr id="5" name="Content Placeholder 4"/>
          <p:cNvSpPr>
            <a:spLocks noGrp="1"/>
          </p:cNvSpPr>
          <p:nvPr>
            <p:ph idx="4294967295"/>
          </p:nvPr>
        </p:nvSpPr>
        <p:spPr>
          <a:xfrm>
            <a:off x="304800" y="990600"/>
            <a:ext cx="8382000" cy="5410200"/>
          </a:xfrm>
        </p:spPr>
        <p:txBody>
          <a:bodyPr/>
          <a:lstStyle/>
          <a:p>
            <a:pPr>
              <a:lnSpc>
                <a:spcPct val="80000"/>
              </a:lnSpc>
              <a:spcBef>
                <a:spcPts val="400"/>
              </a:spcBef>
              <a:spcAft>
                <a:spcPts val="400"/>
              </a:spcAft>
              <a:tabLst>
                <a:tab pos="800100" algn="l"/>
              </a:tabLst>
            </a:pPr>
            <a:r>
              <a:rPr lang="en-US" sz="2000" smtClean="0">
                <a:cs typeface="Arial" charset="0"/>
              </a:rPr>
              <a:t>EISA 2007 Directs National Institute of Standards &amp; Technology (NIST) to:</a:t>
            </a:r>
          </a:p>
          <a:p>
            <a:pPr lvl="1">
              <a:lnSpc>
                <a:spcPct val="80000"/>
              </a:lnSpc>
              <a:spcBef>
                <a:spcPts val="400"/>
              </a:spcBef>
              <a:spcAft>
                <a:spcPts val="400"/>
              </a:spcAft>
              <a:tabLst>
                <a:tab pos="800100" algn="l"/>
              </a:tabLst>
            </a:pPr>
            <a:r>
              <a:rPr lang="en-US" sz="2000" smtClean="0">
                <a:cs typeface="Arial" charset="0"/>
              </a:rPr>
              <a:t>Coordinate the development of model standards for interoperability of smart grid devices and systems</a:t>
            </a:r>
          </a:p>
          <a:p>
            <a:pPr lvl="2">
              <a:spcBef>
                <a:spcPts val="400"/>
              </a:spcBef>
              <a:spcAft>
                <a:spcPts val="400"/>
              </a:spcAft>
              <a:tabLst>
                <a:tab pos="800100" algn="l"/>
              </a:tabLst>
            </a:pPr>
            <a:r>
              <a:rPr lang="en-US" sz="1800" smtClean="0">
                <a:cs typeface="Arial" charset="0"/>
              </a:rPr>
              <a:t>Create flexible, uniform, and technology neutral standards </a:t>
            </a:r>
          </a:p>
          <a:p>
            <a:pPr>
              <a:lnSpc>
                <a:spcPct val="80000"/>
              </a:lnSpc>
              <a:spcBef>
                <a:spcPts val="400"/>
              </a:spcBef>
              <a:spcAft>
                <a:spcPts val="400"/>
              </a:spcAft>
              <a:tabLst>
                <a:tab pos="800100" algn="l"/>
              </a:tabLst>
            </a:pPr>
            <a:r>
              <a:rPr lang="en-US" sz="2000" smtClean="0">
                <a:cs typeface="Arial" charset="0"/>
              </a:rPr>
              <a:t>EISA Directs FERC, when sufficient consensus, to:</a:t>
            </a:r>
          </a:p>
          <a:p>
            <a:pPr lvl="1">
              <a:lnSpc>
                <a:spcPct val="80000"/>
              </a:lnSpc>
              <a:spcBef>
                <a:spcPts val="400"/>
              </a:spcBef>
              <a:spcAft>
                <a:spcPts val="400"/>
              </a:spcAft>
              <a:tabLst>
                <a:tab pos="800100" algn="l"/>
              </a:tabLst>
            </a:pPr>
            <a:r>
              <a:rPr lang="en-US" sz="2000" smtClean="0">
                <a:cs typeface="Arial" charset="0"/>
              </a:rPr>
              <a:t>Adopt standards necessary to insure smart-grid functionality and interoperability in the interstate transmission of electric power, and regional and wholesale electricity markets</a:t>
            </a:r>
          </a:p>
          <a:p>
            <a:pPr>
              <a:lnSpc>
                <a:spcPct val="80000"/>
              </a:lnSpc>
              <a:spcBef>
                <a:spcPts val="400"/>
              </a:spcBef>
              <a:spcAft>
                <a:spcPts val="400"/>
              </a:spcAft>
              <a:tabLst>
                <a:tab pos="800100" algn="l"/>
              </a:tabLst>
            </a:pPr>
            <a:r>
              <a:rPr lang="en-US" sz="2000" smtClean="0">
                <a:cs typeface="Arial" charset="0"/>
              </a:rPr>
              <a:t>State Commissions:</a:t>
            </a:r>
          </a:p>
          <a:p>
            <a:pPr lvl="1">
              <a:lnSpc>
                <a:spcPct val="80000"/>
              </a:lnSpc>
              <a:spcBef>
                <a:spcPts val="400"/>
              </a:spcBef>
              <a:spcAft>
                <a:spcPts val="400"/>
              </a:spcAft>
              <a:tabLst>
                <a:tab pos="800100" algn="l"/>
              </a:tabLst>
            </a:pPr>
            <a:r>
              <a:rPr lang="en-US" sz="2000" smtClean="0">
                <a:cs typeface="Arial" charset="0"/>
              </a:rPr>
              <a:t>May consider standards when approving utility investments</a:t>
            </a:r>
          </a:p>
          <a:p>
            <a:pPr>
              <a:lnSpc>
                <a:spcPct val="80000"/>
              </a:lnSpc>
              <a:spcBef>
                <a:spcPts val="400"/>
              </a:spcBef>
              <a:spcAft>
                <a:spcPts val="400"/>
              </a:spcAft>
              <a:tabLst>
                <a:tab pos="800100" algn="l"/>
              </a:tabLst>
            </a:pPr>
            <a:r>
              <a:rPr lang="en-US" sz="2000" smtClean="0">
                <a:cs typeface="Arial" charset="0"/>
              </a:rPr>
              <a:t>Considerations for Regulators:</a:t>
            </a:r>
          </a:p>
          <a:p>
            <a:pPr lvl="1">
              <a:lnSpc>
                <a:spcPct val="80000"/>
              </a:lnSpc>
              <a:spcBef>
                <a:spcPts val="400"/>
              </a:spcBef>
              <a:spcAft>
                <a:spcPts val="400"/>
              </a:spcAft>
              <a:tabLst>
                <a:tab pos="800100" algn="l"/>
              </a:tabLst>
            </a:pPr>
            <a:r>
              <a:rPr lang="en-US" sz="2000" smtClean="0">
                <a:cs typeface="Arial" charset="0"/>
              </a:rPr>
              <a:t>Ensuring interoperability &amp; security, without impeding innovation</a:t>
            </a:r>
          </a:p>
          <a:p>
            <a:pPr lvl="1">
              <a:lnSpc>
                <a:spcPct val="80000"/>
              </a:lnSpc>
              <a:spcBef>
                <a:spcPts val="400"/>
              </a:spcBef>
              <a:spcAft>
                <a:spcPts val="400"/>
              </a:spcAft>
              <a:tabLst>
                <a:tab pos="800100" algn="l"/>
              </a:tabLst>
            </a:pPr>
            <a:r>
              <a:rPr lang="en-US" sz="2000" smtClean="0">
                <a:cs typeface="Arial" charset="0"/>
              </a:rPr>
              <a:t>Consistent action will influence the vendor community</a:t>
            </a:r>
          </a:p>
          <a:p>
            <a:pPr lvl="1">
              <a:lnSpc>
                <a:spcPct val="80000"/>
              </a:lnSpc>
              <a:spcBef>
                <a:spcPts val="400"/>
              </a:spcBef>
              <a:spcAft>
                <a:spcPts val="400"/>
              </a:spcAft>
              <a:tabLst>
                <a:tab pos="800100" algn="l"/>
              </a:tabLst>
            </a:pPr>
            <a:r>
              <a:rPr lang="en-US" sz="2000" smtClean="0">
                <a:cs typeface="Arial" charset="0"/>
              </a:rPr>
              <a:t>Vendors often will follow standards that are not legally mandated</a:t>
            </a:r>
          </a:p>
          <a:p>
            <a:pPr lvl="1">
              <a:lnSpc>
                <a:spcPct val="80000"/>
              </a:lnSpc>
              <a:spcBef>
                <a:spcPts val="400"/>
              </a:spcBef>
              <a:spcAft>
                <a:spcPts val="400"/>
              </a:spcAft>
              <a:tabLst>
                <a:tab pos="800100" algn="l"/>
              </a:tabLst>
            </a:pPr>
            <a:r>
              <a:rPr lang="en-US" sz="2000" smtClean="0">
                <a:cs typeface="Arial" charset="0"/>
              </a:rPr>
              <a:t>SGIP standards reflect efforts to build broad stakeholder consensus</a:t>
            </a:r>
            <a:endParaRPr lang="en-US" smtClean="0">
              <a:cs typeface="Arial" charset="0"/>
            </a:endParaRPr>
          </a:p>
        </p:txBody>
      </p:sp>
      <p:sp>
        <p:nvSpPr>
          <p:cNvPr id="188420" name="Slide Number Placeholder 2"/>
          <p:cNvSpPr txBox="1">
            <a:spLocks noGrp="1"/>
          </p:cNvSpPr>
          <p:nvPr/>
        </p:nvSpPr>
        <p:spPr bwMode="auto">
          <a:xfrm>
            <a:off x="8382000" y="6553200"/>
            <a:ext cx="784225" cy="304800"/>
          </a:xfrm>
          <a:prstGeom prst="rect">
            <a:avLst/>
          </a:prstGeom>
          <a:noFill/>
          <a:ln w="9525">
            <a:noFill/>
            <a:miter lim="800000"/>
            <a:headEnd/>
            <a:tailEnd/>
          </a:ln>
        </p:spPr>
        <p:txBody>
          <a:bodyPr/>
          <a:lstStyle/>
          <a:p>
            <a:pPr algn="ctr"/>
            <a:fld id="{0A879C48-9BE6-4D5C-8111-05686FA94479}" type="slidenum">
              <a:rPr lang="en-US" sz="1600">
                <a:latin typeface="Arial" charset="0"/>
              </a:rPr>
              <a:pPr algn="ctr"/>
              <a:t>112</a:t>
            </a:fld>
            <a:endParaRPr lang="en-US" sz="16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idx="4294967295"/>
          </p:nvPr>
        </p:nvSpPr>
        <p:spPr/>
        <p:txBody>
          <a:bodyPr anchor="ctr"/>
          <a:lstStyle/>
          <a:p>
            <a:pPr eaLnBrk="1" hangingPunct="1"/>
            <a:r>
              <a:rPr lang="en-US" smtClean="0"/>
              <a:t>NIST SGIP Origins</a:t>
            </a:r>
          </a:p>
        </p:txBody>
      </p:sp>
      <p:sp>
        <p:nvSpPr>
          <p:cNvPr id="189443" name="Content Placeholder 2"/>
          <p:cNvSpPr>
            <a:spLocks noGrp="1"/>
          </p:cNvSpPr>
          <p:nvPr>
            <p:ph idx="4294967295"/>
          </p:nvPr>
        </p:nvSpPr>
        <p:spPr>
          <a:xfrm>
            <a:off x="381000" y="2895600"/>
            <a:ext cx="8534400" cy="3200400"/>
          </a:xfrm>
        </p:spPr>
        <p:txBody>
          <a:bodyPr/>
          <a:lstStyle/>
          <a:p>
            <a:pPr eaLnBrk="1" hangingPunct="1">
              <a:buClrTx/>
              <a:buFont typeface="Wingdings" pitchFamily="2" charset="2"/>
              <a:buNone/>
            </a:pPr>
            <a:r>
              <a:rPr lang="en-US" sz="3200" smtClean="0"/>
              <a:t>	In cooperation with the DoE and other stakeholders, </a:t>
            </a:r>
            <a:r>
              <a:rPr lang="en-US" sz="3200" b="1" smtClean="0"/>
              <a:t>NIST</a:t>
            </a:r>
            <a:r>
              <a:rPr lang="en-US" sz="3200" smtClean="0"/>
              <a:t> has “primary responsibility to </a:t>
            </a:r>
            <a:r>
              <a:rPr lang="en-US" sz="3200" b="1" smtClean="0"/>
              <a:t>coordinate development of a framework </a:t>
            </a:r>
            <a:r>
              <a:rPr lang="en-US" sz="3200" smtClean="0"/>
              <a:t>that includes protocols and model standards for information management </a:t>
            </a:r>
            <a:r>
              <a:rPr lang="en-US" sz="3200" b="1" smtClean="0"/>
              <a:t>to achieve interoperability of smart grid devices and systems</a:t>
            </a:r>
            <a:r>
              <a:rPr lang="en-US" sz="3200" smtClean="0"/>
              <a:t>…”</a:t>
            </a:r>
          </a:p>
        </p:txBody>
      </p:sp>
      <p:sp>
        <p:nvSpPr>
          <p:cNvPr id="189444" name="Rectangle 3"/>
          <p:cNvSpPr>
            <a:spLocks noChangeArrowheads="1"/>
          </p:cNvSpPr>
          <p:nvPr/>
        </p:nvSpPr>
        <p:spPr bwMode="auto">
          <a:xfrm>
            <a:off x="990600" y="1447800"/>
            <a:ext cx="7010400" cy="1016000"/>
          </a:xfrm>
          <a:prstGeom prst="rect">
            <a:avLst/>
          </a:prstGeom>
          <a:noFill/>
          <a:ln w="9525">
            <a:noFill/>
            <a:miter lim="800000"/>
            <a:headEnd/>
            <a:tailEnd/>
          </a:ln>
        </p:spPr>
        <p:txBody>
          <a:bodyPr>
            <a:spAutoFit/>
          </a:bodyPr>
          <a:lstStyle/>
          <a:p>
            <a:pPr marL="1588" indent="-1588" algn="ctr" eaLnBrk="0" hangingPunct="0">
              <a:buFont typeface="Wingdings" pitchFamily="2" charset="2"/>
              <a:buNone/>
            </a:pPr>
            <a:r>
              <a:rPr lang="en-US" sz="2000" b="1" i="1">
                <a:latin typeface="Arial" charset="0"/>
              </a:rPr>
              <a:t>Energy Independence and Security Act (EISA) of 2007 </a:t>
            </a:r>
          </a:p>
          <a:p>
            <a:pPr marL="1588" indent="-1588" algn="ctr" eaLnBrk="0" hangingPunct="0">
              <a:buFont typeface="Wingdings" pitchFamily="2" charset="2"/>
              <a:buNone/>
            </a:pPr>
            <a:r>
              <a:rPr lang="en-US" sz="2000" b="1" i="1">
                <a:latin typeface="Arial" charset="0"/>
              </a:rPr>
              <a:t>Title XIII, Section 1305. </a:t>
            </a:r>
          </a:p>
          <a:p>
            <a:pPr marL="1588" indent="-1588" algn="ctr" eaLnBrk="0" hangingPunct="0">
              <a:buFont typeface="Wingdings" pitchFamily="2" charset="2"/>
              <a:buNone/>
            </a:pPr>
            <a:r>
              <a:rPr lang="en-US" sz="2000" b="1" i="1">
                <a:latin typeface="Arial" charset="0"/>
              </a:rPr>
              <a:t>Smart Grid Interoperability Framework</a:t>
            </a:r>
            <a:endParaRPr lang="en-US" sz="2000" i="1"/>
          </a:p>
        </p:txBody>
      </p:sp>
      <p:sp>
        <p:nvSpPr>
          <p:cNvPr id="189445" name="Slide Number Placeholder 1"/>
          <p:cNvSpPr txBox="1">
            <a:spLocks noGrp="1"/>
          </p:cNvSpPr>
          <p:nvPr/>
        </p:nvSpPr>
        <p:spPr bwMode="auto">
          <a:xfrm>
            <a:off x="7924800" y="6400800"/>
            <a:ext cx="1143000" cy="304800"/>
          </a:xfrm>
          <a:prstGeom prst="rect">
            <a:avLst/>
          </a:prstGeom>
          <a:noFill/>
          <a:ln w="9525">
            <a:noFill/>
            <a:miter lim="800000"/>
            <a:headEnd/>
            <a:tailEnd/>
          </a:ln>
        </p:spPr>
        <p:txBody>
          <a:bodyPr/>
          <a:lstStyle/>
          <a:p>
            <a:pPr algn="ctr"/>
            <a:fld id="{D423DD14-D788-4D41-8FDB-B1B45EE3F73D}" type="slidenum">
              <a:rPr lang="en-US" sz="2000" i="1">
                <a:latin typeface="Arial" charset="0"/>
              </a:rPr>
              <a:pPr algn="ctr"/>
              <a:t>113</a:t>
            </a:fld>
            <a:endParaRPr lang="en-US" sz="2000" i="1">
              <a:latin typeface="Arial"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1"/>
          <p:cNvSpPr txBox="1">
            <a:spLocks noGrp="1"/>
          </p:cNvSpPr>
          <p:nvPr/>
        </p:nvSpPr>
        <p:spPr bwMode="auto">
          <a:xfrm>
            <a:off x="7924800" y="6400800"/>
            <a:ext cx="1143000" cy="304800"/>
          </a:xfrm>
          <a:prstGeom prst="rect">
            <a:avLst/>
          </a:prstGeom>
          <a:noFill/>
          <a:ln w="9525">
            <a:noFill/>
            <a:miter lim="800000"/>
            <a:headEnd/>
            <a:tailEnd/>
          </a:ln>
        </p:spPr>
        <p:txBody>
          <a:bodyPr/>
          <a:lstStyle/>
          <a:p>
            <a:pPr algn="ctr"/>
            <a:fld id="{EEE496F5-781B-4DB9-8B81-641728F4D393}" type="slidenum">
              <a:rPr lang="en-US" sz="2000" i="1">
                <a:latin typeface="Arial" charset="0"/>
              </a:rPr>
              <a:pPr algn="ctr"/>
              <a:t>114</a:t>
            </a:fld>
            <a:endParaRPr lang="en-US" sz="2000" i="1">
              <a:latin typeface="Arial" charset="0"/>
            </a:endParaRPr>
          </a:p>
        </p:txBody>
      </p:sp>
      <p:sp>
        <p:nvSpPr>
          <p:cNvPr id="191491" name="TextBox 2"/>
          <p:cNvSpPr txBox="1">
            <a:spLocks noChangeArrowheads="1"/>
          </p:cNvSpPr>
          <p:nvPr/>
        </p:nvSpPr>
        <p:spPr bwMode="auto">
          <a:xfrm>
            <a:off x="457200" y="1905000"/>
            <a:ext cx="7759700" cy="3416300"/>
          </a:xfrm>
          <a:prstGeom prst="rect">
            <a:avLst/>
          </a:prstGeom>
          <a:noFill/>
          <a:ln w="9525">
            <a:noFill/>
            <a:miter lim="800000"/>
            <a:headEnd/>
            <a:tailEnd/>
          </a:ln>
        </p:spPr>
        <p:txBody>
          <a:bodyPr wrap="none">
            <a:spAutoFit/>
          </a:bodyPr>
          <a:lstStyle/>
          <a:p>
            <a:r>
              <a:rPr lang="en-US" sz="3600">
                <a:latin typeface="Arial" charset="0"/>
              </a:rPr>
              <a:t>ARRA enacted 2009</a:t>
            </a:r>
          </a:p>
          <a:p>
            <a:r>
              <a:rPr lang="en-US" sz="3600">
                <a:latin typeface="Arial" charset="0"/>
              </a:rPr>
              <a:t>$11 Billion for Smart Grid Technology</a:t>
            </a:r>
          </a:p>
          <a:p>
            <a:pPr lvl="1"/>
            <a:r>
              <a:rPr lang="en-US" sz="3600">
                <a:latin typeface="Arial" charset="0"/>
              </a:rPr>
              <a:t>40 million smart meters</a:t>
            </a:r>
          </a:p>
          <a:p>
            <a:pPr lvl="1"/>
            <a:r>
              <a:rPr lang="en-US" sz="3600">
                <a:latin typeface="Arial" charset="0"/>
              </a:rPr>
              <a:t>850 phasor measurement units</a:t>
            </a:r>
          </a:p>
          <a:p>
            <a:pPr lvl="1"/>
            <a:r>
              <a:rPr lang="en-US" sz="3600">
                <a:latin typeface="Arial" charset="0"/>
              </a:rPr>
              <a:t>Insulation</a:t>
            </a:r>
          </a:p>
          <a:p>
            <a:pPr lvl="1"/>
            <a:r>
              <a:rPr lang="en-US" sz="3600">
                <a:latin typeface="Arial" charset="0"/>
              </a:rPr>
              <a:t>….</a:t>
            </a:r>
          </a:p>
        </p:txBody>
      </p:sp>
      <p:sp>
        <p:nvSpPr>
          <p:cNvPr id="191492" name="Title 1"/>
          <p:cNvSpPr txBox="1">
            <a:spLocks/>
          </p:cNvSpPr>
          <p:nvPr/>
        </p:nvSpPr>
        <p:spPr bwMode="auto">
          <a:xfrm>
            <a:off x="304800" y="228600"/>
            <a:ext cx="8839200" cy="762000"/>
          </a:xfrm>
          <a:prstGeom prst="rect">
            <a:avLst/>
          </a:prstGeom>
          <a:noFill/>
          <a:ln w="9525">
            <a:noFill/>
            <a:miter lim="800000"/>
            <a:headEnd/>
            <a:tailEnd/>
          </a:ln>
        </p:spPr>
        <p:txBody>
          <a:bodyPr anchor="ctr"/>
          <a:lstStyle/>
          <a:p>
            <a:r>
              <a:rPr lang="en-US" sz="3200" i="1">
                <a:solidFill>
                  <a:schemeClr val="tx2"/>
                </a:solidFill>
                <a:latin typeface="Arial" charset="0"/>
              </a:rPr>
              <a:t>The American Recovery and Reinvestment Act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1"/>
          <p:cNvSpPr txBox="1">
            <a:spLocks noGrp="1"/>
          </p:cNvSpPr>
          <p:nvPr/>
        </p:nvSpPr>
        <p:spPr bwMode="auto">
          <a:xfrm>
            <a:off x="7924800" y="6400800"/>
            <a:ext cx="1143000" cy="304800"/>
          </a:xfrm>
          <a:prstGeom prst="rect">
            <a:avLst/>
          </a:prstGeom>
          <a:noFill/>
          <a:ln w="9525">
            <a:noFill/>
            <a:miter lim="800000"/>
            <a:headEnd/>
            <a:tailEnd/>
          </a:ln>
        </p:spPr>
        <p:txBody>
          <a:bodyPr/>
          <a:lstStyle/>
          <a:p>
            <a:pPr algn="ctr"/>
            <a:fld id="{B2CCDED6-28F9-47A2-B2BD-085135C02D73}" type="slidenum">
              <a:rPr lang="en-US" sz="2000" i="1">
                <a:latin typeface="Arial" charset="0"/>
              </a:rPr>
              <a:pPr algn="ctr"/>
              <a:t>115</a:t>
            </a:fld>
            <a:endParaRPr lang="en-US" sz="2000" i="1">
              <a:latin typeface="Arial" charset="0"/>
            </a:endParaRPr>
          </a:p>
        </p:txBody>
      </p:sp>
      <p:sp>
        <p:nvSpPr>
          <p:cNvPr id="192515" name="TextBox 2"/>
          <p:cNvSpPr txBox="1">
            <a:spLocks noChangeArrowheads="1"/>
          </p:cNvSpPr>
          <p:nvPr/>
        </p:nvSpPr>
        <p:spPr bwMode="auto">
          <a:xfrm>
            <a:off x="139700" y="1524000"/>
            <a:ext cx="8928100" cy="4032250"/>
          </a:xfrm>
          <a:prstGeom prst="rect">
            <a:avLst/>
          </a:prstGeom>
          <a:noFill/>
          <a:ln w="9525">
            <a:noFill/>
            <a:miter lim="800000"/>
            <a:headEnd/>
            <a:tailEnd/>
          </a:ln>
        </p:spPr>
        <p:txBody>
          <a:bodyPr>
            <a:spAutoFit/>
          </a:bodyPr>
          <a:lstStyle/>
          <a:p>
            <a:r>
              <a:rPr lang="en-US" sz="3200" i="1">
                <a:latin typeface="Arial" charset="0"/>
              </a:rPr>
              <a:t>“Sound interoperability standards are needed to ensure that sizable public and private sector technology investments are not stranded. Such standards enable diverse systems and their components to work together and to securely exchange meaningful, actionable information.”</a:t>
            </a:r>
            <a:r>
              <a:rPr lang="en-US" sz="3200">
                <a:latin typeface="Arial" charset="0"/>
              </a:rPr>
              <a:t/>
            </a:r>
            <a:br>
              <a:rPr lang="en-US" sz="3200">
                <a:latin typeface="Arial" charset="0"/>
              </a:rPr>
            </a:br>
            <a:r>
              <a:rPr lang="en-US" sz="3200">
                <a:latin typeface="Arial" charset="0"/>
              </a:rPr>
              <a:t>- NIST</a:t>
            </a:r>
          </a:p>
          <a:p>
            <a:endParaRPr lang="en-US" sz="3200">
              <a:latin typeface="Arial" charset="0"/>
            </a:endParaRPr>
          </a:p>
        </p:txBody>
      </p:sp>
      <p:sp>
        <p:nvSpPr>
          <p:cNvPr id="192516" name="Title 1"/>
          <p:cNvSpPr txBox="1">
            <a:spLocks/>
          </p:cNvSpPr>
          <p:nvPr/>
        </p:nvSpPr>
        <p:spPr bwMode="auto">
          <a:xfrm>
            <a:off x="304800" y="228600"/>
            <a:ext cx="8839200" cy="762000"/>
          </a:xfrm>
          <a:prstGeom prst="rect">
            <a:avLst/>
          </a:prstGeom>
          <a:noFill/>
          <a:ln w="9525">
            <a:noFill/>
            <a:miter lim="800000"/>
            <a:headEnd/>
            <a:tailEnd/>
          </a:ln>
        </p:spPr>
        <p:txBody>
          <a:bodyPr anchor="ctr"/>
          <a:lstStyle/>
          <a:p>
            <a:r>
              <a:rPr lang="en-US" sz="3200" i="1">
                <a:solidFill>
                  <a:schemeClr val="tx2"/>
                </a:solidFill>
                <a:latin typeface="Arial" charset="0"/>
              </a:rPr>
              <a:t>Standards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1"/>
          <p:cNvSpPr txBox="1">
            <a:spLocks noGrp="1"/>
          </p:cNvSpPr>
          <p:nvPr/>
        </p:nvSpPr>
        <p:spPr bwMode="auto">
          <a:xfrm>
            <a:off x="7924800" y="6400800"/>
            <a:ext cx="1143000" cy="304800"/>
          </a:xfrm>
          <a:prstGeom prst="rect">
            <a:avLst/>
          </a:prstGeom>
          <a:noFill/>
          <a:ln w="9525">
            <a:noFill/>
            <a:miter lim="800000"/>
            <a:headEnd/>
            <a:tailEnd/>
          </a:ln>
        </p:spPr>
        <p:txBody>
          <a:bodyPr/>
          <a:lstStyle/>
          <a:p>
            <a:pPr algn="ctr"/>
            <a:fld id="{52D00ACF-B187-467B-A88E-BB2B90DB2EA5}" type="slidenum">
              <a:rPr lang="en-US" sz="1200" i="1">
                <a:latin typeface="Arial" charset="0"/>
              </a:rPr>
              <a:pPr algn="ctr"/>
              <a:t>116</a:t>
            </a:fld>
            <a:endParaRPr lang="en-US" sz="1200" i="1">
              <a:latin typeface="Arial" charset="0"/>
            </a:endParaRPr>
          </a:p>
        </p:txBody>
      </p:sp>
      <p:sp>
        <p:nvSpPr>
          <p:cNvPr id="193539" name="Title 2"/>
          <p:cNvSpPr>
            <a:spLocks noGrp="1"/>
          </p:cNvSpPr>
          <p:nvPr>
            <p:ph type="title" idx="4294967295"/>
          </p:nvPr>
        </p:nvSpPr>
        <p:spPr/>
        <p:txBody>
          <a:bodyPr anchor="ctr"/>
          <a:lstStyle/>
          <a:p>
            <a:r>
              <a:rPr lang="en-US" smtClean="0"/>
              <a:t>Level of Urgency</a:t>
            </a:r>
          </a:p>
        </p:txBody>
      </p:sp>
      <p:sp>
        <p:nvSpPr>
          <p:cNvPr id="193540" name="Text Placeholder 3"/>
          <p:cNvSpPr>
            <a:spLocks noGrp="1"/>
          </p:cNvSpPr>
          <p:nvPr>
            <p:ph type="body" idx="4294967295"/>
          </p:nvPr>
        </p:nvSpPr>
        <p:spPr>
          <a:xfrm>
            <a:off x="228600" y="1143000"/>
            <a:ext cx="8610600" cy="5638800"/>
          </a:xfrm>
        </p:spPr>
        <p:txBody>
          <a:bodyPr/>
          <a:lstStyle/>
          <a:p>
            <a:r>
              <a:rPr lang="en-US" sz="2000" dirty="0" smtClean="0"/>
              <a:t>The $3.4 billion in U.S. Smart Grid Investment Grants, combined with matching $4.7 billion in private funds ($8.1 billion total) will result in deployment, over the next 3-4 years of</a:t>
            </a:r>
          </a:p>
          <a:p>
            <a:pPr lvl="1"/>
            <a:r>
              <a:rPr lang="en-US" sz="2000" dirty="0" smtClean="0"/>
              <a:t>40 million smart meters (about 1/4 of the total meter base in the U.S.)</a:t>
            </a:r>
          </a:p>
          <a:p>
            <a:pPr lvl="1"/>
            <a:r>
              <a:rPr lang="en-US" sz="2000" dirty="0" smtClean="0"/>
              <a:t>850 </a:t>
            </a:r>
            <a:r>
              <a:rPr lang="en-US" sz="2000" dirty="0" err="1" smtClean="0"/>
              <a:t>phasor</a:t>
            </a:r>
            <a:r>
              <a:rPr lang="en-US" sz="2000" dirty="0" smtClean="0"/>
              <a:t> measurement units covering 100% of the grid</a:t>
            </a:r>
          </a:p>
          <a:p>
            <a:pPr lvl="1"/>
            <a:r>
              <a:rPr lang="en-US" sz="2000" dirty="0" smtClean="0"/>
              <a:t>200,000 smart transformers</a:t>
            </a:r>
          </a:p>
          <a:p>
            <a:pPr lvl="1"/>
            <a:r>
              <a:rPr lang="en-US" sz="2000" dirty="0" smtClean="0"/>
              <a:t>700 automated substations</a:t>
            </a:r>
          </a:p>
          <a:p>
            <a:pPr lvl="1"/>
            <a:r>
              <a:rPr lang="en-US" sz="2000" dirty="0" smtClean="0"/>
              <a:t>1 million in-home displays</a:t>
            </a:r>
          </a:p>
          <a:p>
            <a:pPr lvl="1"/>
            <a:r>
              <a:rPr lang="en-US" sz="2000" dirty="0" smtClean="0"/>
              <a:t>170,000 smart thermostats</a:t>
            </a:r>
          </a:p>
          <a:p>
            <a:pPr lvl="1"/>
            <a:r>
              <a:rPr lang="en-US" sz="2000" dirty="0" smtClean="0"/>
              <a:t>175,000 other load control devices.</a:t>
            </a:r>
          </a:p>
          <a:p>
            <a:r>
              <a:rPr lang="en-US" sz="2000" dirty="0" smtClean="0"/>
              <a:t>There is only a very small window of opportunity to specify the standards that will be used in these deployments since they will be completed within 3-4 years.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3"/>
          <p:cNvSpPr txBox="1">
            <a:spLocks noGrp="1"/>
          </p:cNvSpPr>
          <p:nvPr/>
        </p:nvSpPr>
        <p:spPr bwMode="auto">
          <a:xfrm>
            <a:off x="8229600" y="6400800"/>
            <a:ext cx="939800" cy="304800"/>
          </a:xfrm>
          <a:prstGeom prst="rect">
            <a:avLst/>
          </a:prstGeom>
          <a:noFill/>
          <a:ln w="9525">
            <a:noFill/>
            <a:miter lim="800000"/>
            <a:headEnd/>
            <a:tailEnd/>
          </a:ln>
        </p:spPr>
        <p:txBody>
          <a:bodyPr/>
          <a:lstStyle/>
          <a:p>
            <a:pPr algn="ctr"/>
            <a:fld id="{382ADA70-1E7B-488C-BA73-F83613B11D19}" type="slidenum">
              <a:rPr lang="en-US" sz="2000">
                <a:latin typeface="Arial" charset="0"/>
              </a:rPr>
              <a:pPr algn="ctr"/>
              <a:t>117</a:t>
            </a:fld>
            <a:endParaRPr lang="en-US" sz="2000">
              <a:latin typeface="Arial" charset="0"/>
            </a:endParaRPr>
          </a:p>
        </p:txBody>
      </p:sp>
      <p:sp>
        <p:nvSpPr>
          <p:cNvPr id="5" name="Rectangle 4"/>
          <p:cNvSpPr/>
          <p:nvPr/>
        </p:nvSpPr>
        <p:spPr>
          <a:xfrm>
            <a:off x="1311985" y="2967335"/>
            <a:ext cx="6520055"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ea typeface="ＭＳ Ｐゴシック" pitchFamily="-110" charset="-128"/>
                <a:cs typeface="+mn-cs"/>
              </a:rPr>
              <a:t>NIST SGIP Projects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smtClean="0"/>
              <a:t>SGIP Catalog of Standards</a:t>
            </a:r>
          </a:p>
        </p:txBody>
      </p:sp>
      <p:sp>
        <p:nvSpPr>
          <p:cNvPr id="195587" name="Rectangle 3"/>
          <p:cNvSpPr>
            <a:spLocks noGrp="1" noChangeArrowheads="1"/>
          </p:cNvSpPr>
          <p:nvPr>
            <p:ph type="body" idx="1"/>
          </p:nvPr>
        </p:nvSpPr>
        <p:spPr>
          <a:xfrm>
            <a:off x="381000" y="1143000"/>
            <a:ext cx="8534400" cy="4800600"/>
          </a:xfrm>
        </p:spPr>
        <p:txBody>
          <a:bodyPr/>
          <a:lstStyle/>
          <a:p>
            <a:pPr>
              <a:lnSpc>
                <a:spcPct val="80000"/>
              </a:lnSpc>
            </a:pPr>
            <a:r>
              <a:rPr lang="en-US" smtClean="0"/>
              <a:t>The catalog is a compendium of standards and practices considered to be appropriate for the development and deployment of a robust and interoperable Smart Grid. </a:t>
            </a:r>
          </a:p>
          <a:p>
            <a:pPr>
              <a:lnSpc>
                <a:spcPct val="80000"/>
              </a:lnSpc>
            </a:pPr>
            <a:endParaRPr lang="en-US" smtClean="0"/>
          </a:p>
          <a:p>
            <a:pPr>
              <a:lnSpc>
                <a:spcPct val="80000"/>
              </a:lnSpc>
            </a:pPr>
            <a:r>
              <a:rPr lang="en-US" smtClean="0"/>
              <a:t> In general, compliance with a standard does not guarantee interoperability due to the above reasons or due to vagueness or under-specification in the base document. The </a:t>
            </a:r>
            <a:r>
              <a:rPr lang="en-US" smtClean="0">
                <a:hlinkClick r:id="rId2"/>
              </a:rPr>
              <a:t>SGIP</a:t>
            </a:r>
            <a:r>
              <a:rPr lang="en-US" smtClean="0"/>
              <a:t> as a part of its work program is defining a testing and certification program that may be applied to the standards listed in the catalog</a:t>
            </a:r>
          </a:p>
          <a:p>
            <a:pPr>
              <a:lnSpc>
                <a:spcPct val="80000"/>
              </a:lnSpc>
            </a:pPr>
            <a:endParaRPr lang="en-US" smtClean="0"/>
          </a:p>
        </p:txBody>
      </p:sp>
      <p:sp>
        <p:nvSpPr>
          <p:cNvPr id="195588" name="Text Box 4"/>
          <p:cNvSpPr txBox="1">
            <a:spLocks noChangeArrowheads="1"/>
          </p:cNvSpPr>
          <p:nvPr/>
        </p:nvSpPr>
        <p:spPr bwMode="auto">
          <a:xfrm>
            <a:off x="457200" y="6172200"/>
            <a:ext cx="6726238" cy="317500"/>
          </a:xfrm>
          <a:prstGeom prst="rect">
            <a:avLst/>
          </a:prstGeom>
          <a:noFill/>
          <a:ln w="12700">
            <a:solidFill>
              <a:srgbClr val="FF9933"/>
            </a:solidFill>
            <a:miter lim="800000"/>
            <a:headEnd type="none" w="sm" len="sm"/>
            <a:tailEnd type="none" w="sm" len="sm"/>
          </a:ln>
          <a:effectLst/>
        </p:spPr>
        <p:txBody>
          <a:bodyPr wrap="none">
            <a:spAutoFit/>
          </a:bodyPr>
          <a:lstStyle/>
          <a:p>
            <a:pPr algn="ctr" eaLnBrk="0" hangingPunct="0"/>
            <a:r>
              <a:rPr lang="en-US" sz="1400" b="1">
                <a:hlinkClick r:id="rId3"/>
              </a:rPr>
              <a:t>http://collaborate.nist.gov/twiki-sggrid/bin/view/SmartGrid/SGIPCatalogOfStandards</a:t>
            </a:r>
            <a:endParaRPr lang="en-US" sz="1400" b="1"/>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152400" y="381000"/>
            <a:ext cx="8839200" cy="685800"/>
          </a:xfrm>
        </p:spPr>
        <p:txBody>
          <a:bodyPr anchor="ctr"/>
          <a:lstStyle/>
          <a:p>
            <a:r>
              <a:rPr lang="en-US" sz="3200" smtClean="0"/>
              <a:t>Rationale for Priority Action Plans (PAPs)</a:t>
            </a:r>
          </a:p>
        </p:txBody>
      </p:sp>
      <p:sp>
        <p:nvSpPr>
          <p:cNvPr id="196611" name="Rectangle 3"/>
          <p:cNvSpPr>
            <a:spLocks noGrp="1" noChangeArrowheads="1"/>
          </p:cNvSpPr>
          <p:nvPr>
            <p:ph type="body" idx="4294967295"/>
          </p:nvPr>
        </p:nvSpPr>
        <p:spPr>
          <a:xfrm>
            <a:off x="228600" y="1219200"/>
            <a:ext cx="8686800" cy="5181600"/>
          </a:xfrm>
        </p:spPr>
        <p:txBody>
          <a:bodyPr/>
          <a:lstStyle/>
          <a:p>
            <a:pPr>
              <a:lnSpc>
                <a:spcPct val="80000"/>
              </a:lnSpc>
            </a:pPr>
            <a:r>
              <a:rPr lang="en-US" sz="2200" smtClean="0"/>
              <a:t>National Institute of Standards and Technology (NIST) is proposing a set of priorities for developing standards necessary to build an interoperable Smart Grid. Among the criteria for inclusion on this initial list were immediacy of need, relevance to high-priority, availability of existing standards to respond to the need, state of the deployment of affected technologies, and estimated time frame to achieve an effective solution. </a:t>
            </a:r>
          </a:p>
          <a:p>
            <a:pPr>
              <a:lnSpc>
                <a:spcPct val="80000"/>
              </a:lnSpc>
            </a:pPr>
            <a:r>
              <a:rPr lang="en-US" sz="2200" smtClean="0"/>
              <a:t>To facilitate timely and effective responses to these needs, NIST has drafted a preliminary Priority Action Plan (PAP) for each need. The PAPs are intended to scope out problem areas and to begin clarifying the steps required for achieving solutions. </a:t>
            </a:r>
          </a:p>
          <a:p>
            <a:pPr algn="just">
              <a:lnSpc>
                <a:spcPct val="80000"/>
              </a:lnSpc>
              <a:spcBef>
                <a:spcPts val="900"/>
              </a:spcBef>
              <a:spcAft>
                <a:spcPts val="900"/>
              </a:spcAft>
            </a:pPr>
            <a:r>
              <a:rPr lang="en-US" sz="2200" smtClean="0"/>
              <a:t>PAPs are intended to facilitate progress, which includes more detailed definition of needs and identifying the appropriate actions and actors for accomplishing modifications or enhancements to standards as well as the harmonization required. </a:t>
            </a:r>
          </a:p>
        </p:txBody>
      </p:sp>
      <p:sp>
        <p:nvSpPr>
          <p:cNvPr id="196612" name="Slide Number Placeholder 1"/>
          <p:cNvSpPr txBox="1">
            <a:spLocks noGrp="1"/>
          </p:cNvSpPr>
          <p:nvPr/>
        </p:nvSpPr>
        <p:spPr bwMode="auto">
          <a:xfrm>
            <a:off x="8229600" y="6400800"/>
            <a:ext cx="939800" cy="304800"/>
          </a:xfrm>
          <a:prstGeom prst="rect">
            <a:avLst/>
          </a:prstGeom>
          <a:noFill/>
          <a:ln w="9525">
            <a:noFill/>
            <a:miter lim="800000"/>
            <a:headEnd/>
            <a:tailEnd/>
          </a:ln>
        </p:spPr>
        <p:txBody>
          <a:bodyPr/>
          <a:lstStyle/>
          <a:p>
            <a:pPr algn="ctr"/>
            <a:fld id="{9143E361-47F9-45E9-B839-D946FFB94B6D}" type="slidenum">
              <a:rPr lang="en-US" sz="2000">
                <a:latin typeface="Arial" charset="0"/>
              </a:rPr>
              <a:pPr algn="ctr"/>
              <a:t>119</a:t>
            </a:fld>
            <a:endParaRPr lang="en-US" sz="200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84FB1370-A57F-4553-AD69-E87C54C15382}" type="slidenum">
              <a:rPr lang="en-GB" sz="1600"/>
              <a:pPr/>
              <a:t>12</a:t>
            </a:fld>
            <a:endParaRPr lang="en-GB" sz="1600"/>
          </a:p>
        </p:txBody>
      </p:sp>
      <p:sp>
        <p:nvSpPr>
          <p:cNvPr id="316419"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16420"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16421" name="Rectangle 2"/>
          <p:cNvSpPr>
            <a:spLocks noGrp="1" noChangeArrowheads="1"/>
          </p:cNvSpPr>
          <p:nvPr>
            <p:ph type="title" idx="4294967295"/>
          </p:nvPr>
        </p:nvSpPr>
        <p:spPr/>
        <p:txBody>
          <a:bodyPr/>
          <a:lstStyle/>
          <a:p>
            <a:r>
              <a:rPr lang="en-AU" smtClean="0"/>
              <a:t>EU M441 Smart Metering Mandate</a:t>
            </a:r>
          </a:p>
        </p:txBody>
      </p:sp>
      <p:sp>
        <p:nvSpPr>
          <p:cNvPr id="316422" name="Espace réservé du contenu 23" descr="5%"/>
          <p:cNvSpPr>
            <a:spLocks noGrp="1"/>
          </p:cNvSpPr>
          <p:nvPr>
            <p:ph type="body" idx="4294967295"/>
          </p:nvPr>
        </p:nvSpPr>
        <p:spPr/>
        <p:txBody>
          <a:bodyPr/>
          <a:lstStyle/>
          <a:p>
            <a:r>
              <a:rPr lang="en-US" sz="2000" smtClean="0"/>
              <a:t>Objective: create European standards that will </a:t>
            </a:r>
          </a:p>
          <a:p>
            <a:pPr lvl="1"/>
            <a:r>
              <a:rPr lang="en-US" sz="1800" smtClean="0"/>
              <a:t>enable interoperability of utility meters (water, gas, electricity, heat), </a:t>
            </a:r>
          </a:p>
          <a:p>
            <a:pPr lvl="1"/>
            <a:r>
              <a:rPr lang="en-US" sz="1800" smtClean="0"/>
              <a:t>which can then improve the means by which customers' awareness of actual consumption can be raised, </a:t>
            </a:r>
          </a:p>
          <a:p>
            <a:pPr lvl="1"/>
            <a:r>
              <a:rPr lang="en-US" sz="1800" smtClean="0"/>
              <a:t>in order to allow timely adaptation to their demands.</a:t>
            </a:r>
          </a:p>
          <a:p>
            <a:endParaRPr lang="en-US" sz="2000" smtClean="0"/>
          </a:p>
          <a:p>
            <a:pPr>
              <a:lnSpc>
                <a:spcPct val="80000"/>
              </a:lnSpc>
            </a:pPr>
            <a:r>
              <a:rPr lang="en-US" sz="2000" smtClean="0"/>
              <a:t>Phase 1 Communications standards (connectivity) – mostly complete</a:t>
            </a:r>
          </a:p>
          <a:p>
            <a:pPr lvl="1">
              <a:lnSpc>
                <a:spcPct val="80000"/>
              </a:lnSpc>
            </a:pPr>
            <a:r>
              <a:rPr lang="en-US" sz="1800" smtClean="0"/>
              <a:t>CENELEC Technical Report TR 50572</a:t>
            </a:r>
          </a:p>
          <a:p>
            <a:pPr lvl="1">
              <a:lnSpc>
                <a:spcPct val="80000"/>
              </a:lnSpc>
            </a:pPr>
            <a:r>
              <a:rPr lang="en-US" sz="1800" smtClean="0"/>
              <a:t>Functional Communications Architecture</a:t>
            </a:r>
          </a:p>
          <a:p>
            <a:pPr lvl="1">
              <a:lnSpc>
                <a:spcPct val="80000"/>
              </a:lnSpc>
            </a:pPr>
            <a:r>
              <a:rPr lang="en-US" sz="1800" smtClean="0"/>
              <a:t>Standards GAP analysis</a:t>
            </a:r>
          </a:p>
          <a:p>
            <a:pPr lvl="1">
              <a:lnSpc>
                <a:spcPct val="80000"/>
              </a:lnSpc>
            </a:pPr>
            <a:r>
              <a:rPr lang="en-US" sz="1800" smtClean="0"/>
              <a:t>Use Case Task Group</a:t>
            </a:r>
          </a:p>
          <a:p>
            <a:pPr lvl="1">
              <a:lnSpc>
                <a:spcPct val="80000"/>
              </a:lnSpc>
            </a:pPr>
            <a:r>
              <a:rPr lang="en-US" sz="1800" smtClean="0"/>
              <a:t>HAN out of scope</a:t>
            </a:r>
          </a:p>
          <a:p>
            <a:pPr lvl="1">
              <a:lnSpc>
                <a:spcPct val="80000"/>
              </a:lnSpc>
            </a:pPr>
            <a:endParaRPr lang="en-US" sz="1800" smtClean="0"/>
          </a:p>
          <a:p>
            <a:pPr>
              <a:lnSpc>
                <a:spcPct val="80000"/>
              </a:lnSpc>
            </a:pPr>
            <a:r>
              <a:rPr lang="en-US" sz="2000" smtClean="0"/>
              <a:t>Phase 2 Additional Functionality (applications, target end of ’12)</a:t>
            </a:r>
          </a:p>
        </p:txBody>
      </p:sp>
      <p:sp>
        <p:nvSpPr>
          <p:cNvPr id="316423" name="Slide Number Placeholder 4"/>
          <p:cNvSpPr txBox="1">
            <a:spLocks noGrp="1"/>
          </p:cNvSpPr>
          <p:nvPr/>
        </p:nvSpPr>
        <p:spPr bwMode="auto">
          <a:xfrm>
            <a:off x="8504238" y="6372225"/>
            <a:ext cx="468312" cy="249238"/>
          </a:xfrm>
          <a:prstGeom prst="rect">
            <a:avLst/>
          </a:prstGeom>
          <a:noFill/>
          <a:ln w="9525">
            <a:noFill/>
            <a:miter lim="800000"/>
            <a:headEnd/>
            <a:tailEnd/>
          </a:ln>
        </p:spPr>
        <p:txBody>
          <a:bodyPr/>
          <a:lstStyle/>
          <a:p>
            <a:pPr algn="ctr"/>
            <a:fld id="{DD5990C4-98AB-4500-A9DE-978D28790B2F}" type="slidenum">
              <a:rPr lang="en-GB" sz="1000" b="1">
                <a:solidFill>
                  <a:schemeClr val="bg1"/>
                </a:solidFill>
                <a:latin typeface="Arial" charset="0"/>
              </a:rPr>
              <a:pPr algn="ctr"/>
              <a:t>12</a:t>
            </a:fld>
            <a:endParaRPr lang="en-GB" sz="1000" b="1">
              <a:solidFill>
                <a:schemeClr val="bg1"/>
              </a:solidFill>
              <a:latin typeface="Arial"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idx="4294967295"/>
          </p:nvPr>
        </p:nvSpPr>
        <p:spPr>
          <a:xfrm>
            <a:off x="1981200" y="152400"/>
            <a:ext cx="7162800" cy="762000"/>
          </a:xfrm>
        </p:spPr>
        <p:txBody>
          <a:bodyPr anchor="ctr"/>
          <a:lstStyle/>
          <a:p>
            <a:r>
              <a:rPr lang="en-US" dirty="0" smtClean="0"/>
              <a:t>Priority Action Plans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835899628"/>
              </p:ext>
            </p:extLst>
          </p:nvPr>
        </p:nvGraphicFramePr>
        <p:xfrm>
          <a:off x="312057" y="940388"/>
          <a:ext cx="8610600" cy="5536612"/>
        </p:xfrm>
        <a:graphic>
          <a:graphicData uri="http://schemas.openxmlformats.org/drawingml/2006/table">
            <a:tbl>
              <a:tblPr/>
              <a:tblGrid>
                <a:gridCol w="615042"/>
                <a:gridCol w="3690258"/>
                <a:gridCol w="461283"/>
                <a:gridCol w="3844017"/>
              </a:tblGrid>
              <a:tr h="233021">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2" tooltip="Sort by this column"/>
                        </a:rPr>
                        <a:t>#</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A3D963"/>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3" tooltip="Sort by this column"/>
                        </a:rPr>
                        <a:t>Priority Action Plan</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A3D963"/>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4" tooltip="Sort by this column"/>
                        </a:rPr>
                        <a:t>#</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A3D963"/>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5" tooltip="Sort by this column"/>
                        </a:rPr>
                        <a:t>Priority Action Plan</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A3D963"/>
                    </a:solidFill>
                  </a:tcPr>
                </a:tc>
              </a:tr>
              <a:tr h="398432">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1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6"/>
                        </a:rPr>
                        <a:t>Role of IP in the Smart Grid</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r>
              <a:tr h="466041">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2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hlinkClick r:id="rId7"/>
                        </a:rPr>
                        <a:t>Wireless Communications for the Smart Grid</a:t>
                      </a:r>
                      <a:r>
                        <a:rPr kumimoji="0" lang="en-US" sz="1600" b="0" i="0" u="none" strike="noStrike" cap="none" normalizeH="0" baseline="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3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8"/>
                        </a:rPr>
                        <a:t>Common Price Communication Model</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D9D1A2"/>
                    </a:solidFill>
                  </a:tcPr>
                </a:tc>
              </a:tr>
              <a:tr h="597649">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4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hlinkClick r:id="rId9"/>
                        </a:rPr>
                        <a:t>Common Schedule Communication Mechanism</a:t>
                      </a:r>
                      <a:r>
                        <a:rPr kumimoji="0" lang="en-US" sz="1600" b="0" i="0" u="none" strike="noStrike" cap="none" normalizeH="0" baseline="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5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10"/>
                        </a:rPr>
                        <a:t>Standard Meter Data Profiles</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r>
              <a:tr h="466041">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6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hlinkClick r:id="rId11"/>
                        </a:rPr>
                        <a:t>Common Semantic Model for Meter Data Tables</a:t>
                      </a:r>
                      <a:r>
                        <a:rPr kumimoji="0" lang="en-US" sz="1600" b="0" i="0" u="none" strike="noStrike" cap="none" normalizeH="0" baseline="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7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12"/>
                        </a:rPr>
                        <a:t>Electric Storage Interconnection Guidelines</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D9D1A2"/>
                    </a:solidFill>
                  </a:tcPr>
                </a:tc>
              </a:tr>
              <a:tr h="398432">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8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hlinkClick r:id="rId13"/>
                        </a:rPr>
                        <a:t>CIM for Distribution Grid Management</a:t>
                      </a:r>
                      <a:r>
                        <a:rPr kumimoji="0" lang="en-US" sz="1600" b="0" i="0" u="none" strike="noStrike" cap="none" normalizeH="0" baseline="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9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14"/>
                        </a:rPr>
                        <a:t>Standard DR and DER Signals</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r>
              <a:tr h="466041">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10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hlinkClick r:id="rId15"/>
                        </a:rPr>
                        <a:t>Standard Energy Usage Information</a:t>
                      </a:r>
                      <a:r>
                        <a:rPr kumimoji="0" lang="en-US" sz="1600" b="0" i="0" u="none" strike="noStrike" cap="none" normalizeH="0" baseline="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11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16"/>
                        </a:rPr>
                        <a:t>Common Object Models for Electric Transportation</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D9D1A2"/>
                    </a:solidFill>
                  </a:tcPr>
                </a:tc>
              </a:tr>
              <a:tr h="796866">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12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hlinkClick r:id="rId17"/>
                        </a:rPr>
                        <a:t>Mapping IEEE 1815 (DNP3) to IEC 61850 Objects</a:t>
                      </a:r>
                      <a:r>
                        <a:rPr kumimoji="0" lang="en-US" sz="1600" b="0" i="0" u="none" strike="noStrike" cap="none" normalizeH="0" baseline="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13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18"/>
                        </a:rPr>
                        <a:t>Harmonization of IEEE C37.118 with IEC 61850 and Precision Time Synchronization</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r>
              <a:tr h="996081">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14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hlinkClick r:id="rId19"/>
                        </a:rPr>
                        <a:t>Transmission and Distribution Power Systems Model Mapping</a:t>
                      </a:r>
                      <a:r>
                        <a:rPr kumimoji="0" lang="en-US" sz="1600" b="0" i="0" u="none" strike="noStrike" cap="none" normalizeH="0" baseline="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15 </a:t>
                      </a:r>
                    </a:p>
                  </a:txBody>
                  <a:tcPr marL="0" marR="0" marT="0" marB="0" horzOverflow="overflow">
                    <a:lnL>
                      <a:noFill/>
                    </a:lnL>
                    <a:lnR>
                      <a:noFill/>
                    </a:lnR>
                    <a:lnT>
                      <a:noFill/>
                    </a:lnT>
                    <a:lnB>
                      <a:noFill/>
                    </a:lnB>
                    <a:lnTlToBr>
                      <a:noFill/>
                    </a:lnTlToBr>
                    <a:lnBlToTr>
                      <a:noFill/>
                    </a:lnBlToTr>
                    <a:solidFill>
                      <a:srgbClr val="D9D1A2"/>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20"/>
                        </a:rPr>
                        <a:t>Harmonize Power Line Carrier Standards for Appliance Communications in the Home</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D9D1A2"/>
                    </a:solidFill>
                  </a:tcPr>
                </a:tc>
              </a:tr>
              <a:tr h="398432">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16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hlinkClick r:id="rId21"/>
                        </a:rPr>
                        <a:t>Wind Plant Communications</a:t>
                      </a:r>
                      <a:r>
                        <a:rPr kumimoji="0" lang="en-US" sz="1600" b="0" i="0" u="none" strike="noStrike" cap="none" normalizeH="0" baseline="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17 </a:t>
                      </a:r>
                    </a:p>
                  </a:txBody>
                  <a:tcPr marL="0" marR="0" marT="0" marB="0" horzOverflow="overflow">
                    <a:lnL>
                      <a:noFill/>
                    </a:lnL>
                    <a:lnR>
                      <a:noFill/>
                    </a:lnR>
                    <a:lnT>
                      <a:noFill/>
                    </a:lnT>
                    <a:lnB>
                      <a:noFill/>
                    </a:lnB>
                    <a:lnTlToBr>
                      <a:noFill/>
                    </a:lnTlToBr>
                    <a:lnBlToTr>
                      <a:noFill/>
                    </a:lnBlToTr>
                    <a:solidFill>
                      <a:srgbClr val="FFF6BF"/>
                    </a:solidFill>
                  </a:tcPr>
                </a:tc>
                <a:tc>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22"/>
                        </a:rPr>
                        <a:t>Facility Smart Grid Information Standard</a:t>
                      </a:r>
                      <a:r>
                        <a:rPr kumimoji="0" lang="en-US" sz="1600" b="0" i="0" u="none" strike="noStrike" cap="none" normalizeH="0" baseline="0" dirty="0" smtClean="0">
                          <a:ln>
                            <a:noFill/>
                          </a:ln>
                          <a:solidFill>
                            <a:schemeClr val="tx1"/>
                          </a:solidFill>
                          <a:effectLst/>
                          <a:latin typeface="Arial" charset="0"/>
                          <a:ea typeface="ＭＳ Ｐゴシック"/>
                          <a:cs typeface="ＭＳ Ｐゴシック"/>
                        </a:rPr>
                        <a:t> </a:t>
                      </a:r>
                    </a:p>
                  </a:txBody>
                  <a:tcPr marL="0" marR="0" marT="0" marB="0" horzOverflow="overflow">
                    <a:lnL>
                      <a:noFill/>
                    </a:lnL>
                    <a:lnR>
                      <a:noFill/>
                    </a:lnR>
                    <a:lnT>
                      <a:noFill/>
                    </a:lnT>
                    <a:lnB>
                      <a:noFill/>
                    </a:lnB>
                    <a:lnTlToBr>
                      <a:noFill/>
                    </a:lnTlToBr>
                    <a:lnBlToTr>
                      <a:noFill/>
                    </a:lnBlToTr>
                    <a:solidFill>
                      <a:srgbClr val="FFF6BF"/>
                    </a:solidFill>
                  </a:tcPr>
                </a:tc>
              </a:tr>
              <a:tr h="233021">
                <a:tc>
                  <a:txBody>
                    <a:bodyPr/>
                    <a:lstStyle/>
                    <a:p>
                      <a:pPr marL="0" marR="0" lvl="0" indent="0" algn="ctr"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a:cs typeface="ＭＳ Ｐゴシック"/>
                        </a:rPr>
                        <a:t>18 </a:t>
                      </a:r>
                    </a:p>
                  </a:txBody>
                  <a:tcPr marL="0" marR="0" marT="0" marB="0" horzOverflow="overflow">
                    <a:lnL>
                      <a:noFill/>
                    </a:lnL>
                    <a:lnR>
                      <a:noFill/>
                    </a:lnR>
                    <a:lnT>
                      <a:noFill/>
                    </a:lnT>
                    <a:lnB>
                      <a:noFill/>
                    </a:lnB>
                    <a:lnTlToBr>
                      <a:noFill/>
                    </a:lnTlToBr>
                    <a:lnBlToTr>
                      <a:noFill/>
                    </a:lnBlToTr>
                    <a:solidFill>
                      <a:srgbClr val="D9D1A2"/>
                    </a:solidFill>
                  </a:tcPr>
                </a:tc>
                <a:tc gridSpan="3">
                  <a:txBody>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a:cs typeface="ＭＳ Ｐゴシック"/>
                          <a:hlinkClick r:id="rId23"/>
                        </a:rPr>
                        <a:t>SEP 1.x to SEP 2 Transition and Coexistence </a:t>
                      </a:r>
                      <a:endParaRPr kumimoji="0" lang="en-US" sz="1600" b="0" i="0" u="none" strike="noStrike" cap="none" normalizeH="0" baseline="0" dirty="0" smtClean="0">
                        <a:ln>
                          <a:noFill/>
                        </a:ln>
                        <a:solidFill>
                          <a:schemeClr val="tx1"/>
                        </a:solidFill>
                        <a:effectLst/>
                        <a:latin typeface="Arial" charset="0"/>
                        <a:ea typeface="ＭＳ Ｐゴシック"/>
                        <a:cs typeface="ＭＳ Ｐゴシック"/>
                      </a:endParaRPr>
                    </a:p>
                  </a:txBody>
                  <a:tcPr marL="0" marR="0" marT="0" marB="0" horzOverflow="overflow">
                    <a:lnL>
                      <a:noFill/>
                    </a:lnL>
                    <a:lnR>
                      <a:noFill/>
                    </a:lnR>
                    <a:lnT>
                      <a:noFill/>
                    </a:lnT>
                    <a:lnB>
                      <a:noFill/>
                    </a:lnB>
                    <a:lnTlToBr>
                      <a:noFill/>
                    </a:lnTlToBr>
                    <a:lnBlToTr>
                      <a:noFill/>
                    </a:lnBlToTr>
                    <a:solidFill>
                      <a:srgbClr val="D9D1A2"/>
                    </a:solidFill>
                  </a:tcPr>
                </a:tc>
                <a:tc hMerge="1">
                  <a:txBody>
                    <a:bodyPr/>
                    <a:lstStyle/>
                    <a:p>
                      <a:endParaRPr lang="en-US"/>
                    </a:p>
                  </a:txBody>
                  <a:tcPr/>
                </a:tc>
                <a:tc hMerge="1">
                  <a:txBody>
                    <a:bodyPr/>
                    <a:lstStyle/>
                    <a:p>
                      <a:endParaRPr lang="en-US"/>
                    </a:p>
                  </a:txBody>
                  <a:tcPr/>
                </a:tc>
              </a:tr>
            </a:tbl>
          </a:graphicData>
        </a:graphic>
      </p:graphicFrame>
      <p:sp>
        <p:nvSpPr>
          <p:cNvPr id="198702" name="Slide Number Placeholder 3"/>
          <p:cNvSpPr txBox="1">
            <a:spLocks noGrp="1"/>
          </p:cNvSpPr>
          <p:nvPr/>
        </p:nvSpPr>
        <p:spPr bwMode="auto">
          <a:xfrm>
            <a:off x="8236857" y="6553200"/>
            <a:ext cx="939800" cy="304800"/>
          </a:xfrm>
          <a:prstGeom prst="rect">
            <a:avLst/>
          </a:prstGeom>
          <a:noFill/>
          <a:ln w="9525">
            <a:noFill/>
            <a:miter lim="800000"/>
            <a:headEnd/>
            <a:tailEnd/>
          </a:ln>
        </p:spPr>
        <p:txBody>
          <a:bodyPr/>
          <a:lstStyle/>
          <a:p>
            <a:pPr algn="ctr"/>
            <a:fld id="{86335B6B-644A-47F9-B080-327B69A8DE1C}" type="slidenum">
              <a:rPr lang="en-US" sz="2000">
                <a:latin typeface="Arial" charset="0"/>
              </a:rPr>
              <a:pPr algn="ctr"/>
              <a:t>120</a:t>
            </a:fld>
            <a:endParaRPr lang="en-US" sz="2000" dirty="0">
              <a:latin typeface="Arial"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idx="4294967295"/>
          </p:nvPr>
        </p:nvSpPr>
        <p:spPr>
          <a:xfrm>
            <a:off x="609600" y="228600"/>
            <a:ext cx="7924800" cy="762000"/>
          </a:xfrm>
        </p:spPr>
        <p:txBody>
          <a:bodyPr anchor="ctr"/>
          <a:lstStyle/>
          <a:p>
            <a:r>
              <a:rPr lang="en-US" smtClean="0"/>
              <a:t>IP Priority Action Plan</a:t>
            </a:r>
          </a:p>
        </p:txBody>
      </p:sp>
      <p:sp>
        <p:nvSpPr>
          <p:cNvPr id="199683" name="Content Placeholder 2"/>
          <p:cNvSpPr>
            <a:spLocks noGrp="1"/>
          </p:cNvSpPr>
          <p:nvPr>
            <p:ph idx="4294967295"/>
          </p:nvPr>
        </p:nvSpPr>
        <p:spPr>
          <a:xfrm>
            <a:off x="0" y="990600"/>
            <a:ext cx="8991600" cy="5334000"/>
          </a:xfrm>
        </p:spPr>
        <p:txBody>
          <a:bodyPr/>
          <a:lstStyle/>
          <a:p>
            <a:pPr marL="457200" indent="-457200"/>
            <a:r>
              <a:rPr lang="en-US" sz="2000" dirty="0" smtClean="0"/>
              <a:t>Develop Smart Grid application communication requirements and devise a taxonomy for applications with similar network requirements</a:t>
            </a:r>
          </a:p>
          <a:p>
            <a:pPr marL="838200" lvl="1" indent="-381000"/>
            <a:r>
              <a:rPr lang="en-US" sz="2000" dirty="0" smtClean="0">
                <a:solidFill>
                  <a:srgbClr val="003399"/>
                </a:solidFill>
              </a:rPr>
              <a:t>Draft matrix under development and available for review </a:t>
            </a:r>
            <a:r>
              <a:rPr lang="en-US" sz="2000" i="1" dirty="0" smtClean="0">
                <a:solidFill>
                  <a:srgbClr val="003399"/>
                </a:solidFill>
                <a:hlinkClick r:id="rId3"/>
              </a:rPr>
              <a:t>http://collaborate.nist.gov/twiki-sggrid/pub/SmartGrid/PAP02Wireless/app_matrix_pap.xls</a:t>
            </a:r>
            <a:endParaRPr lang="en-US" sz="2000" dirty="0" smtClean="0">
              <a:solidFill>
                <a:srgbClr val="003399"/>
              </a:solidFill>
            </a:endParaRPr>
          </a:p>
          <a:p>
            <a:pPr marL="457200" indent="-457200"/>
            <a:r>
              <a:rPr lang="en-US" sz="2000" dirty="0" smtClean="0"/>
              <a:t>Identify a Core Protocol Suite for IP-based Smart Grid</a:t>
            </a:r>
          </a:p>
          <a:p>
            <a:pPr marL="838200" lvl="1" indent="-381000"/>
            <a:r>
              <a:rPr lang="en-US" sz="2000" dirty="0" smtClean="0">
                <a:solidFill>
                  <a:srgbClr val="003399"/>
                </a:solidFill>
              </a:rPr>
              <a:t>IETF drafts and reports submitted for considerations</a:t>
            </a:r>
          </a:p>
          <a:p>
            <a:pPr marL="838200" lvl="1" indent="-381000">
              <a:buFontTx/>
              <a:buNone/>
            </a:pPr>
            <a:r>
              <a:rPr lang="en-US" sz="2000" dirty="0" smtClean="0">
                <a:solidFill>
                  <a:srgbClr val="003399"/>
                </a:solidFill>
              </a:rPr>
              <a:t>	</a:t>
            </a:r>
            <a:r>
              <a:rPr lang="en-US" sz="2000" dirty="0" smtClean="0">
                <a:solidFill>
                  <a:srgbClr val="003399"/>
                </a:solidFill>
                <a:hlinkClick r:id="rId4"/>
              </a:rPr>
              <a:t>http://collaborate.nist.gov/twiki-sggrid/bin/view/SmartGrid/PAP01InternetProfile</a:t>
            </a:r>
            <a:endParaRPr lang="en-US" sz="2000" dirty="0" smtClean="0">
              <a:solidFill>
                <a:srgbClr val="003399"/>
              </a:solidFill>
            </a:endParaRPr>
          </a:p>
          <a:p>
            <a:pPr marL="457200" indent="-457200"/>
            <a:r>
              <a:rPr lang="en-US" sz="2000" dirty="0" smtClean="0"/>
              <a:t>Develop Application-Specific Protocol Requirements</a:t>
            </a:r>
          </a:p>
          <a:p>
            <a:pPr marL="838200" lvl="1" indent="-381000"/>
            <a:r>
              <a:rPr lang="en-US" sz="2000" dirty="0" smtClean="0"/>
              <a:t>Identify additional protocols or protocol enhancements beyond the core suite required by a specific class of applications</a:t>
            </a:r>
          </a:p>
          <a:p>
            <a:pPr marL="838200" lvl="1" indent="-381000"/>
            <a:r>
              <a:rPr lang="en-US" sz="2000" dirty="0" smtClean="0"/>
              <a:t>Develop guidelines for IP-based Smart Grid networks</a:t>
            </a:r>
          </a:p>
          <a:p>
            <a:pPr marL="457200" indent="-457200"/>
            <a:r>
              <a:rPr lang="en-US" sz="2000" dirty="0" smtClean="0"/>
              <a:t>Perform Gap Analysis</a:t>
            </a:r>
          </a:p>
          <a:p>
            <a:pPr marL="838200" lvl="1" indent="-381000"/>
            <a:r>
              <a:rPr lang="en-US" sz="2000" dirty="0" smtClean="0"/>
              <a:t>Identify new protocol or protocol enhancement standardization activities required to fully support the Smart Grid Vision</a:t>
            </a:r>
          </a:p>
        </p:txBody>
      </p:sp>
      <p:sp>
        <p:nvSpPr>
          <p:cNvPr id="199684" name="Slide Number Placeholder 1"/>
          <p:cNvSpPr txBox="1">
            <a:spLocks noGrp="1"/>
          </p:cNvSpPr>
          <p:nvPr/>
        </p:nvSpPr>
        <p:spPr bwMode="auto">
          <a:xfrm>
            <a:off x="7924800" y="6400800"/>
            <a:ext cx="1143000" cy="304800"/>
          </a:xfrm>
          <a:prstGeom prst="rect">
            <a:avLst/>
          </a:prstGeom>
          <a:noFill/>
          <a:ln w="9525">
            <a:noFill/>
            <a:miter lim="800000"/>
            <a:headEnd/>
            <a:tailEnd/>
          </a:ln>
        </p:spPr>
        <p:txBody>
          <a:bodyPr/>
          <a:lstStyle/>
          <a:p>
            <a:pPr algn="ctr"/>
            <a:fld id="{C7C53344-DFF6-4775-8B8D-64631D09E56F}" type="slidenum">
              <a:rPr lang="en-US" sz="2000" i="1">
                <a:latin typeface="Arial" charset="0"/>
              </a:rPr>
              <a:pPr algn="ctr"/>
              <a:t>121</a:t>
            </a:fld>
            <a:endParaRPr lang="en-US" sz="2000" i="1">
              <a:latin typeface="Arial"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3"/>
          <p:cNvSpPr txBox="1">
            <a:spLocks noGrp="1"/>
          </p:cNvSpPr>
          <p:nvPr/>
        </p:nvSpPr>
        <p:spPr bwMode="auto">
          <a:xfrm>
            <a:off x="8229600" y="6400800"/>
            <a:ext cx="939800" cy="304800"/>
          </a:xfrm>
          <a:prstGeom prst="rect">
            <a:avLst/>
          </a:prstGeom>
          <a:noFill/>
          <a:ln w="9525">
            <a:noFill/>
            <a:miter lim="800000"/>
            <a:headEnd/>
            <a:tailEnd/>
          </a:ln>
        </p:spPr>
        <p:txBody>
          <a:bodyPr/>
          <a:lstStyle/>
          <a:p>
            <a:pPr algn="ctr"/>
            <a:fld id="{BDC7A862-F9D4-4105-BECB-D8F7BFF361EC}" type="slidenum">
              <a:rPr lang="en-US" sz="2000">
                <a:latin typeface="Arial" charset="0"/>
              </a:rPr>
              <a:pPr algn="ctr"/>
              <a:t>122</a:t>
            </a:fld>
            <a:endParaRPr lang="en-US" sz="2000">
              <a:latin typeface="Arial" charset="0"/>
            </a:endParaRPr>
          </a:p>
        </p:txBody>
      </p:sp>
      <p:sp>
        <p:nvSpPr>
          <p:cNvPr id="5" name="Rectangle 4"/>
          <p:cNvSpPr/>
          <p:nvPr/>
        </p:nvSpPr>
        <p:spPr>
          <a:xfrm>
            <a:off x="1269122" y="2802235"/>
            <a:ext cx="6520056"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ea typeface="ＭＳ Ｐゴシック" pitchFamily="-110" charset="-128"/>
                <a:cs typeface="+mn-cs"/>
              </a:rPr>
              <a:t>NIST SGIP Projects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idx="4294967295"/>
          </p:nvPr>
        </p:nvSpPr>
        <p:spPr>
          <a:xfrm>
            <a:off x="685800" y="0"/>
            <a:ext cx="7772400" cy="990600"/>
          </a:xfrm>
        </p:spPr>
        <p:txBody>
          <a:bodyPr anchor="ctr"/>
          <a:lstStyle/>
          <a:p>
            <a:r>
              <a:rPr lang="en-US" smtClean="0"/>
              <a:t>Wireless Priority Action Plan</a:t>
            </a:r>
          </a:p>
        </p:txBody>
      </p:sp>
      <p:sp>
        <p:nvSpPr>
          <p:cNvPr id="202755" name="Content Placeholder 2"/>
          <p:cNvSpPr>
            <a:spLocks noGrp="1"/>
          </p:cNvSpPr>
          <p:nvPr>
            <p:ph idx="4294967295"/>
          </p:nvPr>
        </p:nvSpPr>
        <p:spPr>
          <a:xfrm>
            <a:off x="304800" y="914400"/>
            <a:ext cx="8686800" cy="5410200"/>
          </a:xfrm>
        </p:spPr>
        <p:txBody>
          <a:bodyPr/>
          <a:lstStyle/>
          <a:p>
            <a:pPr marL="457200" indent="-457200"/>
            <a:r>
              <a:rPr lang="en-US" sz="1800" dirty="0" smtClean="0"/>
              <a:t>Develop Smart Grid application communication requirements and devise a taxonomy for applications with similar network requirements</a:t>
            </a:r>
          </a:p>
          <a:p>
            <a:pPr marL="838200" lvl="1" indent="-381000"/>
            <a:r>
              <a:rPr lang="en-US" sz="1800" dirty="0" smtClean="0">
                <a:solidFill>
                  <a:srgbClr val="003399"/>
                </a:solidFill>
              </a:rPr>
              <a:t>Draft under development and available for review </a:t>
            </a:r>
            <a:r>
              <a:rPr lang="en-US" sz="1800" i="1" dirty="0" smtClean="0">
                <a:solidFill>
                  <a:srgbClr val="003399"/>
                </a:solidFill>
                <a:hlinkClick r:id="rId2"/>
              </a:rPr>
              <a:t>http://collaborate.nist.gov/twiki-sggrid/pub/SmartGrid/PAP02Wireless/app_matrix_pap.xls</a:t>
            </a:r>
            <a:endParaRPr lang="en-US" sz="1800" i="1" dirty="0" smtClean="0">
              <a:solidFill>
                <a:srgbClr val="003399"/>
              </a:solidFill>
            </a:endParaRPr>
          </a:p>
          <a:p>
            <a:pPr marL="457200" indent="-457200"/>
            <a:r>
              <a:rPr lang="en-US" sz="1800" dirty="0" smtClean="0"/>
              <a:t>Develop terminology and definitions</a:t>
            </a:r>
          </a:p>
          <a:p>
            <a:pPr marL="457200" indent="-457200"/>
            <a:r>
              <a:rPr lang="en-US" sz="1800" dirty="0" smtClean="0"/>
              <a:t>Create an attribute list and performance metrics for wireless standards</a:t>
            </a:r>
          </a:p>
          <a:p>
            <a:pPr marL="838200" lvl="1" indent="-381000"/>
            <a:r>
              <a:rPr lang="en-US" sz="1800" dirty="0" smtClean="0">
                <a:solidFill>
                  <a:srgbClr val="003399"/>
                </a:solidFill>
              </a:rPr>
              <a:t>Draft developed and available for review</a:t>
            </a:r>
          </a:p>
          <a:p>
            <a:pPr marL="838200" lvl="1" indent="-381000">
              <a:buFontTx/>
              <a:buNone/>
            </a:pPr>
            <a:r>
              <a:rPr lang="en-US" sz="1800" dirty="0" smtClean="0"/>
              <a:t>	</a:t>
            </a:r>
            <a:r>
              <a:rPr lang="en-US" sz="1800" i="1" dirty="0" smtClean="0">
                <a:solidFill>
                  <a:srgbClr val="003399"/>
                </a:solidFill>
                <a:hlinkClick r:id="rId3"/>
              </a:rPr>
              <a:t>http://collaborate.nist.gov/twiki-sggrid/pub/SmartGrid/PAP02Wireless/NIST_PAP2-_Wireless_Characteristics-IEEE802-v_02.xls</a:t>
            </a:r>
            <a:endParaRPr lang="en-US" sz="1800" i="1" dirty="0" smtClean="0">
              <a:solidFill>
                <a:srgbClr val="003399"/>
              </a:solidFill>
            </a:endParaRPr>
          </a:p>
          <a:p>
            <a:pPr marL="457200" indent="-457200"/>
            <a:r>
              <a:rPr lang="en-US" sz="1800" dirty="0" smtClean="0"/>
              <a:t>Create an inventory of wireless technologies and standards that are identified by each SDO</a:t>
            </a:r>
          </a:p>
          <a:p>
            <a:pPr marL="838200" lvl="1" indent="-381000"/>
            <a:r>
              <a:rPr lang="en-US" sz="1800" dirty="0" smtClean="0">
                <a:solidFill>
                  <a:srgbClr val="003399"/>
                </a:solidFill>
              </a:rPr>
              <a:t>Feedback is expected by December 6, 2009.</a:t>
            </a:r>
            <a:endParaRPr lang="en-US" sz="1800" dirty="0" smtClean="0"/>
          </a:p>
          <a:p>
            <a:pPr marL="457200" indent="-457200"/>
            <a:r>
              <a:rPr lang="en-US" sz="1800" dirty="0" smtClean="0"/>
              <a:t>Conduct an evaluation of the wireless technologies based on the application requirements</a:t>
            </a:r>
          </a:p>
          <a:p>
            <a:pPr marL="457200" indent="-457200"/>
            <a:r>
              <a:rPr lang="en-US" sz="1800" dirty="0" smtClean="0"/>
              <a:t>Perform a gap analysis and developing guidelines for the use of wireless technologies.</a:t>
            </a:r>
          </a:p>
        </p:txBody>
      </p:sp>
      <p:sp>
        <p:nvSpPr>
          <p:cNvPr id="202756" name="Slide Number Placeholder 1"/>
          <p:cNvSpPr txBox="1">
            <a:spLocks noGrp="1"/>
          </p:cNvSpPr>
          <p:nvPr/>
        </p:nvSpPr>
        <p:spPr bwMode="auto">
          <a:xfrm>
            <a:off x="7924800" y="6400800"/>
            <a:ext cx="1143000" cy="304800"/>
          </a:xfrm>
          <a:prstGeom prst="rect">
            <a:avLst/>
          </a:prstGeom>
          <a:noFill/>
          <a:ln w="9525">
            <a:noFill/>
            <a:miter lim="800000"/>
            <a:headEnd/>
            <a:tailEnd/>
          </a:ln>
        </p:spPr>
        <p:txBody>
          <a:bodyPr/>
          <a:lstStyle/>
          <a:p>
            <a:pPr algn="ctr"/>
            <a:fld id="{023B9286-D18D-4895-BB5E-57BA2158B8B4}" type="slidenum">
              <a:rPr lang="en-US" sz="2000" i="1">
                <a:latin typeface="Arial" charset="0"/>
              </a:rPr>
              <a:pPr algn="ctr"/>
              <a:t>123</a:t>
            </a:fld>
            <a:endParaRPr lang="en-US" sz="2000" i="1">
              <a:latin typeface="Arial"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438150"/>
            <a:ext cx="8229600" cy="685800"/>
          </a:xfrm>
        </p:spPr>
        <p:txBody>
          <a:bodyPr/>
          <a:lstStyle/>
          <a:p>
            <a:r>
              <a:rPr lang="en-US" smtClean="0"/>
              <a:t>PAP#2 Report Outline   Jan 13, 2011</a:t>
            </a:r>
          </a:p>
        </p:txBody>
      </p:sp>
      <p:sp>
        <p:nvSpPr>
          <p:cNvPr id="203779" name="Rectangle 3"/>
          <p:cNvSpPr>
            <a:spLocks noGrp="1" noChangeArrowheads="1"/>
          </p:cNvSpPr>
          <p:nvPr>
            <p:ph type="body" idx="1"/>
          </p:nvPr>
        </p:nvSpPr>
        <p:spPr>
          <a:xfrm>
            <a:off x="304800" y="1131888"/>
            <a:ext cx="8610600" cy="5313362"/>
          </a:xfrm>
          <a:ln>
            <a:solidFill>
              <a:srgbClr val="C0C0C0"/>
            </a:solidFill>
          </a:ln>
        </p:spPr>
        <p:txBody>
          <a:bodyPr/>
          <a:lstStyle/>
          <a:p>
            <a:pPr>
              <a:lnSpc>
                <a:spcPct val="80000"/>
              </a:lnSpc>
            </a:pPr>
            <a:r>
              <a:rPr lang="en-US" sz="1600" b="1" smtClean="0"/>
              <a:t>1. Introduction</a:t>
            </a:r>
          </a:p>
          <a:p>
            <a:pPr>
              <a:lnSpc>
                <a:spcPct val="80000"/>
              </a:lnSpc>
            </a:pPr>
            <a:r>
              <a:rPr lang="en-US" sz="1600" b="1" smtClean="0"/>
              <a:t>2. Acronyms, Definitions </a:t>
            </a:r>
          </a:p>
          <a:p>
            <a:pPr>
              <a:lnSpc>
                <a:spcPct val="80000"/>
              </a:lnSpc>
            </a:pPr>
            <a:r>
              <a:rPr lang="en-US" sz="1600" b="1" smtClean="0"/>
              <a:t>3 Smart grid Reference Architecture, Actors, Use Cases</a:t>
            </a:r>
          </a:p>
          <a:p>
            <a:pPr>
              <a:lnSpc>
                <a:spcPct val="80000"/>
              </a:lnSpc>
            </a:pPr>
            <a:r>
              <a:rPr lang="en-US" sz="1600" b="1" smtClean="0"/>
              <a:t>3.4 Application requirements</a:t>
            </a:r>
          </a:p>
          <a:p>
            <a:pPr>
              <a:lnSpc>
                <a:spcPct val="80000"/>
              </a:lnSpc>
            </a:pPr>
            <a:r>
              <a:rPr lang="en-US" sz="1600" b="1" smtClean="0"/>
              <a:t>3.4.1 Smart grid user applications’ quantitative requirements</a:t>
            </a:r>
          </a:p>
          <a:p>
            <a:pPr>
              <a:lnSpc>
                <a:spcPct val="80000"/>
              </a:lnSpc>
            </a:pPr>
            <a:r>
              <a:rPr lang="en-US" sz="1600" b="1" smtClean="0"/>
              <a:t>3.4.2 Aggregation of requirements per actor to actor</a:t>
            </a:r>
          </a:p>
          <a:p>
            <a:pPr>
              <a:lnSpc>
                <a:spcPct val="80000"/>
              </a:lnSpc>
            </a:pPr>
            <a:r>
              <a:rPr lang="en-US" sz="1600" b="1" smtClean="0"/>
              <a:t>4 Wireless Technology </a:t>
            </a:r>
          </a:p>
          <a:p>
            <a:pPr>
              <a:lnSpc>
                <a:spcPct val="80000"/>
              </a:lnSpc>
            </a:pPr>
            <a:r>
              <a:rPr lang="en-US" sz="1600" b="1" smtClean="0"/>
              <a:t>5 Evaluation approach / Modeling approach </a:t>
            </a:r>
          </a:p>
          <a:p>
            <a:pPr>
              <a:lnSpc>
                <a:spcPct val="80000"/>
              </a:lnSpc>
            </a:pPr>
            <a:r>
              <a:rPr lang="en-US" sz="1600" b="1" smtClean="0"/>
              <a:t>5.1 Channel Models </a:t>
            </a:r>
          </a:p>
          <a:p>
            <a:pPr>
              <a:lnSpc>
                <a:spcPct val="80000"/>
              </a:lnSpc>
            </a:pPr>
            <a:r>
              <a:rPr lang="en-US" sz="1600" b="1" smtClean="0"/>
              <a:t>5.1.1 Indoor-indoor environments </a:t>
            </a:r>
          </a:p>
          <a:p>
            <a:pPr>
              <a:lnSpc>
                <a:spcPct val="80000"/>
              </a:lnSpc>
            </a:pPr>
            <a:r>
              <a:rPr lang="en-US" sz="1600" b="1" smtClean="0"/>
              <a:t>5.1.2 Outdoor-outdoor environments </a:t>
            </a:r>
          </a:p>
          <a:p>
            <a:pPr>
              <a:lnSpc>
                <a:spcPct val="80000"/>
              </a:lnSpc>
            </a:pPr>
            <a:r>
              <a:rPr lang="en-US" sz="1600" b="1" smtClean="0"/>
              <a:t>5.1.3 Outdoor-indoor environments </a:t>
            </a:r>
          </a:p>
          <a:p>
            <a:pPr>
              <a:lnSpc>
                <a:spcPct val="80000"/>
              </a:lnSpc>
            </a:pPr>
            <a:r>
              <a:rPr lang="en-US" sz="1600" b="1" smtClean="0"/>
              <a:t>5.2 Physical Layer</a:t>
            </a:r>
          </a:p>
          <a:p>
            <a:pPr>
              <a:lnSpc>
                <a:spcPct val="80000"/>
              </a:lnSpc>
            </a:pPr>
            <a:r>
              <a:rPr lang="en-US" sz="1600" b="1" smtClean="0"/>
              <a:t>5.3 MAC sublayer</a:t>
            </a:r>
          </a:p>
          <a:p>
            <a:pPr>
              <a:lnSpc>
                <a:spcPct val="80000"/>
              </a:lnSpc>
            </a:pPr>
            <a:r>
              <a:rPr lang="en-US" sz="1600" b="1" smtClean="0"/>
              <a:t>5.4 Example Modeling Tool</a:t>
            </a:r>
          </a:p>
          <a:p>
            <a:pPr>
              <a:lnSpc>
                <a:spcPct val="80000"/>
              </a:lnSpc>
            </a:pPr>
            <a:r>
              <a:rPr lang="en-US" sz="1600" b="1" smtClean="0"/>
              <a:t>5.5 Other Tools</a:t>
            </a:r>
          </a:p>
          <a:p>
            <a:pPr>
              <a:lnSpc>
                <a:spcPct val="80000"/>
              </a:lnSpc>
            </a:pPr>
            <a:r>
              <a:rPr lang="en-US" sz="1600" b="1" smtClean="0"/>
              <a:t>6 Findings / Results</a:t>
            </a:r>
          </a:p>
          <a:p>
            <a:pPr>
              <a:lnSpc>
                <a:spcPct val="80000"/>
              </a:lnSpc>
            </a:pPr>
            <a:r>
              <a:rPr lang="en-US" sz="1600" b="1" smtClean="0"/>
              <a:t>7 Conclusions</a:t>
            </a:r>
          </a:p>
          <a:p>
            <a:pPr>
              <a:lnSpc>
                <a:spcPct val="80000"/>
              </a:lnSpc>
            </a:pPr>
            <a:r>
              <a:rPr lang="en-US" sz="1600" b="1" smtClean="0"/>
              <a:t>8 References </a:t>
            </a:r>
          </a:p>
          <a:p>
            <a:pPr>
              <a:lnSpc>
                <a:spcPct val="80000"/>
              </a:lnSpc>
            </a:pPr>
            <a:r>
              <a:rPr lang="en-US" sz="1600" b="1" smtClean="0"/>
              <a:t>9 Bibliography</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457200"/>
            <a:ext cx="7772400" cy="466725"/>
          </a:xfrm>
        </p:spPr>
        <p:txBody>
          <a:bodyPr/>
          <a:lstStyle/>
          <a:p>
            <a:r>
              <a:rPr lang="en-US" smtClean="0"/>
              <a:t>NIST PAP#2 Report – Section 4</a:t>
            </a:r>
          </a:p>
        </p:txBody>
      </p:sp>
      <p:sp>
        <p:nvSpPr>
          <p:cNvPr id="204803" name="Rectangle 3"/>
          <p:cNvSpPr>
            <a:spLocks noGrp="1" noChangeArrowheads="1"/>
          </p:cNvSpPr>
          <p:nvPr>
            <p:ph type="body" idx="1"/>
          </p:nvPr>
        </p:nvSpPr>
        <p:spPr>
          <a:xfrm>
            <a:off x="228600" y="1066800"/>
            <a:ext cx="8686800" cy="5080000"/>
          </a:xfrm>
        </p:spPr>
        <p:txBody>
          <a:bodyPr/>
          <a:lstStyle/>
          <a:p>
            <a:pPr>
              <a:lnSpc>
                <a:spcPct val="80000"/>
              </a:lnSpc>
              <a:buFont typeface="Wingdings" pitchFamily="2" charset="2"/>
              <a:buNone/>
            </a:pPr>
            <a:r>
              <a:rPr lang="en-US" sz="1600" b="1" smtClean="0"/>
              <a:t>4.1 Technology Descriptor Headings</a:t>
            </a:r>
          </a:p>
          <a:p>
            <a:pPr>
              <a:lnSpc>
                <a:spcPct val="80000"/>
              </a:lnSpc>
              <a:buFont typeface="Wingdings" pitchFamily="2" charset="2"/>
              <a:buNone/>
            </a:pPr>
            <a:r>
              <a:rPr lang="en-US" sz="1600" b="1" smtClean="0"/>
              <a:t>To be able to describe wireless technology a set of characteristics were identified and organized into logical groups. The group titles are listed below.</a:t>
            </a:r>
          </a:p>
          <a:p>
            <a:pPr lvl="1">
              <a:lnSpc>
                <a:spcPct val="80000"/>
              </a:lnSpc>
              <a:buFontTx/>
              <a:buNone/>
            </a:pPr>
            <a:r>
              <a:rPr lang="en-US" sz="1500" b="1" smtClean="0"/>
              <a:t>• 1. Link Availability</a:t>
            </a:r>
          </a:p>
          <a:p>
            <a:pPr lvl="1">
              <a:lnSpc>
                <a:spcPct val="80000"/>
              </a:lnSpc>
              <a:buFontTx/>
              <a:buNone/>
            </a:pPr>
            <a:r>
              <a:rPr lang="en-US" sz="1500" b="1" smtClean="0"/>
              <a:t>• 2. Data/Media Type Supported</a:t>
            </a:r>
          </a:p>
          <a:p>
            <a:pPr lvl="1">
              <a:lnSpc>
                <a:spcPct val="80000"/>
              </a:lnSpc>
              <a:buFontTx/>
              <a:buNone/>
            </a:pPr>
            <a:r>
              <a:rPr lang="en-US" sz="1500" b="1" smtClean="0"/>
              <a:t>• 3. Coverage Area</a:t>
            </a:r>
          </a:p>
          <a:p>
            <a:pPr lvl="1">
              <a:lnSpc>
                <a:spcPct val="80000"/>
              </a:lnSpc>
              <a:buFontTx/>
              <a:buNone/>
            </a:pPr>
            <a:r>
              <a:rPr lang="en-US" sz="1500" b="1" smtClean="0"/>
              <a:t>• 4. Mobility</a:t>
            </a:r>
          </a:p>
          <a:p>
            <a:pPr lvl="1">
              <a:lnSpc>
                <a:spcPct val="80000"/>
              </a:lnSpc>
              <a:buFontTx/>
              <a:buNone/>
            </a:pPr>
            <a:r>
              <a:rPr lang="en-US" sz="1500" b="1" smtClean="0"/>
              <a:t>• 5. Data Rates</a:t>
            </a:r>
          </a:p>
          <a:p>
            <a:pPr lvl="1">
              <a:lnSpc>
                <a:spcPct val="80000"/>
              </a:lnSpc>
              <a:buFontTx/>
              <a:buNone/>
            </a:pPr>
            <a:r>
              <a:rPr lang="en-US" sz="1500" b="1" smtClean="0"/>
              <a:t>• 6. RF Utilization</a:t>
            </a:r>
          </a:p>
          <a:p>
            <a:pPr lvl="1">
              <a:lnSpc>
                <a:spcPct val="80000"/>
              </a:lnSpc>
              <a:buFontTx/>
              <a:buNone/>
            </a:pPr>
            <a:r>
              <a:rPr lang="en-US" sz="1500" b="1" smtClean="0"/>
              <a:t>• 7. Data Frames &amp; Packets</a:t>
            </a:r>
          </a:p>
          <a:p>
            <a:pPr lvl="1">
              <a:lnSpc>
                <a:spcPct val="80000"/>
              </a:lnSpc>
              <a:buFontTx/>
              <a:buNone/>
            </a:pPr>
            <a:r>
              <a:rPr lang="en-US" sz="1500" b="1" smtClean="0"/>
              <a:t>• 8. Link Quality Optimization</a:t>
            </a:r>
          </a:p>
          <a:p>
            <a:pPr lvl="1">
              <a:lnSpc>
                <a:spcPct val="80000"/>
              </a:lnSpc>
              <a:buFontTx/>
              <a:buNone/>
            </a:pPr>
            <a:r>
              <a:rPr lang="en-US" sz="1500" b="1" smtClean="0"/>
              <a:t>• 9. Radio Performance Measurement &amp; Management</a:t>
            </a:r>
          </a:p>
          <a:p>
            <a:pPr lvl="1">
              <a:lnSpc>
                <a:spcPct val="80000"/>
              </a:lnSpc>
              <a:buFontTx/>
              <a:buNone/>
            </a:pPr>
            <a:r>
              <a:rPr lang="en-US" sz="1500" b="1" smtClean="0"/>
              <a:t>• 10. Power Management</a:t>
            </a:r>
          </a:p>
          <a:p>
            <a:pPr lvl="1">
              <a:lnSpc>
                <a:spcPct val="80000"/>
              </a:lnSpc>
              <a:buFontTx/>
              <a:buNone/>
            </a:pPr>
            <a:r>
              <a:rPr lang="en-US" sz="1500" b="1" smtClean="0"/>
              <a:t>• 11. Connection Topologies</a:t>
            </a:r>
          </a:p>
          <a:p>
            <a:pPr lvl="1">
              <a:lnSpc>
                <a:spcPct val="80000"/>
              </a:lnSpc>
              <a:buFontTx/>
              <a:buNone/>
            </a:pPr>
            <a:r>
              <a:rPr lang="en-US" sz="1500" b="1" smtClean="0"/>
              <a:t>• 12. Connection Management</a:t>
            </a:r>
          </a:p>
          <a:p>
            <a:pPr lvl="1">
              <a:lnSpc>
                <a:spcPct val="80000"/>
              </a:lnSpc>
              <a:buFontTx/>
              <a:buNone/>
            </a:pPr>
            <a:r>
              <a:rPr lang="en-US" sz="1500" b="1" smtClean="0"/>
              <a:t>• 13. QoS &amp; Traffic Prioritization</a:t>
            </a:r>
          </a:p>
          <a:p>
            <a:pPr lvl="1">
              <a:lnSpc>
                <a:spcPct val="80000"/>
              </a:lnSpc>
              <a:buFontTx/>
              <a:buNone/>
            </a:pPr>
            <a:r>
              <a:rPr lang="en-US" sz="1500" b="1" smtClean="0"/>
              <a:t>• 14. Location Characterization</a:t>
            </a:r>
          </a:p>
          <a:p>
            <a:pPr lvl="1">
              <a:lnSpc>
                <a:spcPct val="80000"/>
              </a:lnSpc>
              <a:buFontTx/>
              <a:buNone/>
            </a:pPr>
            <a:r>
              <a:rPr lang="en-US" sz="1500" b="1" smtClean="0"/>
              <a:t>• 15. Security &amp; Security Management</a:t>
            </a:r>
          </a:p>
          <a:p>
            <a:pPr lvl="1">
              <a:lnSpc>
                <a:spcPct val="80000"/>
              </a:lnSpc>
              <a:buFontTx/>
              <a:buNone/>
            </a:pPr>
            <a:r>
              <a:rPr lang="en-US" sz="1500" b="1" smtClean="0"/>
              <a:t>• 16. Radio Environment</a:t>
            </a:r>
          </a:p>
          <a:p>
            <a:pPr lvl="1">
              <a:lnSpc>
                <a:spcPct val="80000"/>
              </a:lnSpc>
              <a:buFontTx/>
              <a:buNone/>
            </a:pPr>
            <a:r>
              <a:rPr lang="en-US" sz="1500" b="1" smtClean="0"/>
              <a:t>• 17. Intra-technology Coexistence</a:t>
            </a:r>
          </a:p>
          <a:p>
            <a:pPr lvl="1">
              <a:lnSpc>
                <a:spcPct val="80000"/>
              </a:lnSpc>
              <a:buFontTx/>
              <a:buNone/>
            </a:pPr>
            <a:r>
              <a:rPr lang="en-US" sz="1500" b="1" smtClean="0"/>
              <a:t>• 18. Inter-technology Coexistence</a:t>
            </a:r>
          </a:p>
          <a:p>
            <a:pPr lvl="1">
              <a:lnSpc>
                <a:spcPct val="80000"/>
              </a:lnSpc>
              <a:buFontTx/>
              <a:buNone/>
            </a:pPr>
            <a:r>
              <a:rPr lang="en-US" sz="1500" b="1" smtClean="0"/>
              <a:t>• 19. Unique Device Identification</a:t>
            </a:r>
          </a:p>
          <a:p>
            <a:pPr lvl="1">
              <a:lnSpc>
                <a:spcPct val="80000"/>
              </a:lnSpc>
              <a:buFontTx/>
              <a:buNone/>
            </a:pPr>
            <a:r>
              <a:rPr lang="en-US" sz="1500" b="1" smtClean="0"/>
              <a:t>• 20. Technology Specification Source</a:t>
            </a:r>
          </a:p>
          <a:p>
            <a:pPr lvl="1">
              <a:lnSpc>
                <a:spcPct val="80000"/>
              </a:lnSpc>
              <a:buFontTx/>
              <a:buNone/>
            </a:pPr>
            <a:r>
              <a:rPr lang="en-US" sz="1500" b="1" smtClean="0"/>
              <a:t>• 21. Deployment Domain Characterization</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438150"/>
            <a:ext cx="7772400" cy="685800"/>
          </a:xfrm>
        </p:spPr>
        <p:txBody>
          <a:bodyPr/>
          <a:lstStyle/>
          <a:p>
            <a:r>
              <a:rPr lang="en-US" smtClean="0"/>
              <a:t>PAP#2 Obervations</a:t>
            </a:r>
          </a:p>
        </p:txBody>
      </p:sp>
      <p:sp>
        <p:nvSpPr>
          <p:cNvPr id="205827" name="Rectangle 3"/>
          <p:cNvSpPr>
            <a:spLocks noGrp="1" noChangeArrowheads="1"/>
          </p:cNvSpPr>
          <p:nvPr>
            <p:ph type="body" idx="1"/>
          </p:nvPr>
        </p:nvSpPr>
        <p:spPr>
          <a:xfrm>
            <a:off x="304800" y="1131888"/>
            <a:ext cx="8610600" cy="5313362"/>
          </a:xfrm>
          <a:ln>
            <a:solidFill>
              <a:srgbClr val="C0C0C0"/>
            </a:solidFill>
          </a:ln>
        </p:spPr>
        <p:txBody>
          <a:bodyPr/>
          <a:lstStyle/>
          <a:p>
            <a:pPr>
              <a:lnSpc>
                <a:spcPct val="80000"/>
              </a:lnSpc>
            </a:pPr>
            <a:r>
              <a:rPr lang="en-US" sz="3600" b="1" smtClean="0"/>
              <a:t>First report was not as complete or useful as expected in providing: </a:t>
            </a:r>
          </a:p>
          <a:p>
            <a:pPr>
              <a:lnSpc>
                <a:spcPct val="80000"/>
              </a:lnSpc>
            </a:pPr>
            <a:r>
              <a:rPr lang="en-US" sz="3600" b="1" smtClean="0"/>
              <a:t>Utilities with definitive guidelines for selection among Wireless options</a:t>
            </a:r>
          </a:p>
          <a:p>
            <a:pPr>
              <a:lnSpc>
                <a:spcPct val="80000"/>
              </a:lnSpc>
            </a:pPr>
            <a:r>
              <a:rPr lang="en-US" sz="3600" b="1" smtClean="0"/>
              <a:t>SDOs with Catalog of Standards recognitions</a:t>
            </a:r>
          </a:p>
          <a:p>
            <a:pPr>
              <a:lnSpc>
                <a:spcPct val="80000"/>
              </a:lnSpc>
            </a:pPr>
            <a:endParaRPr lang="en-US" sz="3600" b="1" smtClean="0"/>
          </a:p>
          <a:p>
            <a:pPr>
              <a:lnSpc>
                <a:spcPct val="80000"/>
              </a:lnSpc>
            </a:pPr>
            <a:r>
              <a:rPr lang="en-US" sz="3600" b="1" smtClean="0"/>
              <a:t>Project needed to be continued</a:t>
            </a:r>
          </a:p>
          <a:p>
            <a:pPr>
              <a:lnSpc>
                <a:spcPct val="80000"/>
              </a:lnSpc>
            </a:pPr>
            <a:endParaRPr lang="en-US" sz="3600" b="1" smtClean="0"/>
          </a:p>
          <a:p>
            <a:pPr>
              <a:lnSpc>
                <a:spcPct val="80000"/>
              </a:lnSpc>
            </a:pPr>
            <a:endParaRPr lang="en-US" sz="3600" b="1"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438150"/>
            <a:ext cx="7772400" cy="685800"/>
          </a:xfrm>
        </p:spPr>
        <p:txBody>
          <a:bodyPr/>
          <a:lstStyle/>
          <a:p>
            <a:r>
              <a:rPr lang="en-US" smtClean="0"/>
              <a:t>PAP#2 Extended Goals</a:t>
            </a:r>
          </a:p>
        </p:txBody>
      </p:sp>
      <p:sp>
        <p:nvSpPr>
          <p:cNvPr id="206851" name="Rectangle 3"/>
          <p:cNvSpPr>
            <a:spLocks noGrp="1" noChangeArrowheads="1"/>
          </p:cNvSpPr>
          <p:nvPr>
            <p:ph type="body" idx="1"/>
          </p:nvPr>
        </p:nvSpPr>
        <p:spPr>
          <a:xfrm>
            <a:off x="304800" y="1131888"/>
            <a:ext cx="8610600" cy="5313362"/>
          </a:xfrm>
          <a:ln>
            <a:solidFill>
              <a:srgbClr val="C0C0C0"/>
            </a:solidFill>
          </a:ln>
        </p:spPr>
        <p:txBody>
          <a:bodyPr/>
          <a:lstStyle/>
          <a:p>
            <a:pPr>
              <a:lnSpc>
                <a:spcPct val="80000"/>
              </a:lnSpc>
            </a:pPr>
            <a:r>
              <a:rPr lang="en-US" sz="3600" b="1" smtClean="0"/>
              <a:t>Utility side:</a:t>
            </a:r>
          </a:p>
          <a:p>
            <a:pPr>
              <a:lnSpc>
                <a:spcPct val="80000"/>
              </a:lnSpc>
            </a:pPr>
            <a:r>
              <a:rPr lang="en-US" sz="3600" b="1" smtClean="0"/>
              <a:t>Complete the specification of source to sink smart grid data traffic</a:t>
            </a:r>
          </a:p>
          <a:p>
            <a:pPr>
              <a:lnSpc>
                <a:spcPct val="80000"/>
              </a:lnSpc>
            </a:pPr>
            <a:endParaRPr lang="en-US" sz="3600" b="1" smtClean="0"/>
          </a:p>
          <a:p>
            <a:pPr>
              <a:lnSpc>
                <a:spcPct val="80000"/>
              </a:lnSpc>
            </a:pPr>
            <a:r>
              <a:rPr lang="en-US" sz="3600" b="1" smtClean="0"/>
              <a:t>Actors</a:t>
            </a:r>
          </a:p>
          <a:p>
            <a:pPr>
              <a:lnSpc>
                <a:spcPct val="80000"/>
              </a:lnSpc>
            </a:pPr>
            <a:r>
              <a:rPr lang="en-US" sz="3600" b="1" smtClean="0"/>
              <a:t>Payload sizes</a:t>
            </a:r>
          </a:p>
          <a:p>
            <a:pPr>
              <a:lnSpc>
                <a:spcPct val="80000"/>
              </a:lnSpc>
            </a:pPr>
            <a:r>
              <a:rPr lang="en-US" sz="3600" b="1" smtClean="0"/>
              <a:t>Routing</a:t>
            </a:r>
          </a:p>
          <a:p>
            <a:pPr>
              <a:lnSpc>
                <a:spcPct val="80000"/>
              </a:lnSpc>
            </a:pPr>
            <a:r>
              <a:rPr lang="en-US" sz="3600" b="1" smtClean="0"/>
              <a:t>Frequency</a:t>
            </a:r>
          </a:p>
          <a:p>
            <a:pPr>
              <a:lnSpc>
                <a:spcPct val="80000"/>
              </a:lnSpc>
            </a:pPr>
            <a:r>
              <a:rPr lang="en-US" sz="3600" b="1" smtClean="0"/>
              <a:t>Security</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endParaRPr lang="en-US" smtClean="0"/>
          </a:p>
        </p:txBody>
      </p:sp>
      <p:sp>
        <p:nvSpPr>
          <p:cNvPr id="207875" name="Rectangle 3"/>
          <p:cNvSpPr>
            <a:spLocks noGrp="1" noChangeArrowheads="1"/>
          </p:cNvSpPr>
          <p:nvPr>
            <p:ph type="body" idx="1"/>
          </p:nvPr>
        </p:nvSpPr>
        <p:spPr/>
        <p:txBody>
          <a:bodyPr/>
          <a:lstStyle/>
          <a:p>
            <a:pPr algn="ctr">
              <a:buFont typeface="Wingdings" pitchFamily="2" charset="2"/>
              <a:buNone/>
            </a:pPr>
            <a:r>
              <a:rPr lang="en-US" smtClean="0"/>
              <a:t> UCAIUG: SG NET SRS</a:t>
            </a:r>
          </a:p>
          <a:p>
            <a:pPr algn="ctr">
              <a:buFont typeface="Wingdings" pitchFamily="2" charset="2"/>
              <a:buNone/>
            </a:pPr>
            <a:r>
              <a:rPr lang="en-US" smtClean="0"/>
              <a:t>Smart Grid Networks System Requirements Specification</a:t>
            </a:r>
          </a:p>
          <a:p>
            <a:pPr algn="ctr">
              <a:buFont typeface="Wingdings" pitchFamily="2" charset="2"/>
              <a:buNone/>
            </a:pPr>
            <a:r>
              <a:rPr lang="en-US" smtClean="0"/>
              <a:t>Release Candidate 3 revision</a:t>
            </a:r>
          </a:p>
          <a:p>
            <a:pPr algn="ctr">
              <a:buFont typeface="Wingdings" pitchFamily="2" charset="2"/>
              <a:buNone/>
            </a:pPr>
            <a:r>
              <a:rPr lang="en-US" b="1" smtClean="0"/>
              <a:t>Monday, November 07, 2011</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457200"/>
            <a:ext cx="7772400" cy="685800"/>
          </a:xfrm>
        </p:spPr>
        <p:txBody>
          <a:bodyPr/>
          <a:lstStyle/>
          <a:p>
            <a:r>
              <a:rPr lang="en-US" smtClean="0"/>
              <a:t>OpenSG Traffic Flows</a:t>
            </a:r>
          </a:p>
        </p:txBody>
      </p:sp>
      <p:pic>
        <p:nvPicPr>
          <p:cNvPr id="208899" name="Picture 3"/>
          <p:cNvPicPr>
            <a:picLocks noChangeAspect="1" noChangeArrowheads="1"/>
          </p:cNvPicPr>
          <p:nvPr/>
        </p:nvPicPr>
        <p:blipFill>
          <a:blip r:embed="rId2"/>
          <a:srcRect/>
          <a:stretch>
            <a:fillRect/>
          </a:stretch>
        </p:blipFill>
        <p:spPr bwMode="auto">
          <a:xfrm>
            <a:off x="533400" y="990600"/>
            <a:ext cx="8216900" cy="5321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DC57BD53-DA38-4FA1-9A75-FCA19AC9C8DA}" type="slidenum">
              <a:rPr lang="en-GB" sz="1600"/>
              <a:pPr/>
              <a:t>13</a:t>
            </a:fld>
            <a:endParaRPr lang="en-GB" sz="1600"/>
          </a:p>
        </p:txBody>
      </p:sp>
      <p:sp>
        <p:nvSpPr>
          <p:cNvPr id="318467"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18468"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18469" name="Rectangle 2"/>
          <p:cNvSpPr>
            <a:spLocks noGrp="1" noChangeArrowheads="1"/>
          </p:cNvSpPr>
          <p:nvPr>
            <p:ph type="title" idx="4294967295"/>
          </p:nvPr>
        </p:nvSpPr>
        <p:spPr/>
        <p:txBody>
          <a:bodyPr/>
          <a:lstStyle/>
          <a:p>
            <a:pPr algn="ctr"/>
            <a:r>
              <a:rPr lang="en-AU" smtClean="0"/>
              <a:t>EU M441 Smart Metering Mandate</a:t>
            </a:r>
            <a:br>
              <a:rPr lang="en-AU" smtClean="0"/>
            </a:br>
            <a:r>
              <a:rPr lang="en-AU" sz="2400" smtClean="0"/>
              <a:t>details</a:t>
            </a:r>
            <a:r>
              <a:rPr lang="en-AU" smtClean="0"/>
              <a:t/>
            </a:r>
            <a:br>
              <a:rPr lang="en-AU" smtClean="0"/>
            </a:br>
            <a:endParaRPr lang="en-AU" smtClean="0"/>
          </a:p>
        </p:txBody>
      </p:sp>
      <p:sp>
        <p:nvSpPr>
          <p:cNvPr id="318470" name="Espace réservé du contenu 23" descr="5%"/>
          <p:cNvSpPr>
            <a:spLocks noGrp="1"/>
          </p:cNvSpPr>
          <p:nvPr>
            <p:ph type="body" idx="4294967295"/>
          </p:nvPr>
        </p:nvSpPr>
        <p:spPr>
          <a:xfrm>
            <a:off x="735013" y="1533525"/>
            <a:ext cx="7772400" cy="4800600"/>
          </a:xfrm>
        </p:spPr>
        <p:txBody>
          <a:bodyPr/>
          <a:lstStyle/>
          <a:p>
            <a:r>
              <a:rPr lang="en-US" sz="1600" smtClean="0"/>
              <a:t>2 Phase Mandate</a:t>
            </a:r>
          </a:p>
          <a:p>
            <a:pPr lvl="1">
              <a:lnSpc>
                <a:spcPct val="80000"/>
              </a:lnSpc>
            </a:pPr>
            <a:r>
              <a:rPr lang="en-US" sz="1400" smtClean="0"/>
              <a:t>CEN/CENELEC/ETSI</a:t>
            </a:r>
          </a:p>
          <a:p>
            <a:pPr lvl="1">
              <a:lnSpc>
                <a:spcPct val="80000"/>
              </a:lnSpc>
            </a:pPr>
            <a:r>
              <a:rPr lang="en-US" sz="1400" smtClean="0"/>
              <a:t>Phase 1 Communications standards (connectivity)</a:t>
            </a:r>
          </a:p>
          <a:p>
            <a:pPr lvl="1">
              <a:lnSpc>
                <a:spcPct val="80000"/>
              </a:lnSpc>
            </a:pPr>
            <a:r>
              <a:rPr lang="en-US" sz="1400" smtClean="0"/>
              <a:t>Phase 2 Additional Functionality (application functionality)</a:t>
            </a:r>
          </a:p>
          <a:p>
            <a:pPr>
              <a:lnSpc>
                <a:spcPct val="80000"/>
              </a:lnSpc>
            </a:pPr>
            <a:r>
              <a:rPr lang="en-US" sz="1600" smtClean="0"/>
              <a:t>Phase 1 (mostly) complete</a:t>
            </a:r>
          </a:p>
          <a:p>
            <a:pPr lvl="1">
              <a:lnSpc>
                <a:spcPct val="80000"/>
              </a:lnSpc>
            </a:pPr>
            <a:r>
              <a:rPr lang="en-US" sz="1400" smtClean="0"/>
              <a:t>Technical report in final approval process for publication as a CENELEC Technical Report TR 50572)</a:t>
            </a:r>
          </a:p>
          <a:p>
            <a:pPr lvl="1">
              <a:lnSpc>
                <a:spcPct val="80000"/>
              </a:lnSpc>
            </a:pPr>
            <a:r>
              <a:rPr lang="en-US" sz="1400" smtClean="0"/>
              <a:t>Functional Communications Architecture</a:t>
            </a:r>
          </a:p>
          <a:p>
            <a:pPr lvl="2">
              <a:lnSpc>
                <a:spcPct val="80000"/>
              </a:lnSpc>
            </a:pPr>
            <a:r>
              <a:rPr lang="en-US" sz="1200" smtClean="0"/>
              <a:t>Meter – Local/Neighbourhood Network</a:t>
            </a:r>
          </a:p>
          <a:p>
            <a:pPr lvl="2">
              <a:lnSpc>
                <a:spcPct val="80000"/>
              </a:lnSpc>
            </a:pPr>
            <a:r>
              <a:rPr lang="en-US" sz="1200" smtClean="0"/>
              <a:t>Meter – Head End System</a:t>
            </a:r>
          </a:p>
          <a:p>
            <a:pPr lvl="2">
              <a:lnSpc>
                <a:spcPct val="80000"/>
              </a:lnSpc>
            </a:pPr>
            <a:r>
              <a:rPr lang="en-US" sz="1200" smtClean="0"/>
              <a:t>Local/Neighbourhood Network – Head End System</a:t>
            </a:r>
          </a:p>
          <a:p>
            <a:pPr lvl="1">
              <a:lnSpc>
                <a:spcPct val="80000"/>
              </a:lnSpc>
            </a:pPr>
            <a:r>
              <a:rPr lang="en-US" sz="1400" smtClean="0"/>
              <a:t>Standards GAP analysis</a:t>
            </a:r>
          </a:p>
          <a:p>
            <a:pPr lvl="2">
              <a:lnSpc>
                <a:spcPct val="80000"/>
              </a:lnSpc>
            </a:pPr>
            <a:r>
              <a:rPr lang="en-US" sz="1200" smtClean="0"/>
              <a:t>Long list of potential standards</a:t>
            </a:r>
          </a:p>
          <a:p>
            <a:pPr lvl="2">
              <a:lnSpc>
                <a:spcPct val="80000"/>
              </a:lnSpc>
            </a:pPr>
            <a:r>
              <a:rPr lang="en-US" sz="1200" smtClean="0"/>
              <a:t>Basis for Phase 2 work program</a:t>
            </a:r>
          </a:p>
          <a:p>
            <a:pPr lvl="1">
              <a:lnSpc>
                <a:spcPct val="80000"/>
              </a:lnSpc>
            </a:pPr>
            <a:r>
              <a:rPr lang="en-US" sz="1400" smtClean="0"/>
              <a:t>Use Case Task Group</a:t>
            </a:r>
          </a:p>
          <a:p>
            <a:pPr lvl="2">
              <a:lnSpc>
                <a:spcPct val="80000"/>
              </a:lnSpc>
            </a:pPr>
            <a:r>
              <a:rPr lang="en-US" sz="1200" smtClean="0"/>
              <a:t>IEC Use Case model</a:t>
            </a:r>
          </a:p>
          <a:p>
            <a:pPr lvl="2">
              <a:lnSpc>
                <a:spcPct val="80000"/>
              </a:lnSpc>
            </a:pPr>
            <a:r>
              <a:rPr lang="en-US" sz="1200" smtClean="0"/>
              <a:t>Target completion of use case set Dec ’11</a:t>
            </a:r>
          </a:p>
          <a:p>
            <a:pPr lvl="2">
              <a:lnSpc>
                <a:spcPct val="80000"/>
              </a:lnSpc>
            </a:pPr>
            <a:r>
              <a:rPr lang="en-US" sz="1200" smtClean="0"/>
              <a:t>Foundation for Phase 2</a:t>
            </a:r>
          </a:p>
          <a:p>
            <a:pPr lvl="1">
              <a:lnSpc>
                <a:spcPct val="80000"/>
              </a:lnSpc>
            </a:pPr>
            <a:r>
              <a:rPr lang="en-US" sz="1400" smtClean="0"/>
              <a:t>HAN out of scope</a:t>
            </a:r>
          </a:p>
          <a:p>
            <a:pPr>
              <a:lnSpc>
                <a:spcPct val="80000"/>
              </a:lnSpc>
            </a:pPr>
            <a:r>
              <a:rPr lang="en-US" sz="1600" smtClean="0"/>
              <a:t>Phase 2 (Target completion End ’12)</a:t>
            </a:r>
          </a:p>
          <a:p>
            <a:pPr lvl="1">
              <a:lnSpc>
                <a:spcPct val="80000"/>
              </a:lnSpc>
            </a:pPr>
            <a:r>
              <a:rPr lang="en-US" sz="1400" smtClean="0"/>
              <a:t>CEN/CENELEC/ETSI Work Program</a:t>
            </a:r>
          </a:p>
          <a:p>
            <a:pPr lvl="2">
              <a:lnSpc>
                <a:spcPct val="80000"/>
              </a:lnSpc>
            </a:pPr>
            <a:r>
              <a:rPr lang="en-US" sz="1200" smtClean="0"/>
              <a:t>DLMS/COSEM enhancements, PLC &amp; WMBus (TC13, TC294)</a:t>
            </a:r>
          </a:p>
          <a:p>
            <a:pPr lvl="2">
              <a:lnSpc>
                <a:spcPct val="80000"/>
              </a:lnSpc>
            </a:pPr>
            <a:r>
              <a:rPr lang="en-US" sz="1200" smtClean="0"/>
              <a:t>Gas, Water, Heat meters (TC237, TC92, TC 176) &amp; Gas Infrastructure (TC234)</a:t>
            </a:r>
          </a:p>
          <a:p>
            <a:pPr lvl="2">
              <a:lnSpc>
                <a:spcPct val="80000"/>
              </a:lnSpc>
            </a:pPr>
            <a:r>
              <a:rPr lang="en-US" sz="1200" smtClean="0"/>
              <a:t>ETSI security (TISPAN), M2M (TC M2M), connectivity (ERM, PLT)</a:t>
            </a:r>
          </a:p>
        </p:txBody>
      </p:sp>
      <p:sp>
        <p:nvSpPr>
          <p:cNvPr id="318471" name="Slide Number Placeholder 4"/>
          <p:cNvSpPr txBox="1">
            <a:spLocks noGrp="1"/>
          </p:cNvSpPr>
          <p:nvPr/>
        </p:nvSpPr>
        <p:spPr bwMode="auto">
          <a:xfrm>
            <a:off x="8504238" y="6372225"/>
            <a:ext cx="468312" cy="249238"/>
          </a:xfrm>
          <a:prstGeom prst="rect">
            <a:avLst/>
          </a:prstGeom>
          <a:noFill/>
          <a:ln w="9525">
            <a:noFill/>
            <a:miter lim="800000"/>
            <a:headEnd/>
            <a:tailEnd/>
          </a:ln>
        </p:spPr>
        <p:txBody>
          <a:bodyPr/>
          <a:lstStyle/>
          <a:p>
            <a:pPr algn="ctr"/>
            <a:fld id="{F7108471-3ED3-4ABE-A998-DD0F14B20D36}" type="slidenum">
              <a:rPr lang="en-GB" sz="1000" b="1">
                <a:solidFill>
                  <a:schemeClr val="bg1"/>
                </a:solidFill>
                <a:latin typeface="Arial" charset="0"/>
              </a:rPr>
              <a:pPr algn="ctr"/>
              <a:t>13</a:t>
            </a:fld>
            <a:endParaRPr lang="en-GB" sz="1000" b="1">
              <a:solidFill>
                <a:schemeClr val="bg1"/>
              </a:solidFill>
              <a:latin typeface="Arial"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438150"/>
            <a:ext cx="7772400" cy="685800"/>
          </a:xfrm>
        </p:spPr>
        <p:txBody>
          <a:bodyPr/>
          <a:lstStyle/>
          <a:p>
            <a:r>
              <a:rPr lang="en-US" smtClean="0"/>
              <a:t>PAP#2 Extended Goals</a:t>
            </a:r>
          </a:p>
        </p:txBody>
      </p:sp>
      <p:sp>
        <p:nvSpPr>
          <p:cNvPr id="209923" name="Rectangle 3"/>
          <p:cNvSpPr>
            <a:spLocks noGrp="1" noChangeArrowheads="1"/>
          </p:cNvSpPr>
          <p:nvPr>
            <p:ph type="body" idx="1"/>
          </p:nvPr>
        </p:nvSpPr>
        <p:spPr>
          <a:xfrm>
            <a:off x="304800" y="1131888"/>
            <a:ext cx="8610600" cy="5313362"/>
          </a:xfrm>
          <a:ln>
            <a:solidFill>
              <a:srgbClr val="C0C0C0"/>
            </a:solidFill>
          </a:ln>
        </p:spPr>
        <p:txBody>
          <a:bodyPr/>
          <a:lstStyle/>
          <a:p>
            <a:pPr>
              <a:lnSpc>
                <a:spcPct val="80000"/>
              </a:lnSpc>
            </a:pPr>
            <a:r>
              <a:rPr lang="en-US" sz="3200" b="1" smtClean="0"/>
              <a:t>Technology side:</a:t>
            </a:r>
          </a:p>
          <a:p>
            <a:pPr>
              <a:lnSpc>
                <a:spcPct val="80000"/>
              </a:lnSpc>
            </a:pPr>
            <a:r>
              <a:rPr lang="en-US" sz="3200" b="1" smtClean="0"/>
              <a:t>Work required cooperation</a:t>
            </a:r>
          </a:p>
          <a:p>
            <a:pPr lvl="1">
              <a:lnSpc>
                <a:spcPct val="80000"/>
              </a:lnSpc>
            </a:pPr>
            <a:r>
              <a:rPr lang="en-US" sz="3100" b="1" smtClean="0"/>
              <a:t>Formed SDO subcommittee</a:t>
            </a:r>
          </a:p>
          <a:p>
            <a:pPr>
              <a:lnSpc>
                <a:spcPct val="80000"/>
              </a:lnSpc>
            </a:pPr>
            <a:r>
              <a:rPr lang="en-US" sz="3200" b="1" smtClean="0"/>
              <a:t>Improve the clarity of wireless characterisitics   </a:t>
            </a:r>
          </a:p>
          <a:p>
            <a:pPr lvl="1">
              <a:lnSpc>
                <a:spcPct val="80000"/>
              </a:lnSpc>
            </a:pPr>
            <a:r>
              <a:rPr lang="en-US" sz="3100" b="1" smtClean="0"/>
              <a:t>Rewrite Section 4</a:t>
            </a:r>
          </a:p>
          <a:p>
            <a:pPr>
              <a:lnSpc>
                <a:spcPct val="80000"/>
              </a:lnSpc>
            </a:pPr>
            <a:r>
              <a:rPr lang="en-US" sz="3200" b="1" smtClean="0"/>
              <a:t>Quantitatively define the range and data rate characteristics in typical deployment scenarios </a:t>
            </a:r>
          </a:p>
          <a:p>
            <a:pPr lvl="1">
              <a:lnSpc>
                <a:spcPct val="80000"/>
              </a:lnSpc>
            </a:pPr>
            <a:r>
              <a:rPr lang="en-US" sz="3100" b="1" smtClean="0"/>
              <a:t>Rewrite Section 5</a:t>
            </a:r>
          </a:p>
          <a:p>
            <a:pPr lvl="1">
              <a:lnSpc>
                <a:spcPct val="80000"/>
              </a:lnSpc>
            </a:pPr>
            <a:r>
              <a:rPr lang="en-US" sz="3100" b="1" smtClean="0"/>
              <a:t>Develop propagation tool</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438150"/>
            <a:ext cx="7772400" cy="685800"/>
          </a:xfrm>
        </p:spPr>
        <p:txBody>
          <a:bodyPr/>
          <a:lstStyle/>
          <a:p>
            <a:r>
              <a:rPr lang="en-US" smtClean="0"/>
              <a:t>PAP#2 Extended Goals</a:t>
            </a:r>
          </a:p>
        </p:txBody>
      </p:sp>
      <p:sp>
        <p:nvSpPr>
          <p:cNvPr id="210947" name="Rectangle 3"/>
          <p:cNvSpPr>
            <a:spLocks noGrp="1" noChangeArrowheads="1"/>
          </p:cNvSpPr>
          <p:nvPr>
            <p:ph type="body" idx="1"/>
          </p:nvPr>
        </p:nvSpPr>
        <p:spPr>
          <a:xfrm>
            <a:off x="304800" y="1131888"/>
            <a:ext cx="8610600" cy="5313362"/>
          </a:xfrm>
          <a:ln>
            <a:solidFill>
              <a:srgbClr val="C0C0C0"/>
            </a:solidFill>
          </a:ln>
        </p:spPr>
        <p:txBody>
          <a:bodyPr/>
          <a:lstStyle/>
          <a:p>
            <a:r>
              <a:rPr lang="en-US" sz="3200" b="1" smtClean="0"/>
              <a:t>Work will ongoing within…. </a:t>
            </a:r>
          </a:p>
          <a:p>
            <a:r>
              <a:rPr lang="en-US" sz="3200" b="1" smtClean="0"/>
              <a:t>OpenSG</a:t>
            </a:r>
          </a:p>
          <a:p>
            <a:r>
              <a:rPr lang="en-US" sz="3200" b="1" smtClean="0"/>
              <a:t>802 Smart Grid ad hoc</a:t>
            </a:r>
          </a:p>
          <a:p>
            <a:r>
              <a:rPr lang="en-US" sz="3200" b="1" smtClean="0"/>
              <a:t>PAP2 SDO </a:t>
            </a:r>
          </a:p>
          <a:p>
            <a:endParaRPr lang="en-US" sz="3200" b="1" smtClean="0"/>
          </a:p>
          <a:p>
            <a:r>
              <a:rPr lang="en-US" sz="3200" b="1" smtClean="0"/>
              <a:t>Wireless Guideline Report Version2 Completion target July 2012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438150"/>
            <a:ext cx="7772400" cy="685800"/>
          </a:xfrm>
        </p:spPr>
        <p:txBody>
          <a:bodyPr/>
          <a:lstStyle/>
          <a:p>
            <a:r>
              <a:rPr lang="en-US" smtClean="0"/>
              <a:t>PAP#2 Extended Goals</a:t>
            </a:r>
          </a:p>
        </p:txBody>
      </p:sp>
      <p:sp>
        <p:nvSpPr>
          <p:cNvPr id="211971" name="Rectangle 3"/>
          <p:cNvSpPr>
            <a:spLocks noGrp="1" noChangeArrowheads="1"/>
          </p:cNvSpPr>
          <p:nvPr>
            <p:ph type="body" idx="1"/>
          </p:nvPr>
        </p:nvSpPr>
        <p:spPr>
          <a:xfrm>
            <a:off x="304800" y="1131888"/>
            <a:ext cx="8610600" cy="5313362"/>
          </a:xfrm>
          <a:ln>
            <a:solidFill>
              <a:srgbClr val="C0C0C0"/>
            </a:solidFill>
          </a:ln>
        </p:spPr>
        <p:txBody>
          <a:bodyPr/>
          <a:lstStyle/>
          <a:p>
            <a:pPr>
              <a:lnSpc>
                <a:spcPct val="80000"/>
              </a:lnSpc>
            </a:pPr>
            <a:r>
              <a:rPr lang="en-US" sz="4400" b="1" smtClean="0"/>
              <a:t>Further details Available in Smart Grid ad hoc this week</a:t>
            </a:r>
          </a:p>
          <a:p>
            <a:pPr>
              <a:lnSpc>
                <a:spcPct val="80000"/>
              </a:lnSpc>
              <a:buFont typeface="Wingdings" pitchFamily="2" charset="2"/>
              <a:buNone/>
            </a:pPr>
            <a:r>
              <a:rPr lang="en-US" sz="4400" b="1" smtClean="0"/>
              <a:t> </a:t>
            </a:r>
          </a:p>
          <a:p>
            <a:pPr>
              <a:lnSpc>
                <a:spcPct val="80000"/>
              </a:lnSpc>
              <a:buFont typeface="Wingdings" pitchFamily="2" charset="2"/>
              <a:buNone/>
            </a:pPr>
            <a:r>
              <a:rPr lang="en-US" sz="4400" b="1" smtClean="0"/>
              <a:t>Two sessions</a:t>
            </a:r>
          </a:p>
          <a:p>
            <a:pPr>
              <a:lnSpc>
                <a:spcPct val="80000"/>
              </a:lnSpc>
            </a:pPr>
            <a:r>
              <a:rPr lang="en-US" sz="4400" b="1" smtClean="0"/>
              <a:t>Tuesday pm2 - Hanover E</a:t>
            </a:r>
          </a:p>
          <a:p>
            <a:pPr>
              <a:lnSpc>
                <a:spcPct val="80000"/>
              </a:lnSpc>
            </a:pPr>
            <a:r>
              <a:rPr lang="en-US" sz="4400" b="1" smtClean="0"/>
              <a:t>Thursday pm2   -  Hanover C</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Number Placeholder 3"/>
          <p:cNvSpPr txBox="1">
            <a:spLocks noGrp="1"/>
          </p:cNvSpPr>
          <p:nvPr/>
        </p:nvSpPr>
        <p:spPr bwMode="auto">
          <a:xfrm>
            <a:off x="8229600" y="6400800"/>
            <a:ext cx="939800" cy="304800"/>
          </a:xfrm>
          <a:prstGeom prst="rect">
            <a:avLst/>
          </a:prstGeom>
          <a:noFill/>
          <a:ln w="9525">
            <a:noFill/>
            <a:miter lim="800000"/>
            <a:headEnd/>
            <a:tailEnd/>
          </a:ln>
        </p:spPr>
        <p:txBody>
          <a:bodyPr/>
          <a:lstStyle/>
          <a:p>
            <a:pPr algn="ctr"/>
            <a:fld id="{33F4A2EB-1937-46C8-A415-CB4169950706}" type="slidenum">
              <a:rPr lang="en-US" sz="2000">
                <a:latin typeface="Arial" charset="0"/>
              </a:rPr>
              <a:pPr algn="ctr"/>
              <a:t>133</a:t>
            </a:fld>
            <a:endParaRPr lang="en-US" sz="2000">
              <a:latin typeface="Arial" charset="0"/>
            </a:endParaRPr>
          </a:p>
        </p:txBody>
      </p:sp>
      <p:sp>
        <p:nvSpPr>
          <p:cNvPr id="5" name="Rectangle 4"/>
          <p:cNvSpPr/>
          <p:nvPr/>
        </p:nvSpPr>
        <p:spPr>
          <a:xfrm>
            <a:off x="2286000" y="2590800"/>
            <a:ext cx="4301177" cy="341632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ea typeface="ＭＳ Ｐゴシック" pitchFamily="-110" charset="-128"/>
                <a:cs typeface="+mn-cs"/>
              </a:rPr>
              <a:t>NIST SGIP </a:t>
            </a:r>
          </a:p>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ea typeface="ＭＳ Ｐゴシック" pitchFamily="-110" charset="-128"/>
                <a:cs typeface="+mn-cs"/>
              </a:rPr>
              <a:t>Publications</a:t>
            </a:r>
          </a:p>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ea typeface="ＭＳ Ｐゴシック" pitchFamily="-110" charset="-128"/>
                <a:cs typeface="+mn-cs"/>
              </a:rPr>
              <a:t>&amp;</a:t>
            </a:r>
          </a:p>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ea typeface="ＭＳ Ｐゴシック" pitchFamily="-110" charset="-128"/>
                <a:cs typeface="+mn-cs"/>
              </a:rPr>
              <a:t>References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idx="4294967295"/>
          </p:nvPr>
        </p:nvSpPr>
        <p:spPr/>
        <p:txBody>
          <a:bodyPr anchor="ctr"/>
          <a:lstStyle/>
          <a:p>
            <a:r>
              <a:rPr lang="en-US" smtClean="0"/>
              <a:t>Key SGIP Publications</a:t>
            </a:r>
          </a:p>
        </p:txBody>
      </p:sp>
      <p:sp>
        <p:nvSpPr>
          <p:cNvPr id="214019" name="Content Placeholder 2"/>
          <p:cNvSpPr>
            <a:spLocks noGrp="1"/>
          </p:cNvSpPr>
          <p:nvPr>
            <p:ph idx="4294967295"/>
          </p:nvPr>
        </p:nvSpPr>
        <p:spPr>
          <a:xfrm>
            <a:off x="381000" y="1066800"/>
            <a:ext cx="8534400" cy="5562600"/>
          </a:xfrm>
        </p:spPr>
        <p:txBody>
          <a:bodyPr/>
          <a:lstStyle/>
          <a:p>
            <a:r>
              <a:rPr lang="en-US" sz="1800" dirty="0" smtClean="0">
                <a:solidFill>
                  <a:schemeClr val="tx2"/>
                </a:solidFill>
                <a:hlinkClick r:id="rId2"/>
              </a:rPr>
              <a:t>Smart Grid Interoperability Panel Catalog of Standards</a:t>
            </a:r>
            <a:endParaRPr lang="en-US" sz="1800" dirty="0" smtClean="0">
              <a:solidFill>
                <a:schemeClr val="tx2"/>
              </a:solidFill>
            </a:endParaRPr>
          </a:p>
          <a:p>
            <a:r>
              <a:rPr lang="en-US" sz="1800" dirty="0" smtClean="0">
                <a:solidFill>
                  <a:schemeClr val="tx2"/>
                </a:solidFill>
                <a:hlinkClick r:id="rId3"/>
              </a:rPr>
              <a:t>NIST-identified Standards for Consideration by Regulators, Release 1.0</a:t>
            </a:r>
            <a:endParaRPr lang="en-US" sz="1800" dirty="0" smtClean="0">
              <a:solidFill>
                <a:schemeClr val="tx2"/>
              </a:solidFill>
            </a:endParaRPr>
          </a:p>
          <a:p>
            <a:r>
              <a:rPr lang="en-US" sz="1800" dirty="0" smtClean="0">
                <a:solidFill>
                  <a:schemeClr val="tx2"/>
                </a:solidFill>
                <a:hlinkClick r:id="rId4"/>
              </a:rPr>
              <a:t>GAO Report 11-117:Electricity Grid Modernization</a:t>
            </a:r>
            <a:endParaRPr lang="en-US" sz="1800" dirty="0" smtClean="0">
              <a:solidFill>
                <a:schemeClr val="tx2"/>
              </a:solidFill>
            </a:endParaRPr>
          </a:p>
          <a:p>
            <a:r>
              <a:rPr lang="en-US" sz="1800" dirty="0" smtClean="0">
                <a:solidFill>
                  <a:schemeClr val="tx2"/>
                </a:solidFill>
                <a:hlinkClick r:id="rId5" action="ppaction://hlinkfile"/>
              </a:rPr>
              <a:t>NISTIR 7628 Guidelines for Smart Grid Cyber Security (3 vols.)</a:t>
            </a:r>
            <a:endParaRPr lang="en-US" sz="1800" dirty="0" smtClean="0">
              <a:solidFill>
                <a:schemeClr val="tx2"/>
              </a:solidFill>
            </a:endParaRPr>
          </a:p>
          <a:p>
            <a:pPr lvl="1"/>
            <a:r>
              <a:rPr lang="en-US" sz="1200" dirty="0" smtClean="0">
                <a:solidFill>
                  <a:schemeClr val="tx2"/>
                </a:solidFill>
                <a:hlinkClick r:id="rId6"/>
              </a:rPr>
              <a:t>http://csrc.nist.gov/publications/nistir/ir7628/nistir-7628_vol1.pdf</a:t>
            </a:r>
            <a:endParaRPr lang="en-US" sz="1200" dirty="0" smtClean="0">
              <a:solidFill>
                <a:schemeClr val="tx2"/>
              </a:solidFill>
            </a:endParaRPr>
          </a:p>
          <a:p>
            <a:pPr lvl="1"/>
            <a:r>
              <a:rPr lang="en-US" sz="1200" dirty="0" smtClean="0">
                <a:solidFill>
                  <a:schemeClr val="tx2"/>
                </a:solidFill>
                <a:hlinkClick r:id="rId7"/>
              </a:rPr>
              <a:t>http://csrc.nist.gov/publications/nistir/ir7628/nistir-7628_vol2.pdf</a:t>
            </a:r>
            <a:endParaRPr lang="en-US" sz="1200" dirty="0" smtClean="0">
              <a:solidFill>
                <a:schemeClr val="tx2"/>
              </a:solidFill>
            </a:endParaRPr>
          </a:p>
          <a:p>
            <a:pPr lvl="1"/>
            <a:r>
              <a:rPr lang="en-US" sz="1200" dirty="0" smtClean="0">
                <a:solidFill>
                  <a:schemeClr val="tx2"/>
                </a:solidFill>
                <a:hlinkClick r:id="rId8"/>
              </a:rPr>
              <a:t>http://csrc.nist.gov/publications/nistir/ir7628/nistir-7628_vol3.pdf</a:t>
            </a:r>
            <a:endParaRPr lang="en-US" sz="1200" dirty="0" smtClean="0">
              <a:solidFill>
                <a:schemeClr val="tx2"/>
              </a:solidFill>
            </a:endParaRPr>
          </a:p>
          <a:p>
            <a:r>
              <a:rPr lang="en-US" sz="1800" dirty="0" smtClean="0">
                <a:solidFill>
                  <a:schemeClr val="tx2"/>
                </a:solidFill>
                <a:hlinkClick r:id="rId9" action="ppaction://hlinkfile"/>
              </a:rPr>
              <a:t>NIST </a:t>
            </a:r>
            <a:r>
              <a:rPr lang="en-US" sz="1800" dirty="0" smtClean="0">
                <a:solidFill>
                  <a:schemeClr val="tx2"/>
                </a:solidFill>
                <a:hlinkClick r:id="rId9" action="ppaction://hlinkfile"/>
              </a:rPr>
              <a:t>Framework and Roadmap for Smart Grid Interoperability Standards, Release 1.0 </a:t>
            </a:r>
            <a:endParaRPr lang="en-US" sz="1800" dirty="0" smtClean="0">
              <a:solidFill>
                <a:schemeClr val="tx2"/>
              </a:solidFill>
            </a:endParaRPr>
          </a:p>
          <a:p>
            <a:r>
              <a:rPr lang="en-US" sz="1800" dirty="0" smtClean="0">
                <a:solidFill>
                  <a:schemeClr val="tx2"/>
                </a:solidFill>
                <a:hlinkClick r:id="rId10"/>
              </a:rPr>
              <a:t>http://collaborate.nist.gov/twiki-sggrid/pub/SmartGrid/IKBFramework/NISTFrameworkAndRoadmapForSmartGridInteroperability_Release1final.pdf</a:t>
            </a:r>
            <a:endParaRPr lang="en-US" sz="1800" dirty="0" smtClean="0">
              <a:solidFill>
                <a:schemeClr val="tx2"/>
              </a:solidFill>
            </a:endParaRPr>
          </a:p>
          <a:p>
            <a:r>
              <a:rPr lang="en-US" sz="1800" u="sng" dirty="0" smtClean="0">
                <a:solidFill>
                  <a:schemeClr val="tx2"/>
                </a:solidFill>
              </a:rPr>
              <a:t>NIST </a:t>
            </a:r>
            <a:r>
              <a:rPr lang="en-US" sz="1800" u="sng" dirty="0" smtClean="0">
                <a:solidFill>
                  <a:schemeClr val="tx2"/>
                </a:solidFill>
              </a:rPr>
              <a:t>Framework and Roadmap for Smart Grid Interoperability Standards, Release 2.0  (204 pages)</a:t>
            </a:r>
            <a:endParaRPr lang="en-US" sz="1800" dirty="0" smtClean="0">
              <a:solidFill>
                <a:schemeClr val="tx2"/>
              </a:solidFill>
              <a:hlinkClick r:id="rId11"/>
            </a:endParaRPr>
          </a:p>
          <a:p>
            <a:r>
              <a:rPr lang="en-US" sz="1800" u="sng" dirty="0" smtClean="0">
                <a:solidFill>
                  <a:schemeClr val="tx2"/>
                </a:solidFill>
                <a:hlinkClick r:id="rId11"/>
              </a:rPr>
              <a:t>http://collaborate.nist.gov/twiki-sggrid/pub/SmartGrid/IKBFramework/Draft_NIST_Framework_Release_2-0_7-11-2011_clean.docx</a:t>
            </a:r>
            <a:endParaRPr lang="en-US" sz="1800" u="sng" dirty="0" smtClean="0">
              <a:solidFill>
                <a:schemeClr val="tx2"/>
              </a:solidFill>
            </a:endParaRPr>
          </a:p>
          <a:p>
            <a:r>
              <a:rPr lang="en-US" sz="1800" dirty="0" smtClean="0">
                <a:solidFill>
                  <a:schemeClr val="tx2"/>
                </a:solidFill>
                <a:hlinkClick r:id="rId12"/>
              </a:rPr>
              <a:t>Charter </a:t>
            </a:r>
            <a:r>
              <a:rPr lang="en-US" sz="1800" dirty="0" smtClean="0">
                <a:solidFill>
                  <a:schemeClr val="tx2"/>
                </a:solidFill>
                <a:hlinkClick r:id="rId12"/>
              </a:rPr>
              <a:t>for the Smart Grid Advisory Committee</a:t>
            </a:r>
            <a:endParaRPr lang="en-US" sz="1800" dirty="0" smtClean="0">
              <a:solidFill>
                <a:schemeClr val="tx2"/>
              </a:solidFill>
            </a:endParaRPr>
          </a:p>
          <a:p>
            <a:endParaRPr lang="en-US" sz="1800" dirty="0" smtClean="0">
              <a:solidFill>
                <a:schemeClr val="tx2"/>
              </a:solidFill>
            </a:endParaRPr>
          </a:p>
          <a:p>
            <a:endParaRPr lang="en-US" sz="1800" dirty="0" smtClean="0">
              <a:solidFill>
                <a:schemeClr val="tx2"/>
              </a:solidFill>
            </a:endParaRPr>
          </a:p>
        </p:txBody>
      </p:sp>
      <p:sp>
        <p:nvSpPr>
          <p:cNvPr id="214020" name="Slide Number Placeholder 3"/>
          <p:cNvSpPr txBox="1">
            <a:spLocks noGrp="1"/>
          </p:cNvSpPr>
          <p:nvPr/>
        </p:nvSpPr>
        <p:spPr bwMode="auto">
          <a:xfrm>
            <a:off x="8229600" y="6400800"/>
            <a:ext cx="939800" cy="304800"/>
          </a:xfrm>
          <a:prstGeom prst="rect">
            <a:avLst/>
          </a:prstGeom>
          <a:noFill/>
          <a:ln w="9525">
            <a:noFill/>
            <a:miter lim="800000"/>
            <a:headEnd/>
            <a:tailEnd/>
          </a:ln>
        </p:spPr>
        <p:txBody>
          <a:bodyPr/>
          <a:lstStyle/>
          <a:p>
            <a:pPr algn="ctr"/>
            <a:fld id="{03B61112-EB4F-4DE4-B0A5-8A84F283A76B}" type="slidenum">
              <a:rPr lang="en-US" sz="2000">
                <a:latin typeface="Arial" charset="0"/>
              </a:rPr>
              <a:pPr algn="ctr"/>
              <a:t>134</a:t>
            </a:fld>
            <a:endParaRPr lang="en-US" sz="2000">
              <a:latin typeface="Arial"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ate Placeholder 3"/>
          <p:cNvSpPr txBox="1">
            <a:spLocks noGrp="1"/>
          </p:cNvSpPr>
          <p:nvPr/>
        </p:nvSpPr>
        <p:spPr bwMode="auto">
          <a:xfrm>
            <a:off x="696913" y="333375"/>
            <a:ext cx="1012825" cy="276225"/>
          </a:xfrm>
          <a:prstGeom prst="rect">
            <a:avLst/>
          </a:prstGeom>
          <a:noFill/>
          <a:ln w="9525">
            <a:noFill/>
            <a:miter lim="800000"/>
            <a:headEnd/>
            <a:tailEnd/>
          </a:ln>
        </p:spPr>
        <p:txBody>
          <a:bodyPr wrap="none" lIns="0" tIns="0" rIns="0" bIns="0" anchor="b">
            <a:spAutoFit/>
          </a:bodyPr>
          <a:lstStyle/>
          <a:p>
            <a:pPr eaLnBrk="0" hangingPunct="0"/>
            <a:r>
              <a:rPr lang="en-US" sz="1800" b="1"/>
              <a:t>May  2011</a:t>
            </a:r>
          </a:p>
        </p:txBody>
      </p:sp>
      <p:sp>
        <p:nvSpPr>
          <p:cNvPr id="215043"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a:t>Bruce Kraemer, Marvell</a:t>
            </a:r>
          </a:p>
        </p:txBody>
      </p:sp>
      <p:sp>
        <p:nvSpPr>
          <p:cNvPr id="215044" name="Slide Number Placeholder 5"/>
          <p:cNvSpPr txBox="1">
            <a:spLocks noGrp="1"/>
          </p:cNvSpPr>
          <p:nvPr/>
        </p:nvSpPr>
        <p:spPr bwMode="auto">
          <a:xfrm>
            <a:off x="4319588" y="6475413"/>
            <a:ext cx="581025" cy="182562"/>
          </a:xfrm>
          <a:prstGeom prst="rect">
            <a:avLst/>
          </a:prstGeom>
          <a:noFill/>
          <a:ln w="9525">
            <a:noFill/>
            <a:miter lim="800000"/>
            <a:headEnd/>
            <a:tailEnd/>
          </a:ln>
        </p:spPr>
        <p:txBody>
          <a:bodyPr wrap="none" lIns="0" tIns="0" rIns="0" bIns="0">
            <a:spAutoFit/>
          </a:bodyPr>
          <a:lstStyle/>
          <a:p>
            <a:pPr algn="ctr" eaLnBrk="0" hangingPunct="0"/>
            <a:r>
              <a:rPr lang="en-US" sz="1200"/>
              <a:t>Slide </a:t>
            </a:r>
            <a:fld id="{903A3253-849B-42FC-9AAE-F9D9D5CD1596}" type="slidenum">
              <a:rPr lang="en-US" sz="1200"/>
              <a:pPr algn="ctr" eaLnBrk="0" hangingPunct="0"/>
              <a:t>135</a:t>
            </a:fld>
            <a:endParaRPr lang="en-US" sz="1200"/>
          </a:p>
        </p:txBody>
      </p:sp>
      <p:sp>
        <p:nvSpPr>
          <p:cNvPr id="215045" name="Rectangle 2"/>
          <p:cNvSpPr>
            <a:spLocks noGrp="1" noChangeArrowheads="1"/>
          </p:cNvSpPr>
          <p:nvPr>
            <p:ph type="title" idx="4294967295"/>
          </p:nvPr>
        </p:nvSpPr>
        <p:spPr/>
        <p:txBody>
          <a:bodyPr lIns="92075" tIns="46038" rIns="92075" bIns="46038" anchor="ctr"/>
          <a:lstStyle/>
          <a:p>
            <a:r>
              <a:rPr lang="en-US" smtClean="0"/>
              <a:t>PAP#2 Version 1</a:t>
            </a:r>
          </a:p>
        </p:txBody>
      </p:sp>
      <p:sp>
        <p:nvSpPr>
          <p:cNvPr id="215046" name="Rectangle 3"/>
          <p:cNvSpPr>
            <a:spLocks noGrp="1" noChangeArrowheads="1"/>
          </p:cNvSpPr>
          <p:nvPr>
            <p:ph type="body" idx="4294967295"/>
          </p:nvPr>
        </p:nvSpPr>
        <p:spPr>
          <a:xfrm>
            <a:off x="406400" y="1981200"/>
            <a:ext cx="8445500" cy="4114800"/>
          </a:xfrm>
        </p:spPr>
        <p:txBody>
          <a:bodyPr lIns="92075" tIns="46038" rIns="92075" bIns="46038"/>
          <a:lstStyle/>
          <a:p>
            <a:r>
              <a:rPr lang="en-US" smtClean="0"/>
              <a:t>Guideline for Assessing Wireless Standards for Smart Grid Applications</a:t>
            </a:r>
          </a:p>
          <a:p>
            <a:endParaRPr lang="en-US" smtClean="0"/>
          </a:p>
          <a:p>
            <a:r>
              <a:rPr lang="en-US" smtClean="0"/>
              <a:t>Version 1.0 released Jan 13, 2011</a:t>
            </a:r>
          </a:p>
          <a:p>
            <a:r>
              <a:rPr lang="en-US" smtClean="0">
                <a:hlinkClick r:id="rId2"/>
              </a:rPr>
              <a:t>http://collaborate.nist.gov/twiki-sggrid/pub/SmartGrid/PAP02Objective3/NIST_PAP2_Guidelines_for_Assessing_Wireless_Standards_for_Smart_Grid_Applications_1.0.pdf</a:t>
            </a:r>
            <a:endParaRPr lang="en-US"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idx="4294967295"/>
          </p:nvPr>
        </p:nvSpPr>
        <p:spPr/>
        <p:txBody>
          <a:bodyPr anchor="ctr"/>
          <a:lstStyle/>
          <a:p>
            <a:r>
              <a:rPr lang="en-US" smtClean="0"/>
              <a:t>Sources</a:t>
            </a:r>
          </a:p>
        </p:txBody>
      </p:sp>
      <p:sp>
        <p:nvSpPr>
          <p:cNvPr id="216067" name="Content Placeholder 2"/>
          <p:cNvSpPr>
            <a:spLocks noGrp="1"/>
          </p:cNvSpPr>
          <p:nvPr>
            <p:ph idx="4294967295"/>
          </p:nvPr>
        </p:nvSpPr>
        <p:spPr>
          <a:xfrm>
            <a:off x="685800" y="1143000"/>
            <a:ext cx="7924800" cy="5105400"/>
          </a:xfrm>
        </p:spPr>
        <p:txBody>
          <a:bodyPr/>
          <a:lstStyle/>
          <a:p>
            <a:r>
              <a:rPr lang="en-US" smtClean="0"/>
              <a:t>NIST Smart Grid web site</a:t>
            </a:r>
          </a:p>
          <a:p>
            <a:pPr lvl="1">
              <a:buFontTx/>
              <a:buNone/>
            </a:pPr>
            <a:r>
              <a:rPr lang="en-US" smtClean="0">
                <a:hlinkClick r:id="rId2"/>
              </a:rPr>
              <a:t>http://www.nist.gov/smartgrid/</a:t>
            </a:r>
            <a:endParaRPr lang="en-US" smtClean="0"/>
          </a:p>
          <a:p>
            <a:endParaRPr lang="en-US" smtClean="0"/>
          </a:p>
          <a:p>
            <a:r>
              <a:rPr lang="en-US" smtClean="0"/>
              <a:t>NIST Smart Grid Twiki</a:t>
            </a:r>
          </a:p>
          <a:p>
            <a:pPr lvl="1">
              <a:buFontTx/>
              <a:buNone/>
            </a:pPr>
            <a:r>
              <a:rPr lang="en-US" smtClean="0">
                <a:hlinkClick r:id="rId3"/>
              </a:rPr>
              <a:t>http://collaborate.nist.gov/twiki-sggrid/bin/view/SmartGrid/WebHome</a:t>
            </a:r>
            <a:endParaRPr lang="en-US" smtClean="0"/>
          </a:p>
          <a:p>
            <a:endParaRPr lang="en-US" smtClean="0"/>
          </a:p>
          <a:p>
            <a:r>
              <a:rPr lang="en-US" smtClean="0"/>
              <a:t>IP Priority Action Plan</a:t>
            </a:r>
          </a:p>
          <a:p>
            <a:pPr lvl="1">
              <a:buFontTx/>
              <a:buNone/>
            </a:pPr>
            <a:r>
              <a:rPr lang="en-US" smtClean="0">
                <a:hlinkClick r:id="rId4"/>
              </a:rPr>
              <a:t>http://collaborate.nist.gov/twiki-sggrid/bin/view/SmartGrid/PAP01InternetProfile</a:t>
            </a:r>
            <a:r>
              <a:rPr lang="en-US" smtClean="0"/>
              <a:t>	</a:t>
            </a:r>
          </a:p>
          <a:p>
            <a:pPr>
              <a:buFont typeface="Wingdings" pitchFamily="2" charset="2"/>
              <a:buNone/>
            </a:pPr>
            <a:endParaRPr lang="en-US" smtClean="0"/>
          </a:p>
          <a:p>
            <a:r>
              <a:rPr lang="en-US" smtClean="0"/>
              <a:t>Wireless Priority Action Plan</a:t>
            </a:r>
          </a:p>
          <a:p>
            <a:pPr lvl="1">
              <a:buFontTx/>
              <a:buNone/>
            </a:pPr>
            <a:r>
              <a:rPr lang="en-US" smtClean="0">
                <a:hlinkClick r:id="rId5"/>
              </a:rPr>
              <a:t>http://collaborate.nist.gov/twiki-sggrid/bin/view/SmartGrid/PAP02Wireless</a:t>
            </a:r>
            <a:endParaRPr lang="en-US" smtClean="0"/>
          </a:p>
          <a:p>
            <a:pPr lvl="1"/>
            <a:endParaRPr lang="en-US" smtClean="0"/>
          </a:p>
        </p:txBody>
      </p:sp>
      <p:sp>
        <p:nvSpPr>
          <p:cNvPr id="216068" name="Slide Number Placeholder 3"/>
          <p:cNvSpPr txBox="1">
            <a:spLocks noGrp="1"/>
          </p:cNvSpPr>
          <p:nvPr/>
        </p:nvSpPr>
        <p:spPr bwMode="auto">
          <a:xfrm>
            <a:off x="8229600" y="6400800"/>
            <a:ext cx="939800" cy="304800"/>
          </a:xfrm>
          <a:prstGeom prst="rect">
            <a:avLst/>
          </a:prstGeom>
          <a:noFill/>
          <a:ln w="9525">
            <a:noFill/>
            <a:miter lim="800000"/>
            <a:headEnd/>
            <a:tailEnd/>
          </a:ln>
        </p:spPr>
        <p:txBody>
          <a:bodyPr/>
          <a:lstStyle/>
          <a:p>
            <a:pPr algn="ctr"/>
            <a:fld id="{F5B9702B-5816-4C57-A177-A600705F2BA0}" type="slidenum">
              <a:rPr lang="en-US" sz="1200">
                <a:latin typeface="Arial" charset="0"/>
              </a:rPr>
              <a:pPr algn="ctr"/>
              <a:t>136</a:t>
            </a:fld>
            <a:endParaRPr lang="en-US" sz="1200">
              <a:latin typeface="Arial"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idx="4294967295"/>
          </p:nvPr>
        </p:nvSpPr>
        <p:spPr/>
        <p:txBody>
          <a:bodyPr anchor="ctr"/>
          <a:lstStyle/>
          <a:p>
            <a:r>
              <a:rPr lang="en-US" smtClean="0"/>
              <a:t>Links to Other US Activities</a:t>
            </a:r>
          </a:p>
        </p:txBody>
      </p:sp>
      <p:sp>
        <p:nvSpPr>
          <p:cNvPr id="217091" name="Content Placeholder 2"/>
          <p:cNvSpPr>
            <a:spLocks noGrp="1"/>
          </p:cNvSpPr>
          <p:nvPr>
            <p:ph idx="4294967295"/>
          </p:nvPr>
        </p:nvSpPr>
        <p:spPr/>
        <p:txBody>
          <a:bodyPr/>
          <a:lstStyle/>
          <a:p>
            <a:r>
              <a:rPr lang="en-US" smtClean="0">
                <a:hlinkClick r:id="rId2"/>
              </a:rPr>
              <a:t>Department of Energy</a:t>
            </a:r>
            <a:endParaRPr lang="en-US" smtClean="0"/>
          </a:p>
          <a:p>
            <a:r>
              <a:rPr lang="en-US" smtClean="0">
                <a:hlinkClick r:id="rId3"/>
              </a:rPr>
              <a:t>Smartgrid.gov</a:t>
            </a:r>
            <a:endParaRPr lang="en-US" smtClean="0"/>
          </a:p>
          <a:p>
            <a:r>
              <a:rPr lang="en-US" smtClean="0">
                <a:hlinkClick r:id="rId4"/>
              </a:rPr>
              <a:t>National Association of Regulatory Commissioners (NARUC)</a:t>
            </a:r>
            <a:endParaRPr lang="en-US" smtClean="0"/>
          </a:p>
          <a:p>
            <a:r>
              <a:rPr lang="en-US" smtClean="0">
                <a:hlinkClick r:id="rId5"/>
              </a:rPr>
              <a:t>Federal Energy Regulatory Commission</a:t>
            </a:r>
            <a:endParaRPr lang="en-US" smtClean="0"/>
          </a:p>
          <a:p>
            <a:r>
              <a:rPr lang="en-US" smtClean="0">
                <a:hlinkClick r:id="rId6"/>
              </a:rPr>
              <a:t>Smart Grid Information Clearinghouse</a:t>
            </a:r>
            <a:endParaRPr lang="en-US" smtClean="0"/>
          </a:p>
          <a:p>
            <a:r>
              <a:rPr lang="en-US" smtClean="0">
                <a:hlinkClick r:id="rId7"/>
              </a:rPr>
              <a:t>North American Electric Reliability Corporation (NERC)</a:t>
            </a:r>
            <a:endParaRPr lang="en-US" smtClean="0"/>
          </a:p>
        </p:txBody>
      </p:sp>
      <p:sp>
        <p:nvSpPr>
          <p:cNvPr id="217092" name="Slide Number Placeholder 3"/>
          <p:cNvSpPr txBox="1">
            <a:spLocks noGrp="1"/>
          </p:cNvSpPr>
          <p:nvPr/>
        </p:nvSpPr>
        <p:spPr bwMode="auto">
          <a:xfrm>
            <a:off x="8229600" y="6400800"/>
            <a:ext cx="939800" cy="304800"/>
          </a:xfrm>
          <a:prstGeom prst="rect">
            <a:avLst/>
          </a:prstGeom>
          <a:noFill/>
          <a:ln w="9525">
            <a:noFill/>
            <a:miter lim="800000"/>
            <a:headEnd/>
            <a:tailEnd/>
          </a:ln>
        </p:spPr>
        <p:txBody>
          <a:bodyPr/>
          <a:lstStyle/>
          <a:p>
            <a:pPr algn="ctr"/>
            <a:fld id="{9D6940B0-4488-493D-8ED9-6E2685272F0A}" type="slidenum">
              <a:rPr lang="en-US" sz="2000">
                <a:latin typeface="Arial" charset="0"/>
              </a:rPr>
              <a:pPr algn="ctr"/>
              <a:t>137</a:t>
            </a:fld>
            <a:endParaRPr lang="en-US" sz="2000">
              <a:latin typeface="Arial"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a:xfrm>
            <a:off x="685800" y="2743200"/>
            <a:ext cx="7772400" cy="762000"/>
          </a:xfrm>
        </p:spPr>
        <p:txBody>
          <a:bodyPr/>
          <a:lstStyle/>
          <a:p>
            <a:pPr algn="ctr"/>
            <a:r>
              <a:rPr lang="en-US" smtClean="0"/>
              <a:t>Thank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D8D7C7BF-EE98-486F-9AD7-40AEA9F4BBBA}" type="slidenum">
              <a:rPr lang="en-GB" sz="1600"/>
              <a:pPr/>
              <a:t>14</a:t>
            </a:fld>
            <a:endParaRPr lang="en-GB" sz="1600"/>
          </a:p>
        </p:txBody>
      </p:sp>
      <p:sp>
        <p:nvSpPr>
          <p:cNvPr id="320515"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20516"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20517" name="Rectangle 5"/>
          <p:cNvSpPr>
            <a:spLocks noGrp="1" noChangeArrowheads="1"/>
          </p:cNvSpPr>
          <p:nvPr>
            <p:ph type="title" idx="4294967295"/>
          </p:nvPr>
        </p:nvSpPr>
        <p:spPr/>
        <p:txBody>
          <a:bodyPr/>
          <a:lstStyle/>
          <a:p>
            <a:r>
              <a:rPr lang="en-US" smtClean="0"/>
              <a:t>EU M490 Smart Grid Mandate</a:t>
            </a:r>
          </a:p>
        </p:txBody>
      </p:sp>
      <p:sp>
        <p:nvSpPr>
          <p:cNvPr id="320518" name="Rectangle 6"/>
          <p:cNvSpPr>
            <a:spLocks noGrp="1" noChangeArrowheads="1"/>
          </p:cNvSpPr>
          <p:nvPr>
            <p:ph type="body" idx="4294967295"/>
          </p:nvPr>
        </p:nvSpPr>
        <p:spPr/>
        <p:txBody>
          <a:bodyPr/>
          <a:lstStyle/>
          <a:p>
            <a:r>
              <a:rPr lang="en-US" sz="2400" smtClean="0"/>
              <a:t>Objective: develop or update a set of consistent standards within a common European framework </a:t>
            </a:r>
          </a:p>
          <a:p>
            <a:pPr lvl="1"/>
            <a:r>
              <a:rPr lang="en-US" sz="2200" smtClean="0"/>
              <a:t> integrating a variety of digital computing and communication technologies and electrical architectures</a:t>
            </a:r>
          </a:p>
          <a:p>
            <a:pPr lvl="1"/>
            <a:r>
              <a:rPr lang="en-US" sz="2200" smtClean="0"/>
              <a:t>achieve interoperability</a:t>
            </a:r>
          </a:p>
          <a:p>
            <a:pPr lvl="1"/>
            <a:r>
              <a:rPr lang="en-US" sz="2200" smtClean="0"/>
              <a:t>enable or facilitate the implementation in Europe of the different high level Smart Grid services</a:t>
            </a:r>
          </a:p>
          <a:p>
            <a:pPr lvl="1"/>
            <a:r>
              <a:rPr lang="en-US" sz="2200" smtClean="0"/>
              <a:t>flexible enough to accommodate future developments.</a:t>
            </a:r>
          </a:p>
          <a:p>
            <a:r>
              <a:rPr lang="en-US" sz="2400" smtClean="0"/>
              <a:t>Building, Industry, Appliances and Home automation</a:t>
            </a:r>
          </a:p>
          <a:p>
            <a:pPr lvl="1"/>
            <a:r>
              <a:rPr lang="en-US" sz="2200" smtClean="0"/>
              <a:t>Out of the scope</a:t>
            </a:r>
          </a:p>
          <a:p>
            <a:pPr lvl="1"/>
            <a:r>
              <a:rPr lang="en-US" sz="2200" smtClean="0"/>
              <a:t>however, their interfaces with the Smart Grid are not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A89ADA52-5F63-45E3-8FE8-0B1614E1D533}" type="slidenum">
              <a:rPr lang="en-GB" sz="1600"/>
              <a:pPr/>
              <a:t>15</a:t>
            </a:fld>
            <a:endParaRPr lang="en-GB" sz="1600"/>
          </a:p>
        </p:txBody>
      </p:sp>
      <p:sp>
        <p:nvSpPr>
          <p:cNvPr id="321539"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21540"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21541" name="Rectangle 5"/>
          <p:cNvSpPr>
            <a:spLocks noGrp="1" noChangeArrowheads="1"/>
          </p:cNvSpPr>
          <p:nvPr>
            <p:ph type="title" idx="4294967295"/>
          </p:nvPr>
        </p:nvSpPr>
        <p:spPr/>
        <p:txBody>
          <a:bodyPr/>
          <a:lstStyle/>
          <a:p>
            <a:pPr algn="ctr"/>
            <a:r>
              <a:rPr lang="en-US" smtClean="0"/>
              <a:t>EU M490 Smart Grid Mandate</a:t>
            </a:r>
            <a:br>
              <a:rPr lang="en-US" smtClean="0"/>
            </a:br>
            <a:r>
              <a:rPr lang="en-US" sz="2400" smtClean="0"/>
              <a:t>details</a:t>
            </a:r>
            <a:endParaRPr lang="en-US" smtClean="0"/>
          </a:p>
        </p:txBody>
      </p:sp>
      <p:sp>
        <p:nvSpPr>
          <p:cNvPr id="321542" name="Rectangle 6"/>
          <p:cNvSpPr>
            <a:spLocks noGrp="1" noChangeArrowheads="1"/>
          </p:cNvSpPr>
          <p:nvPr>
            <p:ph type="body" idx="4294967295"/>
          </p:nvPr>
        </p:nvSpPr>
        <p:spPr>
          <a:xfrm>
            <a:off x="533400" y="1524000"/>
            <a:ext cx="7772400" cy="4800600"/>
          </a:xfrm>
        </p:spPr>
        <p:txBody>
          <a:bodyPr/>
          <a:lstStyle/>
          <a:p>
            <a:pPr>
              <a:lnSpc>
                <a:spcPct val="80000"/>
              </a:lnSpc>
            </a:pPr>
            <a:r>
              <a:rPr lang="en-US" sz="2400" smtClean="0"/>
              <a:t>Background</a:t>
            </a:r>
          </a:p>
          <a:p>
            <a:pPr lvl="1">
              <a:lnSpc>
                <a:spcPct val="80000"/>
              </a:lnSpc>
            </a:pPr>
            <a:r>
              <a:rPr lang="en-US" sz="2000" smtClean="0"/>
              <a:t>Derived from CEN/CENELEC/ETSI Smart Grids Joint WG</a:t>
            </a:r>
          </a:p>
          <a:p>
            <a:pPr lvl="1">
              <a:lnSpc>
                <a:spcPct val="80000"/>
              </a:lnSpc>
            </a:pPr>
            <a:r>
              <a:rPr lang="en-US" sz="2000" smtClean="0"/>
              <a:t>JWG published its final report (V1.12) on Standards for Smart Grids on 4th May ’11</a:t>
            </a:r>
          </a:p>
          <a:p>
            <a:pPr lvl="1">
              <a:lnSpc>
                <a:spcPct val="80000"/>
              </a:lnSpc>
            </a:pPr>
            <a:r>
              <a:rPr lang="en-US" sz="2000" smtClean="0"/>
              <a:t>European Commission Mandate 490</a:t>
            </a:r>
          </a:p>
          <a:p>
            <a:pPr lvl="2">
              <a:lnSpc>
                <a:spcPct val="80000"/>
              </a:lnSpc>
            </a:pPr>
            <a:r>
              <a:rPr lang="en-US" sz="1800" smtClean="0"/>
              <a:t>Released by DG Energy March ‘11</a:t>
            </a:r>
          </a:p>
          <a:p>
            <a:pPr lvl="2">
              <a:lnSpc>
                <a:spcPct val="80000"/>
              </a:lnSpc>
            </a:pPr>
            <a:r>
              <a:rPr lang="en-US" sz="1800" smtClean="0"/>
              <a:t>Based on JWG work</a:t>
            </a:r>
          </a:p>
          <a:p>
            <a:pPr lvl="2">
              <a:lnSpc>
                <a:spcPct val="80000"/>
              </a:lnSpc>
            </a:pPr>
            <a:r>
              <a:rPr lang="en-US" sz="1800" smtClean="0"/>
              <a:t>Adopted by CEN/CENELEC/ETSI 1st June ’11</a:t>
            </a:r>
          </a:p>
          <a:p>
            <a:pPr lvl="2">
              <a:lnSpc>
                <a:spcPct val="80000"/>
              </a:lnSpc>
            </a:pPr>
            <a:r>
              <a:rPr lang="en-US" sz="1800" smtClean="0"/>
              <a:t>Related Mandates</a:t>
            </a:r>
          </a:p>
          <a:p>
            <a:pPr lvl="3">
              <a:lnSpc>
                <a:spcPct val="80000"/>
              </a:lnSpc>
            </a:pPr>
            <a:r>
              <a:rPr lang="en-US" sz="1600" smtClean="0"/>
              <a:t>M468 on Electric Vehicles</a:t>
            </a:r>
          </a:p>
          <a:p>
            <a:pPr lvl="3">
              <a:lnSpc>
                <a:spcPct val="80000"/>
              </a:lnSpc>
            </a:pPr>
            <a:r>
              <a:rPr lang="en-US" sz="1600" smtClean="0"/>
              <a:t>M/441 on Smart Metering</a:t>
            </a:r>
          </a:p>
          <a:p>
            <a:pPr>
              <a:lnSpc>
                <a:spcPct val="80000"/>
              </a:lnSpc>
            </a:pPr>
            <a:r>
              <a:rPr lang="en-US" sz="2400" smtClean="0"/>
              <a:t>Objectives</a:t>
            </a:r>
          </a:p>
          <a:p>
            <a:pPr lvl="1">
              <a:lnSpc>
                <a:spcPct val="80000"/>
              </a:lnSpc>
            </a:pPr>
            <a:r>
              <a:rPr lang="en-US" sz="2000" smtClean="0"/>
              <a:t>Technical Reference Architecture for functional data flows</a:t>
            </a:r>
          </a:p>
          <a:p>
            <a:pPr lvl="2">
              <a:lnSpc>
                <a:spcPct val="80000"/>
              </a:lnSpc>
            </a:pPr>
            <a:r>
              <a:rPr lang="en-US" sz="1800" smtClean="0"/>
              <a:t>Must be consistent with M441 connectivity architecture</a:t>
            </a:r>
          </a:p>
          <a:p>
            <a:pPr lvl="1">
              <a:lnSpc>
                <a:spcPct val="80000"/>
              </a:lnSpc>
            </a:pPr>
            <a:r>
              <a:rPr lang="en-US" sz="2000" smtClean="0"/>
              <a:t>Set of consistent standards for information exchange (protocols and data models)</a:t>
            </a:r>
          </a:p>
          <a:p>
            <a:pPr lvl="1">
              <a:lnSpc>
                <a:spcPct val="80000"/>
              </a:lnSpc>
            </a:pPr>
            <a:r>
              <a:rPr lang="en-US" sz="2000" smtClean="0"/>
              <a:t>Sustainable standards process (tools &amp; processes)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6BE38AAF-AC30-41FB-8A4D-F56C30B1D34D}" type="slidenum">
              <a:rPr lang="en-GB" sz="1600"/>
              <a:pPr/>
              <a:t>16</a:t>
            </a:fld>
            <a:endParaRPr lang="en-GB" sz="1600"/>
          </a:p>
        </p:txBody>
      </p:sp>
      <p:sp>
        <p:nvSpPr>
          <p:cNvPr id="322563"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22564"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22565" name="Rectangle 2"/>
          <p:cNvSpPr>
            <a:spLocks noGrp="1" noChangeArrowheads="1"/>
          </p:cNvSpPr>
          <p:nvPr>
            <p:ph type="title" idx="4294967295"/>
          </p:nvPr>
        </p:nvSpPr>
        <p:spPr/>
        <p:txBody>
          <a:bodyPr/>
          <a:lstStyle/>
          <a:p>
            <a:r>
              <a:rPr lang="en-US" smtClean="0"/>
              <a:t>M490 SGCG</a:t>
            </a:r>
          </a:p>
        </p:txBody>
      </p:sp>
      <p:sp>
        <p:nvSpPr>
          <p:cNvPr id="322566" name="Rectangle 3"/>
          <p:cNvSpPr>
            <a:spLocks noGrp="1" noChangeArrowheads="1"/>
          </p:cNvSpPr>
          <p:nvPr>
            <p:ph type="body" idx="4294967295"/>
          </p:nvPr>
        </p:nvSpPr>
        <p:spPr>
          <a:xfrm>
            <a:off x="723900" y="4235450"/>
            <a:ext cx="7772400" cy="2073275"/>
          </a:xfrm>
        </p:spPr>
        <p:txBody>
          <a:bodyPr/>
          <a:lstStyle/>
          <a:p>
            <a:pPr>
              <a:lnSpc>
                <a:spcPct val="80000"/>
              </a:lnSpc>
            </a:pPr>
            <a:r>
              <a:rPr lang="en-US" sz="1600" smtClean="0"/>
              <a:t>SGCG Chair – Ralph Sporer (Siemens)</a:t>
            </a:r>
          </a:p>
          <a:p>
            <a:pPr>
              <a:lnSpc>
                <a:spcPct val="80000"/>
              </a:lnSpc>
            </a:pPr>
            <a:r>
              <a:rPr lang="en-US" sz="1600" smtClean="0"/>
              <a:t>EC Reference Group – Manuel Sanchez-Jimenez (DG Energy)</a:t>
            </a:r>
          </a:p>
          <a:p>
            <a:pPr>
              <a:lnSpc>
                <a:spcPct val="80000"/>
              </a:lnSpc>
            </a:pPr>
            <a:r>
              <a:rPr lang="en-US" sz="1600" smtClean="0"/>
              <a:t>M441/M468 Liaison – Willem Strabbing (ESMIG/KEMA)</a:t>
            </a:r>
          </a:p>
          <a:p>
            <a:pPr>
              <a:lnSpc>
                <a:spcPct val="80000"/>
              </a:lnSpc>
            </a:pPr>
            <a:r>
              <a:rPr lang="en-US" sz="1600" smtClean="0"/>
              <a:t>Technical Committees</a:t>
            </a:r>
          </a:p>
          <a:p>
            <a:pPr lvl="1">
              <a:lnSpc>
                <a:spcPct val="80000"/>
              </a:lnSpc>
            </a:pPr>
            <a:r>
              <a:rPr lang="en-US" sz="1400" smtClean="0"/>
              <a:t>Standards – Lauren Guise (Schneider)</a:t>
            </a:r>
          </a:p>
          <a:p>
            <a:pPr lvl="1">
              <a:lnSpc>
                <a:spcPct val="80000"/>
              </a:lnSpc>
            </a:pPr>
            <a:r>
              <a:rPr lang="en-US" sz="1400" smtClean="0"/>
              <a:t>Process – Johannes Stein (VDE/DKE)</a:t>
            </a:r>
          </a:p>
          <a:p>
            <a:pPr lvl="1">
              <a:lnSpc>
                <a:spcPct val="80000"/>
              </a:lnSpc>
            </a:pPr>
            <a:r>
              <a:rPr lang="en-US" sz="1400" smtClean="0"/>
              <a:t>Architecture – Emmanuel Darmois (Alcatel-Lucent)</a:t>
            </a:r>
          </a:p>
          <a:p>
            <a:pPr lvl="1">
              <a:lnSpc>
                <a:spcPct val="80000"/>
              </a:lnSpc>
            </a:pPr>
            <a:r>
              <a:rPr lang="en-US" sz="1400" smtClean="0"/>
              <a:t>Security Alfred Malina/Laurent Schmidt (IBM/Schneider)</a:t>
            </a:r>
          </a:p>
        </p:txBody>
      </p:sp>
      <p:pic>
        <p:nvPicPr>
          <p:cNvPr id="322567" name="Picture 4"/>
          <p:cNvPicPr>
            <a:picLocks noChangeAspect="1" noChangeArrowheads="1"/>
          </p:cNvPicPr>
          <p:nvPr/>
        </p:nvPicPr>
        <p:blipFill>
          <a:blip r:embed="rId2"/>
          <a:srcRect/>
          <a:stretch>
            <a:fillRect/>
          </a:stretch>
        </p:blipFill>
        <p:spPr bwMode="auto">
          <a:xfrm>
            <a:off x="1905000" y="1050925"/>
            <a:ext cx="6615113" cy="298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4F9B51E5-F290-496F-B1C8-2EBF2648FDE2}" type="slidenum">
              <a:rPr lang="en-GB" sz="1600"/>
              <a:pPr/>
              <a:t>17</a:t>
            </a:fld>
            <a:endParaRPr lang="en-GB" sz="1600"/>
          </a:p>
        </p:txBody>
      </p:sp>
      <p:sp>
        <p:nvSpPr>
          <p:cNvPr id="323587"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23588"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23589" name="Rectangle 2"/>
          <p:cNvSpPr>
            <a:spLocks noGrp="1" noChangeArrowheads="1"/>
          </p:cNvSpPr>
          <p:nvPr>
            <p:ph type="title" idx="4294967295"/>
          </p:nvPr>
        </p:nvSpPr>
        <p:spPr/>
        <p:txBody>
          <a:bodyPr/>
          <a:lstStyle/>
          <a:p>
            <a:r>
              <a:rPr lang="en-US" smtClean="0"/>
              <a:t>M490 Activity</a:t>
            </a:r>
          </a:p>
        </p:txBody>
      </p:sp>
      <p:sp>
        <p:nvSpPr>
          <p:cNvPr id="323590" name="Rectangle 3"/>
          <p:cNvSpPr>
            <a:spLocks noGrp="1" noChangeArrowheads="1"/>
          </p:cNvSpPr>
          <p:nvPr>
            <p:ph type="body" idx="4294967295"/>
          </p:nvPr>
        </p:nvSpPr>
        <p:spPr/>
        <p:txBody>
          <a:bodyPr/>
          <a:lstStyle/>
          <a:p>
            <a:r>
              <a:rPr lang="en-US" smtClean="0"/>
              <a:t>M490 Progress</a:t>
            </a:r>
          </a:p>
          <a:p>
            <a:pPr lvl="1"/>
            <a:r>
              <a:rPr lang="en-US" sz="2400" smtClean="0"/>
              <a:t>Smart Grid Coordination Group (SGCG) formed May ‘11</a:t>
            </a:r>
          </a:p>
          <a:p>
            <a:pPr lvl="1"/>
            <a:r>
              <a:rPr lang="en-US" sz="2400" smtClean="0"/>
              <a:t>Standards GAP report released 28 July ’11</a:t>
            </a:r>
          </a:p>
          <a:p>
            <a:pPr lvl="1"/>
            <a:r>
              <a:rPr lang="en-US" sz="2400" smtClean="0"/>
              <a:t>Reference Architecture 1st draft Oct ‘11 </a:t>
            </a:r>
          </a:p>
          <a:p>
            <a:r>
              <a:rPr lang="en-US" smtClean="0"/>
              <a:t>NIST-M490 SGCG White Paper</a:t>
            </a:r>
          </a:p>
          <a:p>
            <a:pPr lvl="1"/>
            <a:r>
              <a:rPr lang="en-US" sz="2400" smtClean="0"/>
              <a:t>General agreement to coordinate standards efforts</a:t>
            </a:r>
          </a:p>
          <a:p>
            <a:pPr lvl="1"/>
            <a:r>
              <a:rPr lang="en-US" sz="2400" smtClean="0"/>
              <a:t>Released September ’11</a:t>
            </a:r>
          </a:p>
          <a:p>
            <a:pPr lvl="1"/>
            <a:r>
              <a:rPr lang="en-US" sz="2400" smtClean="0"/>
              <a:t>George Arnold (NIST National Coordinator) &amp; Ralph Sporer (M490 Coordination Group Chair)</a:t>
            </a:r>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6C18E3CA-B89D-46D8-A791-4F409902C260}" type="slidenum">
              <a:rPr lang="en-GB" sz="1600"/>
              <a:pPr/>
              <a:t>18</a:t>
            </a:fld>
            <a:endParaRPr lang="en-GB" sz="1600"/>
          </a:p>
        </p:txBody>
      </p:sp>
      <p:sp>
        <p:nvSpPr>
          <p:cNvPr id="324611"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24612"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24613" name="Rectangle 2"/>
          <p:cNvSpPr>
            <a:spLocks noGrp="1" noChangeArrowheads="1"/>
          </p:cNvSpPr>
          <p:nvPr>
            <p:ph type="title" idx="4294967295"/>
          </p:nvPr>
        </p:nvSpPr>
        <p:spPr/>
        <p:txBody>
          <a:bodyPr/>
          <a:lstStyle/>
          <a:p>
            <a:r>
              <a:rPr lang="en-US" smtClean="0"/>
              <a:t>ETSI</a:t>
            </a:r>
          </a:p>
        </p:txBody>
      </p:sp>
      <p:sp>
        <p:nvSpPr>
          <p:cNvPr id="324614" name="Rectangle 3"/>
          <p:cNvSpPr>
            <a:spLocks noGrp="1" noChangeArrowheads="1"/>
          </p:cNvSpPr>
          <p:nvPr>
            <p:ph type="body" idx="4294967295"/>
          </p:nvPr>
        </p:nvSpPr>
        <p:spPr/>
        <p:txBody>
          <a:bodyPr/>
          <a:lstStyle/>
          <a:p>
            <a:pPr>
              <a:lnSpc>
                <a:spcPct val="80000"/>
              </a:lnSpc>
            </a:pPr>
            <a:r>
              <a:rPr lang="en-US" sz="2000" smtClean="0"/>
              <a:t>TC M2M</a:t>
            </a:r>
          </a:p>
          <a:p>
            <a:pPr lvl="1">
              <a:lnSpc>
                <a:spcPct val="80000"/>
              </a:lnSpc>
            </a:pPr>
            <a:r>
              <a:rPr lang="en-US" sz="1800" smtClean="0"/>
              <a:t>Specifications for Machine-to-Machine communications infrastructure</a:t>
            </a:r>
          </a:p>
          <a:p>
            <a:pPr lvl="1">
              <a:lnSpc>
                <a:spcPct val="80000"/>
              </a:lnSpc>
            </a:pPr>
            <a:r>
              <a:rPr lang="en-US" sz="1800" smtClean="0"/>
              <a:t>World-wide membership &amp; active participation</a:t>
            </a:r>
          </a:p>
          <a:p>
            <a:pPr lvl="1">
              <a:lnSpc>
                <a:spcPct val="80000"/>
              </a:lnSpc>
            </a:pPr>
            <a:r>
              <a:rPr lang="en-US" sz="1800" smtClean="0"/>
              <a:t>Strong liaisons &amp; collaborations with external SDOs</a:t>
            </a:r>
          </a:p>
          <a:p>
            <a:pPr lvl="2">
              <a:lnSpc>
                <a:spcPct val="80000"/>
              </a:lnSpc>
            </a:pPr>
            <a:r>
              <a:rPr lang="en-US" sz="1600" smtClean="0"/>
              <a:t>Broadband Forum</a:t>
            </a:r>
          </a:p>
          <a:p>
            <a:pPr lvl="2">
              <a:lnSpc>
                <a:spcPct val="80000"/>
              </a:lnSpc>
            </a:pPr>
            <a:r>
              <a:rPr lang="en-US" sz="1600" smtClean="0"/>
              <a:t>OMA</a:t>
            </a:r>
          </a:p>
          <a:p>
            <a:pPr lvl="2">
              <a:lnSpc>
                <a:spcPct val="80000"/>
              </a:lnSpc>
            </a:pPr>
            <a:r>
              <a:rPr lang="en-US" sz="1600" smtClean="0"/>
              <a:t>GSMA</a:t>
            </a:r>
          </a:p>
          <a:p>
            <a:pPr lvl="1">
              <a:lnSpc>
                <a:spcPct val="80000"/>
              </a:lnSpc>
            </a:pPr>
            <a:r>
              <a:rPr lang="en-US" sz="1800" smtClean="0"/>
              <a:t>Release 1 (near) complete</a:t>
            </a:r>
          </a:p>
          <a:p>
            <a:pPr lvl="2">
              <a:lnSpc>
                <a:spcPct val="80000"/>
              </a:lnSpc>
            </a:pPr>
            <a:r>
              <a:rPr lang="en-US" sz="1600" smtClean="0"/>
              <a:t>Workshop 26/27 October</a:t>
            </a:r>
          </a:p>
          <a:p>
            <a:pPr lvl="2">
              <a:lnSpc>
                <a:spcPct val="80000"/>
              </a:lnSpc>
            </a:pPr>
            <a:r>
              <a:rPr lang="en-US" sz="1600" smtClean="0"/>
              <a:t>270 participants</a:t>
            </a:r>
          </a:p>
          <a:p>
            <a:pPr lvl="2">
              <a:lnSpc>
                <a:spcPct val="80000"/>
              </a:lnSpc>
            </a:pPr>
            <a:r>
              <a:rPr lang="en-US" sz="1600" smtClean="0"/>
              <a:t>5 End-End M2M demonstrations</a:t>
            </a:r>
          </a:p>
          <a:p>
            <a:pPr lvl="2">
              <a:lnSpc>
                <a:spcPct val="80000"/>
              </a:lnSpc>
            </a:pPr>
            <a:r>
              <a:rPr lang="en-US" sz="1600" smtClean="0"/>
              <a:t>‘Capillary Network’ interworking – ZigBee</a:t>
            </a:r>
          </a:p>
          <a:p>
            <a:pPr lvl="1">
              <a:lnSpc>
                <a:spcPct val="80000"/>
              </a:lnSpc>
            </a:pPr>
            <a:r>
              <a:rPr lang="en-US" sz="1800" smtClean="0"/>
              <a:t>Network, Gateway &amp; Device specifications</a:t>
            </a:r>
          </a:p>
          <a:p>
            <a:pPr lvl="2">
              <a:lnSpc>
                <a:spcPct val="80000"/>
              </a:lnSpc>
            </a:pPr>
            <a:r>
              <a:rPr lang="en-US" sz="1600" smtClean="0"/>
              <a:t>Security</a:t>
            </a:r>
          </a:p>
          <a:p>
            <a:pPr lvl="2">
              <a:lnSpc>
                <a:spcPct val="80000"/>
              </a:lnSpc>
            </a:pPr>
            <a:r>
              <a:rPr lang="en-US" sz="1600" smtClean="0"/>
              <a:t>Discovery</a:t>
            </a:r>
          </a:p>
          <a:p>
            <a:pPr lvl="2">
              <a:lnSpc>
                <a:spcPct val="80000"/>
              </a:lnSpc>
            </a:pPr>
            <a:r>
              <a:rPr lang="en-US" sz="1600" smtClean="0"/>
              <a:t>Access Control</a:t>
            </a:r>
          </a:p>
          <a:p>
            <a:pPr lvl="2">
              <a:lnSpc>
                <a:spcPct val="80000"/>
              </a:lnSpc>
            </a:pPr>
            <a:r>
              <a:rPr lang="en-US" sz="1600" smtClean="0"/>
              <a:t>Data transport</a:t>
            </a:r>
          </a:p>
          <a:p>
            <a:pPr lvl="1">
              <a:lnSpc>
                <a:spcPct val="80000"/>
              </a:lnSpc>
            </a:pPr>
            <a:r>
              <a:rPr lang="en-US" sz="1800" smtClean="0"/>
              <a:t>REST style resource-based architecture</a:t>
            </a:r>
          </a:p>
          <a:p>
            <a:pPr lvl="1">
              <a:lnSpc>
                <a:spcPct val="80000"/>
              </a:lnSpc>
            </a:pPr>
            <a:r>
              <a:rPr lang="en-US" sz="1800" smtClean="0"/>
              <a:t>Smart Metering / Smart Grid use cases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9AC965F2-19AE-4C68-8566-5604B8CAE48C}" type="slidenum">
              <a:rPr lang="en-GB" sz="1600"/>
              <a:pPr/>
              <a:t>19</a:t>
            </a:fld>
            <a:endParaRPr lang="en-GB" sz="1600"/>
          </a:p>
        </p:txBody>
      </p:sp>
      <p:sp>
        <p:nvSpPr>
          <p:cNvPr id="325635"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25636"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25637" name="Rectangle 2"/>
          <p:cNvSpPr>
            <a:spLocks noGrp="1" noChangeArrowheads="1"/>
          </p:cNvSpPr>
          <p:nvPr>
            <p:ph type="title" idx="4294967295"/>
          </p:nvPr>
        </p:nvSpPr>
        <p:spPr/>
        <p:txBody>
          <a:bodyPr/>
          <a:lstStyle/>
          <a:p>
            <a:r>
              <a:rPr lang="en-US" smtClean="0"/>
              <a:t>ETSI ERM</a:t>
            </a:r>
          </a:p>
        </p:txBody>
      </p:sp>
      <p:sp>
        <p:nvSpPr>
          <p:cNvPr id="325638" name="Rectangle 3"/>
          <p:cNvSpPr>
            <a:spLocks noGrp="1" noChangeArrowheads="1"/>
          </p:cNvSpPr>
          <p:nvPr>
            <p:ph type="body" idx="4294967295"/>
          </p:nvPr>
        </p:nvSpPr>
        <p:spPr/>
        <p:txBody>
          <a:bodyPr/>
          <a:lstStyle/>
          <a:p>
            <a:pPr>
              <a:lnSpc>
                <a:spcPct val="90000"/>
              </a:lnSpc>
            </a:pPr>
            <a:r>
              <a:rPr lang="en-US" smtClean="0"/>
              <a:t>TG28 – Short Range Devices (SRD)</a:t>
            </a:r>
          </a:p>
          <a:p>
            <a:pPr lvl="1">
              <a:lnSpc>
                <a:spcPct val="90000"/>
              </a:lnSpc>
            </a:pPr>
            <a:r>
              <a:rPr lang="en-US" smtClean="0"/>
              <a:t>PHY/MAC Work Items on Smart Metering</a:t>
            </a:r>
          </a:p>
          <a:p>
            <a:pPr lvl="2">
              <a:lnSpc>
                <a:spcPct val="90000"/>
              </a:lnSpc>
            </a:pPr>
            <a:r>
              <a:rPr lang="en-US" smtClean="0"/>
              <a:t>Based on 15.4g</a:t>
            </a:r>
          </a:p>
          <a:p>
            <a:pPr lvl="1">
              <a:lnSpc>
                <a:spcPct val="90000"/>
              </a:lnSpc>
            </a:pPr>
            <a:r>
              <a:rPr lang="en-US" smtClean="0"/>
              <a:t>PHY specification in Task Group approval</a:t>
            </a:r>
          </a:p>
          <a:p>
            <a:pPr lvl="2">
              <a:lnSpc>
                <a:spcPct val="90000"/>
              </a:lnSpc>
            </a:pPr>
            <a:r>
              <a:rPr lang="en-US" smtClean="0"/>
              <a:t>Possible Technical Committee approval in November or December</a:t>
            </a:r>
          </a:p>
          <a:p>
            <a:pPr lvl="2">
              <a:lnSpc>
                <a:spcPct val="90000"/>
              </a:lnSpc>
            </a:pPr>
            <a:r>
              <a:rPr lang="en-US" smtClean="0"/>
              <a:t>Published in early 2012</a:t>
            </a:r>
          </a:p>
          <a:p>
            <a:pPr lvl="1">
              <a:lnSpc>
                <a:spcPct val="90000"/>
              </a:lnSpc>
            </a:pPr>
            <a:r>
              <a:rPr lang="en-US" smtClean="0"/>
              <a:t>MAC technical work started</a:t>
            </a:r>
          </a:p>
          <a:p>
            <a:pPr lvl="2">
              <a:lnSpc>
                <a:spcPct val="90000"/>
              </a:lnSpc>
            </a:pPr>
            <a:r>
              <a:rPr lang="en-US" smtClean="0"/>
              <a:t>Target stable draft April ’12</a:t>
            </a:r>
          </a:p>
          <a:p>
            <a:pPr lvl="2">
              <a:lnSpc>
                <a:spcPct val="90000"/>
              </a:lnSpc>
            </a:pPr>
            <a:r>
              <a:rPr lang="en-US" smtClean="0"/>
              <a:t>Publish Summer ’12</a:t>
            </a:r>
          </a:p>
          <a:p>
            <a:pPr lvl="1">
              <a:lnSpc>
                <a:spcPct val="90000"/>
              </a:lnSpc>
            </a:pPr>
            <a:r>
              <a:rPr lang="en-US" smtClean="0"/>
              <a:t>Included in ETSI Work Program under M441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Introduction to the event</a:t>
            </a:r>
          </a:p>
        </p:txBody>
      </p:sp>
      <p:sp>
        <p:nvSpPr>
          <p:cNvPr id="28674" name="Text Box 3"/>
          <p:cNvSpPr txBox="1">
            <a:spLocks noChangeArrowheads="1"/>
          </p:cNvSpPr>
          <p:nvPr/>
        </p:nvSpPr>
        <p:spPr bwMode="auto">
          <a:xfrm>
            <a:off x="381000" y="1295400"/>
            <a:ext cx="8382000" cy="5643563"/>
          </a:xfrm>
          <a:prstGeom prst="rect">
            <a:avLst/>
          </a:prstGeom>
          <a:noFill/>
          <a:ln w="9525">
            <a:noFill/>
            <a:miter lim="800000"/>
            <a:headEnd/>
            <a:tailEnd/>
          </a:ln>
        </p:spPr>
        <p:txBody>
          <a:bodyPr>
            <a:spAutoFit/>
          </a:bodyPr>
          <a:lstStyle/>
          <a:p>
            <a:r>
              <a:rPr lang="en-US" sz="2800"/>
              <a:t>90 minutes  7:30 – 9:00 pm</a:t>
            </a:r>
          </a:p>
          <a:p>
            <a:endParaRPr lang="en-US" sz="2800"/>
          </a:p>
          <a:p>
            <a:r>
              <a:rPr lang="en-US" sz="2800"/>
              <a:t>Motivation -  Inform members of  the rapidly expanding set of activities around the world</a:t>
            </a:r>
          </a:p>
          <a:p>
            <a:endParaRPr lang="en-US" sz="2800"/>
          </a:p>
          <a:p>
            <a:r>
              <a:rPr lang="en-US" sz="2800"/>
              <a:t>Currently the “Pet Rock” of the Standards World</a:t>
            </a:r>
          </a:p>
          <a:p>
            <a:endParaRPr lang="en-US" sz="2800"/>
          </a:p>
          <a:p>
            <a:r>
              <a:rPr lang="en-US" sz="2800"/>
              <a:t>Brief overview of topics – not enough time for in depth exposes</a:t>
            </a:r>
          </a:p>
          <a:p>
            <a:endParaRPr lang="en-US" sz="2800"/>
          </a:p>
          <a:p>
            <a:r>
              <a:rPr lang="en-US" sz="2800"/>
              <a:t>This will be interactive, ask questions, but there is a lot to cover</a:t>
            </a:r>
          </a:p>
          <a:p>
            <a:endParaRPr lang="en-US" sz="2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F10DAAB0-015A-4B02-A293-37158C172E8F}" type="slidenum">
              <a:rPr lang="en-GB" sz="1600"/>
              <a:pPr/>
              <a:t>20</a:t>
            </a:fld>
            <a:endParaRPr lang="en-GB" sz="1600"/>
          </a:p>
        </p:txBody>
      </p:sp>
      <p:sp>
        <p:nvSpPr>
          <p:cNvPr id="326659"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26660"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26661" name="Rectangle 2"/>
          <p:cNvSpPr>
            <a:spLocks noGrp="1" noChangeArrowheads="1"/>
          </p:cNvSpPr>
          <p:nvPr>
            <p:ph type="title" idx="4294967295"/>
          </p:nvPr>
        </p:nvSpPr>
        <p:spPr/>
        <p:txBody>
          <a:bodyPr/>
          <a:lstStyle/>
          <a:p>
            <a:r>
              <a:rPr lang="en-US" smtClean="0"/>
              <a:t>OSG</a:t>
            </a:r>
          </a:p>
        </p:txBody>
      </p:sp>
      <p:sp>
        <p:nvSpPr>
          <p:cNvPr id="326662" name="Rectangle 3"/>
          <p:cNvSpPr>
            <a:spLocks noGrp="1" noChangeArrowheads="1"/>
          </p:cNvSpPr>
          <p:nvPr>
            <p:ph type="body" idx="4294967295"/>
          </p:nvPr>
        </p:nvSpPr>
        <p:spPr>
          <a:xfrm>
            <a:off x="685800" y="1066800"/>
            <a:ext cx="7772400" cy="4800600"/>
          </a:xfrm>
        </p:spPr>
        <p:txBody>
          <a:bodyPr/>
          <a:lstStyle/>
          <a:p>
            <a:pPr>
              <a:lnSpc>
                <a:spcPct val="90000"/>
              </a:lnSpc>
            </a:pPr>
            <a:r>
              <a:rPr lang="en-US" dirty="0" smtClean="0"/>
              <a:t>OSG is an ETSI Industry Specification Group (ISG)</a:t>
            </a:r>
          </a:p>
          <a:p>
            <a:pPr lvl="1">
              <a:lnSpc>
                <a:spcPct val="90000"/>
              </a:lnSpc>
            </a:pPr>
            <a:r>
              <a:rPr lang="en-US" sz="2400" dirty="0" smtClean="0"/>
              <a:t>ISGs are open to ETSI members &amp; non-members</a:t>
            </a:r>
          </a:p>
          <a:p>
            <a:pPr lvl="2">
              <a:lnSpc>
                <a:spcPct val="90000"/>
              </a:lnSpc>
            </a:pPr>
            <a:r>
              <a:rPr lang="en-US" sz="2000" dirty="0" smtClean="0"/>
              <a:t>Specific membership agreement &amp; operating procedures</a:t>
            </a:r>
          </a:p>
          <a:p>
            <a:pPr lvl="2">
              <a:lnSpc>
                <a:spcPct val="90000"/>
              </a:lnSpc>
            </a:pPr>
            <a:r>
              <a:rPr lang="en-US" sz="2000" dirty="0" smtClean="0"/>
              <a:t>Resulting specifications publicly available free of charge</a:t>
            </a:r>
          </a:p>
          <a:p>
            <a:pPr lvl="1">
              <a:lnSpc>
                <a:spcPct val="90000"/>
              </a:lnSpc>
            </a:pPr>
            <a:r>
              <a:rPr lang="en-US" sz="2400" dirty="0" smtClean="0"/>
              <a:t>OSG</a:t>
            </a:r>
          </a:p>
          <a:p>
            <a:pPr lvl="2">
              <a:lnSpc>
                <a:spcPct val="90000"/>
              </a:lnSpc>
            </a:pPr>
            <a:r>
              <a:rPr lang="en-US" sz="2000" dirty="0" smtClean="0"/>
              <a:t>Created September ’11</a:t>
            </a:r>
          </a:p>
          <a:p>
            <a:pPr lvl="2">
              <a:lnSpc>
                <a:spcPct val="90000"/>
              </a:lnSpc>
            </a:pPr>
            <a:r>
              <a:rPr lang="en-US" sz="2000" dirty="0" smtClean="0"/>
              <a:t>1</a:t>
            </a:r>
            <a:r>
              <a:rPr lang="en-US" sz="2000" baseline="30000" dirty="0" smtClean="0"/>
              <a:t>st</a:t>
            </a:r>
            <a:r>
              <a:rPr lang="en-US" sz="2000" dirty="0" smtClean="0"/>
              <a:t> meeting 20 October ‘11</a:t>
            </a:r>
          </a:p>
          <a:p>
            <a:pPr lvl="2">
              <a:lnSpc>
                <a:spcPct val="90000"/>
              </a:lnSpc>
            </a:pPr>
            <a:r>
              <a:rPr lang="en-US" sz="2000" dirty="0" smtClean="0"/>
              <a:t>Focus on Open Smart Grid Protocol (OSGP)</a:t>
            </a:r>
          </a:p>
          <a:p>
            <a:pPr lvl="3">
              <a:lnSpc>
                <a:spcPct val="90000"/>
              </a:lnSpc>
            </a:pPr>
            <a:r>
              <a:rPr lang="en-US" sz="1800" dirty="0" smtClean="0"/>
              <a:t>Based on Echelon specifications for Data Concentrator – Smart meter communications</a:t>
            </a:r>
          </a:p>
          <a:p>
            <a:pPr lvl="1">
              <a:lnSpc>
                <a:spcPct val="90000"/>
              </a:lnSpc>
            </a:pPr>
            <a:r>
              <a:rPr lang="en-US" sz="2400" dirty="0" smtClean="0"/>
              <a:t>OSG Membership</a:t>
            </a:r>
          </a:p>
          <a:p>
            <a:pPr lvl="2">
              <a:lnSpc>
                <a:spcPct val="90000"/>
              </a:lnSpc>
            </a:pPr>
            <a:r>
              <a:rPr lang="en-US" sz="2000" dirty="0" smtClean="0"/>
              <a:t>Echelon, </a:t>
            </a:r>
            <a:r>
              <a:rPr lang="en-US" sz="2000" dirty="0" err="1" smtClean="0"/>
              <a:t>Actility</a:t>
            </a:r>
            <a:r>
              <a:rPr lang="en-US" sz="2000" dirty="0" smtClean="0"/>
              <a:t>, ESNA, Oracle</a:t>
            </a:r>
          </a:p>
          <a:p>
            <a:pPr lvl="1">
              <a:lnSpc>
                <a:spcPct val="90000"/>
              </a:lnSpc>
            </a:pPr>
            <a:r>
              <a:rPr lang="en-US" sz="2400" dirty="0" smtClean="0"/>
              <a:t>ESNA</a:t>
            </a:r>
          </a:p>
          <a:p>
            <a:pPr lvl="2">
              <a:lnSpc>
                <a:spcPct val="90000"/>
              </a:lnSpc>
            </a:pPr>
            <a:r>
              <a:rPr lang="en-US" sz="2000" dirty="0" smtClean="0"/>
              <a:t>Echelon sponsored market communications forum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Number Placeholder 3"/>
          <p:cNvSpPr txBox="1">
            <a:spLocks noGrp="1"/>
          </p:cNvSpPr>
          <p:nvPr/>
        </p:nvSpPr>
        <p:spPr bwMode="auto">
          <a:xfrm>
            <a:off x="7475538" y="6534150"/>
            <a:ext cx="1481137" cy="260350"/>
          </a:xfrm>
          <a:prstGeom prst="rect">
            <a:avLst/>
          </a:prstGeom>
          <a:noFill/>
          <a:ln w="9525">
            <a:noFill/>
            <a:miter lim="800000"/>
            <a:headEnd/>
            <a:tailEnd/>
          </a:ln>
        </p:spPr>
        <p:txBody>
          <a:bodyPr/>
          <a:lstStyle/>
          <a:p>
            <a:fld id="{29132DDB-F331-4027-91DF-BF102D59D981}" type="slidenum">
              <a:rPr lang="en-GB" sz="1600"/>
              <a:pPr/>
              <a:t>21</a:t>
            </a:fld>
            <a:endParaRPr lang="en-GB" sz="1600"/>
          </a:p>
        </p:txBody>
      </p:sp>
      <p:sp>
        <p:nvSpPr>
          <p:cNvPr id="327683" name="Date Placeholder 4"/>
          <p:cNvSpPr txBox="1">
            <a:spLocks noGrp="1"/>
          </p:cNvSpPr>
          <p:nvPr/>
        </p:nvSpPr>
        <p:spPr bwMode="auto">
          <a:xfrm>
            <a:off x="147638" y="6534150"/>
            <a:ext cx="1539875" cy="265113"/>
          </a:xfrm>
          <a:prstGeom prst="rect">
            <a:avLst/>
          </a:prstGeom>
          <a:noFill/>
          <a:ln w="9525">
            <a:noFill/>
            <a:miter lim="800000"/>
            <a:headEnd/>
            <a:tailEnd/>
          </a:ln>
        </p:spPr>
        <p:txBody>
          <a:bodyPr/>
          <a:lstStyle/>
          <a:p>
            <a:r>
              <a:rPr lang="en-US" sz="1600"/>
              <a:t>7 Nov 11</a:t>
            </a:r>
          </a:p>
        </p:txBody>
      </p:sp>
      <p:sp>
        <p:nvSpPr>
          <p:cNvPr id="327684" name="Footer Placeholder 5"/>
          <p:cNvSpPr txBox="1">
            <a:spLocks noGrp="1"/>
          </p:cNvSpPr>
          <p:nvPr/>
        </p:nvSpPr>
        <p:spPr bwMode="auto">
          <a:xfrm>
            <a:off x="2295525" y="6534150"/>
            <a:ext cx="4575175" cy="263525"/>
          </a:xfrm>
          <a:prstGeom prst="rect">
            <a:avLst/>
          </a:prstGeom>
          <a:noFill/>
          <a:ln w="9525">
            <a:noFill/>
            <a:miter lim="800000"/>
            <a:headEnd/>
            <a:tailEnd/>
          </a:ln>
        </p:spPr>
        <p:txBody>
          <a:bodyPr/>
          <a:lstStyle/>
          <a:p>
            <a:r>
              <a:rPr lang="en-US" sz="1600"/>
              <a:t>IEEE Atlanta, November '11 - Smart Grid Update</a:t>
            </a:r>
          </a:p>
        </p:txBody>
      </p:sp>
      <p:sp>
        <p:nvSpPr>
          <p:cNvPr id="327685" name="Rectangle 2"/>
          <p:cNvSpPr>
            <a:spLocks noGrp="1" noChangeArrowheads="1"/>
          </p:cNvSpPr>
          <p:nvPr>
            <p:ph type="title" idx="4294967295"/>
          </p:nvPr>
        </p:nvSpPr>
        <p:spPr/>
        <p:txBody>
          <a:bodyPr/>
          <a:lstStyle/>
          <a:p>
            <a:r>
              <a:rPr lang="en-US" smtClean="0"/>
              <a:t>SEDC</a:t>
            </a:r>
          </a:p>
        </p:txBody>
      </p:sp>
      <p:sp>
        <p:nvSpPr>
          <p:cNvPr id="327686" name="Rectangle 3"/>
          <p:cNvSpPr>
            <a:spLocks noGrp="1" noChangeArrowheads="1"/>
          </p:cNvSpPr>
          <p:nvPr>
            <p:ph type="body" idx="4294967295"/>
          </p:nvPr>
        </p:nvSpPr>
        <p:spPr/>
        <p:txBody>
          <a:bodyPr/>
          <a:lstStyle/>
          <a:p>
            <a:pPr>
              <a:lnSpc>
                <a:spcPct val="80000"/>
              </a:lnSpc>
            </a:pPr>
            <a:r>
              <a:rPr lang="en-US" sz="2000" smtClean="0"/>
              <a:t>Smart Energy Demand Coalition</a:t>
            </a:r>
          </a:p>
          <a:p>
            <a:pPr lvl="1">
              <a:lnSpc>
                <a:spcPct val="80000"/>
              </a:lnSpc>
            </a:pPr>
            <a:r>
              <a:rPr lang="en-US" sz="1800" smtClean="0"/>
              <a:t>Promotes Demand Side interests</a:t>
            </a:r>
          </a:p>
          <a:p>
            <a:pPr lvl="1">
              <a:lnSpc>
                <a:spcPct val="80000"/>
              </a:lnSpc>
            </a:pPr>
            <a:r>
              <a:rPr lang="en-US" sz="1800" smtClean="0"/>
              <a:t>Very large membership of major market players</a:t>
            </a:r>
          </a:p>
          <a:p>
            <a:pPr lvl="2">
              <a:lnSpc>
                <a:spcPct val="80000"/>
              </a:lnSpc>
            </a:pPr>
            <a:r>
              <a:rPr lang="en-US" sz="1600" smtClean="0"/>
              <a:t>Electricity utilities, equipment suppliers…</a:t>
            </a:r>
          </a:p>
          <a:p>
            <a:pPr lvl="1">
              <a:lnSpc>
                <a:spcPct val="80000"/>
              </a:lnSpc>
            </a:pPr>
            <a:r>
              <a:rPr lang="en-US" sz="1800" smtClean="0"/>
              <a:t>Brussels lobbying</a:t>
            </a:r>
          </a:p>
          <a:p>
            <a:pPr lvl="1">
              <a:lnSpc>
                <a:spcPct val="80000"/>
              </a:lnSpc>
            </a:pPr>
            <a:r>
              <a:rPr lang="en-US" sz="1800" smtClean="0"/>
              <a:t>Market communications</a:t>
            </a:r>
          </a:p>
          <a:p>
            <a:pPr lvl="2">
              <a:lnSpc>
                <a:spcPct val="80000"/>
              </a:lnSpc>
            </a:pPr>
            <a:r>
              <a:rPr lang="en-US" sz="1600" smtClean="0"/>
              <a:t>Smart energy policies &amp; programs that impact demand response interests</a:t>
            </a:r>
          </a:p>
          <a:p>
            <a:pPr lvl="2">
              <a:lnSpc>
                <a:spcPct val="80000"/>
              </a:lnSpc>
            </a:pPr>
            <a:r>
              <a:rPr lang="en-US" sz="1600" smtClean="0"/>
              <a:t>Policy papers &amp; lobbying fo demand side industry interests</a:t>
            </a:r>
          </a:p>
          <a:p>
            <a:pPr>
              <a:lnSpc>
                <a:spcPct val="80000"/>
              </a:lnSpc>
            </a:pPr>
            <a:r>
              <a:rPr lang="en-US" sz="2000" smtClean="0"/>
              <a:t>SEDC</a:t>
            </a:r>
          </a:p>
          <a:p>
            <a:pPr lvl="1">
              <a:lnSpc>
                <a:spcPct val="80000"/>
              </a:lnSpc>
            </a:pPr>
            <a:r>
              <a:rPr lang="en-US" sz="1800" smtClean="0"/>
              <a:t>Launched late 2010</a:t>
            </a:r>
          </a:p>
          <a:p>
            <a:pPr lvl="1">
              <a:lnSpc>
                <a:spcPct val="80000"/>
              </a:lnSpc>
            </a:pPr>
            <a:r>
              <a:rPr lang="en-US" sz="1800" smtClean="0"/>
              <a:t>1</a:t>
            </a:r>
            <a:r>
              <a:rPr lang="en-US" sz="1800" baseline="30000" smtClean="0"/>
              <a:t>st</a:t>
            </a:r>
            <a:r>
              <a:rPr lang="en-US" sz="1800" smtClean="0"/>
              <a:t> member meeting January ’11</a:t>
            </a:r>
          </a:p>
          <a:p>
            <a:pPr lvl="1">
              <a:lnSpc>
                <a:spcPct val="80000"/>
              </a:lnSpc>
            </a:pPr>
            <a:r>
              <a:rPr lang="en-US" sz="1800" smtClean="0"/>
              <a:t>White papers</a:t>
            </a:r>
          </a:p>
          <a:p>
            <a:pPr lvl="1">
              <a:lnSpc>
                <a:spcPct val="80000"/>
              </a:lnSpc>
            </a:pPr>
            <a:r>
              <a:rPr lang="en-US" sz="1800" smtClean="0"/>
              <a:t>Response to consultations</a:t>
            </a:r>
          </a:p>
          <a:p>
            <a:pPr lvl="2">
              <a:lnSpc>
                <a:spcPct val="80000"/>
              </a:lnSpc>
            </a:pPr>
            <a:r>
              <a:rPr lang="en-US" sz="1600" smtClean="0"/>
              <a:t>e.g. Council of Europe Energy Regulators consultation on demand response market</a:t>
            </a:r>
          </a:p>
          <a:p>
            <a:pPr lvl="1">
              <a:lnSpc>
                <a:spcPct val="80000"/>
              </a:lnSpc>
            </a:pPr>
            <a:r>
              <a:rPr lang="en-US" sz="1800" smtClean="0"/>
              <a:t>European Commission interface</a:t>
            </a:r>
          </a:p>
          <a:p>
            <a:pPr lvl="2">
              <a:lnSpc>
                <a:spcPct val="80000"/>
              </a:lnSpc>
            </a:pPr>
            <a:r>
              <a:rPr lang="en-US" sz="1600" smtClean="0"/>
              <a:t>Commissioners</a:t>
            </a:r>
          </a:p>
          <a:p>
            <a:pPr lvl="2">
              <a:lnSpc>
                <a:spcPct val="80000"/>
              </a:lnSpc>
            </a:pPr>
            <a:r>
              <a:rPr lang="en-US" sz="1600" smtClean="0"/>
              <a:t>DG TREN (Energy Directorate)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idx="4294967295"/>
          </p:nvPr>
        </p:nvSpPr>
        <p:spPr/>
        <p:txBody>
          <a:bodyPr/>
          <a:lstStyle/>
          <a:p>
            <a:r>
              <a:rPr lang="en-US" smtClean="0"/>
              <a:t>Smart Grid in Europe</a:t>
            </a:r>
          </a:p>
        </p:txBody>
      </p:sp>
      <p:sp>
        <p:nvSpPr>
          <p:cNvPr id="328707" name="Rectangle 3"/>
          <p:cNvSpPr>
            <a:spLocks noGrp="1" noChangeArrowheads="1"/>
          </p:cNvSpPr>
          <p:nvPr>
            <p:ph type="body" idx="4294967295"/>
          </p:nvPr>
        </p:nvSpPr>
        <p:spPr/>
        <p:txBody>
          <a:bodyPr/>
          <a:lstStyle/>
          <a:p>
            <a:pPr>
              <a:lnSpc>
                <a:spcPct val="90000"/>
              </a:lnSpc>
            </a:pPr>
            <a:r>
              <a:rPr lang="en-US" smtClean="0"/>
              <a:t>Fairly complex landscape</a:t>
            </a:r>
          </a:p>
          <a:p>
            <a:pPr lvl="1">
              <a:lnSpc>
                <a:spcPct val="90000"/>
              </a:lnSpc>
            </a:pPr>
            <a:r>
              <a:rPr lang="en-US" sz="2400" smtClean="0"/>
              <a:t>Many national authorities</a:t>
            </a:r>
          </a:p>
          <a:p>
            <a:pPr lvl="2">
              <a:lnSpc>
                <a:spcPct val="90000"/>
              </a:lnSpc>
            </a:pPr>
            <a:r>
              <a:rPr lang="en-US" sz="2000" smtClean="0"/>
              <a:t>Range of national economic and technological development</a:t>
            </a:r>
          </a:p>
          <a:p>
            <a:pPr lvl="2">
              <a:lnSpc>
                <a:spcPct val="90000"/>
              </a:lnSpc>
            </a:pPr>
            <a:r>
              <a:rPr lang="en-US" sz="2000" smtClean="0"/>
              <a:t>Range of market philosophies from open to closed</a:t>
            </a:r>
          </a:p>
          <a:p>
            <a:pPr lvl="1">
              <a:lnSpc>
                <a:spcPct val="90000"/>
              </a:lnSpc>
            </a:pPr>
            <a:r>
              <a:rPr lang="en-US" sz="2400" smtClean="0"/>
              <a:t>European Union</a:t>
            </a:r>
          </a:p>
          <a:p>
            <a:pPr lvl="2">
              <a:lnSpc>
                <a:spcPct val="90000"/>
              </a:lnSpc>
            </a:pPr>
            <a:r>
              <a:rPr lang="en-US" sz="2000" smtClean="0"/>
              <a:t>EC Directives</a:t>
            </a:r>
          </a:p>
          <a:p>
            <a:pPr lvl="2">
              <a:lnSpc>
                <a:spcPct val="90000"/>
              </a:lnSpc>
            </a:pPr>
            <a:r>
              <a:rPr lang="en-US" sz="2000" smtClean="0"/>
              <a:t>EC Mandates</a:t>
            </a:r>
          </a:p>
          <a:p>
            <a:pPr lvl="2">
              <a:lnSpc>
                <a:spcPct val="90000"/>
              </a:lnSpc>
            </a:pPr>
            <a:r>
              <a:rPr lang="en-US" sz="2000" smtClean="0"/>
              <a:t>Funded R&amp;D programs</a:t>
            </a:r>
          </a:p>
          <a:p>
            <a:pPr lvl="1">
              <a:lnSpc>
                <a:spcPct val="90000"/>
              </a:lnSpc>
            </a:pPr>
            <a:r>
              <a:rPr lang="en-US" sz="2400" smtClean="0"/>
              <a:t>Many standards publishing organisations</a:t>
            </a:r>
          </a:p>
          <a:p>
            <a:pPr lvl="2">
              <a:lnSpc>
                <a:spcPct val="90000"/>
              </a:lnSpc>
            </a:pPr>
            <a:r>
              <a:rPr lang="en-US" sz="2000" smtClean="0"/>
              <a:t>IEC</a:t>
            </a:r>
          </a:p>
          <a:p>
            <a:pPr lvl="2">
              <a:lnSpc>
                <a:spcPct val="90000"/>
              </a:lnSpc>
            </a:pPr>
            <a:r>
              <a:rPr lang="en-US" sz="2000" smtClean="0"/>
              <a:t>ITU</a:t>
            </a:r>
          </a:p>
          <a:p>
            <a:pPr lvl="2">
              <a:lnSpc>
                <a:spcPct val="90000"/>
              </a:lnSpc>
            </a:pPr>
            <a:r>
              <a:rPr lang="en-US" sz="2000" smtClean="0"/>
              <a:t>CEN/CENELEC</a:t>
            </a:r>
          </a:p>
          <a:p>
            <a:pPr lvl="2">
              <a:lnSpc>
                <a:spcPct val="90000"/>
              </a:lnSpc>
            </a:pPr>
            <a:r>
              <a:rPr lang="en-US" sz="2000" smtClean="0"/>
              <a:t>ETSI</a:t>
            </a:r>
          </a:p>
          <a:p>
            <a:pPr lvl="1">
              <a:lnSpc>
                <a:spcPct val="90000"/>
              </a:lnSpc>
            </a:pPr>
            <a:endParaRPr lang="en-US"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idx="4294967295"/>
          </p:nvPr>
        </p:nvSpPr>
        <p:spPr/>
        <p:txBody>
          <a:bodyPr/>
          <a:lstStyle/>
          <a:p>
            <a:r>
              <a:rPr lang="en-US" smtClean="0"/>
              <a:t>European Context</a:t>
            </a:r>
          </a:p>
        </p:txBody>
      </p:sp>
      <p:sp>
        <p:nvSpPr>
          <p:cNvPr id="329731" name="Rectangle 3"/>
          <p:cNvSpPr>
            <a:spLocks noGrp="1" noChangeArrowheads="1"/>
          </p:cNvSpPr>
          <p:nvPr>
            <p:ph type="body" idx="4294967295"/>
          </p:nvPr>
        </p:nvSpPr>
        <p:spPr/>
        <p:txBody>
          <a:bodyPr/>
          <a:lstStyle/>
          <a:p>
            <a:pPr>
              <a:lnSpc>
                <a:spcPct val="80000"/>
              </a:lnSpc>
            </a:pPr>
            <a:r>
              <a:rPr lang="en-US" sz="1800" smtClean="0"/>
              <a:t>Markets</a:t>
            </a:r>
          </a:p>
          <a:p>
            <a:pPr lvl="1">
              <a:lnSpc>
                <a:spcPct val="80000"/>
              </a:lnSpc>
            </a:pPr>
            <a:r>
              <a:rPr lang="en-US" sz="1800" smtClean="0"/>
              <a:t>Fragmented electricity market vs US aging power grid</a:t>
            </a:r>
          </a:p>
          <a:p>
            <a:pPr lvl="1">
              <a:lnSpc>
                <a:spcPct val="80000"/>
              </a:lnSpc>
            </a:pPr>
            <a:r>
              <a:rPr lang="en-US" sz="1800" smtClean="0"/>
              <a:t>Deregulation of electricity in some EC states</a:t>
            </a:r>
          </a:p>
          <a:p>
            <a:pPr lvl="1">
              <a:lnSpc>
                <a:spcPct val="80000"/>
              </a:lnSpc>
            </a:pPr>
            <a:r>
              <a:rPr lang="en-US" sz="1800" smtClean="0"/>
              <a:t>Vision: </a:t>
            </a:r>
          </a:p>
          <a:p>
            <a:pPr lvl="2">
              <a:lnSpc>
                <a:spcPct val="80000"/>
              </a:lnSpc>
            </a:pPr>
            <a:r>
              <a:rPr lang="en-US" sz="1500" smtClean="0"/>
              <a:t>Start with a smart metering infrastructure then extend to a smart grid network</a:t>
            </a:r>
          </a:p>
          <a:p>
            <a:pPr>
              <a:lnSpc>
                <a:spcPct val="80000"/>
              </a:lnSpc>
            </a:pPr>
            <a:r>
              <a:rPr lang="en-US" sz="1800" smtClean="0"/>
              <a:t>Energy Efficiency Directive 2006/32/EC</a:t>
            </a:r>
          </a:p>
          <a:p>
            <a:pPr lvl="1">
              <a:lnSpc>
                <a:spcPct val="80000"/>
              </a:lnSpc>
            </a:pPr>
            <a:r>
              <a:rPr lang="en-US" sz="1700" smtClean="0"/>
              <a:t>Promotes competition in energy supply as well as improvements in efficiency and carbon footprint reduction</a:t>
            </a:r>
          </a:p>
          <a:p>
            <a:pPr>
              <a:lnSpc>
                <a:spcPct val="80000"/>
              </a:lnSpc>
            </a:pPr>
            <a:r>
              <a:rPr lang="en-US" sz="1800" smtClean="0"/>
              <a:t>Smart Grids Directive 2009/72/EC of 13 July 2009</a:t>
            </a:r>
          </a:p>
          <a:p>
            <a:pPr lvl="1">
              <a:lnSpc>
                <a:spcPct val="80000"/>
              </a:lnSpc>
            </a:pPr>
            <a:r>
              <a:rPr lang="en-US" sz="1800" smtClean="0"/>
              <a:t>"Member States should encourage the modernisation of distribution networks, such as through the introduction of smart grids, which should be built in a way that encourages decentralised generation and energy efficiency."</a:t>
            </a:r>
          </a:p>
          <a:p>
            <a:pPr>
              <a:lnSpc>
                <a:spcPct val="80000"/>
              </a:lnSpc>
            </a:pPr>
            <a:r>
              <a:rPr lang="en-US" sz="1800" smtClean="0"/>
              <a:t>Smart Energy Technology (SET) Plan sets out following objectives: </a:t>
            </a:r>
          </a:p>
          <a:p>
            <a:pPr lvl="1">
              <a:lnSpc>
                <a:spcPct val="80000"/>
              </a:lnSpc>
            </a:pPr>
            <a:r>
              <a:rPr lang="en-US" sz="1800" smtClean="0"/>
              <a:t>35% of electricity from dispersed and renewable sources by 2020</a:t>
            </a:r>
          </a:p>
          <a:p>
            <a:pPr lvl="1">
              <a:lnSpc>
                <a:spcPct val="80000"/>
              </a:lnSpc>
            </a:pPr>
            <a:r>
              <a:rPr lang="en-US" sz="1800" smtClean="0"/>
              <a:t>integrating further national networks into a pan-European network</a:t>
            </a:r>
          </a:p>
          <a:p>
            <a:pPr lvl="1">
              <a:lnSpc>
                <a:spcPct val="80000"/>
              </a:lnSpc>
            </a:pPr>
            <a:r>
              <a:rPr lang="en-US" sz="1800" smtClean="0"/>
              <a:t>guaranteeing a high quality of electricity supply</a:t>
            </a:r>
          </a:p>
          <a:p>
            <a:pPr lvl="1">
              <a:lnSpc>
                <a:spcPct val="80000"/>
              </a:lnSpc>
            </a:pPr>
            <a:r>
              <a:rPr lang="en-US" sz="1800" smtClean="0"/>
              <a:t>EU has funded a large number of research projects under FP7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idx="4294967295"/>
          </p:nvPr>
        </p:nvSpPr>
        <p:spPr/>
        <p:txBody>
          <a:bodyPr/>
          <a:lstStyle/>
          <a:p>
            <a:r>
              <a:rPr lang="en-US" smtClean="0"/>
              <a:t>European Smart Grid Programs</a:t>
            </a:r>
          </a:p>
        </p:txBody>
      </p:sp>
      <p:sp>
        <p:nvSpPr>
          <p:cNvPr id="330755" name="Rectangle 3"/>
          <p:cNvSpPr>
            <a:spLocks noGrp="1" noChangeArrowheads="1"/>
          </p:cNvSpPr>
          <p:nvPr>
            <p:ph type="body" idx="4294967295"/>
          </p:nvPr>
        </p:nvSpPr>
        <p:spPr/>
        <p:txBody>
          <a:bodyPr/>
          <a:lstStyle/>
          <a:p>
            <a:pPr>
              <a:lnSpc>
                <a:spcPct val="90000"/>
              </a:lnSpc>
            </a:pPr>
            <a:r>
              <a:rPr lang="en-US" sz="1800" smtClean="0"/>
              <a:t>EU Smart Grids Task Force</a:t>
            </a:r>
          </a:p>
          <a:p>
            <a:pPr lvl="1">
              <a:lnSpc>
                <a:spcPct val="90000"/>
              </a:lnSpc>
            </a:pPr>
            <a:r>
              <a:rPr lang="en-US" sz="1800" smtClean="0"/>
              <a:t>A Steering Committee and 3 Expert Groups</a:t>
            </a:r>
          </a:p>
          <a:p>
            <a:pPr lvl="1">
              <a:lnSpc>
                <a:spcPct val="90000"/>
              </a:lnSpc>
            </a:pPr>
            <a:r>
              <a:rPr lang="en-US" sz="1800" smtClean="0"/>
              <a:t>EG 1. Functionalities of Smart Grids and Smart Meters</a:t>
            </a:r>
          </a:p>
          <a:p>
            <a:pPr lvl="2">
              <a:lnSpc>
                <a:spcPct val="90000"/>
              </a:lnSpc>
            </a:pPr>
            <a:r>
              <a:rPr lang="en-US" smtClean="0"/>
              <a:t>State of the art - standards field trials,, products on the market</a:t>
            </a:r>
          </a:p>
          <a:p>
            <a:pPr lvl="2">
              <a:lnSpc>
                <a:spcPct val="90000"/>
              </a:lnSpc>
            </a:pPr>
            <a:r>
              <a:rPr lang="en-US" smtClean="0"/>
              <a:t>Functionalities - services, SG components, functions, strategy for standards</a:t>
            </a:r>
          </a:p>
          <a:p>
            <a:pPr lvl="1">
              <a:lnSpc>
                <a:spcPct val="90000"/>
              </a:lnSpc>
            </a:pPr>
            <a:r>
              <a:rPr lang="en-US" sz="1800" smtClean="0"/>
              <a:t>EG 2. Regulatory recommendations for data safety, data handling &amp; data protection.</a:t>
            </a:r>
          </a:p>
          <a:p>
            <a:pPr lvl="2">
              <a:lnSpc>
                <a:spcPct val="90000"/>
              </a:lnSpc>
            </a:pPr>
            <a:r>
              <a:rPr lang="en-US" smtClean="0"/>
              <a:t>Who owns the data? Who has access to the data? Need for one  (standardized) data model. </a:t>
            </a:r>
          </a:p>
          <a:p>
            <a:pPr lvl="2">
              <a:lnSpc>
                <a:spcPct val="90000"/>
              </a:lnSpc>
            </a:pPr>
            <a:r>
              <a:rPr lang="en-US" smtClean="0"/>
              <a:t>Cyber Security </a:t>
            </a:r>
          </a:p>
          <a:p>
            <a:pPr lvl="1">
              <a:lnSpc>
                <a:spcPct val="90000"/>
              </a:lnSpc>
            </a:pPr>
            <a:r>
              <a:rPr lang="en-US" sz="1800" smtClean="0"/>
              <a:t>EG 3. Roles and responsibilities of actors involved in the deployment of Smart Grids.</a:t>
            </a:r>
          </a:p>
          <a:p>
            <a:pPr lvl="2">
              <a:lnSpc>
                <a:spcPct val="90000"/>
              </a:lnSpc>
            </a:pPr>
            <a:r>
              <a:rPr lang="en-US" smtClean="0"/>
              <a:t>Role of standards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p:txBody>
          <a:bodyPr/>
          <a:lstStyle/>
          <a:p>
            <a:r>
              <a:rPr lang="en-US" smtClean="0"/>
              <a:t>European Smart Grid Programs (2)</a:t>
            </a:r>
          </a:p>
        </p:txBody>
      </p:sp>
      <p:sp>
        <p:nvSpPr>
          <p:cNvPr id="331779" name="Rectangle 3"/>
          <p:cNvSpPr>
            <a:spLocks noGrp="1" noChangeArrowheads="1"/>
          </p:cNvSpPr>
          <p:nvPr>
            <p:ph type="body" idx="4294967295"/>
          </p:nvPr>
        </p:nvSpPr>
        <p:spPr/>
        <p:txBody>
          <a:bodyPr/>
          <a:lstStyle/>
          <a:p>
            <a:pPr>
              <a:lnSpc>
                <a:spcPct val="90000"/>
              </a:lnSpc>
            </a:pPr>
            <a:r>
              <a:rPr lang="en-US" sz="2400" smtClean="0"/>
              <a:t>CEN/CENELEC/ETSI Smart Grids Joint WG</a:t>
            </a:r>
          </a:p>
          <a:p>
            <a:pPr lvl="1">
              <a:lnSpc>
                <a:spcPct val="90000"/>
              </a:lnSpc>
            </a:pPr>
            <a:r>
              <a:rPr lang="en-US" sz="2400" smtClean="0"/>
              <a:t>A common initiative launched on March 8th</a:t>
            </a:r>
          </a:p>
          <a:p>
            <a:pPr lvl="1">
              <a:lnSpc>
                <a:spcPct val="90000"/>
              </a:lnSpc>
            </a:pPr>
            <a:r>
              <a:rPr lang="en-US" sz="2400" smtClean="0"/>
              <a:t>Agreement to form a coordination group and a “Focus Group”</a:t>
            </a:r>
          </a:p>
          <a:p>
            <a:pPr lvl="1">
              <a:lnSpc>
                <a:spcPct val="90000"/>
              </a:lnSpc>
            </a:pPr>
            <a:r>
              <a:rPr lang="en-US" sz="2400" smtClean="0"/>
              <a:t>Major stakeholders represented</a:t>
            </a:r>
          </a:p>
          <a:p>
            <a:pPr>
              <a:lnSpc>
                <a:spcPct val="90000"/>
              </a:lnSpc>
            </a:pPr>
            <a:endParaRPr lang="en-US" sz="2400" smtClean="0"/>
          </a:p>
          <a:p>
            <a:pPr>
              <a:lnSpc>
                <a:spcPct val="90000"/>
              </a:lnSpc>
            </a:pPr>
            <a:endParaRPr lang="en-US" sz="2400" smtClean="0"/>
          </a:p>
          <a:p>
            <a:pPr>
              <a:lnSpc>
                <a:spcPct val="90000"/>
              </a:lnSpc>
            </a:pPr>
            <a:r>
              <a:rPr lang="en-US" sz="2400" smtClean="0"/>
              <a:t>IEC Global Standards for the Smart Grid</a:t>
            </a:r>
          </a:p>
          <a:p>
            <a:pPr lvl="1">
              <a:lnSpc>
                <a:spcPct val="90000"/>
              </a:lnSpc>
            </a:pPr>
            <a:r>
              <a:rPr lang="en-US" sz="2400" smtClean="0"/>
              <a:t>Strategic Group 3 – working on Smart Grid since April ’09</a:t>
            </a:r>
          </a:p>
          <a:p>
            <a:pPr lvl="1">
              <a:lnSpc>
                <a:spcPct val="90000"/>
              </a:lnSpc>
            </a:pPr>
            <a:r>
              <a:rPr lang="en-US" sz="2400" smtClean="0"/>
              <a:t>Cooperation with NIST</a:t>
            </a:r>
          </a:p>
          <a:p>
            <a:pPr lvl="1">
              <a:lnSpc>
                <a:spcPct val="90000"/>
              </a:lnSpc>
            </a:pPr>
            <a:r>
              <a:rPr lang="en-US" sz="2400" smtClean="0"/>
              <a:t>Identified relevant IEC standards for Smart Grid</a:t>
            </a:r>
          </a:p>
          <a:p>
            <a:pPr lvl="1">
              <a:lnSpc>
                <a:spcPct val="90000"/>
              </a:lnSpc>
            </a:pPr>
            <a:endParaRPr lang="en-US" sz="2400" smtClean="0"/>
          </a:p>
          <a:p>
            <a:pPr>
              <a:lnSpc>
                <a:spcPct val="90000"/>
              </a:lnSpc>
            </a:pPr>
            <a:endParaRPr lang="en-US"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idx="4294967295"/>
          </p:nvPr>
        </p:nvSpPr>
        <p:spPr/>
        <p:txBody>
          <a:bodyPr anchor="ctr"/>
          <a:lstStyle/>
          <a:p>
            <a:r>
              <a:rPr lang="en-AU" smtClean="0"/>
              <a:t>EU M/441 Smart Metering Mandate</a:t>
            </a:r>
          </a:p>
        </p:txBody>
      </p:sp>
      <p:sp>
        <p:nvSpPr>
          <p:cNvPr id="332803" name="Espace réservé du contenu 23" descr="5%"/>
          <p:cNvSpPr>
            <a:spLocks noGrp="1"/>
          </p:cNvSpPr>
          <p:nvPr>
            <p:ph idx="4294967295"/>
          </p:nvPr>
        </p:nvSpPr>
        <p:spPr>
          <a:xfrm>
            <a:off x="457200" y="1295400"/>
            <a:ext cx="8305800" cy="4800600"/>
          </a:xfrm>
        </p:spPr>
        <p:txBody>
          <a:bodyPr/>
          <a:lstStyle/>
          <a:p>
            <a:r>
              <a:rPr lang="en-US" sz="1800" smtClean="0"/>
              <a:t>European Commission Mandate </a:t>
            </a:r>
          </a:p>
          <a:p>
            <a:pPr lvl="1"/>
            <a:r>
              <a:rPr lang="en-US" sz="1800" smtClean="0"/>
              <a:t>Issued in March 2009 by DG TREN</a:t>
            </a:r>
          </a:p>
          <a:p>
            <a:pPr lvl="1"/>
            <a:r>
              <a:rPr lang="en-US" sz="1800" smtClean="0"/>
              <a:t>Sent to, and accepted by, the 3 ESO's : CEN, CENELEC and ETSI</a:t>
            </a:r>
          </a:p>
          <a:p>
            <a:pPr lvl="1"/>
            <a:r>
              <a:rPr lang="en-US" sz="1800" smtClean="0"/>
              <a:t>Managed by SM-CG populated by major stakeholders and user group</a:t>
            </a:r>
          </a:p>
          <a:p>
            <a:r>
              <a:rPr lang="en-US" sz="1800" smtClean="0"/>
              <a:t>Main objective</a:t>
            </a:r>
          </a:p>
          <a:p>
            <a:pPr lvl="1"/>
            <a:r>
              <a:rPr lang="en-US" sz="1800" smtClean="0"/>
              <a:t>To build open interoperable standards for European smart meters, providing secure bi-directional communication and as well as enhanced functionality to promote consumer awareness of actual consumption </a:t>
            </a:r>
          </a:p>
          <a:p>
            <a:r>
              <a:rPr lang="en-US" sz="1800" smtClean="0"/>
              <a:t>Time schedule : </a:t>
            </a:r>
          </a:p>
          <a:p>
            <a:pPr lvl="1"/>
            <a:r>
              <a:rPr lang="en-US" sz="1800" smtClean="0"/>
              <a:t>March 2009 + 9 months</a:t>
            </a:r>
          </a:p>
          <a:p>
            <a:pPr lvl="2"/>
            <a:r>
              <a:rPr lang="en-US" sz="1600" smtClean="0"/>
              <a:t>state of the art of existing standards, gap analysis, and first Work Program</a:t>
            </a:r>
          </a:p>
          <a:p>
            <a:pPr lvl="2"/>
            <a:r>
              <a:rPr lang="en-US" sz="1600" smtClean="0"/>
              <a:t>Currently preparing a Technical Report on architecture and standards</a:t>
            </a:r>
          </a:p>
          <a:p>
            <a:pPr lvl="1"/>
            <a:r>
              <a:rPr lang="en-US" sz="1800" smtClean="0"/>
              <a:t>March 2009 + 30 months</a:t>
            </a:r>
          </a:p>
          <a:p>
            <a:pPr lvl="2"/>
            <a:r>
              <a:rPr lang="en-US" sz="1600" smtClean="0"/>
              <a:t>Develop smart metering standards for additional functionality defined in the initial report</a:t>
            </a:r>
          </a:p>
        </p:txBody>
      </p:sp>
      <p:sp>
        <p:nvSpPr>
          <p:cNvPr id="332804" name="Slide Number Placeholder 4"/>
          <p:cNvSpPr txBox="1">
            <a:spLocks noGrp="1"/>
          </p:cNvSpPr>
          <p:nvPr/>
        </p:nvSpPr>
        <p:spPr bwMode="auto">
          <a:xfrm>
            <a:off x="8504238" y="6372225"/>
            <a:ext cx="468312" cy="249238"/>
          </a:xfrm>
          <a:prstGeom prst="rect">
            <a:avLst/>
          </a:prstGeom>
          <a:noFill/>
          <a:ln w="9525">
            <a:noFill/>
            <a:miter lim="800000"/>
            <a:headEnd/>
            <a:tailEnd/>
          </a:ln>
        </p:spPr>
        <p:txBody>
          <a:bodyPr/>
          <a:lstStyle/>
          <a:p>
            <a:pPr algn="ctr"/>
            <a:fld id="{9E1DEABB-76C9-4EAA-A638-8183D83A517B}" type="slidenum">
              <a:rPr lang="en-GB" sz="1200" b="1">
                <a:solidFill>
                  <a:schemeClr val="bg1"/>
                </a:solidFill>
                <a:latin typeface="Arial" charset="0"/>
              </a:rPr>
              <a:pPr algn="ctr"/>
              <a:t>26</a:t>
            </a:fld>
            <a:endParaRPr lang="en-GB" sz="1200" b="1">
              <a:solidFill>
                <a:schemeClr val="bg1"/>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idx="4294967295"/>
          </p:nvPr>
        </p:nvSpPr>
        <p:spPr/>
        <p:txBody>
          <a:bodyPr/>
          <a:lstStyle/>
          <a:p>
            <a:r>
              <a:rPr lang="en-US" smtClean="0"/>
              <a:t>ITU</a:t>
            </a:r>
          </a:p>
        </p:txBody>
      </p:sp>
      <p:sp>
        <p:nvSpPr>
          <p:cNvPr id="333827" name="Rectangle 3"/>
          <p:cNvSpPr>
            <a:spLocks noGrp="1" noChangeArrowheads="1"/>
          </p:cNvSpPr>
          <p:nvPr>
            <p:ph type="body" idx="4294967295"/>
          </p:nvPr>
        </p:nvSpPr>
        <p:spPr/>
        <p:txBody>
          <a:bodyPr/>
          <a:lstStyle/>
          <a:p>
            <a:pPr>
              <a:lnSpc>
                <a:spcPct val="90000"/>
              </a:lnSpc>
            </a:pPr>
            <a:r>
              <a:rPr lang="en-US" sz="2000" smtClean="0"/>
              <a:t>International rather than European, but based in Geneva</a:t>
            </a:r>
          </a:p>
          <a:p>
            <a:pPr lvl="1">
              <a:lnSpc>
                <a:spcPct val="90000"/>
              </a:lnSpc>
            </a:pPr>
            <a:r>
              <a:rPr lang="en-US" sz="2000" smtClean="0"/>
              <a:t>T - Focus Group on Smart Grid (FG Smart)</a:t>
            </a:r>
          </a:p>
          <a:p>
            <a:pPr lvl="2">
              <a:lnSpc>
                <a:spcPct val="90000"/>
              </a:lnSpc>
            </a:pPr>
            <a:r>
              <a:rPr lang="en-US" sz="1800" smtClean="0"/>
              <a:t>The Focus Group (FG) aims to identify potential impacts on standards development</a:t>
            </a:r>
          </a:p>
          <a:p>
            <a:pPr lvl="2">
              <a:lnSpc>
                <a:spcPct val="90000"/>
              </a:lnSpc>
            </a:pPr>
            <a:r>
              <a:rPr lang="en-US" sz="1800" smtClean="0"/>
              <a:t>Investigate future ITU-T study items and standards development</a:t>
            </a:r>
          </a:p>
          <a:p>
            <a:pPr lvl="2">
              <a:lnSpc>
                <a:spcPct val="90000"/>
              </a:lnSpc>
            </a:pPr>
            <a:r>
              <a:rPr lang="en-US" sz="1800" smtClean="0"/>
              <a:t>Familiarize ITU-T and standardization communities with emerging attributes of smart grid</a:t>
            </a:r>
          </a:p>
          <a:p>
            <a:pPr lvl="2">
              <a:lnSpc>
                <a:spcPct val="90000"/>
              </a:lnSpc>
            </a:pPr>
            <a:r>
              <a:rPr lang="en-US" sz="1800" smtClean="0"/>
              <a:t>Encourage collaboration between ITU-T and smart grid communities</a:t>
            </a:r>
          </a:p>
          <a:p>
            <a:pPr lvl="2">
              <a:lnSpc>
                <a:spcPct val="90000"/>
              </a:lnSpc>
            </a:pPr>
            <a:r>
              <a:rPr lang="en-US" sz="1800" smtClean="0"/>
              <a:t>G.hn</a:t>
            </a:r>
          </a:p>
          <a:p>
            <a:pPr lvl="3">
              <a:lnSpc>
                <a:spcPct val="90000"/>
              </a:lnSpc>
            </a:pPr>
            <a:r>
              <a:rPr lang="en-US" sz="1600" smtClean="0"/>
              <a:t>Home networking standard – Fibre, Cable &amp; PLC</a:t>
            </a:r>
          </a:p>
          <a:p>
            <a:pPr lvl="1">
              <a:lnSpc>
                <a:spcPct val="90000"/>
              </a:lnSpc>
            </a:pPr>
            <a:r>
              <a:rPr lang="en-US" sz="2000" smtClean="0"/>
              <a:t>R - Spectrum requirements for smart grid</a:t>
            </a:r>
          </a:p>
          <a:p>
            <a:pPr lvl="2">
              <a:lnSpc>
                <a:spcPct val="90000"/>
              </a:lnSpc>
            </a:pPr>
            <a:r>
              <a:rPr lang="en-US" sz="1800" smtClean="0"/>
              <a:t>ITU-R is developing a study question on suitable spectrum for Smart Grid</a:t>
            </a:r>
          </a:p>
          <a:p>
            <a:pPr lvl="2">
              <a:lnSpc>
                <a:spcPct val="90000"/>
              </a:lnSpc>
            </a:pPr>
            <a:r>
              <a:rPr lang="en-US" sz="1800" smtClean="0"/>
              <a:t>Fixed &amp; Mobile and possibly other interested work groups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idx="4294967295"/>
          </p:nvPr>
        </p:nvSpPr>
        <p:spPr/>
        <p:txBody>
          <a:bodyPr/>
          <a:lstStyle/>
          <a:p>
            <a:r>
              <a:rPr lang="en-US" smtClean="0"/>
              <a:t>ETSI</a:t>
            </a:r>
          </a:p>
        </p:txBody>
      </p:sp>
      <p:sp>
        <p:nvSpPr>
          <p:cNvPr id="334851" name="Rectangle 3"/>
          <p:cNvSpPr>
            <a:spLocks noGrp="1" noChangeArrowheads="1"/>
          </p:cNvSpPr>
          <p:nvPr>
            <p:ph type="body" idx="4294967295"/>
          </p:nvPr>
        </p:nvSpPr>
        <p:spPr/>
        <p:txBody>
          <a:bodyPr/>
          <a:lstStyle/>
          <a:p>
            <a:r>
              <a:rPr lang="en-US" smtClean="0"/>
              <a:t>Machine-to-Machine</a:t>
            </a:r>
          </a:p>
          <a:p>
            <a:pPr lvl="1"/>
            <a:r>
              <a:rPr lang="en-US" smtClean="0"/>
              <a:t>Internet of Things</a:t>
            </a:r>
          </a:p>
          <a:p>
            <a:pPr lvl="1"/>
            <a:r>
              <a:rPr lang="en-US" smtClean="0"/>
              <a:t>Key strategic direction for ETSI</a:t>
            </a:r>
          </a:p>
          <a:p>
            <a:pPr lvl="1"/>
            <a:r>
              <a:rPr lang="en-US" smtClean="0"/>
              <a:t>Leverage vast mobile network experience</a:t>
            </a:r>
          </a:p>
          <a:p>
            <a:pPr lvl="1"/>
            <a:r>
              <a:rPr lang="en-US" smtClean="0"/>
              <a:t>Generic architecture for services</a:t>
            </a:r>
          </a:p>
          <a:p>
            <a:pPr lvl="1"/>
            <a:r>
              <a:rPr lang="en-US" smtClean="0"/>
              <a:t>Smart Metering / Smart Grid use cases</a:t>
            </a:r>
          </a:p>
          <a:p>
            <a:pPr lvl="1"/>
            <a:r>
              <a:rPr lang="en-US" smtClean="0"/>
              <a:t>TC M2M focus for ETSI responses to EC Mandates on Smart Metering and Smart Grid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idx="4294967295"/>
          </p:nvPr>
        </p:nvSpPr>
        <p:spPr/>
        <p:txBody>
          <a:bodyPr/>
          <a:lstStyle/>
          <a:p>
            <a:r>
              <a:rPr lang="en-US" smtClean="0"/>
              <a:t>ETSI (2)</a:t>
            </a:r>
          </a:p>
        </p:txBody>
      </p:sp>
      <p:sp>
        <p:nvSpPr>
          <p:cNvPr id="335875" name="Rectangle 3"/>
          <p:cNvSpPr>
            <a:spLocks noGrp="1" noChangeArrowheads="1"/>
          </p:cNvSpPr>
          <p:nvPr>
            <p:ph type="body" idx="4294967295"/>
          </p:nvPr>
        </p:nvSpPr>
        <p:spPr/>
        <p:txBody>
          <a:bodyPr/>
          <a:lstStyle/>
          <a:p>
            <a:pPr>
              <a:lnSpc>
                <a:spcPct val="80000"/>
              </a:lnSpc>
            </a:pPr>
            <a:r>
              <a:rPr lang="en-US" sz="2400" smtClean="0"/>
              <a:t>Many other TCs working on relevant technology</a:t>
            </a:r>
          </a:p>
          <a:p>
            <a:pPr lvl="1">
              <a:lnSpc>
                <a:spcPct val="80000"/>
              </a:lnSpc>
            </a:pPr>
            <a:r>
              <a:rPr lang="en-US" sz="2200" smtClean="0"/>
              <a:t>ERM (EMC &amp; Radio Matters)</a:t>
            </a:r>
          </a:p>
          <a:p>
            <a:pPr lvl="2">
              <a:lnSpc>
                <a:spcPct val="80000"/>
              </a:lnSpc>
            </a:pPr>
            <a:r>
              <a:rPr lang="en-US" sz="2000" smtClean="0"/>
              <a:t>TG28 (SRDs) – Smart Metering Wireless Access</a:t>
            </a:r>
          </a:p>
          <a:p>
            <a:pPr lvl="2">
              <a:lnSpc>
                <a:spcPct val="80000"/>
              </a:lnSpc>
            </a:pPr>
            <a:r>
              <a:rPr lang="en-US" sz="2000" smtClean="0"/>
              <a:t>TG11 (2.4GHz wideband modulation), TGUWB and others</a:t>
            </a:r>
          </a:p>
          <a:p>
            <a:pPr lvl="1">
              <a:lnSpc>
                <a:spcPct val="80000"/>
              </a:lnSpc>
            </a:pPr>
            <a:r>
              <a:rPr lang="en-US" sz="2200" smtClean="0"/>
              <a:t>TISPAN</a:t>
            </a:r>
          </a:p>
          <a:p>
            <a:pPr lvl="2">
              <a:lnSpc>
                <a:spcPct val="80000"/>
              </a:lnSpc>
            </a:pPr>
            <a:r>
              <a:rPr lang="en-US" sz="2000" smtClean="0"/>
              <a:t>Security and End-to-End communications</a:t>
            </a:r>
          </a:p>
          <a:p>
            <a:pPr lvl="1">
              <a:lnSpc>
                <a:spcPct val="80000"/>
              </a:lnSpc>
            </a:pPr>
            <a:r>
              <a:rPr lang="en-US" sz="2200" smtClean="0"/>
              <a:t>PLT</a:t>
            </a:r>
          </a:p>
          <a:p>
            <a:pPr lvl="2">
              <a:lnSpc>
                <a:spcPct val="80000"/>
              </a:lnSpc>
            </a:pPr>
            <a:r>
              <a:rPr lang="en-US" sz="2000" smtClean="0"/>
              <a:t>ETSI Powerline communications standards</a:t>
            </a:r>
          </a:p>
          <a:p>
            <a:pPr lvl="1">
              <a:lnSpc>
                <a:spcPct val="80000"/>
              </a:lnSpc>
            </a:pPr>
            <a:r>
              <a:rPr lang="en-US" sz="2200" smtClean="0"/>
              <a:t>More…..</a:t>
            </a:r>
          </a:p>
          <a:p>
            <a:pPr>
              <a:lnSpc>
                <a:spcPct val="80000"/>
              </a:lnSpc>
            </a:pPr>
            <a:r>
              <a:rPr lang="en-US" sz="2400" smtClean="0"/>
              <a:t>Smart Grid Scoping Workshop – June ’10</a:t>
            </a:r>
          </a:p>
          <a:p>
            <a:pPr lvl="1">
              <a:lnSpc>
                <a:spcPct val="80000"/>
              </a:lnSpc>
            </a:pPr>
            <a:r>
              <a:rPr lang="en-US" sz="2200" smtClean="0"/>
              <a:t>Led by ETSI Board “Champion”</a:t>
            </a:r>
          </a:p>
          <a:p>
            <a:pPr lvl="1">
              <a:lnSpc>
                <a:spcPct val="80000"/>
              </a:lnSpc>
            </a:pPr>
            <a:r>
              <a:rPr lang="en-US" sz="2200" smtClean="0"/>
              <a:t>Investigate what is happening</a:t>
            </a:r>
          </a:p>
          <a:p>
            <a:pPr lvl="1">
              <a:lnSpc>
                <a:spcPct val="80000"/>
              </a:lnSpc>
            </a:pPr>
            <a:r>
              <a:rPr lang="en-US" sz="2200" smtClean="0"/>
              <a:t>Brainstorm the issues and future direction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457200"/>
            <a:ext cx="7772400" cy="533400"/>
          </a:xfrm>
        </p:spPr>
        <p:txBody>
          <a:bodyPr/>
          <a:lstStyle/>
          <a:p>
            <a:r>
              <a:rPr lang="en-US" sz="3200" smtClean="0"/>
              <a:t>Speakers</a:t>
            </a:r>
          </a:p>
        </p:txBody>
      </p:sp>
      <p:sp>
        <p:nvSpPr>
          <p:cNvPr id="29698" name="Rectangle 3"/>
          <p:cNvSpPr>
            <a:spLocks noGrp="1" noChangeArrowheads="1"/>
          </p:cNvSpPr>
          <p:nvPr>
            <p:ph type="body" idx="1"/>
          </p:nvPr>
        </p:nvSpPr>
        <p:spPr>
          <a:xfrm>
            <a:off x="228600" y="1066800"/>
            <a:ext cx="8610600" cy="5029200"/>
          </a:xfrm>
        </p:spPr>
        <p:txBody>
          <a:bodyPr/>
          <a:lstStyle/>
          <a:p>
            <a:pPr>
              <a:lnSpc>
                <a:spcPct val="90000"/>
              </a:lnSpc>
            </a:pPr>
            <a:r>
              <a:rPr lang="en-US" sz="2400" smtClean="0"/>
              <a:t>Smart Grid Intro    John Buffington - Itron</a:t>
            </a:r>
          </a:p>
          <a:p>
            <a:pPr>
              <a:lnSpc>
                <a:spcPct val="90000"/>
              </a:lnSpc>
            </a:pPr>
            <a:r>
              <a:rPr lang="en-US" sz="2400" smtClean="0"/>
              <a:t>Europe Tom Siep, CSR &amp; Larry Taylor – Rapporteur ETSI ERM/TG28, Discrete Time</a:t>
            </a:r>
          </a:p>
          <a:p>
            <a:pPr>
              <a:lnSpc>
                <a:spcPct val="90000"/>
              </a:lnSpc>
            </a:pPr>
            <a:r>
              <a:rPr lang="en-US" sz="2400" smtClean="0"/>
              <a:t>Tim Godfrey - EPRI– Chair 802.16m</a:t>
            </a:r>
          </a:p>
          <a:p>
            <a:pPr>
              <a:lnSpc>
                <a:spcPct val="90000"/>
              </a:lnSpc>
            </a:pPr>
            <a:r>
              <a:rPr lang="en-US" sz="2400" smtClean="0"/>
              <a:t>Bob Heile – Chair 802.15, Chair ZigBee, Co-Chair P2030 TF3</a:t>
            </a:r>
          </a:p>
          <a:p>
            <a:pPr>
              <a:lnSpc>
                <a:spcPct val="90000"/>
              </a:lnSpc>
            </a:pPr>
            <a:r>
              <a:rPr lang="en-US" sz="2400" smtClean="0"/>
              <a:t>Phil Beecher – Elster, Itron, Landis &amp; Gyr, Sensus-  Chair 802.15.4g</a:t>
            </a:r>
          </a:p>
          <a:p>
            <a:pPr>
              <a:lnSpc>
                <a:spcPct val="90000"/>
              </a:lnSpc>
            </a:pPr>
            <a:r>
              <a:rPr lang="en-US" sz="2400" smtClean="0"/>
              <a:t>Wi-Fi Activities – Dave Halasz – Aclara</a:t>
            </a:r>
          </a:p>
          <a:p>
            <a:pPr>
              <a:lnSpc>
                <a:spcPct val="90000"/>
              </a:lnSpc>
            </a:pPr>
            <a:r>
              <a:rPr lang="en-US" sz="2400" smtClean="0"/>
              <a:t>IEEE Activity Overview - Bruce Kraemer – Chair 802.11, SGIP, PAP#2, Marvell Semiconductor</a:t>
            </a:r>
          </a:p>
          <a:p>
            <a:pPr>
              <a:lnSpc>
                <a:spcPct val="90000"/>
              </a:lnSpc>
            </a:pPr>
            <a:r>
              <a:rPr lang="en-US" sz="2400" smtClean="0"/>
              <a:t>NIST PAP2 - Bruce Kraemer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idx="4294967295"/>
          </p:nvPr>
        </p:nvSpPr>
        <p:spPr>
          <a:xfrm>
            <a:off x="304800" y="990600"/>
            <a:ext cx="8077200" cy="1143000"/>
          </a:xfrm>
        </p:spPr>
        <p:txBody>
          <a:bodyPr anchor="ctr"/>
          <a:lstStyle/>
          <a:p>
            <a:r>
              <a:rPr lang="en-US" smtClean="0">
                <a:solidFill>
                  <a:schemeClr val="bg1"/>
                </a:solidFill>
              </a:rPr>
              <a:t>Wi-Fi</a:t>
            </a:r>
            <a:r>
              <a:rPr lang="en-US" baseline="30000" smtClean="0">
                <a:solidFill>
                  <a:schemeClr val="bg1"/>
                </a:solidFill>
              </a:rPr>
              <a:t>®</a:t>
            </a:r>
            <a:r>
              <a:rPr lang="en-US" smtClean="0">
                <a:solidFill>
                  <a:schemeClr val="bg1"/>
                </a:solidFill>
              </a:rPr>
              <a:t> in the Smart Grid</a:t>
            </a:r>
          </a:p>
        </p:txBody>
      </p:sp>
      <p:sp>
        <p:nvSpPr>
          <p:cNvPr id="234499" name="Rectangle 3"/>
          <p:cNvSpPr>
            <a:spLocks noGrp="1" noChangeArrowheads="1"/>
          </p:cNvSpPr>
          <p:nvPr>
            <p:ph type="subTitle" idx="4294967295"/>
          </p:nvPr>
        </p:nvSpPr>
        <p:spPr>
          <a:xfrm>
            <a:off x="754063" y="3241675"/>
            <a:ext cx="6684962" cy="858838"/>
          </a:xfrm>
        </p:spPr>
        <p:txBody>
          <a:bodyPr/>
          <a:lstStyle/>
          <a:p>
            <a:pPr marL="0" indent="0">
              <a:spcBef>
                <a:spcPts val="300"/>
              </a:spcBef>
              <a:buFont typeface="Wingdings" pitchFamily="2" charset="2"/>
              <a:buNone/>
            </a:pPr>
            <a:r>
              <a:rPr lang="en-US" sz="2400" smtClean="0">
                <a:solidFill>
                  <a:schemeClr val="bg1"/>
                </a:solidFill>
              </a:rPr>
              <a:t>Dave Halasz</a:t>
            </a:r>
          </a:p>
        </p:txBody>
      </p:sp>
      <p:sp>
        <p:nvSpPr>
          <p:cNvPr id="234500" name="Text Box 7"/>
          <p:cNvSpPr txBox="1">
            <a:spLocks noChangeArrowheads="1"/>
          </p:cNvSpPr>
          <p:nvPr/>
        </p:nvSpPr>
        <p:spPr bwMode="auto">
          <a:xfrm>
            <a:off x="304800" y="4648200"/>
            <a:ext cx="4953000" cy="285750"/>
          </a:xfrm>
          <a:prstGeom prst="rect">
            <a:avLst/>
          </a:prstGeom>
          <a:noFill/>
          <a:ln w="9525">
            <a:noFill/>
            <a:miter lim="800000"/>
            <a:headEnd/>
            <a:tailEnd/>
          </a:ln>
        </p:spPr>
        <p:txBody>
          <a:bodyPr>
            <a:spAutoFit/>
          </a:bodyPr>
          <a:lstStyle/>
          <a:p>
            <a:pPr>
              <a:lnSpc>
                <a:spcPct val="90000"/>
              </a:lnSpc>
              <a:spcBef>
                <a:spcPct val="20000"/>
              </a:spcBef>
            </a:pPr>
            <a:r>
              <a:rPr lang="en-US" sz="1400" b="1">
                <a:solidFill>
                  <a:schemeClr val="bg1"/>
                </a:solidFill>
                <a:latin typeface="Arial" charset="0"/>
              </a:rPr>
              <a:t>November 2, 2011</a:t>
            </a:r>
            <a:r>
              <a:rPr lang="en-US" sz="1400">
                <a:solidFill>
                  <a:schemeClr val="bg1"/>
                </a:solidFill>
                <a:latin typeface="Arial"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ctrTitle" idx="4294967295"/>
          </p:nvPr>
        </p:nvSpPr>
        <p:spPr>
          <a:xfrm>
            <a:off x="0" y="914400"/>
            <a:ext cx="9144000" cy="1616075"/>
          </a:xfrm>
        </p:spPr>
        <p:txBody>
          <a:bodyPr/>
          <a:lstStyle/>
          <a:p>
            <a:pPr algn="ctr" eaLnBrk="1" hangingPunct="1">
              <a:lnSpc>
                <a:spcPct val="90000"/>
              </a:lnSpc>
            </a:pPr>
            <a:r>
              <a:rPr lang="en-US" sz="4400" smtClean="0">
                <a:solidFill>
                  <a:srgbClr val="233A9B"/>
                </a:solidFill>
              </a:rPr>
              <a:t>Smart Grid Information Update</a:t>
            </a:r>
            <a:br>
              <a:rPr lang="en-US" sz="4400" smtClean="0">
                <a:solidFill>
                  <a:srgbClr val="233A9B"/>
                </a:solidFill>
              </a:rPr>
            </a:br>
            <a:r>
              <a:rPr lang="en-US" sz="4400" smtClean="0">
                <a:solidFill>
                  <a:srgbClr val="233A9B"/>
                </a:solidFill>
              </a:rPr>
              <a:t/>
            </a:r>
            <a:br>
              <a:rPr lang="en-US" sz="4400" smtClean="0">
                <a:solidFill>
                  <a:srgbClr val="233A9B"/>
                </a:solidFill>
              </a:rPr>
            </a:br>
            <a:r>
              <a:rPr lang="en-US" sz="3200" smtClean="0">
                <a:solidFill>
                  <a:srgbClr val="233A9B"/>
                </a:solidFill>
              </a:rPr>
              <a:t>November 2011</a:t>
            </a:r>
            <a:br>
              <a:rPr lang="en-US" sz="3200" smtClean="0">
                <a:solidFill>
                  <a:srgbClr val="233A9B"/>
                </a:solidFill>
              </a:rPr>
            </a:br>
            <a:r>
              <a:rPr lang="en-US" sz="3200" smtClean="0">
                <a:solidFill>
                  <a:srgbClr val="233A9B"/>
                </a:solidFill>
              </a:rPr>
              <a:t>EPRI Status</a:t>
            </a:r>
            <a:br>
              <a:rPr lang="en-US" sz="3200" smtClean="0">
                <a:solidFill>
                  <a:srgbClr val="233A9B"/>
                </a:solidFill>
              </a:rPr>
            </a:br>
            <a:endParaRPr lang="en-US" sz="3200" smtClean="0">
              <a:solidFill>
                <a:srgbClr val="233A9B"/>
              </a:solidFill>
            </a:endParaRPr>
          </a:p>
        </p:txBody>
      </p:sp>
      <p:sp>
        <p:nvSpPr>
          <p:cNvPr id="249859" name="Rectangle 3"/>
          <p:cNvSpPr>
            <a:spLocks noGrp="1" noChangeArrowheads="1"/>
          </p:cNvSpPr>
          <p:nvPr>
            <p:ph type="subTitle" idx="4294967295"/>
          </p:nvPr>
        </p:nvSpPr>
        <p:spPr>
          <a:xfrm>
            <a:off x="2514600" y="3606800"/>
            <a:ext cx="3919538" cy="2044700"/>
          </a:xfrm>
        </p:spPr>
        <p:txBody>
          <a:bodyPr/>
          <a:lstStyle/>
          <a:p>
            <a:pPr marL="0" indent="0" algn="ctr" eaLnBrk="1" hangingPunct="1">
              <a:lnSpc>
                <a:spcPct val="90000"/>
              </a:lnSpc>
              <a:buFont typeface="Wingdings" pitchFamily="2" charset="2"/>
              <a:buNone/>
            </a:pPr>
            <a:r>
              <a:rPr lang="en-US" sz="3000" b="1" smtClean="0">
                <a:solidFill>
                  <a:schemeClr val="tx2"/>
                </a:solidFill>
              </a:rPr>
              <a:t>IEEE 802 LMSC Tutorial</a:t>
            </a:r>
            <a:endParaRPr lang="en-US" sz="2400" b="1" smtClean="0">
              <a:solidFill>
                <a:schemeClr val="tx2"/>
              </a:solidFill>
            </a:endParaRPr>
          </a:p>
          <a:p>
            <a:pPr marL="0" indent="0" algn="ctr" eaLnBrk="1" hangingPunct="1">
              <a:lnSpc>
                <a:spcPct val="90000"/>
              </a:lnSpc>
              <a:buFont typeface="Wingdings" pitchFamily="2" charset="2"/>
              <a:buNone/>
            </a:pPr>
            <a:r>
              <a:rPr lang="en-US" sz="2400" b="1" smtClean="0">
                <a:solidFill>
                  <a:schemeClr val="tx2"/>
                </a:solidFill>
              </a:rPr>
              <a:t>Atlanta, GA, USA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p:txBody>
          <a:bodyPr/>
          <a:lstStyle/>
          <a:p>
            <a:r>
              <a:rPr lang="en-US" sz="2800" smtClean="0"/>
              <a:t>Electric Power Research Institute (EPRI)</a:t>
            </a:r>
          </a:p>
        </p:txBody>
      </p:sp>
      <p:sp>
        <p:nvSpPr>
          <p:cNvPr id="250883" name="Rectangle 3"/>
          <p:cNvSpPr>
            <a:spLocks noGrp="1" noChangeArrowheads="1"/>
          </p:cNvSpPr>
          <p:nvPr>
            <p:ph type="body" idx="4294967295"/>
          </p:nvPr>
        </p:nvSpPr>
        <p:spPr>
          <a:xfrm>
            <a:off x="685800" y="1295400"/>
            <a:ext cx="7772400" cy="1066800"/>
          </a:xfrm>
        </p:spPr>
        <p:txBody>
          <a:bodyPr/>
          <a:lstStyle/>
          <a:p>
            <a:r>
              <a:rPr lang="en-US" smtClean="0">
                <a:hlinkClick r:id="rId2"/>
              </a:rPr>
              <a:t>http://www.epri.com/</a:t>
            </a:r>
            <a:endParaRPr lang="en-US" smtClean="0"/>
          </a:p>
          <a:p>
            <a:endParaRPr lang="en-US" smtClean="0"/>
          </a:p>
        </p:txBody>
      </p:sp>
      <p:sp>
        <p:nvSpPr>
          <p:cNvPr id="250884" name="Text Box 4"/>
          <p:cNvSpPr txBox="1">
            <a:spLocks noChangeArrowheads="1"/>
          </p:cNvSpPr>
          <p:nvPr/>
        </p:nvSpPr>
        <p:spPr bwMode="auto">
          <a:xfrm>
            <a:off x="304800" y="2590800"/>
            <a:ext cx="8382000" cy="2647950"/>
          </a:xfrm>
          <a:prstGeom prst="rect">
            <a:avLst/>
          </a:prstGeom>
          <a:noFill/>
          <a:ln w="9525">
            <a:noFill/>
            <a:miter lim="800000"/>
            <a:headEnd/>
            <a:tailEnd/>
          </a:ln>
        </p:spPr>
        <p:txBody>
          <a:bodyPr>
            <a:spAutoFit/>
          </a:bodyPr>
          <a:lstStyle/>
          <a:p>
            <a:r>
              <a:rPr lang="en-US"/>
              <a:t>The Electric Power Research Institute (EPRI) is an independent, non-profit company performing research, development and demonstration in the electricity sector for the benefit of the public.</a:t>
            </a:r>
          </a:p>
          <a:p>
            <a:endParaRPr lang="en-US"/>
          </a:p>
          <a:p>
            <a:r>
              <a:rPr lang="en-US"/>
              <a:t>Members represent more than 90% of the electricity generated and delivered in the U.S. International participation extends to 40 countries.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3"/>
          <p:cNvSpPr>
            <a:spLocks noGrp="1"/>
          </p:cNvSpPr>
          <p:nvPr>
            <p:ph type="title" idx="4294967295"/>
          </p:nvPr>
        </p:nvSpPr>
        <p:spPr/>
        <p:txBody>
          <a:bodyPr/>
          <a:lstStyle/>
          <a:p>
            <a:r>
              <a:rPr lang="en-US" smtClean="0"/>
              <a:t>Agenda</a:t>
            </a:r>
          </a:p>
        </p:txBody>
      </p:sp>
      <p:sp>
        <p:nvSpPr>
          <p:cNvPr id="251907" name="Content Placeholder 4"/>
          <p:cNvSpPr>
            <a:spLocks noGrp="1"/>
          </p:cNvSpPr>
          <p:nvPr>
            <p:ph idx="4294967295"/>
          </p:nvPr>
        </p:nvSpPr>
        <p:spPr/>
        <p:txBody>
          <a:bodyPr/>
          <a:lstStyle/>
          <a:p>
            <a:r>
              <a:rPr lang="en-US" smtClean="0"/>
              <a:t>Field Area Networks</a:t>
            </a:r>
          </a:p>
          <a:p>
            <a:r>
              <a:rPr lang="en-US" smtClean="0"/>
              <a:t>CIM Interoperability</a:t>
            </a:r>
          </a:p>
          <a:p>
            <a:r>
              <a:rPr lang="en-US" smtClean="0"/>
              <a:t>Demand Response – “DR Socket”</a:t>
            </a:r>
          </a:p>
          <a:p>
            <a:r>
              <a:rPr lang="en-US" smtClean="0"/>
              <a:t>Demand Response – OpenADR</a:t>
            </a:r>
          </a:p>
          <a:p>
            <a:endParaRPr lang="en-US" smtClean="0"/>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idx="4294967295"/>
          </p:nvPr>
        </p:nvSpPr>
        <p:spPr>
          <a:xfrm>
            <a:off x="685800" y="457200"/>
            <a:ext cx="8001000" cy="762000"/>
          </a:xfrm>
        </p:spPr>
        <p:txBody>
          <a:bodyPr/>
          <a:lstStyle/>
          <a:p>
            <a:r>
              <a:rPr lang="en-US" sz="3200" smtClean="0"/>
              <a:t>What is a Field Area Network? (FAN)</a:t>
            </a:r>
          </a:p>
        </p:txBody>
      </p:sp>
      <p:sp>
        <p:nvSpPr>
          <p:cNvPr id="252931" name="Content Placeholder 2"/>
          <p:cNvSpPr>
            <a:spLocks noGrp="1"/>
          </p:cNvSpPr>
          <p:nvPr>
            <p:ph idx="4294967295"/>
          </p:nvPr>
        </p:nvSpPr>
        <p:spPr>
          <a:xfrm>
            <a:off x="457200" y="1404938"/>
            <a:ext cx="4572000" cy="4935537"/>
          </a:xfrm>
        </p:spPr>
        <p:txBody>
          <a:bodyPr/>
          <a:lstStyle/>
          <a:p>
            <a:r>
              <a:rPr lang="en-US" sz="2600" smtClean="0"/>
              <a:t>A unified network supporting multiple utility applications</a:t>
            </a:r>
          </a:p>
          <a:p>
            <a:r>
              <a:rPr lang="en-US" sz="2600" smtClean="0"/>
              <a:t>High performance - able to support DA and ADA</a:t>
            </a:r>
          </a:p>
          <a:p>
            <a:r>
              <a:rPr lang="en-US" sz="2600" smtClean="0"/>
              <a:t>Headroom to support growth and emerging needs: DER, PV, EVs</a:t>
            </a:r>
          </a:p>
          <a:p>
            <a:r>
              <a:rPr lang="en-US" sz="2600" smtClean="0"/>
              <a:t>Integration/Convergence of existing services – AMI backhaul, LMR voice, etc</a:t>
            </a:r>
          </a:p>
          <a:p>
            <a:pPr eaLnBrk="1" hangingPunct="1">
              <a:lnSpc>
                <a:spcPct val="110000"/>
              </a:lnSpc>
            </a:pPr>
            <a:endParaRPr lang="en-US" smtClean="0"/>
          </a:p>
          <a:p>
            <a:endParaRPr lang="en-US" smtClean="0"/>
          </a:p>
        </p:txBody>
      </p:sp>
      <p:pic>
        <p:nvPicPr>
          <p:cNvPr id="252932" name="Picture 29" descr="SmartGrid graphic without logo"/>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05400" y="1373188"/>
            <a:ext cx="3836988" cy="2817812"/>
          </a:xfrm>
          <a:prstGeom prst="rect">
            <a:avLst/>
          </a:prstGeom>
          <a:noFill/>
          <a:ln w="9525">
            <a:noFill/>
            <a:miter lim="800000"/>
            <a:headEnd/>
            <a:tailEnd/>
          </a:ln>
        </p:spPr>
      </p:pic>
      <p:pic>
        <p:nvPicPr>
          <p:cNvPr id="252933" name="Picture 3"/>
          <p:cNvPicPr>
            <a:picLocks noChangeAspect="1" noChangeArrowheads="1"/>
          </p:cNvPicPr>
          <p:nvPr/>
        </p:nvPicPr>
        <p:blipFill>
          <a:blip r:embed="rId3"/>
          <a:srcRect/>
          <a:stretch>
            <a:fillRect/>
          </a:stretch>
        </p:blipFill>
        <p:spPr bwMode="auto">
          <a:xfrm>
            <a:off x="5486400" y="4572000"/>
            <a:ext cx="1012825" cy="1066800"/>
          </a:xfrm>
          <a:prstGeom prst="rect">
            <a:avLst/>
          </a:prstGeom>
          <a:noFill/>
          <a:ln w="9525">
            <a:noFill/>
            <a:miter lim="800000"/>
            <a:headEnd/>
            <a:tailEnd/>
          </a:ln>
        </p:spPr>
      </p:pic>
      <p:pic>
        <p:nvPicPr>
          <p:cNvPr id="252934" name="Picture 4"/>
          <p:cNvPicPr>
            <a:picLocks noChangeAspect="1" noChangeArrowheads="1"/>
          </p:cNvPicPr>
          <p:nvPr/>
        </p:nvPicPr>
        <p:blipFill>
          <a:blip r:embed="rId4"/>
          <a:srcRect/>
          <a:stretch>
            <a:fillRect/>
          </a:stretch>
        </p:blipFill>
        <p:spPr bwMode="auto">
          <a:xfrm>
            <a:off x="6629400" y="4876800"/>
            <a:ext cx="1003300" cy="533400"/>
          </a:xfrm>
          <a:prstGeom prst="rect">
            <a:avLst/>
          </a:prstGeom>
          <a:noFill/>
          <a:ln w="9525">
            <a:noFill/>
            <a:miter lim="800000"/>
            <a:headEnd/>
            <a:tailEnd/>
          </a:ln>
        </p:spPr>
      </p:pic>
      <p:pic>
        <p:nvPicPr>
          <p:cNvPr id="252935" name="Picture 5"/>
          <p:cNvPicPr>
            <a:picLocks noChangeAspect="1" noChangeArrowheads="1"/>
          </p:cNvPicPr>
          <p:nvPr/>
        </p:nvPicPr>
        <p:blipFill>
          <a:blip r:embed="rId5"/>
          <a:srcRect/>
          <a:stretch>
            <a:fillRect/>
          </a:stretch>
        </p:blipFill>
        <p:spPr bwMode="auto">
          <a:xfrm>
            <a:off x="7696200" y="4724400"/>
            <a:ext cx="1039813"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3"/>
          <p:cNvSpPr>
            <a:spLocks noGrp="1"/>
          </p:cNvSpPr>
          <p:nvPr>
            <p:ph type="title" idx="4294967295"/>
          </p:nvPr>
        </p:nvSpPr>
        <p:spPr>
          <a:xfrm>
            <a:off x="365125" y="304800"/>
            <a:ext cx="8410575" cy="609600"/>
          </a:xfrm>
        </p:spPr>
        <p:txBody>
          <a:bodyPr/>
          <a:lstStyle/>
          <a:p>
            <a:pPr>
              <a:spcAft>
                <a:spcPct val="75000"/>
              </a:spcAft>
            </a:pPr>
            <a:r>
              <a:rPr lang="en-US" sz="2400" smtClean="0"/>
              <a:t>The problem: present day D-SCADA and AMI networks</a:t>
            </a:r>
          </a:p>
        </p:txBody>
      </p:sp>
      <p:grpSp>
        <p:nvGrpSpPr>
          <p:cNvPr id="2" name="Group 144"/>
          <p:cNvGrpSpPr>
            <a:grpSpLocks/>
          </p:cNvGrpSpPr>
          <p:nvPr/>
        </p:nvGrpSpPr>
        <p:grpSpPr bwMode="auto">
          <a:xfrm>
            <a:off x="600075" y="889000"/>
            <a:ext cx="7456488" cy="5210175"/>
            <a:chOff x="518520" y="899340"/>
            <a:chExt cx="7457080" cy="5211276"/>
          </a:xfrm>
        </p:grpSpPr>
        <p:grpSp>
          <p:nvGrpSpPr>
            <p:cNvPr id="253956" name="Group 104"/>
            <p:cNvGrpSpPr>
              <a:grpSpLocks/>
            </p:cNvGrpSpPr>
            <p:nvPr/>
          </p:nvGrpSpPr>
          <p:grpSpPr bwMode="auto">
            <a:xfrm>
              <a:off x="518520" y="899340"/>
              <a:ext cx="7457080" cy="5211276"/>
              <a:chOff x="518520" y="807900"/>
              <a:chExt cx="7457080" cy="5211276"/>
            </a:xfrm>
          </p:grpSpPr>
          <p:sp>
            <p:nvSpPr>
              <p:cNvPr id="253957" name="Line 388"/>
              <p:cNvSpPr>
                <a:spLocks noChangeShapeType="1"/>
              </p:cNvSpPr>
              <p:nvPr/>
            </p:nvSpPr>
            <p:spPr bwMode="auto">
              <a:xfrm flipV="1">
                <a:off x="5155470" y="1889861"/>
                <a:ext cx="1445014" cy="455908"/>
              </a:xfrm>
              <a:prstGeom prst="line">
                <a:avLst/>
              </a:prstGeom>
              <a:noFill/>
              <a:ln w="6350">
                <a:solidFill>
                  <a:schemeClr val="bg2"/>
                </a:solidFill>
                <a:round/>
                <a:headEnd/>
                <a:tailEnd/>
              </a:ln>
            </p:spPr>
            <p:txBody>
              <a:bodyPr/>
              <a:lstStyle/>
              <a:p>
                <a:endParaRPr lang="en-US"/>
              </a:p>
            </p:txBody>
          </p:sp>
          <p:sp>
            <p:nvSpPr>
              <p:cNvPr id="253958" name="Line 384"/>
              <p:cNvSpPr>
                <a:spLocks noChangeShapeType="1"/>
              </p:cNvSpPr>
              <p:nvPr/>
            </p:nvSpPr>
            <p:spPr bwMode="auto">
              <a:xfrm flipV="1">
                <a:off x="3931592" y="2274768"/>
                <a:ext cx="1044681" cy="414801"/>
              </a:xfrm>
              <a:prstGeom prst="line">
                <a:avLst/>
              </a:prstGeom>
              <a:noFill/>
              <a:ln w="6350">
                <a:solidFill>
                  <a:schemeClr val="bg2"/>
                </a:solidFill>
                <a:round/>
                <a:headEnd/>
                <a:tailEnd/>
              </a:ln>
            </p:spPr>
            <p:txBody>
              <a:bodyPr/>
              <a:lstStyle/>
              <a:p>
                <a:endParaRPr lang="en-US"/>
              </a:p>
            </p:txBody>
          </p:sp>
          <p:sp>
            <p:nvSpPr>
              <p:cNvPr id="253959" name="Line 385"/>
              <p:cNvSpPr>
                <a:spLocks noChangeShapeType="1"/>
              </p:cNvSpPr>
              <p:nvPr/>
            </p:nvSpPr>
            <p:spPr bwMode="auto">
              <a:xfrm flipV="1">
                <a:off x="4053598" y="2345769"/>
                <a:ext cx="1094246" cy="407328"/>
              </a:xfrm>
              <a:prstGeom prst="line">
                <a:avLst/>
              </a:prstGeom>
              <a:noFill/>
              <a:ln w="6350">
                <a:solidFill>
                  <a:schemeClr val="bg2"/>
                </a:solidFill>
                <a:round/>
                <a:headEnd/>
                <a:tailEnd/>
              </a:ln>
            </p:spPr>
            <p:txBody>
              <a:bodyPr/>
              <a:lstStyle/>
              <a:p>
                <a:endParaRPr lang="en-US"/>
              </a:p>
            </p:txBody>
          </p:sp>
          <p:sp>
            <p:nvSpPr>
              <p:cNvPr id="109" name="Cloud"/>
              <p:cNvSpPr>
                <a:spLocks noChangeAspect="1" noEditPoints="1" noChangeArrowheads="1"/>
              </p:cNvSpPr>
              <p:nvPr/>
            </p:nvSpPr>
            <p:spPr bwMode="auto">
              <a:xfrm>
                <a:off x="2611011" y="4344010"/>
                <a:ext cx="3492777" cy="11622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CED1AB"/>
                  </a:gs>
                  <a:gs pos="100000">
                    <a:srgbClr val="CED1AB">
                      <a:gamma/>
                      <a:shade val="57255"/>
                      <a:invGamma/>
                    </a:srgbClr>
                  </a:gs>
                </a:gsLst>
                <a:lin ang="5400000" scaled="1"/>
              </a:gradFill>
              <a:ln w="9525">
                <a:solidFill>
                  <a:srgbClr val="000000"/>
                </a:solidFill>
                <a:miter lim="800000"/>
                <a:headEnd/>
                <a:tailEnd/>
              </a:ln>
              <a:effectLst>
                <a:outerShdw dist="107763" dir="2700000" algn="ctr" rotWithShape="0">
                  <a:srgbClr val="808080"/>
                </a:outerShdw>
              </a:effectLst>
            </p:spPr>
            <p:txBody>
              <a:bodyPr lIns="91431" tIns="137147" rIns="91431" bIns="45715"/>
              <a:lstStyle/>
              <a:p>
                <a:pPr marL="119063" defTabSz="1322388">
                  <a:defRPr/>
                </a:pPr>
                <a:endParaRPr lang="en-US" b="1">
                  <a:latin typeface="Arial" pitchFamily="34" charset="0"/>
                  <a:ea typeface="ＭＳ Ｐゴシック" pitchFamily="34" charset="-128"/>
                  <a:cs typeface="+mn-cs"/>
                </a:endParaRPr>
              </a:p>
            </p:txBody>
          </p:sp>
          <p:pic>
            <p:nvPicPr>
              <p:cNvPr id="253961" name="Picture 12" descr="dist lines"/>
              <p:cNvPicPr>
                <a:picLocks noChangeAspect="1" noChangeArrowheads="1"/>
              </p:cNvPicPr>
              <p:nvPr/>
            </p:nvPicPr>
            <p:blipFill>
              <a:blip r:embed="rId3"/>
              <a:srcRect/>
              <a:stretch>
                <a:fillRect/>
              </a:stretch>
            </p:blipFill>
            <p:spPr bwMode="auto">
              <a:xfrm>
                <a:off x="2825908" y="2480299"/>
                <a:ext cx="1289965" cy="1594431"/>
              </a:xfrm>
              <a:prstGeom prst="rect">
                <a:avLst/>
              </a:prstGeom>
              <a:noFill/>
              <a:ln w="9525">
                <a:noFill/>
                <a:miter lim="800000"/>
                <a:headEnd/>
                <a:tailEnd/>
              </a:ln>
            </p:spPr>
          </p:pic>
          <p:pic>
            <p:nvPicPr>
              <p:cNvPr id="253962" name="Picture 225" descr="regulation lines"/>
              <p:cNvPicPr>
                <a:picLocks noChangeAspect="1" noChangeArrowheads="1"/>
              </p:cNvPicPr>
              <p:nvPr/>
            </p:nvPicPr>
            <p:blipFill>
              <a:blip r:embed="rId4"/>
              <a:srcRect l="64865" t="9677" b="11290"/>
              <a:stretch>
                <a:fillRect/>
              </a:stretch>
            </p:blipFill>
            <p:spPr bwMode="auto">
              <a:xfrm>
                <a:off x="5907844" y="1659417"/>
                <a:ext cx="780333" cy="2630812"/>
              </a:xfrm>
              <a:prstGeom prst="rect">
                <a:avLst/>
              </a:prstGeom>
              <a:noFill/>
              <a:ln w="9525">
                <a:noFill/>
                <a:miter lim="800000"/>
                <a:headEnd/>
                <a:tailEnd/>
              </a:ln>
            </p:spPr>
          </p:pic>
          <p:grpSp>
            <p:nvGrpSpPr>
              <p:cNvPr id="253963" name="Group 371"/>
              <p:cNvGrpSpPr>
                <a:grpSpLocks/>
              </p:cNvGrpSpPr>
              <p:nvPr/>
            </p:nvGrpSpPr>
            <p:grpSpPr bwMode="auto">
              <a:xfrm>
                <a:off x="4717009" y="1968338"/>
                <a:ext cx="568093" cy="2331856"/>
                <a:chOff x="3072" y="789"/>
                <a:chExt cx="447" cy="1872"/>
              </a:xfrm>
            </p:grpSpPr>
            <p:pic>
              <p:nvPicPr>
                <p:cNvPr id="253964" name="Picture 228" descr="regulation lines"/>
                <p:cNvPicPr>
                  <a:picLocks noChangeAspect="1" noChangeArrowheads="1"/>
                </p:cNvPicPr>
                <p:nvPr/>
              </p:nvPicPr>
              <p:blipFill>
                <a:blip r:embed="rId4"/>
                <a:srcRect l="16954" r="51105"/>
                <a:stretch>
                  <a:fillRect/>
                </a:stretch>
              </p:blipFill>
              <p:spPr bwMode="auto">
                <a:xfrm>
                  <a:off x="3072" y="789"/>
                  <a:ext cx="447" cy="1872"/>
                </a:xfrm>
                <a:prstGeom prst="rect">
                  <a:avLst/>
                </a:prstGeom>
                <a:noFill/>
                <a:ln w="9525">
                  <a:noFill/>
                  <a:miter lim="800000"/>
                  <a:headEnd/>
                  <a:tailEnd/>
                </a:ln>
              </p:spPr>
            </p:pic>
            <p:pic>
              <p:nvPicPr>
                <p:cNvPr id="253965" name="Picture 229"/>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3162" y="1086"/>
                  <a:ext cx="288" cy="173"/>
                </a:xfrm>
                <a:prstGeom prst="rect">
                  <a:avLst/>
                </a:prstGeom>
                <a:noFill/>
                <a:ln w="28575" algn="ctr">
                  <a:noFill/>
                  <a:miter lim="800000"/>
                  <a:headEnd/>
                  <a:tailEnd/>
                </a:ln>
              </p:spPr>
            </p:pic>
          </p:grpSp>
          <p:grpSp>
            <p:nvGrpSpPr>
              <p:cNvPr id="253966" name="Group 254"/>
              <p:cNvGrpSpPr>
                <a:grpSpLocks/>
              </p:cNvGrpSpPr>
              <p:nvPr/>
            </p:nvGrpSpPr>
            <p:grpSpPr bwMode="auto">
              <a:xfrm>
                <a:off x="4303966" y="1173613"/>
                <a:ext cx="1565750" cy="1015204"/>
                <a:chOff x="1666" y="221"/>
                <a:chExt cx="1232" cy="815"/>
              </a:xfrm>
            </p:grpSpPr>
            <p:pic>
              <p:nvPicPr>
                <p:cNvPr id="253967" name="Picture 227"/>
                <p:cNvPicPr>
                  <a:picLocks noChangeAspect="1" noChangeArrowheads="1"/>
                </p:cNvPicPr>
                <p:nvPr/>
              </p:nvPicPr>
              <p:blipFill>
                <a:blip r:embed="rId6"/>
                <a:srcRect t="3708" r="4167" b="7294"/>
                <a:stretch>
                  <a:fillRect/>
                </a:stretch>
              </p:blipFill>
              <p:spPr bwMode="auto">
                <a:xfrm>
                  <a:off x="1751" y="272"/>
                  <a:ext cx="1104" cy="720"/>
                </a:xfrm>
                <a:prstGeom prst="rect">
                  <a:avLst/>
                </a:prstGeom>
                <a:noFill/>
                <a:ln w="28575" algn="ctr">
                  <a:noFill/>
                  <a:miter lim="800000"/>
                  <a:headEnd/>
                  <a:tailEnd/>
                </a:ln>
              </p:spPr>
            </p:pic>
            <p:sp>
              <p:nvSpPr>
                <p:cNvPr id="253968" name="Oval 230"/>
                <p:cNvSpPr>
                  <a:spLocks noChangeArrowheads="1"/>
                </p:cNvSpPr>
                <p:nvPr/>
              </p:nvSpPr>
              <p:spPr bwMode="auto">
                <a:xfrm>
                  <a:off x="1666" y="221"/>
                  <a:ext cx="1232" cy="815"/>
                </a:xfrm>
                <a:prstGeom prst="ellipse">
                  <a:avLst/>
                </a:prstGeom>
                <a:noFill/>
                <a:ln w="28575" algn="ctr">
                  <a:solidFill>
                    <a:schemeClr val="tx1"/>
                  </a:solidFill>
                  <a:round/>
                  <a:headEnd/>
                  <a:tailEnd/>
                </a:ln>
              </p:spPr>
              <p:txBody>
                <a:bodyPr wrap="none" anchor="ctr"/>
                <a:lstStyle/>
                <a:p>
                  <a:endParaRPr lang="en-US" sz="1600"/>
                </a:p>
              </p:txBody>
            </p:sp>
          </p:grpSp>
          <p:sp>
            <p:nvSpPr>
              <p:cNvPr id="253969" name="Text Box 231"/>
              <p:cNvSpPr txBox="1">
                <a:spLocks noChangeArrowheads="1"/>
              </p:cNvSpPr>
              <p:nvPr/>
            </p:nvSpPr>
            <p:spPr bwMode="auto">
              <a:xfrm>
                <a:off x="3815716" y="807900"/>
                <a:ext cx="1395045" cy="277062"/>
              </a:xfrm>
              <a:prstGeom prst="rect">
                <a:avLst/>
              </a:prstGeom>
              <a:noFill/>
              <a:ln w="28575" algn="ctr">
                <a:noFill/>
                <a:miter lim="800000"/>
                <a:headEnd/>
                <a:tailEnd/>
              </a:ln>
            </p:spPr>
            <p:txBody>
              <a:bodyPr wrap="none">
                <a:spAutoFit/>
              </a:bodyPr>
              <a:lstStyle/>
              <a:p>
                <a:r>
                  <a:rPr lang="en-US" sz="1200" b="1"/>
                  <a:t>Sectionalizers</a:t>
                </a:r>
              </a:p>
            </p:txBody>
          </p:sp>
          <p:grpSp>
            <p:nvGrpSpPr>
              <p:cNvPr id="253970" name="Group 238"/>
              <p:cNvGrpSpPr>
                <a:grpSpLocks/>
              </p:cNvGrpSpPr>
              <p:nvPr/>
            </p:nvGrpSpPr>
            <p:grpSpPr bwMode="auto">
              <a:xfrm>
                <a:off x="6906772" y="1118805"/>
                <a:ext cx="1068828" cy="1732698"/>
                <a:chOff x="4812" y="0"/>
                <a:chExt cx="815" cy="1427"/>
              </a:xfrm>
            </p:grpSpPr>
            <p:pic>
              <p:nvPicPr>
                <p:cNvPr id="253971" name="Picture 232" descr="regulation lines"/>
                <p:cNvPicPr>
                  <a:picLocks noChangeAspect="1" noChangeArrowheads="1"/>
                </p:cNvPicPr>
                <p:nvPr/>
              </p:nvPicPr>
              <p:blipFill>
                <a:blip r:embed="rId7"/>
                <a:srcRect/>
                <a:stretch>
                  <a:fillRect/>
                </a:stretch>
              </p:blipFill>
              <p:spPr bwMode="auto">
                <a:xfrm>
                  <a:off x="4859" y="196"/>
                  <a:ext cx="667" cy="1141"/>
                </a:xfrm>
                <a:prstGeom prst="rect">
                  <a:avLst/>
                </a:prstGeom>
                <a:noFill/>
                <a:ln w="9525">
                  <a:noFill/>
                  <a:miter lim="800000"/>
                  <a:headEnd/>
                  <a:tailEnd/>
                </a:ln>
              </p:spPr>
            </p:pic>
            <p:sp>
              <p:nvSpPr>
                <p:cNvPr id="253972" name="Oval 233"/>
                <p:cNvSpPr>
                  <a:spLocks noChangeArrowheads="1"/>
                </p:cNvSpPr>
                <p:nvPr/>
              </p:nvSpPr>
              <p:spPr bwMode="auto">
                <a:xfrm>
                  <a:off x="4812" y="0"/>
                  <a:ext cx="815" cy="1427"/>
                </a:xfrm>
                <a:prstGeom prst="ellipse">
                  <a:avLst/>
                </a:prstGeom>
                <a:noFill/>
                <a:ln w="28575" algn="ctr">
                  <a:solidFill>
                    <a:schemeClr val="tx1"/>
                  </a:solidFill>
                  <a:round/>
                  <a:headEnd/>
                  <a:tailEnd/>
                </a:ln>
              </p:spPr>
              <p:txBody>
                <a:bodyPr wrap="none" anchor="ctr"/>
                <a:lstStyle/>
                <a:p>
                  <a:endParaRPr lang="en-US" sz="1600"/>
                </a:p>
              </p:txBody>
            </p:sp>
          </p:grpSp>
          <p:sp>
            <p:nvSpPr>
              <p:cNvPr id="253973" name="Text Box 234"/>
              <p:cNvSpPr txBox="1">
                <a:spLocks noChangeArrowheads="1"/>
              </p:cNvSpPr>
              <p:nvPr/>
            </p:nvSpPr>
            <p:spPr bwMode="auto">
              <a:xfrm>
                <a:off x="5880026" y="1135001"/>
                <a:ext cx="1169229" cy="461770"/>
              </a:xfrm>
              <a:prstGeom prst="rect">
                <a:avLst/>
              </a:prstGeom>
              <a:noFill/>
              <a:ln w="28575" algn="ctr">
                <a:noFill/>
                <a:miter lim="800000"/>
                <a:headEnd/>
                <a:tailEnd/>
              </a:ln>
            </p:spPr>
            <p:txBody>
              <a:bodyPr>
                <a:spAutoFit/>
              </a:bodyPr>
              <a:lstStyle/>
              <a:p>
                <a:r>
                  <a:rPr lang="en-US" sz="1200" b="1"/>
                  <a:t>Distributed Regulators</a:t>
                </a:r>
              </a:p>
            </p:txBody>
          </p:sp>
          <p:grpSp>
            <p:nvGrpSpPr>
              <p:cNvPr id="253974" name="Group 253"/>
              <p:cNvGrpSpPr>
                <a:grpSpLocks/>
              </p:cNvGrpSpPr>
              <p:nvPr/>
            </p:nvGrpSpPr>
            <p:grpSpPr bwMode="auto">
              <a:xfrm>
                <a:off x="1098753" y="1990759"/>
                <a:ext cx="1298861" cy="1114856"/>
                <a:chOff x="636" y="700"/>
                <a:chExt cx="916" cy="798"/>
              </a:xfrm>
            </p:grpSpPr>
            <p:pic>
              <p:nvPicPr>
                <p:cNvPr id="253975" name="Picture 250" descr="Voltage Regulator"/>
                <p:cNvPicPr>
                  <a:picLocks noChangeAspect="1" noChangeArrowheads="1"/>
                </p:cNvPicPr>
                <p:nvPr/>
              </p:nvPicPr>
              <p:blipFill>
                <a:blip r:embed="rId8"/>
                <a:srcRect/>
                <a:stretch>
                  <a:fillRect/>
                </a:stretch>
              </p:blipFill>
              <p:spPr bwMode="auto">
                <a:xfrm>
                  <a:off x="636" y="746"/>
                  <a:ext cx="916" cy="654"/>
                </a:xfrm>
                <a:prstGeom prst="rect">
                  <a:avLst/>
                </a:prstGeom>
                <a:noFill/>
                <a:ln w="9525">
                  <a:noFill/>
                  <a:miter lim="800000"/>
                  <a:headEnd/>
                  <a:tailEnd/>
                </a:ln>
              </p:spPr>
            </p:pic>
            <p:sp>
              <p:nvSpPr>
                <p:cNvPr id="253976" name="Oval 251"/>
                <p:cNvSpPr>
                  <a:spLocks noChangeArrowheads="1"/>
                </p:cNvSpPr>
                <p:nvPr/>
              </p:nvSpPr>
              <p:spPr bwMode="auto">
                <a:xfrm>
                  <a:off x="753" y="700"/>
                  <a:ext cx="682" cy="798"/>
                </a:xfrm>
                <a:prstGeom prst="ellipse">
                  <a:avLst/>
                </a:prstGeom>
                <a:noFill/>
                <a:ln w="28575" algn="ctr">
                  <a:solidFill>
                    <a:schemeClr val="tx1"/>
                  </a:solidFill>
                  <a:round/>
                  <a:headEnd/>
                  <a:tailEnd/>
                </a:ln>
              </p:spPr>
              <p:txBody>
                <a:bodyPr wrap="none" anchor="ctr"/>
                <a:lstStyle/>
                <a:p>
                  <a:endParaRPr lang="en-US" sz="1600"/>
                </a:p>
              </p:txBody>
            </p:sp>
          </p:grpSp>
          <p:sp>
            <p:nvSpPr>
              <p:cNvPr id="253977" name="Text Box 252"/>
              <p:cNvSpPr txBox="1">
                <a:spLocks noChangeArrowheads="1"/>
              </p:cNvSpPr>
              <p:nvPr/>
            </p:nvSpPr>
            <p:spPr bwMode="auto">
              <a:xfrm>
                <a:off x="518520" y="1500832"/>
                <a:ext cx="1184480" cy="461770"/>
              </a:xfrm>
              <a:prstGeom prst="rect">
                <a:avLst/>
              </a:prstGeom>
              <a:noFill/>
              <a:ln w="28575" algn="ctr">
                <a:noFill/>
                <a:miter lim="800000"/>
                <a:headEnd/>
                <a:tailEnd/>
              </a:ln>
            </p:spPr>
            <p:txBody>
              <a:bodyPr>
                <a:spAutoFit/>
              </a:bodyPr>
              <a:lstStyle/>
              <a:p>
                <a:r>
                  <a:rPr lang="en-US" sz="1200" b="1"/>
                  <a:t>Substation Regulators</a:t>
                </a:r>
              </a:p>
            </p:txBody>
          </p:sp>
          <p:pic>
            <p:nvPicPr>
              <p:cNvPr id="253978" name="Picture 36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776542" y="2956137"/>
                <a:ext cx="392709" cy="240411"/>
              </a:xfrm>
              <a:prstGeom prst="rect">
                <a:avLst/>
              </a:prstGeom>
              <a:noFill/>
              <a:ln w="28575" algn="ctr">
                <a:noFill/>
                <a:miter lim="800000"/>
                <a:headEnd/>
                <a:tailEnd/>
              </a:ln>
            </p:spPr>
          </p:pic>
          <p:grpSp>
            <p:nvGrpSpPr>
              <p:cNvPr id="253979" name="Group 391"/>
              <p:cNvGrpSpPr>
                <a:grpSpLocks/>
              </p:cNvGrpSpPr>
              <p:nvPr/>
            </p:nvGrpSpPr>
            <p:grpSpPr bwMode="auto">
              <a:xfrm>
                <a:off x="2592062" y="1570974"/>
                <a:ext cx="1452641" cy="1060047"/>
                <a:chOff x="1276" y="514"/>
                <a:chExt cx="1143" cy="851"/>
              </a:xfrm>
            </p:grpSpPr>
            <p:pic>
              <p:nvPicPr>
                <p:cNvPr id="253980" name="Picture 23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395" y="609"/>
                  <a:ext cx="967" cy="604"/>
                </a:xfrm>
                <a:prstGeom prst="rect">
                  <a:avLst/>
                </a:prstGeom>
                <a:noFill/>
                <a:ln w="28575" algn="ctr">
                  <a:noFill/>
                  <a:miter lim="800000"/>
                  <a:headEnd/>
                  <a:tailEnd/>
                </a:ln>
              </p:spPr>
            </p:pic>
            <p:sp>
              <p:nvSpPr>
                <p:cNvPr id="253981" name="Oval 365"/>
                <p:cNvSpPr>
                  <a:spLocks noChangeArrowheads="1"/>
                </p:cNvSpPr>
                <p:nvPr/>
              </p:nvSpPr>
              <p:spPr bwMode="auto">
                <a:xfrm>
                  <a:off x="1276" y="514"/>
                  <a:ext cx="1143" cy="851"/>
                </a:xfrm>
                <a:prstGeom prst="ellipse">
                  <a:avLst/>
                </a:prstGeom>
                <a:noFill/>
                <a:ln w="28575" algn="ctr">
                  <a:solidFill>
                    <a:schemeClr val="tx1"/>
                  </a:solidFill>
                  <a:round/>
                  <a:headEnd/>
                  <a:tailEnd/>
                </a:ln>
              </p:spPr>
              <p:txBody>
                <a:bodyPr wrap="none" anchor="ctr"/>
                <a:lstStyle/>
                <a:p>
                  <a:endParaRPr lang="en-US" sz="1600"/>
                </a:p>
              </p:txBody>
            </p:sp>
          </p:grpSp>
          <p:sp>
            <p:nvSpPr>
              <p:cNvPr id="253982" name="Text Box 366"/>
              <p:cNvSpPr txBox="1">
                <a:spLocks noChangeArrowheads="1"/>
              </p:cNvSpPr>
              <p:nvPr/>
            </p:nvSpPr>
            <p:spPr bwMode="auto">
              <a:xfrm>
                <a:off x="1983465" y="1191678"/>
                <a:ext cx="1184480" cy="461770"/>
              </a:xfrm>
              <a:prstGeom prst="rect">
                <a:avLst/>
              </a:prstGeom>
              <a:noFill/>
              <a:ln w="28575" algn="ctr">
                <a:noFill/>
                <a:miter lim="800000"/>
                <a:headEnd/>
                <a:tailEnd/>
              </a:ln>
            </p:spPr>
            <p:txBody>
              <a:bodyPr>
                <a:spAutoFit/>
              </a:bodyPr>
              <a:lstStyle/>
              <a:p>
                <a:r>
                  <a:rPr lang="en-US" sz="1200" b="1"/>
                  <a:t>Capacitor Banks</a:t>
                </a:r>
              </a:p>
            </p:txBody>
          </p:sp>
          <p:sp>
            <p:nvSpPr>
              <p:cNvPr id="24642" name="Text Box 368"/>
              <p:cNvSpPr txBox="1">
                <a:spLocks noChangeArrowheads="1"/>
              </p:cNvSpPr>
              <p:nvPr/>
            </p:nvSpPr>
            <p:spPr bwMode="auto">
              <a:xfrm>
                <a:off x="3390536" y="4737793"/>
                <a:ext cx="2313171" cy="400135"/>
              </a:xfrm>
              <a:prstGeom prst="rect">
                <a:avLst/>
              </a:prstGeom>
              <a:noFill/>
              <a:ln w="28575" algn="ctr">
                <a:noFill/>
                <a:miter lim="800000"/>
                <a:headEnd/>
                <a:tailEnd/>
              </a:ln>
            </p:spPr>
            <p:txBody>
              <a:bodyPr wrap="none">
                <a:spAutoFit/>
              </a:bodyPr>
              <a:lstStyle/>
              <a:p>
                <a:pPr>
                  <a:defRPr/>
                </a:pPr>
                <a:r>
                  <a:rPr lang="en-US" sz="2000" b="1" dirty="0">
                    <a:latin typeface="+mj-lt"/>
                    <a:ea typeface="ＭＳ Ｐゴシック" pitchFamily="34" charset="-128"/>
                    <a:cs typeface="+mn-cs"/>
                  </a:rPr>
                  <a:t>ADA Star </a:t>
                </a:r>
                <a:r>
                  <a:rPr lang="en-US" sz="2000" b="1" dirty="0" err="1">
                    <a:latin typeface="+mj-lt"/>
                    <a:ea typeface="ＭＳ Ｐゴシック" pitchFamily="34" charset="-128"/>
                    <a:cs typeface="+mn-cs"/>
                  </a:rPr>
                  <a:t>Comms</a:t>
                </a:r>
                <a:endParaRPr lang="en-US" sz="2000" b="1" dirty="0">
                  <a:latin typeface="+mj-lt"/>
                  <a:ea typeface="ＭＳ Ｐゴシック" pitchFamily="34" charset="-128"/>
                  <a:cs typeface="+mn-cs"/>
                </a:endParaRPr>
              </a:p>
            </p:txBody>
          </p:sp>
          <p:sp>
            <p:nvSpPr>
              <p:cNvPr id="253984" name="Freeform 375"/>
              <p:cNvSpPr>
                <a:spLocks/>
              </p:cNvSpPr>
              <p:nvPr/>
            </p:nvSpPr>
            <p:spPr bwMode="auto">
              <a:xfrm rot="-4124801">
                <a:off x="2901152" y="3742794"/>
                <a:ext cx="1380180" cy="247826"/>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sp>
            <p:nvSpPr>
              <p:cNvPr id="253985" name="Freeform 376"/>
              <p:cNvSpPr>
                <a:spLocks/>
              </p:cNvSpPr>
              <p:nvPr/>
            </p:nvSpPr>
            <p:spPr bwMode="auto">
              <a:xfrm rot="-4711011">
                <a:off x="3718807" y="3457604"/>
                <a:ext cx="1889650" cy="241471"/>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sp>
            <p:nvSpPr>
              <p:cNvPr id="253986" name="Freeform 377"/>
              <p:cNvSpPr>
                <a:spLocks/>
              </p:cNvSpPr>
              <p:nvPr/>
            </p:nvSpPr>
            <p:spPr bwMode="auto">
              <a:xfrm rot="-3727980">
                <a:off x="5211261" y="3667012"/>
                <a:ext cx="1554570" cy="227491"/>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sp>
            <p:nvSpPr>
              <p:cNvPr id="253987" name="Line 382"/>
              <p:cNvSpPr>
                <a:spLocks noChangeShapeType="1"/>
              </p:cNvSpPr>
              <p:nvPr/>
            </p:nvSpPr>
            <p:spPr bwMode="auto">
              <a:xfrm flipV="1">
                <a:off x="3763833" y="2330821"/>
                <a:ext cx="976052" cy="396117"/>
              </a:xfrm>
              <a:prstGeom prst="line">
                <a:avLst/>
              </a:prstGeom>
              <a:noFill/>
              <a:ln w="6350">
                <a:solidFill>
                  <a:schemeClr val="bg2"/>
                </a:solidFill>
                <a:round/>
                <a:headEnd/>
                <a:tailEnd/>
              </a:ln>
            </p:spPr>
            <p:txBody>
              <a:bodyPr/>
              <a:lstStyle/>
              <a:p>
                <a:endParaRPr lang="en-US"/>
              </a:p>
            </p:txBody>
          </p:sp>
          <p:sp>
            <p:nvSpPr>
              <p:cNvPr id="253988" name="Line 386"/>
              <p:cNvSpPr>
                <a:spLocks noChangeShapeType="1"/>
              </p:cNvSpPr>
              <p:nvPr/>
            </p:nvSpPr>
            <p:spPr bwMode="auto">
              <a:xfrm flipV="1">
                <a:off x="4743698" y="1845018"/>
                <a:ext cx="1345884" cy="485803"/>
              </a:xfrm>
              <a:prstGeom prst="line">
                <a:avLst/>
              </a:prstGeom>
              <a:noFill/>
              <a:ln w="6350">
                <a:solidFill>
                  <a:schemeClr val="bg2"/>
                </a:solidFill>
                <a:round/>
                <a:headEnd/>
                <a:tailEnd/>
              </a:ln>
            </p:spPr>
            <p:txBody>
              <a:bodyPr/>
              <a:lstStyle/>
              <a:p>
                <a:endParaRPr lang="en-US"/>
              </a:p>
            </p:txBody>
          </p:sp>
          <p:sp>
            <p:nvSpPr>
              <p:cNvPr id="253989" name="Line 387"/>
              <p:cNvSpPr>
                <a:spLocks noChangeShapeType="1"/>
              </p:cNvSpPr>
              <p:nvPr/>
            </p:nvSpPr>
            <p:spPr bwMode="auto">
              <a:xfrm flipV="1">
                <a:off x="4980086" y="1788964"/>
                <a:ext cx="1395450" cy="489540"/>
              </a:xfrm>
              <a:prstGeom prst="line">
                <a:avLst/>
              </a:prstGeom>
              <a:noFill/>
              <a:ln w="6350">
                <a:solidFill>
                  <a:schemeClr val="bg2"/>
                </a:solidFill>
                <a:round/>
                <a:headEnd/>
                <a:tailEnd/>
              </a:ln>
            </p:spPr>
            <p:txBody>
              <a:bodyPr/>
              <a:lstStyle/>
              <a:p>
                <a:endParaRPr lang="en-US"/>
              </a:p>
            </p:txBody>
          </p:sp>
          <p:sp>
            <p:nvSpPr>
              <p:cNvPr id="253990" name="Text Box 373"/>
              <p:cNvSpPr txBox="1">
                <a:spLocks noChangeArrowheads="1"/>
              </p:cNvSpPr>
              <p:nvPr/>
            </p:nvSpPr>
            <p:spPr bwMode="auto">
              <a:xfrm>
                <a:off x="1336411" y="5372697"/>
                <a:ext cx="1288694" cy="646479"/>
              </a:xfrm>
              <a:prstGeom prst="rect">
                <a:avLst/>
              </a:prstGeom>
              <a:noFill/>
              <a:ln w="28575" algn="ctr">
                <a:noFill/>
                <a:miter lim="800000"/>
                <a:headEnd/>
                <a:tailEnd/>
              </a:ln>
            </p:spPr>
            <p:txBody>
              <a:bodyPr>
                <a:spAutoFit/>
              </a:bodyPr>
              <a:lstStyle/>
              <a:p>
                <a:r>
                  <a:rPr lang="en-US" sz="1200" b="1"/>
                  <a:t>Advanced Distribution Automation</a:t>
                </a:r>
              </a:p>
            </p:txBody>
          </p:sp>
        </p:grpSp>
        <p:sp>
          <p:nvSpPr>
            <p:cNvPr id="253991" name="Freeform 378"/>
            <p:cNvSpPr>
              <a:spLocks/>
            </p:cNvSpPr>
            <p:nvPr/>
          </p:nvSpPr>
          <p:spPr bwMode="auto">
            <a:xfrm rot="-2113883">
              <a:off x="2312134" y="4568813"/>
              <a:ext cx="561893" cy="384395"/>
            </a:xfrm>
            <a:custGeom>
              <a:avLst/>
              <a:gdLst>
                <a:gd name="T0" fmla="*/ 2147483647 w 576"/>
                <a:gd name="T1" fmla="*/ 2147483647 h 239"/>
                <a:gd name="T2" fmla="*/ 2147483647 w 576"/>
                <a:gd name="T3" fmla="*/ 2147483647 h 239"/>
                <a:gd name="T4" fmla="*/ 0 w 576"/>
                <a:gd name="T5" fmla="*/ 0 h 239"/>
                <a:gd name="T6" fmla="*/ 0 60000 65536"/>
                <a:gd name="T7" fmla="*/ 0 60000 65536"/>
                <a:gd name="T8" fmla="*/ 0 60000 65536"/>
                <a:gd name="T9" fmla="*/ 0 w 576"/>
                <a:gd name="T10" fmla="*/ 0 h 239"/>
                <a:gd name="T11" fmla="*/ 576 w 576"/>
                <a:gd name="T12" fmla="*/ 239 h 239"/>
              </a:gdLst>
              <a:ahLst/>
              <a:cxnLst>
                <a:cxn ang="T6">
                  <a:pos x="T0" y="T1"/>
                </a:cxn>
                <a:cxn ang="T7">
                  <a:pos x="T2" y="T3"/>
                </a:cxn>
                <a:cxn ang="T8">
                  <a:pos x="T4" y="T5"/>
                </a:cxn>
              </a:cxnLst>
              <a:rect l="T9" t="T10" r="T11" b="T12"/>
              <a:pathLst>
                <a:path w="576" h="239">
                  <a:moveTo>
                    <a:pt x="576" y="239"/>
                  </a:moveTo>
                  <a:cubicBezTo>
                    <a:pt x="518" y="161"/>
                    <a:pt x="460" y="84"/>
                    <a:pt x="364" y="44"/>
                  </a:cubicBezTo>
                  <a:cubicBezTo>
                    <a:pt x="268" y="4"/>
                    <a:pt x="134" y="2"/>
                    <a:pt x="0" y="0"/>
                  </a:cubicBezTo>
                </a:path>
              </a:pathLst>
            </a:custGeom>
            <a:noFill/>
            <a:ln w="28575" cap="flat" cmpd="sng">
              <a:solidFill>
                <a:schemeClr val="tx1"/>
              </a:solidFill>
              <a:prstDash val="solid"/>
              <a:round/>
              <a:headEnd type="none" w="med" len="med"/>
              <a:tailEnd type="none" w="med" len="med"/>
            </a:ln>
          </p:spPr>
          <p:txBody>
            <a:bodyPr/>
            <a:lstStyle/>
            <a:p>
              <a:endParaRPr lang="en-US"/>
            </a:p>
          </p:txBody>
        </p:sp>
      </p:grpSp>
      <p:grpSp>
        <p:nvGrpSpPr>
          <p:cNvPr id="9" name="Group 50"/>
          <p:cNvGrpSpPr>
            <a:grpSpLocks/>
          </p:cNvGrpSpPr>
          <p:nvPr/>
        </p:nvGrpSpPr>
        <p:grpSpPr bwMode="auto">
          <a:xfrm>
            <a:off x="6705600" y="2517775"/>
            <a:ext cx="2438400" cy="4027488"/>
            <a:chOff x="6488138" y="2135214"/>
            <a:chExt cx="2615565" cy="4223593"/>
          </a:xfrm>
        </p:grpSpPr>
        <p:grpSp>
          <p:nvGrpSpPr>
            <p:cNvPr id="253993" name="Group 44"/>
            <p:cNvGrpSpPr>
              <a:grpSpLocks/>
            </p:cNvGrpSpPr>
            <p:nvPr/>
          </p:nvGrpSpPr>
          <p:grpSpPr bwMode="auto">
            <a:xfrm>
              <a:off x="7206597" y="4647281"/>
              <a:ext cx="1897106" cy="1152258"/>
              <a:chOff x="4572106" y="1544976"/>
              <a:chExt cx="3890265" cy="2332734"/>
            </a:xfrm>
          </p:grpSpPr>
          <p:pic>
            <p:nvPicPr>
              <p:cNvPr id="253994" name="Picture 16"/>
              <p:cNvPicPr>
                <a:picLocks noChangeAspect="1" noChangeArrowheads="1"/>
              </p:cNvPicPr>
              <p:nvPr/>
            </p:nvPicPr>
            <p:blipFill>
              <a:blip r:embed="rId11"/>
              <a:srcRect/>
              <a:stretch>
                <a:fillRect/>
              </a:stretch>
            </p:blipFill>
            <p:spPr bwMode="auto">
              <a:xfrm>
                <a:off x="4572106" y="1544976"/>
                <a:ext cx="842965" cy="1752600"/>
              </a:xfrm>
              <a:prstGeom prst="rect">
                <a:avLst/>
              </a:prstGeom>
              <a:noFill/>
              <a:ln w="9525">
                <a:noFill/>
                <a:miter lim="800000"/>
                <a:headEnd/>
                <a:tailEnd/>
              </a:ln>
            </p:spPr>
          </p:pic>
          <p:pic>
            <p:nvPicPr>
              <p:cNvPr id="253995" name="Picture 4" descr="Fusion_hybrid"/>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6023966" y="2269571"/>
                <a:ext cx="2438405" cy="1608139"/>
              </a:xfrm>
              <a:prstGeom prst="rect">
                <a:avLst/>
              </a:prstGeom>
              <a:noFill/>
              <a:ln w="9525">
                <a:noFill/>
                <a:miter lim="800000"/>
                <a:headEnd/>
                <a:tailEnd/>
              </a:ln>
            </p:spPr>
          </p:pic>
        </p:grpSp>
        <p:grpSp>
          <p:nvGrpSpPr>
            <p:cNvPr id="253996" name="Group 41"/>
            <p:cNvGrpSpPr>
              <a:grpSpLocks/>
            </p:cNvGrpSpPr>
            <p:nvPr/>
          </p:nvGrpSpPr>
          <p:grpSpPr bwMode="auto">
            <a:xfrm>
              <a:off x="6488138" y="5267766"/>
              <a:ext cx="1751249" cy="1091041"/>
              <a:chOff x="4572093" y="1544976"/>
              <a:chExt cx="3591160" cy="2208801"/>
            </a:xfrm>
          </p:grpSpPr>
          <p:pic>
            <p:nvPicPr>
              <p:cNvPr id="253997" name="Picture 16"/>
              <p:cNvPicPr>
                <a:picLocks noChangeAspect="1" noChangeArrowheads="1"/>
              </p:cNvPicPr>
              <p:nvPr/>
            </p:nvPicPr>
            <p:blipFill>
              <a:blip r:embed="rId11"/>
              <a:srcRect/>
              <a:stretch>
                <a:fillRect/>
              </a:stretch>
            </p:blipFill>
            <p:spPr bwMode="auto">
              <a:xfrm>
                <a:off x="4572093" y="1544976"/>
                <a:ext cx="842964" cy="1752599"/>
              </a:xfrm>
              <a:prstGeom prst="rect">
                <a:avLst/>
              </a:prstGeom>
              <a:noFill/>
              <a:ln w="9525">
                <a:noFill/>
                <a:miter lim="800000"/>
                <a:headEnd/>
                <a:tailEnd/>
              </a:ln>
            </p:spPr>
          </p:pic>
          <p:pic>
            <p:nvPicPr>
              <p:cNvPr id="253998" name="Picture 4" descr="Fusion_hybrid"/>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724853" y="2145639"/>
                <a:ext cx="2438400" cy="1608138"/>
              </a:xfrm>
              <a:prstGeom prst="rect">
                <a:avLst/>
              </a:prstGeom>
              <a:noFill/>
              <a:ln w="9525">
                <a:noFill/>
                <a:miter lim="800000"/>
                <a:headEnd/>
                <a:tailEnd/>
              </a:ln>
            </p:spPr>
          </p:pic>
        </p:grpSp>
        <p:pic>
          <p:nvPicPr>
            <p:cNvPr id="253999" name="Picture 21" descr="S1"/>
            <p:cNvPicPr>
              <a:picLocks noChangeAspect="1" noChangeArrowheads="1"/>
            </p:cNvPicPr>
            <p:nvPr/>
          </p:nvPicPr>
          <p:blipFill>
            <a:blip r:embed="rId13"/>
            <a:srcRect/>
            <a:stretch>
              <a:fillRect/>
            </a:stretch>
          </p:blipFill>
          <p:spPr bwMode="auto">
            <a:xfrm>
              <a:off x="7480542" y="2135214"/>
              <a:ext cx="1564214" cy="1077685"/>
            </a:xfrm>
            <a:prstGeom prst="rect">
              <a:avLst/>
            </a:prstGeom>
            <a:noFill/>
            <a:ln w="9525">
              <a:noFill/>
              <a:miter lim="800000"/>
              <a:headEnd/>
              <a:tailEnd/>
            </a:ln>
          </p:spPr>
        </p:pic>
        <p:pic>
          <p:nvPicPr>
            <p:cNvPr id="254000" name="Picture 30" descr="Distributed Storage"/>
            <p:cNvPicPr>
              <a:picLocks noChangeAspect="1" noChangeArrowheads="1"/>
            </p:cNvPicPr>
            <p:nvPr/>
          </p:nvPicPr>
          <p:blipFill>
            <a:blip r:embed="rId14"/>
            <a:srcRect/>
            <a:stretch>
              <a:fillRect/>
            </a:stretch>
          </p:blipFill>
          <p:spPr bwMode="auto">
            <a:xfrm>
              <a:off x="7877258" y="4140312"/>
              <a:ext cx="1144312" cy="762873"/>
            </a:xfrm>
            <a:prstGeom prst="rect">
              <a:avLst/>
            </a:prstGeom>
            <a:noFill/>
            <a:ln w="9525">
              <a:noFill/>
              <a:miter lim="800000"/>
              <a:headEnd/>
              <a:tailEnd/>
            </a:ln>
          </p:spPr>
        </p:pic>
      </p:grpSp>
      <p:grpSp>
        <p:nvGrpSpPr>
          <p:cNvPr id="254001" name="Group 100"/>
          <p:cNvGrpSpPr>
            <a:grpSpLocks/>
          </p:cNvGrpSpPr>
          <p:nvPr/>
        </p:nvGrpSpPr>
        <p:grpSpPr bwMode="auto">
          <a:xfrm>
            <a:off x="812800" y="2741613"/>
            <a:ext cx="2176463" cy="2592387"/>
            <a:chOff x="812800" y="2741886"/>
            <a:chExt cx="2177054" cy="2592197"/>
          </a:xfrm>
        </p:grpSpPr>
        <p:sp>
          <p:nvSpPr>
            <p:cNvPr id="254002" name="Freeform 378"/>
            <p:cNvSpPr>
              <a:spLocks/>
            </p:cNvSpPr>
            <p:nvPr/>
          </p:nvSpPr>
          <p:spPr bwMode="auto">
            <a:xfrm rot="1762409">
              <a:off x="1129829" y="4122162"/>
              <a:ext cx="833833" cy="414206"/>
            </a:xfrm>
            <a:custGeom>
              <a:avLst/>
              <a:gdLst>
                <a:gd name="T0" fmla="*/ 2147483647 w 576"/>
                <a:gd name="T1" fmla="*/ 2147483647 h 239"/>
                <a:gd name="T2" fmla="*/ 2147483647 w 576"/>
                <a:gd name="T3" fmla="*/ 2147483647 h 239"/>
                <a:gd name="T4" fmla="*/ 0 w 576"/>
                <a:gd name="T5" fmla="*/ 0 h 239"/>
                <a:gd name="T6" fmla="*/ 0 60000 65536"/>
                <a:gd name="T7" fmla="*/ 0 60000 65536"/>
                <a:gd name="T8" fmla="*/ 0 60000 65536"/>
                <a:gd name="T9" fmla="*/ 0 w 576"/>
                <a:gd name="T10" fmla="*/ 0 h 239"/>
                <a:gd name="T11" fmla="*/ 576 w 576"/>
                <a:gd name="T12" fmla="*/ 239 h 239"/>
              </a:gdLst>
              <a:ahLst/>
              <a:cxnLst>
                <a:cxn ang="T6">
                  <a:pos x="T0" y="T1"/>
                </a:cxn>
                <a:cxn ang="T7">
                  <a:pos x="T2" y="T3"/>
                </a:cxn>
                <a:cxn ang="T8">
                  <a:pos x="T4" y="T5"/>
                </a:cxn>
              </a:cxnLst>
              <a:rect l="T9" t="T10" r="T11" b="T12"/>
              <a:pathLst>
                <a:path w="576" h="239">
                  <a:moveTo>
                    <a:pt x="576" y="239"/>
                  </a:moveTo>
                  <a:cubicBezTo>
                    <a:pt x="518" y="161"/>
                    <a:pt x="460" y="84"/>
                    <a:pt x="364" y="44"/>
                  </a:cubicBezTo>
                  <a:cubicBezTo>
                    <a:pt x="268" y="4"/>
                    <a:pt x="134" y="2"/>
                    <a:pt x="0" y="0"/>
                  </a:cubicBezTo>
                </a:path>
              </a:pathLst>
            </a:custGeom>
            <a:noFill/>
            <a:ln w="28575" cap="flat" cmpd="sng">
              <a:solidFill>
                <a:schemeClr val="tx1"/>
              </a:solidFill>
              <a:prstDash val="solid"/>
              <a:round/>
              <a:headEnd type="none" w="med" len="med"/>
              <a:tailEnd type="none" w="med" len="med"/>
            </a:ln>
          </p:spPr>
          <p:txBody>
            <a:bodyPr/>
            <a:lstStyle/>
            <a:p>
              <a:endParaRPr lang="en-US"/>
            </a:p>
          </p:txBody>
        </p:sp>
        <p:pic>
          <p:nvPicPr>
            <p:cNvPr id="254003" name="Picture 249"/>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812800" y="2741886"/>
              <a:ext cx="2177054" cy="1221982"/>
            </a:xfrm>
            <a:prstGeom prst="rect">
              <a:avLst/>
            </a:prstGeom>
            <a:noFill/>
            <a:ln w="28575" algn="ctr">
              <a:noFill/>
              <a:miter lim="800000"/>
              <a:headEnd/>
              <a:tailEnd/>
            </a:ln>
          </p:spPr>
        </p:pic>
        <p:sp>
          <p:nvSpPr>
            <p:cNvPr id="254004" name="computr1"/>
            <p:cNvSpPr>
              <a:spLocks noEditPoints="1" noChangeArrowheads="1"/>
            </p:cNvSpPr>
            <p:nvPr/>
          </p:nvSpPr>
          <p:spPr bwMode="auto">
            <a:xfrm>
              <a:off x="1608384" y="4777277"/>
              <a:ext cx="785417" cy="556806"/>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E7E9A5"/>
            </a:solidFill>
            <a:ln w="9525">
              <a:solidFill>
                <a:srgbClr val="000000"/>
              </a:solidFill>
              <a:miter lim="800000"/>
              <a:headEnd/>
              <a:tailEnd/>
            </a:ln>
          </p:spPr>
          <p:txBody>
            <a:bodyPr/>
            <a:lstStyle/>
            <a:p>
              <a:endParaRPr lang="en-US"/>
            </a:p>
          </p:txBody>
        </p:sp>
      </p:grpSp>
      <p:grpSp>
        <p:nvGrpSpPr>
          <p:cNvPr id="254005" name="Group 28"/>
          <p:cNvGrpSpPr>
            <a:grpSpLocks/>
          </p:cNvGrpSpPr>
          <p:nvPr/>
        </p:nvGrpSpPr>
        <p:grpSpPr bwMode="auto">
          <a:xfrm>
            <a:off x="119063" y="4003675"/>
            <a:ext cx="1895475" cy="920750"/>
            <a:chOff x="648149" y="4959350"/>
            <a:chExt cx="3957279" cy="1333500"/>
          </a:xfrm>
        </p:grpSpPr>
        <p:sp>
          <p:nvSpPr>
            <p:cNvPr id="254006" name="Line 66"/>
            <p:cNvSpPr>
              <a:spLocks noChangeShapeType="1"/>
            </p:cNvSpPr>
            <p:nvPr/>
          </p:nvSpPr>
          <p:spPr bwMode="auto">
            <a:xfrm>
              <a:off x="1189489" y="5338763"/>
              <a:ext cx="0" cy="176212"/>
            </a:xfrm>
            <a:prstGeom prst="line">
              <a:avLst/>
            </a:prstGeom>
            <a:noFill/>
            <a:ln w="9525">
              <a:solidFill>
                <a:schemeClr val="tx1"/>
              </a:solidFill>
              <a:round/>
              <a:headEnd/>
              <a:tailEnd/>
            </a:ln>
          </p:spPr>
          <p:txBody>
            <a:bodyPr wrap="none" anchor="ctr"/>
            <a:lstStyle/>
            <a:p>
              <a:endParaRPr lang="en-US"/>
            </a:p>
          </p:txBody>
        </p:sp>
        <p:sp>
          <p:nvSpPr>
            <p:cNvPr id="254007" name="Line 67"/>
            <p:cNvSpPr>
              <a:spLocks noChangeShapeType="1"/>
            </p:cNvSpPr>
            <p:nvPr/>
          </p:nvSpPr>
          <p:spPr bwMode="auto">
            <a:xfrm flipH="1">
              <a:off x="1460949" y="5549902"/>
              <a:ext cx="0" cy="163512"/>
            </a:xfrm>
            <a:prstGeom prst="line">
              <a:avLst/>
            </a:prstGeom>
            <a:noFill/>
            <a:ln w="9525">
              <a:solidFill>
                <a:schemeClr val="tx1"/>
              </a:solidFill>
              <a:round/>
              <a:headEnd/>
              <a:tailEnd/>
            </a:ln>
          </p:spPr>
          <p:txBody>
            <a:bodyPr wrap="none" anchor="ctr"/>
            <a:lstStyle/>
            <a:p>
              <a:endParaRPr lang="en-US"/>
            </a:p>
          </p:txBody>
        </p:sp>
        <p:sp>
          <p:nvSpPr>
            <p:cNvPr id="254008" name="Line 69"/>
            <p:cNvSpPr>
              <a:spLocks noChangeShapeType="1"/>
            </p:cNvSpPr>
            <p:nvPr/>
          </p:nvSpPr>
          <p:spPr bwMode="auto">
            <a:xfrm flipH="1">
              <a:off x="2608706" y="5549902"/>
              <a:ext cx="0" cy="166687"/>
            </a:xfrm>
            <a:prstGeom prst="line">
              <a:avLst/>
            </a:prstGeom>
            <a:noFill/>
            <a:ln w="9525">
              <a:solidFill>
                <a:schemeClr val="tx1"/>
              </a:solidFill>
              <a:round/>
              <a:headEnd/>
              <a:tailEnd/>
            </a:ln>
          </p:spPr>
          <p:txBody>
            <a:bodyPr wrap="none" anchor="ctr"/>
            <a:lstStyle/>
            <a:p>
              <a:endParaRPr lang="en-US"/>
            </a:p>
          </p:txBody>
        </p:sp>
        <p:sp>
          <p:nvSpPr>
            <p:cNvPr id="254009" name="Line 70"/>
            <p:cNvSpPr>
              <a:spLocks noChangeShapeType="1"/>
            </p:cNvSpPr>
            <p:nvPr/>
          </p:nvSpPr>
          <p:spPr bwMode="auto">
            <a:xfrm>
              <a:off x="2162204" y="5203824"/>
              <a:ext cx="4570" cy="344490"/>
            </a:xfrm>
            <a:prstGeom prst="line">
              <a:avLst/>
            </a:prstGeom>
            <a:noFill/>
            <a:ln w="9525">
              <a:solidFill>
                <a:schemeClr val="tx1"/>
              </a:solidFill>
              <a:round/>
              <a:headEnd/>
              <a:tailEnd/>
            </a:ln>
          </p:spPr>
          <p:txBody>
            <a:bodyPr wrap="none" anchor="ctr"/>
            <a:lstStyle/>
            <a:p>
              <a:endParaRPr lang="en-US"/>
            </a:p>
          </p:txBody>
        </p:sp>
        <p:sp>
          <p:nvSpPr>
            <p:cNvPr id="254010" name="Line 71"/>
            <p:cNvSpPr>
              <a:spLocks noChangeShapeType="1"/>
            </p:cNvSpPr>
            <p:nvPr/>
          </p:nvSpPr>
          <p:spPr bwMode="auto">
            <a:xfrm>
              <a:off x="3289686" y="5531532"/>
              <a:ext cx="1136" cy="240618"/>
            </a:xfrm>
            <a:prstGeom prst="line">
              <a:avLst/>
            </a:prstGeom>
            <a:noFill/>
            <a:ln w="9525">
              <a:solidFill>
                <a:schemeClr val="tx1"/>
              </a:solidFill>
              <a:round/>
              <a:headEnd/>
              <a:tailEnd/>
            </a:ln>
          </p:spPr>
          <p:txBody>
            <a:bodyPr wrap="none" anchor="ctr"/>
            <a:lstStyle/>
            <a:p>
              <a:endParaRPr lang="en-US"/>
            </a:p>
          </p:txBody>
        </p:sp>
        <p:sp>
          <p:nvSpPr>
            <p:cNvPr id="254011" name="Line 59"/>
            <p:cNvSpPr>
              <a:spLocks noChangeShapeType="1"/>
            </p:cNvSpPr>
            <p:nvPr/>
          </p:nvSpPr>
          <p:spPr bwMode="auto">
            <a:xfrm flipH="1">
              <a:off x="762000" y="5524500"/>
              <a:ext cx="3619500" cy="0"/>
            </a:xfrm>
            <a:prstGeom prst="line">
              <a:avLst/>
            </a:prstGeom>
            <a:noFill/>
            <a:ln w="57150">
              <a:solidFill>
                <a:srgbClr val="666699"/>
              </a:solidFill>
              <a:round/>
              <a:headEnd/>
              <a:tailEnd/>
            </a:ln>
          </p:spPr>
          <p:txBody>
            <a:bodyPr wrap="none" anchor="ctr"/>
            <a:lstStyle/>
            <a:p>
              <a:endParaRPr lang="en-US"/>
            </a:p>
          </p:txBody>
        </p:sp>
        <p:pic>
          <p:nvPicPr>
            <p:cNvPr id="254012" name="Picture 60" descr="D90Plus-Banner-slice"/>
            <p:cNvPicPr>
              <a:picLocks noChangeAspect="1" noChangeArrowheads="1"/>
            </p:cNvPicPr>
            <p:nvPr/>
          </p:nvPicPr>
          <p:blipFill>
            <a:blip r:embed="rId16"/>
            <a:srcRect/>
            <a:stretch>
              <a:fillRect/>
            </a:stretch>
          </p:blipFill>
          <p:spPr bwMode="auto">
            <a:xfrm>
              <a:off x="1812064" y="4959350"/>
              <a:ext cx="933450" cy="433387"/>
            </a:xfrm>
            <a:prstGeom prst="rect">
              <a:avLst/>
            </a:prstGeom>
            <a:noFill/>
            <a:ln w="9525">
              <a:noFill/>
              <a:miter lim="800000"/>
              <a:headEnd/>
              <a:tailEnd/>
            </a:ln>
          </p:spPr>
        </p:pic>
        <p:pic>
          <p:nvPicPr>
            <p:cNvPr id="254013" name="Picture 61" descr="421_lg"/>
            <p:cNvPicPr>
              <a:picLocks noChangeAspect="1" noChangeArrowheads="1"/>
            </p:cNvPicPr>
            <p:nvPr/>
          </p:nvPicPr>
          <p:blipFill>
            <a:blip r:embed="rId17"/>
            <a:srcRect/>
            <a:stretch>
              <a:fillRect/>
            </a:stretch>
          </p:blipFill>
          <p:spPr bwMode="auto">
            <a:xfrm>
              <a:off x="648149" y="5624513"/>
              <a:ext cx="1316038" cy="392112"/>
            </a:xfrm>
            <a:prstGeom prst="rect">
              <a:avLst/>
            </a:prstGeom>
            <a:noFill/>
            <a:ln w="9525">
              <a:noFill/>
              <a:miter lim="800000"/>
              <a:headEnd/>
              <a:tailEnd/>
            </a:ln>
          </p:spPr>
        </p:pic>
        <p:pic>
          <p:nvPicPr>
            <p:cNvPr id="254014" name="Picture 62" descr="MiCOM P145"/>
            <p:cNvPicPr>
              <a:picLocks noChangeAspect="1" noChangeArrowheads="1"/>
            </p:cNvPicPr>
            <p:nvPr/>
          </p:nvPicPr>
          <p:blipFill>
            <a:blip r:embed="rId18"/>
            <a:srcRect/>
            <a:stretch>
              <a:fillRect/>
            </a:stretch>
          </p:blipFill>
          <p:spPr bwMode="auto">
            <a:xfrm>
              <a:off x="1989581" y="5681663"/>
              <a:ext cx="877888" cy="452437"/>
            </a:xfrm>
            <a:prstGeom prst="rect">
              <a:avLst/>
            </a:prstGeom>
            <a:noFill/>
            <a:ln w="9525">
              <a:noFill/>
              <a:miter lim="800000"/>
              <a:headEnd/>
              <a:tailEnd/>
            </a:ln>
          </p:spPr>
        </p:pic>
        <p:pic>
          <p:nvPicPr>
            <p:cNvPr id="254015" name="Picture 63" descr="7SJ64"/>
            <p:cNvPicPr>
              <a:picLocks noChangeAspect="1" noChangeArrowheads="1"/>
            </p:cNvPicPr>
            <p:nvPr/>
          </p:nvPicPr>
          <p:blipFill>
            <a:blip r:embed="rId19"/>
            <a:srcRect/>
            <a:stretch>
              <a:fillRect/>
            </a:stretch>
          </p:blipFill>
          <p:spPr bwMode="auto">
            <a:xfrm>
              <a:off x="3124134" y="5719763"/>
              <a:ext cx="573088" cy="573087"/>
            </a:xfrm>
            <a:prstGeom prst="rect">
              <a:avLst/>
            </a:prstGeom>
            <a:noFill/>
            <a:ln w="9525">
              <a:noFill/>
              <a:miter lim="800000"/>
              <a:headEnd/>
              <a:tailEnd/>
            </a:ln>
          </p:spPr>
        </p:pic>
        <p:pic>
          <p:nvPicPr>
            <p:cNvPr id="254016" name="Picture 65" descr="Dell Precision R5400 Rack Workstation">
              <a:hlinkClick r:id="rId20"/>
            </p:cNvPr>
            <p:cNvPicPr>
              <a:picLocks noChangeAspect="1" noChangeArrowheads="1"/>
            </p:cNvPicPr>
            <p:nvPr/>
          </p:nvPicPr>
          <p:blipFill>
            <a:blip r:embed="rId21"/>
            <a:srcRect/>
            <a:stretch>
              <a:fillRect/>
            </a:stretch>
          </p:blipFill>
          <p:spPr bwMode="auto">
            <a:xfrm>
              <a:off x="773564" y="5095875"/>
              <a:ext cx="906463" cy="296862"/>
            </a:xfrm>
            <a:prstGeom prst="rect">
              <a:avLst/>
            </a:prstGeom>
            <a:noFill/>
            <a:ln w="9525">
              <a:noFill/>
              <a:miter lim="800000"/>
              <a:headEnd/>
              <a:tailEnd/>
            </a:ln>
          </p:spPr>
        </p:pic>
        <p:pic>
          <p:nvPicPr>
            <p:cNvPr id="254017" name="Picture 58" descr="ruggedcom"/>
            <p:cNvPicPr>
              <a:picLocks noChangeAspect="1" noChangeArrowheads="1"/>
            </p:cNvPicPr>
            <p:nvPr/>
          </p:nvPicPr>
          <p:blipFill>
            <a:blip r:embed="rId22"/>
            <a:srcRect/>
            <a:stretch>
              <a:fillRect/>
            </a:stretch>
          </p:blipFill>
          <p:spPr bwMode="auto">
            <a:xfrm>
              <a:off x="3417978" y="5329238"/>
              <a:ext cx="1187450" cy="285750"/>
            </a:xfrm>
            <a:prstGeom prst="rect">
              <a:avLst/>
            </a:prstGeom>
            <a:noFill/>
            <a:ln w="9525">
              <a:noFill/>
              <a:miter lim="800000"/>
              <a:headEnd/>
              <a:tailEnd/>
            </a:ln>
          </p:spPr>
        </p:pic>
      </p:grpSp>
      <p:grpSp>
        <p:nvGrpSpPr>
          <p:cNvPr id="14" name="Group 142"/>
          <p:cNvGrpSpPr>
            <a:grpSpLocks/>
          </p:cNvGrpSpPr>
          <p:nvPr/>
        </p:nvGrpSpPr>
        <p:grpSpPr bwMode="auto">
          <a:xfrm>
            <a:off x="965200" y="3281363"/>
            <a:ext cx="7416800" cy="3240087"/>
            <a:chOff x="965043" y="3190241"/>
            <a:chExt cx="7416961" cy="3239965"/>
          </a:xfrm>
        </p:grpSpPr>
        <p:sp>
          <p:nvSpPr>
            <p:cNvPr id="141" name="Cloud"/>
            <p:cNvSpPr>
              <a:spLocks noChangeAspect="1" noEditPoints="1" noChangeArrowheads="1"/>
            </p:cNvSpPr>
            <p:nvPr/>
          </p:nvSpPr>
          <p:spPr bwMode="auto">
            <a:xfrm>
              <a:off x="2574803" y="5471392"/>
              <a:ext cx="3876759" cy="95881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CED1AB"/>
                </a:gs>
                <a:gs pos="100000">
                  <a:srgbClr val="CED1AB">
                    <a:gamma/>
                    <a:shade val="57255"/>
                    <a:invGamma/>
                  </a:srgbClr>
                </a:gs>
              </a:gsLst>
              <a:lin ang="5400000" scaled="1"/>
            </a:gradFill>
            <a:ln w="9525">
              <a:solidFill>
                <a:srgbClr val="000000"/>
              </a:solidFill>
              <a:miter lim="800000"/>
              <a:headEnd/>
              <a:tailEnd/>
            </a:ln>
            <a:effectLst>
              <a:outerShdw dist="107763" dir="2700000" algn="ctr" rotWithShape="0">
                <a:srgbClr val="808080"/>
              </a:outerShdw>
            </a:effectLst>
          </p:spPr>
          <p:txBody>
            <a:bodyPr lIns="91431" tIns="137147" rIns="91431" bIns="45715"/>
            <a:lstStyle/>
            <a:p>
              <a:pPr marL="119063" defTabSz="1322388">
                <a:defRPr/>
              </a:pPr>
              <a:r>
                <a:rPr lang="en-US" sz="2000" b="1" dirty="0">
                  <a:latin typeface="Arial" pitchFamily="34" charset="0"/>
                  <a:ea typeface="ＭＳ Ｐゴシック" pitchFamily="34" charset="-128"/>
                  <a:cs typeface="+mn-cs"/>
                </a:rPr>
                <a:t>Carrier Backhaul</a:t>
              </a:r>
            </a:p>
          </p:txBody>
        </p:sp>
        <p:sp>
          <p:nvSpPr>
            <p:cNvPr id="254020" name="Freeform 378"/>
            <p:cNvSpPr>
              <a:spLocks/>
            </p:cNvSpPr>
            <p:nvPr/>
          </p:nvSpPr>
          <p:spPr bwMode="auto">
            <a:xfrm rot="-3925721">
              <a:off x="858240" y="4989187"/>
              <a:ext cx="664953" cy="451348"/>
            </a:xfrm>
            <a:custGeom>
              <a:avLst/>
              <a:gdLst>
                <a:gd name="T0" fmla="*/ 2147483647 w 576"/>
                <a:gd name="T1" fmla="*/ 2147483647 h 239"/>
                <a:gd name="T2" fmla="*/ 2147483647 w 576"/>
                <a:gd name="T3" fmla="*/ 2147483647 h 239"/>
                <a:gd name="T4" fmla="*/ 0 w 576"/>
                <a:gd name="T5" fmla="*/ 0 h 239"/>
                <a:gd name="T6" fmla="*/ 0 60000 65536"/>
                <a:gd name="T7" fmla="*/ 0 60000 65536"/>
                <a:gd name="T8" fmla="*/ 0 60000 65536"/>
                <a:gd name="T9" fmla="*/ 0 w 576"/>
                <a:gd name="T10" fmla="*/ 0 h 239"/>
                <a:gd name="T11" fmla="*/ 576 w 576"/>
                <a:gd name="T12" fmla="*/ 239 h 239"/>
              </a:gdLst>
              <a:ahLst/>
              <a:cxnLst>
                <a:cxn ang="T6">
                  <a:pos x="T0" y="T1"/>
                </a:cxn>
                <a:cxn ang="T7">
                  <a:pos x="T2" y="T3"/>
                </a:cxn>
                <a:cxn ang="T8">
                  <a:pos x="T4" y="T5"/>
                </a:cxn>
              </a:cxnLst>
              <a:rect l="T9" t="T10" r="T11" b="T12"/>
              <a:pathLst>
                <a:path w="576" h="239">
                  <a:moveTo>
                    <a:pt x="576" y="239"/>
                  </a:moveTo>
                  <a:cubicBezTo>
                    <a:pt x="518" y="161"/>
                    <a:pt x="460" y="84"/>
                    <a:pt x="364" y="44"/>
                  </a:cubicBezTo>
                  <a:cubicBezTo>
                    <a:pt x="268" y="4"/>
                    <a:pt x="134" y="2"/>
                    <a:pt x="0" y="0"/>
                  </a:cubicBezTo>
                </a:path>
              </a:pathLst>
            </a:custGeom>
            <a:noFill/>
            <a:ln w="28575" cap="flat" cmpd="sng">
              <a:solidFill>
                <a:schemeClr val="tx1"/>
              </a:solidFill>
              <a:prstDash val="sysDash"/>
              <a:round/>
              <a:headEnd type="none" w="med" len="med"/>
              <a:tailEnd type="none" w="med" len="med"/>
            </a:ln>
          </p:spPr>
          <p:txBody>
            <a:bodyPr/>
            <a:lstStyle/>
            <a:p>
              <a:endParaRPr lang="en-US"/>
            </a:p>
          </p:txBody>
        </p:sp>
        <p:grpSp>
          <p:nvGrpSpPr>
            <p:cNvPr id="254021" name="Group 99"/>
            <p:cNvGrpSpPr>
              <a:grpSpLocks/>
            </p:cNvGrpSpPr>
            <p:nvPr/>
          </p:nvGrpSpPr>
          <p:grpSpPr bwMode="auto">
            <a:xfrm>
              <a:off x="5811733" y="3190241"/>
              <a:ext cx="2570271" cy="1879529"/>
              <a:chOff x="5811733" y="3190241"/>
              <a:chExt cx="2570271" cy="1879529"/>
            </a:xfrm>
          </p:grpSpPr>
          <p:grpSp>
            <p:nvGrpSpPr>
              <p:cNvPr id="254022" name="Group 44"/>
              <p:cNvGrpSpPr>
                <a:grpSpLocks/>
              </p:cNvGrpSpPr>
              <p:nvPr/>
            </p:nvGrpSpPr>
            <p:grpSpPr bwMode="auto">
              <a:xfrm>
                <a:off x="6274676" y="4256691"/>
                <a:ext cx="998483" cy="136635"/>
                <a:chOff x="5955957" y="3587578"/>
                <a:chExt cx="1544593" cy="947352"/>
              </a:xfrm>
            </p:grpSpPr>
            <p:sp>
              <p:nvSpPr>
                <p:cNvPr id="254023" name="Rectangle 45"/>
                <p:cNvSpPr>
                  <a:spLocks noChangeArrowheads="1"/>
                </p:cNvSpPr>
                <p:nvPr/>
              </p:nvSpPr>
              <p:spPr bwMode="auto">
                <a:xfrm>
                  <a:off x="6178377" y="3587578"/>
                  <a:ext cx="1322173" cy="947352"/>
                </a:xfrm>
                <a:prstGeom prst="rect">
                  <a:avLst/>
                </a:prstGeom>
                <a:solidFill>
                  <a:schemeClr val="bg1"/>
                </a:solidFill>
                <a:ln w="9525" algn="ctr">
                  <a:noFill/>
                  <a:round/>
                  <a:headEnd/>
                  <a:tailEnd/>
                </a:ln>
              </p:spPr>
              <p:txBody>
                <a:bodyPr anchor="ctr"/>
                <a:lstStyle/>
                <a:p>
                  <a:pPr marL="219075" indent="-219075"/>
                  <a:endParaRPr lang="en-US" sz="1600"/>
                </a:p>
              </p:txBody>
            </p:sp>
            <p:sp>
              <p:nvSpPr>
                <p:cNvPr id="254024" name="Rectangle 46"/>
                <p:cNvSpPr>
                  <a:spLocks noChangeArrowheads="1"/>
                </p:cNvSpPr>
                <p:nvPr/>
              </p:nvSpPr>
              <p:spPr bwMode="auto">
                <a:xfrm>
                  <a:off x="5955957" y="4176585"/>
                  <a:ext cx="543697" cy="333631"/>
                </a:xfrm>
                <a:prstGeom prst="rect">
                  <a:avLst/>
                </a:prstGeom>
                <a:solidFill>
                  <a:schemeClr val="bg1"/>
                </a:solidFill>
                <a:ln w="9525" algn="ctr">
                  <a:noFill/>
                  <a:round/>
                  <a:headEnd/>
                  <a:tailEnd/>
                </a:ln>
              </p:spPr>
              <p:txBody>
                <a:bodyPr anchor="ctr"/>
                <a:lstStyle/>
                <a:p>
                  <a:pPr marL="219075" indent="-219075"/>
                  <a:endParaRPr lang="en-US" sz="1600"/>
                </a:p>
              </p:txBody>
            </p:sp>
          </p:grpSp>
          <p:pic>
            <p:nvPicPr>
              <p:cNvPr id="254025" name="Picture 100" descr="residential home"/>
              <p:cNvPicPr>
                <a:picLocks noChangeAspect="1" noChangeArrowheads="1"/>
              </p:cNvPicPr>
              <p:nvPr/>
            </p:nvPicPr>
            <p:blipFill>
              <a:blip r:embed="rId23">
                <a:clrChange>
                  <a:clrFrom>
                    <a:srgbClr val="FDFDFD"/>
                  </a:clrFrom>
                  <a:clrTo>
                    <a:srgbClr val="FDFDFD">
                      <a:alpha val="0"/>
                    </a:srgbClr>
                  </a:clrTo>
                </a:clrChange>
              </a:blip>
              <a:srcRect/>
              <a:stretch>
                <a:fillRect/>
              </a:stretch>
            </p:blipFill>
            <p:spPr bwMode="auto">
              <a:xfrm>
                <a:off x="6754953" y="3190241"/>
                <a:ext cx="932949" cy="577025"/>
              </a:xfrm>
              <a:prstGeom prst="rect">
                <a:avLst/>
              </a:prstGeom>
              <a:noFill/>
              <a:ln w="9525">
                <a:noFill/>
                <a:miter lim="800000"/>
                <a:headEnd/>
                <a:tailEnd/>
              </a:ln>
            </p:spPr>
          </p:pic>
          <p:grpSp>
            <p:nvGrpSpPr>
              <p:cNvPr id="254026" name="Group 90"/>
              <p:cNvGrpSpPr>
                <a:grpSpLocks/>
              </p:cNvGrpSpPr>
              <p:nvPr/>
            </p:nvGrpSpPr>
            <p:grpSpPr bwMode="auto">
              <a:xfrm>
                <a:off x="7141037" y="3677923"/>
                <a:ext cx="1240967" cy="928989"/>
                <a:chOff x="7748588" y="3106738"/>
                <a:chExt cx="1701965" cy="1441480"/>
              </a:xfrm>
            </p:grpSpPr>
            <p:sp>
              <p:nvSpPr>
                <p:cNvPr id="254027" name="Text Box 390"/>
                <p:cNvSpPr txBox="1">
                  <a:spLocks noChangeArrowheads="1"/>
                </p:cNvSpPr>
                <p:nvPr/>
              </p:nvSpPr>
              <p:spPr bwMode="auto">
                <a:xfrm>
                  <a:off x="7971005" y="3879651"/>
                  <a:ext cx="1479548" cy="668567"/>
                </a:xfrm>
                <a:prstGeom prst="rect">
                  <a:avLst/>
                </a:prstGeom>
                <a:noFill/>
                <a:ln w="28575" algn="ctr">
                  <a:noFill/>
                  <a:miter lim="800000"/>
                  <a:headEnd/>
                  <a:tailEnd/>
                </a:ln>
              </p:spPr>
              <p:txBody>
                <a:bodyPr>
                  <a:spAutoFit/>
                </a:bodyPr>
                <a:lstStyle/>
                <a:p>
                  <a:r>
                    <a:rPr lang="en-US" sz="1100" b="1"/>
                    <a:t>Smart Metering</a:t>
                  </a:r>
                </a:p>
              </p:txBody>
            </p:sp>
            <p:pic>
              <p:nvPicPr>
                <p:cNvPr id="254028" name="Picture 100" descr="residential home"/>
                <p:cNvPicPr>
                  <a:picLocks noChangeAspect="1" noChangeArrowheads="1"/>
                </p:cNvPicPr>
                <p:nvPr/>
              </p:nvPicPr>
              <p:blipFill>
                <a:blip r:embed="rId23">
                  <a:clrChange>
                    <a:clrFrom>
                      <a:srgbClr val="FDFDFD"/>
                    </a:clrFrom>
                    <a:clrTo>
                      <a:srgbClr val="FDFDFD">
                        <a:alpha val="0"/>
                      </a:srgbClr>
                    </a:clrTo>
                  </a:clrChange>
                </a:blip>
                <a:srcRect/>
                <a:stretch>
                  <a:fillRect/>
                </a:stretch>
              </p:blipFill>
              <p:spPr bwMode="auto">
                <a:xfrm>
                  <a:off x="7748588" y="3106738"/>
                  <a:ext cx="1279525" cy="895350"/>
                </a:xfrm>
                <a:prstGeom prst="rect">
                  <a:avLst/>
                </a:prstGeom>
                <a:noFill/>
                <a:ln w="9525">
                  <a:noFill/>
                  <a:miter lim="800000"/>
                  <a:headEnd/>
                  <a:tailEnd/>
                </a:ln>
              </p:spPr>
            </p:pic>
          </p:grpSp>
          <p:sp>
            <p:nvSpPr>
              <p:cNvPr id="96" name="Cloud 95"/>
              <p:cNvSpPr/>
              <p:nvPr/>
            </p:nvSpPr>
            <p:spPr bwMode="auto">
              <a:xfrm>
                <a:off x="5811786" y="3922050"/>
                <a:ext cx="1554196" cy="1147720"/>
              </a:xfrm>
              <a:prstGeom prst="cloud">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marL="219075" indent="-219075">
                  <a:defRPr/>
                </a:pPr>
                <a:r>
                  <a:rPr lang="en-US" sz="1400" b="1" dirty="0">
                    <a:solidFill>
                      <a:schemeClr val="bg1"/>
                    </a:solidFill>
                    <a:ea typeface="ＭＳ Ｐゴシック" pitchFamily="34" charset="-128"/>
                    <a:cs typeface="+mn-cs"/>
                  </a:rPr>
                  <a:t>AMI (mesh)</a:t>
                </a:r>
              </a:p>
            </p:txBody>
          </p:sp>
          <p:pic>
            <p:nvPicPr>
              <p:cNvPr id="254030" name="Picture 100" descr="residential home"/>
              <p:cNvPicPr>
                <a:picLocks noChangeAspect="1" noChangeArrowheads="1"/>
              </p:cNvPicPr>
              <p:nvPr/>
            </p:nvPicPr>
            <p:blipFill>
              <a:blip r:embed="rId23">
                <a:clrChange>
                  <a:clrFrom>
                    <a:srgbClr val="FDFDFD"/>
                  </a:clrFrom>
                  <a:clrTo>
                    <a:srgbClr val="FDFDFD">
                      <a:alpha val="0"/>
                    </a:srgbClr>
                  </a:clrTo>
                </a:clrChange>
              </a:blip>
              <a:srcRect/>
              <a:stretch>
                <a:fillRect/>
              </a:stretch>
            </p:blipFill>
            <p:spPr bwMode="auto">
              <a:xfrm>
                <a:off x="6988633" y="3403601"/>
                <a:ext cx="932949" cy="577025"/>
              </a:xfrm>
              <a:prstGeom prst="rect">
                <a:avLst/>
              </a:prstGeom>
              <a:noFill/>
              <a:ln w="9525">
                <a:noFill/>
                <a:miter lim="800000"/>
                <a:headEnd/>
                <a:tailEnd/>
              </a:ln>
            </p:spPr>
          </p:pic>
        </p:grpSp>
        <p:sp>
          <p:nvSpPr>
            <p:cNvPr id="254031" name="Freeform 377"/>
            <p:cNvSpPr>
              <a:spLocks/>
            </p:cNvSpPr>
            <p:nvPr/>
          </p:nvSpPr>
          <p:spPr bwMode="auto">
            <a:xfrm rot="-3727980">
              <a:off x="5444940" y="5221493"/>
              <a:ext cx="1554570" cy="227491"/>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grpSp>
      <p:sp>
        <p:nvSpPr>
          <p:cNvPr id="146" name="TextBox 145"/>
          <p:cNvSpPr txBox="1">
            <a:spLocks noChangeArrowheads="1"/>
          </p:cNvSpPr>
          <p:nvPr/>
        </p:nvSpPr>
        <p:spPr bwMode="auto">
          <a:xfrm>
            <a:off x="325438" y="5065713"/>
            <a:ext cx="1250950" cy="277812"/>
          </a:xfrm>
          <a:prstGeom prst="rect">
            <a:avLst/>
          </a:prstGeom>
          <a:noFill/>
          <a:ln w="9525">
            <a:noFill/>
            <a:miter lim="800000"/>
            <a:headEnd/>
            <a:tailEnd/>
          </a:ln>
        </p:spPr>
        <p:txBody>
          <a:bodyPr>
            <a:spAutoFit/>
          </a:bodyPr>
          <a:lstStyle/>
          <a:p>
            <a:r>
              <a:rPr lang="en-US" sz="1200" b="1"/>
              <a:t>D-SCADA</a:t>
            </a:r>
          </a:p>
        </p:txBody>
      </p:sp>
      <p:sp>
        <p:nvSpPr>
          <p:cNvPr id="83" name="TextBox 82"/>
          <p:cNvSpPr txBox="1"/>
          <p:nvPr/>
        </p:nvSpPr>
        <p:spPr>
          <a:xfrm>
            <a:off x="8194036" y="3282318"/>
            <a:ext cx="797564" cy="1323439"/>
          </a:xfrm>
          <a:prstGeom prst="rect">
            <a:avLst/>
          </a:prstGeom>
          <a:noFill/>
        </p:spPr>
        <p:txBody>
          <a:bodyPr>
            <a:spAutoFit/>
          </a:bodyPr>
          <a:lstStyle/>
          <a:p>
            <a:pPr>
              <a:defRPr/>
            </a:pPr>
            <a:r>
              <a:rPr lang="en-US" sz="8000" b="1" dirty="0">
                <a:ln w="6350">
                  <a:solidFill>
                    <a:schemeClr val="tx1"/>
                  </a:solidFill>
                  <a:prstDash val="solid"/>
                  <a:miter lim="800000"/>
                </a:ln>
                <a:solidFill>
                  <a:srgbClr val="E4F824"/>
                </a:solidFill>
                <a:effectLst>
                  <a:outerShdw blurRad="25500" dist="23000" dir="7020000" algn="tl">
                    <a:srgbClr val="000000">
                      <a:alpha val="50000"/>
                    </a:srgbClr>
                  </a:outerShdw>
                </a:effectLst>
                <a:ea typeface="ＭＳ Ｐゴシック" pitchFamily="34" charset="-128"/>
                <a:cs typeface="+mn-cs"/>
              </a:rPr>
              <a:t>?</a:t>
            </a:r>
          </a:p>
        </p:txBody>
      </p:sp>
      <p:grpSp>
        <p:nvGrpSpPr>
          <p:cNvPr id="18" name="Group 86"/>
          <p:cNvGrpSpPr>
            <a:grpSpLocks/>
          </p:cNvGrpSpPr>
          <p:nvPr/>
        </p:nvGrpSpPr>
        <p:grpSpPr bwMode="auto">
          <a:xfrm>
            <a:off x="188913" y="5570538"/>
            <a:ext cx="2397125" cy="989012"/>
            <a:chOff x="189189" y="5570684"/>
            <a:chExt cx="2397117" cy="989498"/>
          </a:xfrm>
        </p:grpSpPr>
        <p:sp>
          <p:nvSpPr>
            <p:cNvPr id="254035" name="computr1"/>
            <p:cNvSpPr>
              <a:spLocks noEditPoints="1" noChangeArrowheads="1"/>
            </p:cNvSpPr>
            <p:nvPr/>
          </p:nvSpPr>
          <p:spPr bwMode="auto">
            <a:xfrm>
              <a:off x="509837" y="5570684"/>
              <a:ext cx="785204" cy="556847"/>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E7E9A5"/>
            </a:solidFill>
            <a:ln w="9525">
              <a:solidFill>
                <a:srgbClr val="000000"/>
              </a:solidFill>
              <a:miter lim="800000"/>
              <a:headEnd/>
              <a:tailEnd/>
            </a:ln>
          </p:spPr>
          <p:txBody>
            <a:bodyPr/>
            <a:lstStyle/>
            <a:p>
              <a:endParaRPr lang="en-US"/>
            </a:p>
          </p:txBody>
        </p:sp>
        <p:sp>
          <p:nvSpPr>
            <p:cNvPr id="254036" name="Freeform 378"/>
            <p:cNvSpPr>
              <a:spLocks/>
            </p:cNvSpPr>
            <p:nvPr/>
          </p:nvSpPr>
          <p:spPr bwMode="auto">
            <a:xfrm rot="9977882">
              <a:off x="1052133" y="6011596"/>
              <a:ext cx="1534173" cy="548586"/>
            </a:xfrm>
            <a:custGeom>
              <a:avLst/>
              <a:gdLst>
                <a:gd name="T0" fmla="*/ 2147483647 w 576"/>
                <a:gd name="T1" fmla="*/ 2147483647 h 239"/>
                <a:gd name="T2" fmla="*/ 2147483647 w 576"/>
                <a:gd name="T3" fmla="*/ 2147483647 h 239"/>
                <a:gd name="T4" fmla="*/ 0 w 576"/>
                <a:gd name="T5" fmla="*/ 0 h 239"/>
                <a:gd name="T6" fmla="*/ 0 60000 65536"/>
                <a:gd name="T7" fmla="*/ 0 60000 65536"/>
                <a:gd name="T8" fmla="*/ 0 60000 65536"/>
                <a:gd name="T9" fmla="*/ 0 w 576"/>
                <a:gd name="T10" fmla="*/ 0 h 239"/>
                <a:gd name="T11" fmla="*/ 576 w 576"/>
                <a:gd name="T12" fmla="*/ 239 h 239"/>
              </a:gdLst>
              <a:ahLst/>
              <a:cxnLst>
                <a:cxn ang="T6">
                  <a:pos x="T0" y="T1"/>
                </a:cxn>
                <a:cxn ang="T7">
                  <a:pos x="T2" y="T3"/>
                </a:cxn>
                <a:cxn ang="T8">
                  <a:pos x="T4" y="T5"/>
                </a:cxn>
              </a:cxnLst>
              <a:rect l="T9" t="T10" r="T11" b="T12"/>
              <a:pathLst>
                <a:path w="576" h="239">
                  <a:moveTo>
                    <a:pt x="576" y="239"/>
                  </a:moveTo>
                  <a:cubicBezTo>
                    <a:pt x="518" y="161"/>
                    <a:pt x="460" y="84"/>
                    <a:pt x="364" y="44"/>
                  </a:cubicBezTo>
                  <a:cubicBezTo>
                    <a:pt x="268" y="4"/>
                    <a:pt x="134" y="2"/>
                    <a:pt x="0" y="0"/>
                  </a:cubicBezTo>
                </a:path>
              </a:pathLst>
            </a:custGeom>
            <a:noFill/>
            <a:ln w="28575" cap="flat" cmpd="sng">
              <a:solidFill>
                <a:schemeClr val="tx1"/>
              </a:solidFill>
              <a:prstDash val="solid"/>
              <a:round/>
              <a:headEnd type="none" w="med" len="med"/>
              <a:tailEnd type="none" w="med" len="med"/>
            </a:ln>
          </p:spPr>
          <p:txBody>
            <a:bodyPr/>
            <a:lstStyle/>
            <a:p>
              <a:endParaRPr lang="en-US"/>
            </a:p>
          </p:txBody>
        </p:sp>
        <p:sp>
          <p:nvSpPr>
            <p:cNvPr id="254037" name="TextBox 85"/>
            <p:cNvSpPr txBox="1">
              <a:spLocks noChangeArrowheads="1"/>
            </p:cNvSpPr>
            <p:nvPr/>
          </p:nvSpPr>
          <p:spPr bwMode="auto">
            <a:xfrm>
              <a:off x="189189" y="6165086"/>
              <a:ext cx="955456" cy="276999"/>
            </a:xfrm>
            <a:prstGeom prst="rect">
              <a:avLst/>
            </a:prstGeom>
            <a:noFill/>
            <a:ln w="9525">
              <a:noFill/>
              <a:miter lim="800000"/>
              <a:headEnd/>
              <a:tailEnd/>
            </a:ln>
          </p:spPr>
          <p:txBody>
            <a:bodyPr>
              <a:spAutoFit/>
            </a:bodyPr>
            <a:lstStyle/>
            <a:p>
              <a:r>
                <a:rPr lang="en-US" sz="1200" b="1"/>
                <a:t>MDMS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xit" presetSubtype="0" fill="hold" grpId="0" nodeType="withEffect">
                                  <p:stCondLst>
                                    <p:cond delay="0"/>
                                  </p:stCondLst>
                                  <p:childTnLst>
                                    <p:animEffect transition="out" filter="fade">
                                      <p:cBhvr>
                                        <p:cTn id="9" dur="1000"/>
                                        <p:tgtEl>
                                          <p:spTgt spid="146"/>
                                        </p:tgtEl>
                                      </p:cBhvr>
                                    </p:animEffect>
                                    <p:set>
                                      <p:cBhvr>
                                        <p:cTn id="10" dur="1" fill="hold">
                                          <p:stCondLst>
                                            <p:cond delay="999"/>
                                          </p:stCondLst>
                                        </p:cTn>
                                        <p:tgtEl>
                                          <p:spTgt spid="14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2000"/>
                                        <p:tgtEl>
                                          <p:spTgt spid="83"/>
                                        </p:tgtEl>
                                      </p:cBhvr>
                                    </p:animEffect>
                                    <p:anim calcmode="lin" valueType="num">
                                      <p:cBhvr>
                                        <p:cTn id="29" dur="2000" fill="hold"/>
                                        <p:tgtEl>
                                          <p:spTgt spid="83"/>
                                        </p:tgtEl>
                                        <p:attrNameLst>
                                          <p:attrName>style.rotation</p:attrName>
                                        </p:attrNameLst>
                                      </p:cBhvr>
                                      <p:tavLst>
                                        <p:tav tm="0">
                                          <p:val>
                                            <p:fltVal val="720"/>
                                          </p:val>
                                        </p:tav>
                                        <p:tav tm="100000">
                                          <p:val>
                                            <p:fltVal val="0"/>
                                          </p:val>
                                        </p:tav>
                                      </p:tavLst>
                                    </p:anim>
                                    <p:anim calcmode="lin" valueType="num">
                                      <p:cBhvr>
                                        <p:cTn id="30" dur="2000" fill="hold"/>
                                        <p:tgtEl>
                                          <p:spTgt spid="83"/>
                                        </p:tgtEl>
                                        <p:attrNameLst>
                                          <p:attrName>ppt_h</p:attrName>
                                        </p:attrNameLst>
                                      </p:cBhvr>
                                      <p:tavLst>
                                        <p:tav tm="0">
                                          <p:val>
                                            <p:fltVal val="0"/>
                                          </p:val>
                                        </p:tav>
                                        <p:tav tm="100000">
                                          <p:val>
                                            <p:strVal val="#ppt_h"/>
                                          </p:val>
                                        </p:tav>
                                      </p:tavLst>
                                    </p:anim>
                                    <p:anim calcmode="lin" valueType="num">
                                      <p:cBhvr>
                                        <p:cTn id="31" dur="2000" fill="hold"/>
                                        <p:tgtEl>
                                          <p:spTgt spid="8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91"/>
          <p:cNvSpPr>
            <a:spLocks noChangeArrowheads="1"/>
          </p:cNvSpPr>
          <p:nvPr/>
        </p:nvSpPr>
        <p:spPr bwMode="auto">
          <a:xfrm>
            <a:off x="0" y="5638800"/>
            <a:ext cx="9144000" cy="1219200"/>
          </a:xfrm>
          <a:prstGeom prst="rect">
            <a:avLst/>
          </a:prstGeom>
          <a:solidFill>
            <a:schemeClr val="bg1"/>
          </a:solidFill>
          <a:ln w="9525" algn="ctr">
            <a:noFill/>
            <a:round/>
            <a:headEnd/>
            <a:tailEnd/>
          </a:ln>
        </p:spPr>
        <p:txBody>
          <a:bodyPr/>
          <a:lstStyle/>
          <a:p>
            <a:pPr eaLnBrk="0" hangingPunct="0"/>
            <a:endParaRPr lang="en-US">
              <a:latin typeface="Arial" charset="0"/>
            </a:endParaRPr>
          </a:p>
        </p:txBody>
      </p:sp>
      <p:sp>
        <p:nvSpPr>
          <p:cNvPr id="256003" name="Freeform 377"/>
          <p:cNvSpPr>
            <a:spLocks/>
          </p:cNvSpPr>
          <p:nvPr/>
        </p:nvSpPr>
        <p:spPr bwMode="auto">
          <a:xfrm rot="-785873">
            <a:off x="6130925" y="4884738"/>
            <a:ext cx="2128838" cy="217487"/>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sp>
        <p:nvSpPr>
          <p:cNvPr id="256004" name="Freeform 377"/>
          <p:cNvSpPr>
            <a:spLocks/>
          </p:cNvSpPr>
          <p:nvPr/>
        </p:nvSpPr>
        <p:spPr bwMode="auto">
          <a:xfrm rot="-2370911">
            <a:off x="5654675" y="4192588"/>
            <a:ext cx="3119438" cy="254000"/>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sp>
        <p:nvSpPr>
          <p:cNvPr id="256005" name="Title 3"/>
          <p:cNvSpPr>
            <a:spLocks noGrp="1"/>
          </p:cNvSpPr>
          <p:nvPr>
            <p:ph type="title" idx="4294967295"/>
          </p:nvPr>
        </p:nvSpPr>
        <p:spPr>
          <a:xfrm>
            <a:off x="365125" y="304800"/>
            <a:ext cx="8410575" cy="533400"/>
          </a:xfrm>
        </p:spPr>
        <p:txBody>
          <a:bodyPr/>
          <a:lstStyle/>
          <a:p>
            <a:pPr>
              <a:spcAft>
                <a:spcPct val="75000"/>
              </a:spcAft>
            </a:pPr>
            <a:r>
              <a:rPr lang="en-US" sz="2400" smtClean="0"/>
              <a:t>The solution: with Field Area Network</a:t>
            </a:r>
          </a:p>
        </p:txBody>
      </p:sp>
      <p:grpSp>
        <p:nvGrpSpPr>
          <p:cNvPr id="256006" name="Group 144"/>
          <p:cNvGrpSpPr>
            <a:grpSpLocks/>
          </p:cNvGrpSpPr>
          <p:nvPr/>
        </p:nvGrpSpPr>
        <p:grpSpPr bwMode="auto">
          <a:xfrm>
            <a:off x="600075" y="889000"/>
            <a:ext cx="7456488" cy="5210175"/>
            <a:chOff x="518520" y="899340"/>
            <a:chExt cx="7457080" cy="5211276"/>
          </a:xfrm>
        </p:grpSpPr>
        <p:grpSp>
          <p:nvGrpSpPr>
            <p:cNvPr id="256007" name="Group 104"/>
            <p:cNvGrpSpPr>
              <a:grpSpLocks/>
            </p:cNvGrpSpPr>
            <p:nvPr/>
          </p:nvGrpSpPr>
          <p:grpSpPr bwMode="auto">
            <a:xfrm>
              <a:off x="518520" y="899340"/>
              <a:ext cx="7457080" cy="5211276"/>
              <a:chOff x="518520" y="807900"/>
              <a:chExt cx="7457080" cy="5211276"/>
            </a:xfrm>
          </p:grpSpPr>
          <p:sp>
            <p:nvSpPr>
              <p:cNvPr id="256008" name="Line 388"/>
              <p:cNvSpPr>
                <a:spLocks noChangeShapeType="1"/>
              </p:cNvSpPr>
              <p:nvPr/>
            </p:nvSpPr>
            <p:spPr bwMode="auto">
              <a:xfrm flipV="1">
                <a:off x="5155470" y="1889861"/>
                <a:ext cx="1445014" cy="455908"/>
              </a:xfrm>
              <a:prstGeom prst="line">
                <a:avLst/>
              </a:prstGeom>
              <a:noFill/>
              <a:ln w="6350">
                <a:solidFill>
                  <a:schemeClr val="bg2"/>
                </a:solidFill>
                <a:round/>
                <a:headEnd/>
                <a:tailEnd/>
              </a:ln>
            </p:spPr>
            <p:txBody>
              <a:bodyPr/>
              <a:lstStyle/>
              <a:p>
                <a:endParaRPr lang="en-US"/>
              </a:p>
            </p:txBody>
          </p:sp>
          <p:sp>
            <p:nvSpPr>
              <p:cNvPr id="256009" name="Line 384"/>
              <p:cNvSpPr>
                <a:spLocks noChangeShapeType="1"/>
              </p:cNvSpPr>
              <p:nvPr/>
            </p:nvSpPr>
            <p:spPr bwMode="auto">
              <a:xfrm flipV="1">
                <a:off x="3931592" y="2274768"/>
                <a:ext cx="1044681" cy="414801"/>
              </a:xfrm>
              <a:prstGeom prst="line">
                <a:avLst/>
              </a:prstGeom>
              <a:noFill/>
              <a:ln w="6350">
                <a:solidFill>
                  <a:schemeClr val="bg2"/>
                </a:solidFill>
                <a:round/>
                <a:headEnd/>
                <a:tailEnd/>
              </a:ln>
            </p:spPr>
            <p:txBody>
              <a:bodyPr/>
              <a:lstStyle/>
              <a:p>
                <a:endParaRPr lang="en-US"/>
              </a:p>
            </p:txBody>
          </p:sp>
          <p:sp>
            <p:nvSpPr>
              <p:cNvPr id="256010" name="Line 385"/>
              <p:cNvSpPr>
                <a:spLocks noChangeShapeType="1"/>
              </p:cNvSpPr>
              <p:nvPr/>
            </p:nvSpPr>
            <p:spPr bwMode="auto">
              <a:xfrm flipV="1">
                <a:off x="4053598" y="2345769"/>
                <a:ext cx="1094246" cy="407328"/>
              </a:xfrm>
              <a:prstGeom prst="line">
                <a:avLst/>
              </a:prstGeom>
              <a:noFill/>
              <a:ln w="6350">
                <a:solidFill>
                  <a:schemeClr val="bg2"/>
                </a:solidFill>
                <a:round/>
                <a:headEnd/>
                <a:tailEnd/>
              </a:ln>
            </p:spPr>
            <p:txBody>
              <a:bodyPr/>
              <a:lstStyle/>
              <a:p>
                <a:endParaRPr lang="en-US"/>
              </a:p>
            </p:txBody>
          </p:sp>
          <p:pic>
            <p:nvPicPr>
              <p:cNvPr id="256011" name="Picture 12" descr="dist lines"/>
              <p:cNvPicPr>
                <a:picLocks noChangeAspect="1" noChangeArrowheads="1"/>
              </p:cNvPicPr>
              <p:nvPr/>
            </p:nvPicPr>
            <p:blipFill>
              <a:blip r:embed="rId3"/>
              <a:srcRect/>
              <a:stretch>
                <a:fillRect/>
              </a:stretch>
            </p:blipFill>
            <p:spPr bwMode="auto">
              <a:xfrm>
                <a:off x="2825908" y="2480299"/>
                <a:ext cx="1289965" cy="1594431"/>
              </a:xfrm>
              <a:prstGeom prst="rect">
                <a:avLst/>
              </a:prstGeom>
              <a:noFill/>
              <a:ln w="9525">
                <a:noFill/>
                <a:miter lim="800000"/>
                <a:headEnd/>
                <a:tailEnd/>
              </a:ln>
            </p:spPr>
          </p:pic>
          <p:pic>
            <p:nvPicPr>
              <p:cNvPr id="256012" name="Picture 225" descr="regulation lines"/>
              <p:cNvPicPr>
                <a:picLocks noChangeAspect="1" noChangeArrowheads="1"/>
              </p:cNvPicPr>
              <p:nvPr/>
            </p:nvPicPr>
            <p:blipFill>
              <a:blip r:embed="rId4"/>
              <a:srcRect l="64865" t="9677" b="11290"/>
              <a:stretch>
                <a:fillRect/>
              </a:stretch>
            </p:blipFill>
            <p:spPr bwMode="auto">
              <a:xfrm>
                <a:off x="5907844" y="1659417"/>
                <a:ext cx="780333" cy="2630812"/>
              </a:xfrm>
              <a:prstGeom prst="rect">
                <a:avLst/>
              </a:prstGeom>
              <a:noFill/>
              <a:ln w="9525">
                <a:noFill/>
                <a:miter lim="800000"/>
                <a:headEnd/>
                <a:tailEnd/>
              </a:ln>
            </p:spPr>
          </p:pic>
          <p:grpSp>
            <p:nvGrpSpPr>
              <p:cNvPr id="256013" name="Group 371"/>
              <p:cNvGrpSpPr>
                <a:grpSpLocks/>
              </p:cNvGrpSpPr>
              <p:nvPr/>
            </p:nvGrpSpPr>
            <p:grpSpPr bwMode="auto">
              <a:xfrm>
                <a:off x="4717009" y="1968338"/>
                <a:ext cx="568093" cy="2331856"/>
                <a:chOff x="3072" y="789"/>
                <a:chExt cx="447" cy="1872"/>
              </a:xfrm>
            </p:grpSpPr>
            <p:pic>
              <p:nvPicPr>
                <p:cNvPr id="256014" name="Picture 228" descr="regulation lines"/>
                <p:cNvPicPr>
                  <a:picLocks noChangeAspect="1" noChangeArrowheads="1"/>
                </p:cNvPicPr>
                <p:nvPr/>
              </p:nvPicPr>
              <p:blipFill>
                <a:blip r:embed="rId4"/>
                <a:srcRect l="16954" r="51105"/>
                <a:stretch>
                  <a:fillRect/>
                </a:stretch>
              </p:blipFill>
              <p:spPr bwMode="auto">
                <a:xfrm>
                  <a:off x="3072" y="789"/>
                  <a:ext cx="447" cy="1872"/>
                </a:xfrm>
                <a:prstGeom prst="rect">
                  <a:avLst/>
                </a:prstGeom>
                <a:noFill/>
                <a:ln w="9525">
                  <a:noFill/>
                  <a:miter lim="800000"/>
                  <a:headEnd/>
                  <a:tailEnd/>
                </a:ln>
              </p:spPr>
            </p:pic>
            <p:pic>
              <p:nvPicPr>
                <p:cNvPr id="256015" name="Picture 229"/>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3162" y="1086"/>
                  <a:ext cx="288" cy="173"/>
                </a:xfrm>
                <a:prstGeom prst="rect">
                  <a:avLst/>
                </a:prstGeom>
                <a:noFill/>
                <a:ln w="28575" algn="ctr">
                  <a:noFill/>
                  <a:miter lim="800000"/>
                  <a:headEnd/>
                  <a:tailEnd/>
                </a:ln>
              </p:spPr>
            </p:pic>
          </p:grpSp>
          <p:grpSp>
            <p:nvGrpSpPr>
              <p:cNvPr id="256016" name="Group 254"/>
              <p:cNvGrpSpPr>
                <a:grpSpLocks/>
              </p:cNvGrpSpPr>
              <p:nvPr/>
            </p:nvGrpSpPr>
            <p:grpSpPr bwMode="auto">
              <a:xfrm>
                <a:off x="4303966" y="1173613"/>
                <a:ext cx="1565750" cy="1015204"/>
                <a:chOff x="1666" y="221"/>
                <a:chExt cx="1232" cy="815"/>
              </a:xfrm>
            </p:grpSpPr>
            <p:pic>
              <p:nvPicPr>
                <p:cNvPr id="256017" name="Picture 227"/>
                <p:cNvPicPr>
                  <a:picLocks noChangeAspect="1" noChangeArrowheads="1"/>
                </p:cNvPicPr>
                <p:nvPr/>
              </p:nvPicPr>
              <p:blipFill>
                <a:blip r:embed="rId6"/>
                <a:srcRect t="3708" r="4167" b="7294"/>
                <a:stretch>
                  <a:fillRect/>
                </a:stretch>
              </p:blipFill>
              <p:spPr bwMode="auto">
                <a:xfrm>
                  <a:off x="1751" y="272"/>
                  <a:ext cx="1104" cy="720"/>
                </a:xfrm>
                <a:prstGeom prst="rect">
                  <a:avLst/>
                </a:prstGeom>
                <a:noFill/>
                <a:ln w="28575" algn="ctr">
                  <a:noFill/>
                  <a:miter lim="800000"/>
                  <a:headEnd/>
                  <a:tailEnd/>
                </a:ln>
              </p:spPr>
            </p:pic>
            <p:sp>
              <p:nvSpPr>
                <p:cNvPr id="256018" name="Oval 230"/>
                <p:cNvSpPr>
                  <a:spLocks noChangeArrowheads="1"/>
                </p:cNvSpPr>
                <p:nvPr/>
              </p:nvSpPr>
              <p:spPr bwMode="auto">
                <a:xfrm>
                  <a:off x="1666" y="221"/>
                  <a:ext cx="1232" cy="815"/>
                </a:xfrm>
                <a:prstGeom prst="ellipse">
                  <a:avLst/>
                </a:prstGeom>
                <a:noFill/>
                <a:ln w="28575" algn="ctr">
                  <a:solidFill>
                    <a:schemeClr val="tx1"/>
                  </a:solidFill>
                  <a:round/>
                  <a:headEnd/>
                  <a:tailEnd/>
                </a:ln>
              </p:spPr>
              <p:txBody>
                <a:bodyPr wrap="none" anchor="ctr"/>
                <a:lstStyle/>
                <a:p>
                  <a:endParaRPr lang="en-US" sz="1600"/>
                </a:p>
              </p:txBody>
            </p:sp>
          </p:grpSp>
          <p:sp>
            <p:nvSpPr>
              <p:cNvPr id="256019" name="Text Box 231"/>
              <p:cNvSpPr txBox="1">
                <a:spLocks noChangeArrowheads="1"/>
              </p:cNvSpPr>
              <p:nvPr/>
            </p:nvSpPr>
            <p:spPr bwMode="auto">
              <a:xfrm>
                <a:off x="3815716" y="807900"/>
                <a:ext cx="1395045" cy="277062"/>
              </a:xfrm>
              <a:prstGeom prst="rect">
                <a:avLst/>
              </a:prstGeom>
              <a:noFill/>
              <a:ln w="28575" algn="ctr">
                <a:noFill/>
                <a:miter lim="800000"/>
                <a:headEnd/>
                <a:tailEnd/>
              </a:ln>
            </p:spPr>
            <p:txBody>
              <a:bodyPr wrap="none">
                <a:spAutoFit/>
              </a:bodyPr>
              <a:lstStyle/>
              <a:p>
                <a:r>
                  <a:rPr lang="en-US" sz="1200" b="1"/>
                  <a:t>Sectionalizers</a:t>
                </a:r>
              </a:p>
            </p:txBody>
          </p:sp>
          <p:grpSp>
            <p:nvGrpSpPr>
              <p:cNvPr id="256020" name="Group 238"/>
              <p:cNvGrpSpPr>
                <a:grpSpLocks/>
              </p:cNvGrpSpPr>
              <p:nvPr/>
            </p:nvGrpSpPr>
            <p:grpSpPr bwMode="auto">
              <a:xfrm>
                <a:off x="6906772" y="1118805"/>
                <a:ext cx="1068828" cy="1732698"/>
                <a:chOff x="4812" y="0"/>
                <a:chExt cx="815" cy="1427"/>
              </a:xfrm>
            </p:grpSpPr>
            <p:pic>
              <p:nvPicPr>
                <p:cNvPr id="256021" name="Picture 232" descr="regulation lines"/>
                <p:cNvPicPr>
                  <a:picLocks noChangeAspect="1" noChangeArrowheads="1"/>
                </p:cNvPicPr>
                <p:nvPr/>
              </p:nvPicPr>
              <p:blipFill>
                <a:blip r:embed="rId7"/>
                <a:srcRect/>
                <a:stretch>
                  <a:fillRect/>
                </a:stretch>
              </p:blipFill>
              <p:spPr bwMode="auto">
                <a:xfrm>
                  <a:off x="4859" y="196"/>
                  <a:ext cx="667" cy="1141"/>
                </a:xfrm>
                <a:prstGeom prst="rect">
                  <a:avLst/>
                </a:prstGeom>
                <a:noFill/>
                <a:ln w="9525">
                  <a:noFill/>
                  <a:miter lim="800000"/>
                  <a:headEnd/>
                  <a:tailEnd/>
                </a:ln>
              </p:spPr>
            </p:pic>
            <p:sp>
              <p:nvSpPr>
                <p:cNvPr id="256022" name="Oval 233"/>
                <p:cNvSpPr>
                  <a:spLocks noChangeArrowheads="1"/>
                </p:cNvSpPr>
                <p:nvPr/>
              </p:nvSpPr>
              <p:spPr bwMode="auto">
                <a:xfrm>
                  <a:off x="4812" y="0"/>
                  <a:ext cx="815" cy="1427"/>
                </a:xfrm>
                <a:prstGeom prst="ellipse">
                  <a:avLst/>
                </a:prstGeom>
                <a:noFill/>
                <a:ln w="28575" algn="ctr">
                  <a:solidFill>
                    <a:schemeClr val="tx1"/>
                  </a:solidFill>
                  <a:round/>
                  <a:headEnd/>
                  <a:tailEnd/>
                </a:ln>
              </p:spPr>
              <p:txBody>
                <a:bodyPr wrap="none" anchor="ctr"/>
                <a:lstStyle/>
                <a:p>
                  <a:endParaRPr lang="en-US" sz="1600"/>
                </a:p>
              </p:txBody>
            </p:sp>
          </p:grpSp>
          <p:sp>
            <p:nvSpPr>
              <p:cNvPr id="256023" name="Text Box 234"/>
              <p:cNvSpPr txBox="1">
                <a:spLocks noChangeArrowheads="1"/>
              </p:cNvSpPr>
              <p:nvPr/>
            </p:nvSpPr>
            <p:spPr bwMode="auto">
              <a:xfrm>
                <a:off x="5880026" y="1135001"/>
                <a:ext cx="1169229" cy="461770"/>
              </a:xfrm>
              <a:prstGeom prst="rect">
                <a:avLst/>
              </a:prstGeom>
              <a:noFill/>
              <a:ln w="28575" algn="ctr">
                <a:noFill/>
                <a:miter lim="800000"/>
                <a:headEnd/>
                <a:tailEnd/>
              </a:ln>
            </p:spPr>
            <p:txBody>
              <a:bodyPr>
                <a:spAutoFit/>
              </a:bodyPr>
              <a:lstStyle/>
              <a:p>
                <a:r>
                  <a:rPr lang="en-US" sz="1200" b="1"/>
                  <a:t>Distributed Regulators</a:t>
                </a:r>
              </a:p>
            </p:txBody>
          </p:sp>
          <p:grpSp>
            <p:nvGrpSpPr>
              <p:cNvPr id="256024" name="Group 253"/>
              <p:cNvGrpSpPr>
                <a:grpSpLocks/>
              </p:cNvGrpSpPr>
              <p:nvPr/>
            </p:nvGrpSpPr>
            <p:grpSpPr bwMode="auto">
              <a:xfrm>
                <a:off x="1098753" y="1990759"/>
                <a:ext cx="1298861" cy="1114856"/>
                <a:chOff x="636" y="700"/>
                <a:chExt cx="916" cy="798"/>
              </a:xfrm>
            </p:grpSpPr>
            <p:pic>
              <p:nvPicPr>
                <p:cNvPr id="256025" name="Picture 250" descr="Voltage Regulator"/>
                <p:cNvPicPr>
                  <a:picLocks noChangeAspect="1" noChangeArrowheads="1"/>
                </p:cNvPicPr>
                <p:nvPr/>
              </p:nvPicPr>
              <p:blipFill>
                <a:blip r:embed="rId8"/>
                <a:srcRect/>
                <a:stretch>
                  <a:fillRect/>
                </a:stretch>
              </p:blipFill>
              <p:spPr bwMode="auto">
                <a:xfrm>
                  <a:off x="636" y="746"/>
                  <a:ext cx="916" cy="654"/>
                </a:xfrm>
                <a:prstGeom prst="rect">
                  <a:avLst/>
                </a:prstGeom>
                <a:noFill/>
                <a:ln w="9525">
                  <a:noFill/>
                  <a:miter lim="800000"/>
                  <a:headEnd/>
                  <a:tailEnd/>
                </a:ln>
              </p:spPr>
            </p:pic>
            <p:sp>
              <p:nvSpPr>
                <p:cNvPr id="256026" name="Oval 251"/>
                <p:cNvSpPr>
                  <a:spLocks noChangeArrowheads="1"/>
                </p:cNvSpPr>
                <p:nvPr/>
              </p:nvSpPr>
              <p:spPr bwMode="auto">
                <a:xfrm>
                  <a:off x="753" y="700"/>
                  <a:ext cx="682" cy="798"/>
                </a:xfrm>
                <a:prstGeom prst="ellipse">
                  <a:avLst/>
                </a:prstGeom>
                <a:noFill/>
                <a:ln w="28575" algn="ctr">
                  <a:solidFill>
                    <a:schemeClr val="tx1"/>
                  </a:solidFill>
                  <a:round/>
                  <a:headEnd/>
                  <a:tailEnd/>
                </a:ln>
              </p:spPr>
              <p:txBody>
                <a:bodyPr wrap="none" anchor="ctr"/>
                <a:lstStyle/>
                <a:p>
                  <a:endParaRPr lang="en-US" sz="1600"/>
                </a:p>
              </p:txBody>
            </p:sp>
          </p:grpSp>
          <p:sp>
            <p:nvSpPr>
              <p:cNvPr id="256027" name="Text Box 252"/>
              <p:cNvSpPr txBox="1">
                <a:spLocks noChangeArrowheads="1"/>
              </p:cNvSpPr>
              <p:nvPr/>
            </p:nvSpPr>
            <p:spPr bwMode="auto">
              <a:xfrm>
                <a:off x="518520" y="1500832"/>
                <a:ext cx="1184480" cy="461770"/>
              </a:xfrm>
              <a:prstGeom prst="rect">
                <a:avLst/>
              </a:prstGeom>
              <a:noFill/>
              <a:ln w="28575" algn="ctr">
                <a:noFill/>
                <a:miter lim="800000"/>
                <a:headEnd/>
                <a:tailEnd/>
              </a:ln>
            </p:spPr>
            <p:txBody>
              <a:bodyPr>
                <a:spAutoFit/>
              </a:bodyPr>
              <a:lstStyle/>
              <a:p>
                <a:r>
                  <a:rPr lang="en-US" sz="1200" b="1"/>
                  <a:t>Substation Regulators</a:t>
                </a:r>
              </a:p>
            </p:txBody>
          </p:sp>
          <p:pic>
            <p:nvPicPr>
              <p:cNvPr id="256028" name="Picture 36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776542" y="2956137"/>
                <a:ext cx="392709" cy="240411"/>
              </a:xfrm>
              <a:prstGeom prst="rect">
                <a:avLst/>
              </a:prstGeom>
              <a:noFill/>
              <a:ln w="28575" algn="ctr">
                <a:noFill/>
                <a:miter lim="800000"/>
                <a:headEnd/>
                <a:tailEnd/>
              </a:ln>
            </p:spPr>
          </p:pic>
          <p:grpSp>
            <p:nvGrpSpPr>
              <p:cNvPr id="256029" name="Group 391"/>
              <p:cNvGrpSpPr>
                <a:grpSpLocks/>
              </p:cNvGrpSpPr>
              <p:nvPr/>
            </p:nvGrpSpPr>
            <p:grpSpPr bwMode="auto">
              <a:xfrm>
                <a:off x="2592062" y="1570974"/>
                <a:ext cx="1452641" cy="1060047"/>
                <a:chOff x="1276" y="514"/>
                <a:chExt cx="1143" cy="851"/>
              </a:xfrm>
            </p:grpSpPr>
            <p:pic>
              <p:nvPicPr>
                <p:cNvPr id="256030" name="Picture 23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395" y="609"/>
                  <a:ext cx="967" cy="604"/>
                </a:xfrm>
                <a:prstGeom prst="rect">
                  <a:avLst/>
                </a:prstGeom>
                <a:noFill/>
                <a:ln w="28575" algn="ctr">
                  <a:noFill/>
                  <a:miter lim="800000"/>
                  <a:headEnd/>
                  <a:tailEnd/>
                </a:ln>
              </p:spPr>
            </p:pic>
            <p:sp>
              <p:nvSpPr>
                <p:cNvPr id="256031" name="Oval 365"/>
                <p:cNvSpPr>
                  <a:spLocks noChangeArrowheads="1"/>
                </p:cNvSpPr>
                <p:nvPr/>
              </p:nvSpPr>
              <p:spPr bwMode="auto">
                <a:xfrm>
                  <a:off x="1276" y="514"/>
                  <a:ext cx="1143" cy="851"/>
                </a:xfrm>
                <a:prstGeom prst="ellipse">
                  <a:avLst/>
                </a:prstGeom>
                <a:noFill/>
                <a:ln w="28575" algn="ctr">
                  <a:solidFill>
                    <a:schemeClr val="tx1"/>
                  </a:solidFill>
                  <a:round/>
                  <a:headEnd/>
                  <a:tailEnd/>
                </a:ln>
              </p:spPr>
              <p:txBody>
                <a:bodyPr wrap="none" anchor="ctr"/>
                <a:lstStyle/>
                <a:p>
                  <a:endParaRPr lang="en-US" sz="1600"/>
                </a:p>
              </p:txBody>
            </p:sp>
          </p:grpSp>
          <p:sp>
            <p:nvSpPr>
              <p:cNvPr id="256032" name="Text Box 366"/>
              <p:cNvSpPr txBox="1">
                <a:spLocks noChangeArrowheads="1"/>
              </p:cNvSpPr>
              <p:nvPr/>
            </p:nvSpPr>
            <p:spPr bwMode="auto">
              <a:xfrm>
                <a:off x="1983465" y="1191678"/>
                <a:ext cx="1184480" cy="461770"/>
              </a:xfrm>
              <a:prstGeom prst="rect">
                <a:avLst/>
              </a:prstGeom>
              <a:noFill/>
              <a:ln w="28575" algn="ctr">
                <a:noFill/>
                <a:miter lim="800000"/>
                <a:headEnd/>
                <a:tailEnd/>
              </a:ln>
            </p:spPr>
            <p:txBody>
              <a:bodyPr>
                <a:spAutoFit/>
              </a:bodyPr>
              <a:lstStyle/>
              <a:p>
                <a:r>
                  <a:rPr lang="en-US" sz="1200" b="1"/>
                  <a:t>Capacitor Banks</a:t>
                </a:r>
              </a:p>
            </p:txBody>
          </p:sp>
          <p:sp>
            <p:nvSpPr>
              <p:cNvPr id="256033" name="Freeform 375"/>
              <p:cNvSpPr>
                <a:spLocks/>
              </p:cNvSpPr>
              <p:nvPr/>
            </p:nvSpPr>
            <p:spPr bwMode="auto">
              <a:xfrm rot="-4124801">
                <a:off x="2901152" y="3742794"/>
                <a:ext cx="1380180" cy="247826"/>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sp>
            <p:nvSpPr>
              <p:cNvPr id="256034" name="Freeform 376"/>
              <p:cNvSpPr>
                <a:spLocks/>
              </p:cNvSpPr>
              <p:nvPr/>
            </p:nvSpPr>
            <p:spPr bwMode="auto">
              <a:xfrm rot="-4711011">
                <a:off x="3718807" y="3457604"/>
                <a:ext cx="1889650" cy="241471"/>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sp>
            <p:nvSpPr>
              <p:cNvPr id="256035" name="Freeform 377"/>
              <p:cNvSpPr>
                <a:spLocks/>
              </p:cNvSpPr>
              <p:nvPr/>
            </p:nvSpPr>
            <p:spPr bwMode="auto">
              <a:xfrm rot="-3727980">
                <a:off x="5211261" y="3667012"/>
                <a:ext cx="1554570" cy="227491"/>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sp>
            <p:nvSpPr>
              <p:cNvPr id="256036" name="Line 382"/>
              <p:cNvSpPr>
                <a:spLocks noChangeShapeType="1"/>
              </p:cNvSpPr>
              <p:nvPr/>
            </p:nvSpPr>
            <p:spPr bwMode="auto">
              <a:xfrm flipV="1">
                <a:off x="3763833" y="2330821"/>
                <a:ext cx="976052" cy="396117"/>
              </a:xfrm>
              <a:prstGeom prst="line">
                <a:avLst/>
              </a:prstGeom>
              <a:noFill/>
              <a:ln w="6350">
                <a:solidFill>
                  <a:schemeClr val="bg2"/>
                </a:solidFill>
                <a:round/>
                <a:headEnd/>
                <a:tailEnd/>
              </a:ln>
            </p:spPr>
            <p:txBody>
              <a:bodyPr/>
              <a:lstStyle/>
              <a:p>
                <a:endParaRPr lang="en-US"/>
              </a:p>
            </p:txBody>
          </p:sp>
          <p:sp>
            <p:nvSpPr>
              <p:cNvPr id="256037" name="Line 386"/>
              <p:cNvSpPr>
                <a:spLocks noChangeShapeType="1"/>
              </p:cNvSpPr>
              <p:nvPr/>
            </p:nvSpPr>
            <p:spPr bwMode="auto">
              <a:xfrm flipV="1">
                <a:off x="4743698" y="1845018"/>
                <a:ext cx="1345884" cy="485803"/>
              </a:xfrm>
              <a:prstGeom prst="line">
                <a:avLst/>
              </a:prstGeom>
              <a:noFill/>
              <a:ln w="6350">
                <a:solidFill>
                  <a:schemeClr val="bg2"/>
                </a:solidFill>
                <a:round/>
                <a:headEnd/>
                <a:tailEnd/>
              </a:ln>
            </p:spPr>
            <p:txBody>
              <a:bodyPr/>
              <a:lstStyle/>
              <a:p>
                <a:endParaRPr lang="en-US"/>
              </a:p>
            </p:txBody>
          </p:sp>
          <p:sp>
            <p:nvSpPr>
              <p:cNvPr id="256038" name="Line 387"/>
              <p:cNvSpPr>
                <a:spLocks noChangeShapeType="1"/>
              </p:cNvSpPr>
              <p:nvPr/>
            </p:nvSpPr>
            <p:spPr bwMode="auto">
              <a:xfrm flipV="1">
                <a:off x="4980086" y="1788964"/>
                <a:ext cx="1395450" cy="489540"/>
              </a:xfrm>
              <a:prstGeom prst="line">
                <a:avLst/>
              </a:prstGeom>
              <a:noFill/>
              <a:ln w="6350">
                <a:solidFill>
                  <a:schemeClr val="bg2"/>
                </a:solidFill>
                <a:round/>
                <a:headEnd/>
                <a:tailEnd/>
              </a:ln>
            </p:spPr>
            <p:txBody>
              <a:bodyPr/>
              <a:lstStyle/>
              <a:p>
                <a:endParaRPr lang="en-US"/>
              </a:p>
            </p:txBody>
          </p:sp>
          <p:sp>
            <p:nvSpPr>
              <p:cNvPr id="256039" name="Text Box 373"/>
              <p:cNvSpPr txBox="1">
                <a:spLocks noChangeArrowheads="1"/>
              </p:cNvSpPr>
              <p:nvPr/>
            </p:nvSpPr>
            <p:spPr bwMode="auto">
              <a:xfrm>
                <a:off x="1336411" y="5372697"/>
                <a:ext cx="1288694" cy="646479"/>
              </a:xfrm>
              <a:prstGeom prst="rect">
                <a:avLst/>
              </a:prstGeom>
              <a:noFill/>
              <a:ln w="28575" algn="ctr">
                <a:noFill/>
                <a:miter lim="800000"/>
                <a:headEnd/>
                <a:tailEnd/>
              </a:ln>
            </p:spPr>
            <p:txBody>
              <a:bodyPr>
                <a:spAutoFit/>
              </a:bodyPr>
              <a:lstStyle/>
              <a:p>
                <a:r>
                  <a:rPr lang="en-US" sz="1200" b="1"/>
                  <a:t>Advanced Distribution Automation</a:t>
                </a:r>
              </a:p>
            </p:txBody>
          </p:sp>
        </p:grpSp>
        <p:sp>
          <p:nvSpPr>
            <p:cNvPr id="256040" name="Freeform 378"/>
            <p:cNvSpPr>
              <a:spLocks/>
            </p:cNvSpPr>
            <p:nvPr/>
          </p:nvSpPr>
          <p:spPr bwMode="auto">
            <a:xfrm rot="-2113883">
              <a:off x="2312134" y="4568813"/>
              <a:ext cx="561893" cy="384395"/>
            </a:xfrm>
            <a:custGeom>
              <a:avLst/>
              <a:gdLst>
                <a:gd name="T0" fmla="*/ 2147483647 w 576"/>
                <a:gd name="T1" fmla="*/ 2147483647 h 239"/>
                <a:gd name="T2" fmla="*/ 2147483647 w 576"/>
                <a:gd name="T3" fmla="*/ 2147483647 h 239"/>
                <a:gd name="T4" fmla="*/ 0 w 576"/>
                <a:gd name="T5" fmla="*/ 0 h 239"/>
                <a:gd name="T6" fmla="*/ 0 60000 65536"/>
                <a:gd name="T7" fmla="*/ 0 60000 65536"/>
                <a:gd name="T8" fmla="*/ 0 60000 65536"/>
                <a:gd name="T9" fmla="*/ 0 w 576"/>
                <a:gd name="T10" fmla="*/ 0 h 239"/>
                <a:gd name="T11" fmla="*/ 576 w 576"/>
                <a:gd name="T12" fmla="*/ 239 h 239"/>
              </a:gdLst>
              <a:ahLst/>
              <a:cxnLst>
                <a:cxn ang="T6">
                  <a:pos x="T0" y="T1"/>
                </a:cxn>
                <a:cxn ang="T7">
                  <a:pos x="T2" y="T3"/>
                </a:cxn>
                <a:cxn ang="T8">
                  <a:pos x="T4" y="T5"/>
                </a:cxn>
              </a:cxnLst>
              <a:rect l="T9" t="T10" r="T11" b="T12"/>
              <a:pathLst>
                <a:path w="576" h="239">
                  <a:moveTo>
                    <a:pt x="576" y="239"/>
                  </a:moveTo>
                  <a:cubicBezTo>
                    <a:pt x="518" y="161"/>
                    <a:pt x="460" y="84"/>
                    <a:pt x="364" y="44"/>
                  </a:cubicBezTo>
                  <a:cubicBezTo>
                    <a:pt x="268" y="4"/>
                    <a:pt x="134" y="2"/>
                    <a:pt x="0" y="0"/>
                  </a:cubicBezTo>
                </a:path>
              </a:pathLst>
            </a:custGeom>
            <a:noFill/>
            <a:ln w="28575" cap="flat" cmpd="sng">
              <a:solidFill>
                <a:schemeClr val="tx1"/>
              </a:solidFill>
              <a:prstDash val="solid"/>
              <a:round/>
              <a:headEnd type="none" w="med" len="med"/>
              <a:tailEnd type="none" w="med" len="med"/>
            </a:ln>
          </p:spPr>
          <p:txBody>
            <a:bodyPr/>
            <a:lstStyle/>
            <a:p>
              <a:endParaRPr lang="en-US"/>
            </a:p>
          </p:txBody>
        </p:sp>
      </p:grpSp>
      <p:grpSp>
        <p:nvGrpSpPr>
          <p:cNvPr id="256041" name="Group 50"/>
          <p:cNvGrpSpPr>
            <a:grpSpLocks/>
          </p:cNvGrpSpPr>
          <p:nvPr/>
        </p:nvGrpSpPr>
        <p:grpSpPr bwMode="auto">
          <a:xfrm>
            <a:off x="6705600" y="2500313"/>
            <a:ext cx="2438400" cy="4176712"/>
            <a:chOff x="6488139" y="2116047"/>
            <a:chExt cx="2615568" cy="4381364"/>
          </a:xfrm>
        </p:grpSpPr>
        <p:grpSp>
          <p:nvGrpSpPr>
            <p:cNvPr id="256042" name="Group 44"/>
            <p:cNvGrpSpPr>
              <a:grpSpLocks/>
            </p:cNvGrpSpPr>
            <p:nvPr/>
          </p:nvGrpSpPr>
          <p:grpSpPr bwMode="auto">
            <a:xfrm>
              <a:off x="7302024" y="4878162"/>
              <a:ext cx="1719947" cy="1009423"/>
              <a:chOff x="4767794" y="2012391"/>
              <a:chExt cx="3526978" cy="2043566"/>
            </a:xfrm>
          </p:grpSpPr>
          <p:pic>
            <p:nvPicPr>
              <p:cNvPr id="256043" name="Picture 16"/>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767794" y="2012391"/>
                <a:ext cx="842965" cy="1752600"/>
              </a:xfrm>
              <a:prstGeom prst="rect">
                <a:avLst/>
              </a:prstGeom>
              <a:noFill/>
              <a:ln w="9525">
                <a:noFill/>
                <a:miter lim="800000"/>
                <a:headEnd/>
                <a:tailEnd/>
              </a:ln>
            </p:spPr>
          </p:pic>
          <p:pic>
            <p:nvPicPr>
              <p:cNvPr id="256044" name="Picture 4" descr="Fusion_hybrid"/>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856365" y="2447818"/>
                <a:ext cx="2438407" cy="1608139"/>
              </a:xfrm>
              <a:prstGeom prst="rect">
                <a:avLst/>
              </a:prstGeom>
              <a:noFill/>
              <a:ln w="9525">
                <a:noFill/>
                <a:miter lim="800000"/>
                <a:headEnd/>
                <a:tailEnd/>
              </a:ln>
            </p:spPr>
          </p:pic>
        </p:grpSp>
        <p:grpSp>
          <p:nvGrpSpPr>
            <p:cNvPr id="256045" name="Group 41"/>
            <p:cNvGrpSpPr>
              <a:grpSpLocks/>
            </p:cNvGrpSpPr>
            <p:nvPr/>
          </p:nvGrpSpPr>
          <p:grpSpPr bwMode="auto">
            <a:xfrm>
              <a:off x="6488139" y="5487987"/>
              <a:ext cx="1719947" cy="1009424"/>
              <a:chOff x="4572097" y="1990811"/>
              <a:chExt cx="3526973" cy="2043567"/>
            </a:xfrm>
          </p:grpSpPr>
          <p:pic>
            <p:nvPicPr>
              <p:cNvPr id="256046" name="Picture 16"/>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572097" y="1990811"/>
                <a:ext cx="842963" cy="1752599"/>
              </a:xfrm>
              <a:prstGeom prst="rect">
                <a:avLst/>
              </a:prstGeom>
              <a:noFill/>
              <a:ln w="9525">
                <a:noFill/>
                <a:miter lim="800000"/>
                <a:headEnd/>
                <a:tailEnd/>
              </a:ln>
            </p:spPr>
          </p:pic>
          <p:pic>
            <p:nvPicPr>
              <p:cNvPr id="256047" name="Picture 4" descr="Fusion_hybrid"/>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660668" y="2426239"/>
                <a:ext cx="2438402" cy="1608139"/>
              </a:xfrm>
              <a:prstGeom prst="rect">
                <a:avLst/>
              </a:prstGeom>
              <a:noFill/>
              <a:ln w="9525">
                <a:noFill/>
                <a:miter lim="800000"/>
                <a:headEnd/>
                <a:tailEnd/>
              </a:ln>
            </p:spPr>
          </p:pic>
        </p:grpSp>
        <p:pic>
          <p:nvPicPr>
            <p:cNvPr id="256048" name="Picture 21" descr="S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7510716" y="2116047"/>
              <a:ext cx="1564213" cy="1077686"/>
            </a:xfrm>
            <a:prstGeom prst="rect">
              <a:avLst/>
            </a:prstGeom>
            <a:noFill/>
            <a:ln w="9525">
              <a:noFill/>
              <a:miter lim="800000"/>
              <a:headEnd/>
              <a:tailEnd/>
            </a:ln>
          </p:spPr>
        </p:pic>
        <p:pic>
          <p:nvPicPr>
            <p:cNvPr id="256049" name="Picture 30" descr="Distributed Storage"/>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7959395" y="4165674"/>
              <a:ext cx="1144312" cy="762873"/>
            </a:xfrm>
            <a:prstGeom prst="rect">
              <a:avLst/>
            </a:prstGeom>
            <a:noFill/>
            <a:ln w="9525">
              <a:noFill/>
              <a:miter lim="800000"/>
              <a:headEnd/>
              <a:tailEnd/>
            </a:ln>
          </p:spPr>
        </p:pic>
      </p:grpSp>
      <p:grpSp>
        <p:nvGrpSpPr>
          <p:cNvPr id="256050" name="Group 100"/>
          <p:cNvGrpSpPr>
            <a:grpSpLocks/>
          </p:cNvGrpSpPr>
          <p:nvPr/>
        </p:nvGrpSpPr>
        <p:grpSpPr bwMode="auto">
          <a:xfrm>
            <a:off x="812800" y="2741613"/>
            <a:ext cx="2176463" cy="2592387"/>
            <a:chOff x="812800" y="2741886"/>
            <a:chExt cx="2177054" cy="2592197"/>
          </a:xfrm>
        </p:grpSpPr>
        <p:sp>
          <p:nvSpPr>
            <p:cNvPr id="256051" name="Freeform 378"/>
            <p:cNvSpPr>
              <a:spLocks/>
            </p:cNvSpPr>
            <p:nvPr/>
          </p:nvSpPr>
          <p:spPr bwMode="auto">
            <a:xfrm rot="1762409">
              <a:off x="1129829" y="4122162"/>
              <a:ext cx="833833" cy="414206"/>
            </a:xfrm>
            <a:custGeom>
              <a:avLst/>
              <a:gdLst>
                <a:gd name="T0" fmla="*/ 2147483647 w 576"/>
                <a:gd name="T1" fmla="*/ 2147483647 h 239"/>
                <a:gd name="T2" fmla="*/ 2147483647 w 576"/>
                <a:gd name="T3" fmla="*/ 2147483647 h 239"/>
                <a:gd name="T4" fmla="*/ 0 w 576"/>
                <a:gd name="T5" fmla="*/ 0 h 239"/>
                <a:gd name="T6" fmla="*/ 0 60000 65536"/>
                <a:gd name="T7" fmla="*/ 0 60000 65536"/>
                <a:gd name="T8" fmla="*/ 0 60000 65536"/>
                <a:gd name="T9" fmla="*/ 0 w 576"/>
                <a:gd name="T10" fmla="*/ 0 h 239"/>
                <a:gd name="T11" fmla="*/ 576 w 576"/>
                <a:gd name="T12" fmla="*/ 239 h 239"/>
              </a:gdLst>
              <a:ahLst/>
              <a:cxnLst>
                <a:cxn ang="T6">
                  <a:pos x="T0" y="T1"/>
                </a:cxn>
                <a:cxn ang="T7">
                  <a:pos x="T2" y="T3"/>
                </a:cxn>
                <a:cxn ang="T8">
                  <a:pos x="T4" y="T5"/>
                </a:cxn>
              </a:cxnLst>
              <a:rect l="T9" t="T10" r="T11" b="T12"/>
              <a:pathLst>
                <a:path w="576" h="239">
                  <a:moveTo>
                    <a:pt x="576" y="239"/>
                  </a:moveTo>
                  <a:cubicBezTo>
                    <a:pt x="518" y="161"/>
                    <a:pt x="460" y="84"/>
                    <a:pt x="364" y="44"/>
                  </a:cubicBezTo>
                  <a:cubicBezTo>
                    <a:pt x="268" y="4"/>
                    <a:pt x="134" y="2"/>
                    <a:pt x="0" y="0"/>
                  </a:cubicBezTo>
                </a:path>
              </a:pathLst>
            </a:custGeom>
            <a:noFill/>
            <a:ln w="28575" cap="flat" cmpd="sng">
              <a:solidFill>
                <a:schemeClr val="tx1"/>
              </a:solidFill>
              <a:prstDash val="solid"/>
              <a:round/>
              <a:headEnd type="none" w="med" len="med"/>
              <a:tailEnd type="none" w="med" len="med"/>
            </a:ln>
          </p:spPr>
          <p:txBody>
            <a:bodyPr/>
            <a:lstStyle/>
            <a:p>
              <a:endParaRPr lang="en-US"/>
            </a:p>
          </p:txBody>
        </p:sp>
        <p:pic>
          <p:nvPicPr>
            <p:cNvPr id="256052" name="Picture 249"/>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812800" y="2741886"/>
              <a:ext cx="2177054" cy="1221982"/>
            </a:xfrm>
            <a:prstGeom prst="rect">
              <a:avLst/>
            </a:prstGeom>
            <a:noFill/>
            <a:ln w="28575" algn="ctr">
              <a:noFill/>
              <a:miter lim="800000"/>
              <a:headEnd/>
              <a:tailEnd/>
            </a:ln>
          </p:spPr>
        </p:pic>
        <p:sp>
          <p:nvSpPr>
            <p:cNvPr id="256053" name="computr1"/>
            <p:cNvSpPr>
              <a:spLocks noEditPoints="1" noChangeArrowheads="1"/>
            </p:cNvSpPr>
            <p:nvPr/>
          </p:nvSpPr>
          <p:spPr bwMode="auto">
            <a:xfrm>
              <a:off x="1608384" y="4777277"/>
              <a:ext cx="785417" cy="556806"/>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E7E9A5"/>
            </a:solidFill>
            <a:ln w="9525">
              <a:solidFill>
                <a:srgbClr val="000000"/>
              </a:solidFill>
              <a:miter lim="800000"/>
              <a:headEnd/>
              <a:tailEnd/>
            </a:ln>
          </p:spPr>
          <p:txBody>
            <a:bodyPr/>
            <a:lstStyle/>
            <a:p>
              <a:endParaRPr lang="en-US"/>
            </a:p>
          </p:txBody>
        </p:sp>
      </p:grpSp>
      <p:grpSp>
        <p:nvGrpSpPr>
          <p:cNvPr id="256054" name="Group 28"/>
          <p:cNvGrpSpPr>
            <a:grpSpLocks/>
          </p:cNvGrpSpPr>
          <p:nvPr/>
        </p:nvGrpSpPr>
        <p:grpSpPr bwMode="auto">
          <a:xfrm>
            <a:off x="119063" y="4003675"/>
            <a:ext cx="1895475" cy="920750"/>
            <a:chOff x="648149" y="4959350"/>
            <a:chExt cx="3957279" cy="1333500"/>
          </a:xfrm>
        </p:grpSpPr>
        <p:sp>
          <p:nvSpPr>
            <p:cNvPr id="256055" name="Line 66"/>
            <p:cNvSpPr>
              <a:spLocks noChangeShapeType="1"/>
            </p:cNvSpPr>
            <p:nvPr/>
          </p:nvSpPr>
          <p:spPr bwMode="auto">
            <a:xfrm>
              <a:off x="1189489" y="5338763"/>
              <a:ext cx="0" cy="176212"/>
            </a:xfrm>
            <a:prstGeom prst="line">
              <a:avLst/>
            </a:prstGeom>
            <a:noFill/>
            <a:ln w="9525">
              <a:solidFill>
                <a:schemeClr val="tx1"/>
              </a:solidFill>
              <a:round/>
              <a:headEnd/>
              <a:tailEnd/>
            </a:ln>
          </p:spPr>
          <p:txBody>
            <a:bodyPr wrap="none" anchor="ctr"/>
            <a:lstStyle/>
            <a:p>
              <a:endParaRPr lang="en-US"/>
            </a:p>
          </p:txBody>
        </p:sp>
        <p:sp>
          <p:nvSpPr>
            <p:cNvPr id="256056" name="Line 67"/>
            <p:cNvSpPr>
              <a:spLocks noChangeShapeType="1"/>
            </p:cNvSpPr>
            <p:nvPr/>
          </p:nvSpPr>
          <p:spPr bwMode="auto">
            <a:xfrm flipH="1">
              <a:off x="1460949" y="5549902"/>
              <a:ext cx="0" cy="163512"/>
            </a:xfrm>
            <a:prstGeom prst="line">
              <a:avLst/>
            </a:prstGeom>
            <a:noFill/>
            <a:ln w="9525">
              <a:solidFill>
                <a:schemeClr val="tx1"/>
              </a:solidFill>
              <a:round/>
              <a:headEnd/>
              <a:tailEnd/>
            </a:ln>
          </p:spPr>
          <p:txBody>
            <a:bodyPr wrap="none" anchor="ctr"/>
            <a:lstStyle/>
            <a:p>
              <a:endParaRPr lang="en-US"/>
            </a:p>
          </p:txBody>
        </p:sp>
        <p:sp>
          <p:nvSpPr>
            <p:cNvPr id="256057" name="Line 69"/>
            <p:cNvSpPr>
              <a:spLocks noChangeShapeType="1"/>
            </p:cNvSpPr>
            <p:nvPr/>
          </p:nvSpPr>
          <p:spPr bwMode="auto">
            <a:xfrm flipH="1">
              <a:off x="2608706" y="5549902"/>
              <a:ext cx="0" cy="166687"/>
            </a:xfrm>
            <a:prstGeom prst="line">
              <a:avLst/>
            </a:prstGeom>
            <a:noFill/>
            <a:ln w="9525">
              <a:solidFill>
                <a:schemeClr val="tx1"/>
              </a:solidFill>
              <a:round/>
              <a:headEnd/>
              <a:tailEnd/>
            </a:ln>
          </p:spPr>
          <p:txBody>
            <a:bodyPr wrap="none" anchor="ctr"/>
            <a:lstStyle/>
            <a:p>
              <a:endParaRPr lang="en-US"/>
            </a:p>
          </p:txBody>
        </p:sp>
        <p:sp>
          <p:nvSpPr>
            <p:cNvPr id="256058" name="Line 70"/>
            <p:cNvSpPr>
              <a:spLocks noChangeShapeType="1"/>
            </p:cNvSpPr>
            <p:nvPr/>
          </p:nvSpPr>
          <p:spPr bwMode="auto">
            <a:xfrm>
              <a:off x="2162204" y="5203824"/>
              <a:ext cx="4570" cy="344490"/>
            </a:xfrm>
            <a:prstGeom prst="line">
              <a:avLst/>
            </a:prstGeom>
            <a:noFill/>
            <a:ln w="9525">
              <a:solidFill>
                <a:schemeClr val="tx1"/>
              </a:solidFill>
              <a:round/>
              <a:headEnd/>
              <a:tailEnd/>
            </a:ln>
          </p:spPr>
          <p:txBody>
            <a:bodyPr wrap="none" anchor="ctr"/>
            <a:lstStyle/>
            <a:p>
              <a:endParaRPr lang="en-US"/>
            </a:p>
          </p:txBody>
        </p:sp>
        <p:sp>
          <p:nvSpPr>
            <p:cNvPr id="256059" name="Line 71"/>
            <p:cNvSpPr>
              <a:spLocks noChangeShapeType="1"/>
            </p:cNvSpPr>
            <p:nvPr/>
          </p:nvSpPr>
          <p:spPr bwMode="auto">
            <a:xfrm>
              <a:off x="3289686" y="5531532"/>
              <a:ext cx="1136" cy="240618"/>
            </a:xfrm>
            <a:prstGeom prst="line">
              <a:avLst/>
            </a:prstGeom>
            <a:noFill/>
            <a:ln w="9525">
              <a:solidFill>
                <a:schemeClr val="tx1"/>
              </a:solidFill>
              <a:round/>
              <a:headEnd/>
              <a:tailEnd/>
            </a:ln>
          </p:spPr>
          <p:txBody>
            <a:bodyPr wrap="none" anchor="ctr"/>
            <a:lstStyle/>
            <a:p>
              <a:endParaRPr lang="en-US"/>
            </a:p>
          </p:txBody>
        </p:sp>
        <p:sp>
          <p:nvSpPr>
            <p:cNvPr id="256060" name="Line 59"/>
            <p:cNvSpPr>
              <a:spLocks noChangeShapeType="1"/>
            </p:cNvSpPr>
            <p:nvPr/>
          </p:nvSpPr>
          <p:spPr bwMode="auto">
            <a:xfrm flipH="1">
              <a:off x="762000" y="5524500"/>
              <a:ext cx="3619500" cy="0"/>
            </a:xfrm>
            <a:prstGeom prst="line">
              <a:avLst/>
            </a:prstGeom>
            <a:noFill/>
            <a:ln w="57150">
              <a:solidFill>
                <a:srgbClr val="666699"/>
              </a:solidFill>
              <a:round/>
              <a:headEnd/>
              <a:tailEnd/>
            </a:ln>
          </p:spPr>
          <p:txBody>
            <a:bodyPr wrap="none" anchor="ctr"/>
            <a:lstStyle/>
            <a:p>
              <a:endParaRPr lang="en-US"/>
            </a:p>
          </p:txBody>
        </p:sp>
        <p:pic>
          <p:nvPicPr>
            <p:cNvPr id="256061" name="Picture 60" descr="D90Plus-Banner-slice"/>
            <p:cNvPicPr>
              <a:picLocks noChangeAspect="1" noChangeArrowheads="1"/>
            </p:cNvPicPr>
            <p:nvPr/>
          </p:nvPicPr>
          <p:blipFill>
            <a:blip r:embed="rId16"/>
            <a:srcRect/>
            <a:stretch>
              <a:fillRect/>
            </a:stretch>
          </p:blipFill>
          <p:spPr bwMode="auto">
            <a:xfrm>
              <a:off x="1812064" y="4959350"/>
              <a:ext cx="933450" cy="433387"/>
            </a:xfrm>
            <a:prstGeom prst="rect">
              <a:avLst/>
            </a:prstGeom>
            <a:noFill/>
            <a:ln w="9525">
              <a:noFill/>
              <a:miter lim="800000"/>
              <a:headEnd/>
              <a:tailEnd/>
            </a:ln>
          </p:spPr>
        </p:pic>
        <p:pic>
          <p:nvPicPr>
            <p:cNvPr id="256062" name="Picture 61" descr="421_lg"/>
            <p:cNvPicPr>
              <a:picLocks noChangeAspect="1" noChangeArrowheads="1"/>
            </p:cNvPicPr>
            <p:nvPr/>
          </p:nvPicPr>
          <p:blipFill>
            <a:blip r:embed="rId17"/>
            <a:srcRect/>
            <a:stretch>
              <a:fillRect/>
            </a:stretch>
          </p:blipFill>
          <p:spPr bwMode="auto">
            <a:xfrm>
              <a:off x="648149" y="5624513"/>
              <a:ext cx="1316038" cy="392112"/>
            </a:xfrm>
            <a:prstGeom prst="rect">
              <a:avLst/>
            </a:prstGeom>
            <a:noFill/>
            <a:ln w="9525">
              <a:noFill/>
              <a:miter lim="800000"/>
              <a:headEnd/>
              <a:tailEnd/>
            </a:ln>
          </p:spPr>
        </p:pic>
        <p:pic>
          <p:nvPicPr>
            <p:cNvPr id="256063" name="Picture 62" descr="MiCOM P145"/>
            <p:cNvPicPr>
              <a:picLocks noChangeAspect="1" noChangeArrowheads="1"/>
            </p:cNvPicPr>
            <p:nvPr/>
          </p:nvPicPr>
          <p:blipFill>
            <a:blip r:embed="rId18"/>
            <a:srcRect/>
            <a:stretch>
              <a:fillRect/>
            </a:stretch>
          </p:blipFill>
          <p:spPr bwMode="auto">
            <a:xfrm>
              <a:off x="1989581" y="5681663"/>
              <a:ext cx="877888" cy="452437"/>
            </a:xfrm>
            <a:prstGeom prst="rect">
              <a:avLst/>
            </a:prstGeom>
            <a:noFill/>
            <a:ln w="9525">
              <a:noFill/>
              <a:miter lim="800000"/>
              <a:headEnd/>
              <a:tailEnd/>
            </a:ln>
          </p:spPr>
        </p:pic>
        <p:pic>
          <p:nvPicPr>
            <p:cNvPr id="256064" name="Picture 63" descr="7SJ64"/>
            <p:cNvPicPr>
              <a:picLocks noChangeAspect="1" noChangeArrowheads="1"/>
            </p:cNvPicPr>
            <p:nvPr/>
          </p:nvPicPr>
          <p:blipFill>
            <a:blip r:embed="rId19"/>
            <a:srcRect/>
            <a:stretch>
              <a:fillRect/>
            </a:stretch>
          </p:blipFill>
          <p:spPr bwMode="auto">
            <a:xfrm>
              <a:off x="3124134" y="5719763"/>
              <a:ext cx="573088" cy="573087"/>
            </a:xfrm>
            <a:prstGeom prst="rect">
              <a:avLst/>
            </a:prstGeom>
            <a:noFill/>
            <a:ln w="9525">
              <a:noFill/>
              <a:miter lim="800000"/>
              <a:headEnd/>
              <a:tailEnd/>
            </a:ln>
          </p:spPr>
        </p:pic>
        <p:pic>
          <p:nvPicPr>
            <p:cNvPr id="256065" name="Picture 65" descr="Dell Precision R5400 Rack Workstation">
              <a:hlinkClick r:id="rId20"/>
            </p:cNvPr>
            <p:cNvPicPr>
              <a:picLocks noChangeAspect="1" noChangeArrowheads="1"/>
            </p:cNvPicPr>
            <p:nvPr/>
          </p:nvPicPr>
          <p:blipFill>
            <a:blip r:embed="rId21"/>
            <a:srcRect/>
            <a:stretch>
              <a:fillRect/>
            </a:stretch>
          </p:blipFill>
          <p:spPr bwMode="auto">
            <a:xfrm>
              <a:off x="773564" y="5095875"/>
              <a:ext cx="906463" cy="296862"/>
            </a:xfrm>
            <a:prstGeom prst="rect">
              <a:avLst/>
            </a:prstGeom>
            <a:noFill/>
            <a:ln w="9525">
              <a:noFill/>
              <a:miter lim="800000"/>
              <a:headEnd/>
              <a:tailEnd/>
            </a:ln>
          </p:spPr>
        </p:pic>
        <p:pic>
          <p:nvPicPr>
            <p:cNvPr id="256066" name="Picture 58" descr="ruggedcom"/>
            <p:cNvPicPr>
              <a:picLocks noChangeAspect="1" noChangeArrowheads="1"/>
            </p:cNvPicPr>
            <p:nvPr/>
          </p:nvPicPr>
          <p:blipFill>
            <a:blip r:embed="rId22"/>
            <a:srcRect/>
            <a:stretch>
              <a:fillRect/>
            </a:stretch>
          </p:blipFill>
          <p:spPr bwMode="auto">
            <a:xfrm>
              <a:off x="3417978" y="5329238"/>
              <a:ext cx="1187450" cy="285750"/>
            </a:xfrm>
            <a:prstGeom prst="rect">
              <a:avLst/>
            </a:prstGeom>
            <a:noFill/>
            <a:ln w="9525">
              <a:noFill/>
              <a:miter lim="800000"/>
              <a:headEnd/>
              <a:tailEnd/>
            </a:ln>
          </p:spPr>
        </p:pic>
      </p:grpSp>
      <p:grpSp>
        <p:nvGrpSpPr>
          <p:cNvPr id="256067" name="Group 142"/>
          <p:cNvGrpSpPr>
            <a:grpSpLocks/>
          </p:cNvGrpSpPr>
          <p:nvPr/>
        </p:nvGrpSpPr>
        <p:grpSpPr bwMode="auto">
          <a:xfrm>
            <a:off x="965200" y="3281363"/>
            <a:ext cx="7416800" cy="2357437"/>
            <a:chOff x="965043" y="3190241"/>
            <a:chExt cx="7416961" cy="2357096"/>
          </a:xfrm>
        </p:grpSpPr>
        <p:sp>
          <p:nvSpPr>
            <p:cNvPr id="256068" name="Freeform 378"/>
            <p:cNvSpPr>
              <a:spLocks/>
            </p:cNvSpPr>
            <p:nvPr/>
          </p:nvSpPr>
          <p:spPr bwMode="auto">
            <a:xfrm rot="-3925721">
              <a:off x="858240" y="4989187"/>
              <a:ext cx="664953" cy="451348"/>
            </a:xfrm>
            <a:custGeom>
              <a:avLst/>
              <a:gdLst>
                <a:gd name="T0" fmla="*/ 2147483647 w 576"/>
                <a:gd name="T1" fmla="*/ 2147483647 h 239"/>
                <a:gd name="T2" fmla="*/ 2147483647 w 576"/>
                <a:gd name="T3" fmla="*/ 2147483647 h 239"/>
                <a:gd name="T4" fmla="*/ 0 w 576"/>
                <a:gd name="T5" fmla="*/ 0 h 239"/>
                <a:gd name="T6" fmla="*/ 0 60000 65536"/>
                <a:gd name="T7" fmla="*/ 0 60000 65536"/>
                <a:gd name="T8" fmla="*/ 0 60000 65536"/>
                <a:gd name="T9" fmla="*/ 0 w 576"/>
                <a:gd name="T10" fmla="*/ 0 h 239"/>
                <a:gd name="T11" fmla="*/ 576 w 576"/>
                <a:gd name="T12" fmla="*/ 239 h 239"/>
              </a:gdLst>
              <a:ahLst/>
              <a:cxnLst>
                <a:cxn ang="T6">
                  <a:pos x="T0" y="T1"/>
                </a:cxn>
                <a:cxn ang="T7">
                  <a:pos x="T2" y="T3"/>
                </a:cxn>
                <a:cxn ang="T8">
                  <a:pos x="T4" y="T5"/>
                </a:cxn>
              </a:cxnLst>
              <a:rect l="T9" t="T10" r="T11" b="T12"/>
              <a:pathLst>
                <a:path w="576" h="239">
                  <a:moveTo>
                    <a:pt x="576" y="239"/>
                  </a:moveTo>
                  <a:cubicBezTo>
                    <a:pt x="518" y="161"/>
                    <a:pt x="460" y="84"/>
                    <a:pt x="364" y="44"/>
                  </a:cubicBezTo>
                  <a:cubicBezTo>
                    <a:pt x="268" y="4"/>
                    <a:pt x="134" y="2"/>
                    <a:pt x="0" y="0"/>
                  </a:cubicBezTo>
                </a:path>
              </a:pathLst>
            </a:custGeom>
            <a:noFill/>
            <a:ln w="28575" cap="flat" cmpd="sng">
              <a:solidFill>
                <a:schemeClr val="tx1"/>
              </a:solidFill>
              <a:prstDash val="sysDash"/>
              <a:round/>
              <a:headEnd type="none" w="med" len="med"/>
              <a:tailEnd type="none" w="med" len="med"/>
            </a:ln>
          </p:spPr>
          <p:txBody>
            <a:bodyPr/>
            <a:lstStyle/>
            <a:p>
              <a:endParaRPr lang="en-US"/>
            </a:p>
          </p:txBody>
        </p:sp>
        <p:grpSp>
          <p:nvGrpSpPr>
            <p:cNvPr id="256069" name="Group 99"/>
            <p:cNvGrpSpPr>
              <a:grpSpLocks/>
            </p:cNvGrpSpPr>
            <p:nvPr/>
          </p:nvGrpSpPr>
          <p:grpSpPr bwMode="auto">
            <a:xfrm>
              <a:off x="5811733" y="3190241"/>
              <a:ext cx="2570271" cy="1747772"/>
              <a:chOff x="5811733" y="3190241"/>
              <a:chExt cx="2570271" cy="1747772"/>
            </a:xfrm>
          </p:grpSpPr>
          <p:grpSp>
            <p:nvGrpSpPr>
              <p:cNvPr id="256070" name="Group 44"/>
              <p:cNvGrpSpPr>
                <a:grpSpLocks/>
              </p:cNvGrpSpPr>
              <p:nvPr/>
            </p:nvGrpSpPr>
            <p:grpSpPr bwMode="auto">
              <a:xfrm>
                <a:off x="6274676" y="4256691"/>
                <a:ext cx="998483" cy="136635"/>
                <a:chOff x="5955957" y="3587578"/>
                <a:chExt cx="1544593" cy="947352"/>
              </a:xfrm>
            </p:grpSpPr>
            <p:sp>
              <p:nvSpPr>
                <p:cNvPr id="256071" name="Rectangle 45"/>
                <p:cNvSpPr>
                  <a:spLocks noChangeArrowheads="1"/>
                </p:cNvSpPr>
                <p:nvPr/>
              </p:nvSpPr>
              <p:spPr bwMode="auto">
                <a:xfrm>
                  <a:off x="6178377" y="3587578"/>
                  <a:ext cx="1322173" cy="947352"/>
                </a:xfrm>
                <a:prstGeom prst="rect">
                  <a:avLst/>
                </a:prstGeom>
                <a:solidFill>
                  <a:schemeClr val="bg1"/>
                </a:solidFill>
                <a:ln w="9525" algn="ctr">
                  <a:noFill/>
                  <a:round/>
                  <a:headEnd/>
                  <a:tailEnd/>
                </a:ln>
              </p:spPr>
              <p:txBody>
                <a:bodyPr anchor="ctr"/>
                <a:lstStyle/>
                <a:p>
                  <a:pPr marL="219075" indent="-219075"/>
                  <a:endParaRPr lang="en-US" sz="1600"/>
                </a:p>
              </p:txBody>
            </p:sp>
            <p:sp>
              <p:nvSpPr>
                <p:cNvPr id="256072" name="Rectangle 46"/>
                <p:cNvSpPr>
                  <a:spLocks noChangeArrowheads="1"/>
                </p:cNvSpPr>
                <p:nvPr/>
              </p:nvSpPr>
              <p:spPr bwMode="auto">
                <a:xfrm>
                  <a:off x="5955957" y="4176585"/>
                  <a:ext cx="543697" cy="333631"/>
                </a:xfrm>
                <a:prstGeom prst="rect">
                  <a:avLst/>
                </a:prstGeom>
                <a:solidFill>
                  <a:schemeClr val="bg1"/>
                </a:solidFill>
                <a:ln w="9525" algn="ctr">
                  <a:noFill/>
                  <a:round/>
                  <a:headEnd/>
                  <a:tailEnd/>
                </a:ln>
              </p:spPr>
              <p:txBody>
                <a:bodyPr anchor="ctr"/>
                <a:lstStyle/>
                <a:p>
                  <a:pPr marL="219075" indent="-219075"/>
                  <a:endParaRPr lang="en-US" sz="1600"/>
                </a:p>
              </p:txBody>
            </p:sp>
          </p:grpSp>
          <p:pic>
            <p:nvPicPr>
              <p:cNvPr id="256073" name="Picture 100" descr="residential home"/>
              <p:cNvPicPr>
                <a:picLocks noChangeAspect="1" noChangeArrowheads="1"/>
              </p:cNvPicPr>
              <p:nvPr/>
            </p:nvPicPr>
            <p:blipFill>
              <a:blip r:embed="rId23">
                <a:clrChange>
                  <a:clrFrom>
                    <a:srgbClr val="FDFDFD"/>
                  </a:clrFrom>
                  <a:clrTo>
                    <a:srgbClr val="FDFDFD">
                      <a:alpha val="0"/>
                    </a:srgbClr>
                  </a:clrTo>
                </a:clrChange>
              </a:blip>
              <a:srcRect/>
              <a:stretch>
                <a:fillRect/>
              </a:stretch>
            </p:blipFill>
            <p:spPr bwMode="auto">
              <a:xfrm>
                <a:off x="6754953" y="3190241"/>
                <a:ext cx="932949" cy="577025"/>
              </a:xfrm>
              <a:prstGeom prst="rect">
                <a:avLst/>
              </a:prstGeom>
              <a:noFill/>
              <a:ln w="9525">
                <a:noFill/>
                <a:miter lim="800000"/>
                <a:headEnd/>
                <a:tailEnd/>
              </a:ln>
            </p:spPr>
          </p:pic>
          <p:grpSp>
            <p:nvGrpSpPr>
              <p:cNvPr id="256074" name="Group 90"/>
              <p:cNvGrpSpPr>
                <a:grpSpLocks/>
              </p:cNvGrpSpPr>
              <p:nvPr/>
            </p:nvGrpSpPr>
            <p:grpSpPr bwMode="auto">
              <a:xfrm>
                <a:off x="7141037" y="3677923"/>
                <a:ext cx="1240967" cy="928989"/>
                <a:chOff x="7748588" y="3106738"/>
                <a:chExt cx="1701965" cy="1441480"/>
              </a:xfrm>
            </p:grpSpPr>
            <p:sp>
              <p:nvSpPr>
                <p:cNvPr id="256075" name="Text Box 390"/>
                <p:cNvSpPr txBox="1">
                  <a:spLocks noChangeArrowheads="1"/>
                </p:cNvSpPr>
                <p:nvPr/>
              </p:nvSpPr>
              <p:spPr bwMode="auto">
                <a:xfrm>
                  <a:off x="7971005" y="3879651"/>
                  <a:ext cx="1479548" cy="668567"/>
                </a:xfrm>
                <a:prstGeom prst="rect">
                  <a:avLst/>
                </a:prstGeom>
                <a:noFill/>
                <a:ln w="28575" algn="ctr">
                  <a:noFill/>
                  <a:miter lim="800000"/>
                  <a:headEnd/>
                  <a:tailEnd/>
                </a:ln>
              </p:spPr>
              <p:txBody>
                <a:bodyPr>
                  <a:spAutoFit/>
                </a:bodyPr>
                <a:lstStyle/>
                <a:p>
                  <a:r>
                    <a:rPr lang="en-US" sz="1100" b="1"/>
                    <a:t>Smart Metering</a:t>
                  </a:r>
                </a:p>
              </p:txBody>
            </p:sp>
            <p:pic>
              <p:nvPicPr>
                <p:cNvPr id="256076" name="Picture 100" descr="residential home"/>
                <p:cNvPicPr>
                  <a:picLocks noChangeAspect="1" noChangeArrowheads="1"/>
                </p:cNvPicPr>
                <p:nvPr/>
              </p:nvPicPr>
              <p:blipFill>
                <a:blip r:embed="rId23">
                  <a:clrChange>
                    <a:clrFrom>
                      <a:srgbClr val="FDFDFD"/>
                    </a:clrFrom>
                    <a:clrTo>
                      <a:srgbClr val="FDFDFD">
                        <a:alpha val="0"/>
                      </a:srgbClr>
                    </a:clrTo>
                  </a:clrChange>
                </a:blip>
                <a:srcRect/>
                <a:stretch>
                  <a:fillRect/>
                </a:stretch>
              </p:blipFill>
              <p:spPr bwMode="auto">
                <a:xfrm>
                  <a:off x="7748588" y="3106738"/>
                  <a:ext cx="1279525" cy="895350"/>
                </a:xfrm>
                <a:prstGeom prst="rect">
                  <a:avLst/>
                </a:prstGeom>
                <a:noFill/>
                <a:ln w="9525">
                  <a:noFill/>
                  <a:miter lim="800000"/>
                  <a:headEnd/>
                  <a:tailEnd/>
                </a:ln>
              </p:spPr>
            </p:pic>
          </p:grpSp>
          <p:sp>
            <p:nvSpPr>
              <p:cNvPr id="96" name="Cloud 95"/>
              <p:cNvSpPr/>
              <p:nvPr/>
            </p:nvSpPr>
            <p:spPr bwMode="auto">
              <a:xfrm>
                <a:off x="5811786" y="3921972"/>
                <a:ext cx="1554196" cy="1015853"/>
              </a:xfrm>
              <a:prstGeom prst="cloud">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marL="219075" indent="-219075">
                  <a:defRPr/>
                </a:pPr>
                <a:r>
                  <a:rPr lang="en-US" sz="1400" b="1" dirty="0">
                    <a:solidFill>
                      <a:schemeClr val="bg1"/>
                    </a:solidFill>
                    <a:ea typeface="ＭＳ Ｐゴシック" pitchFamily="34" charset="-128"/>
                    <a:cs typeface="+mn-cs"/>
                  </a:rPr>
                  <a:t>AMI     (mesh)</a:t>
                </a:r>
              </a:p>
            </p:txBody>
          </p:sp>
          <p:pic>
            <p:nvPicPr>
              <p:cNvPr id="256078" name="Picture 100" descr="residential home"/>
              <p:cNvPicPr>
                <a:picLocks noChangeAspect="1" noChangeArrowheads="1"/>
              </p:cNvPicPr>
              <p:nvPr/>
            </p:nvPicPr>
            <p:blipFill>
              <a:blip r:embed="rId23">
                <a:clrChange>
                  <a:clrFrom>
                    <a:srgbClr val="FDFDFD"/>
                  </a:clrFrom>
                  <a:clrTo>
                    <a:srgbClr val="FDFDFD">
                      <a:alpha val="0"/>
                    </a:srgbClr>
                  </a:clrTo>
                </a:clrChange>
              </a:blip>
              <a:srcRect/>
              <a:stretch>
                <a:fillRect/>
              </a:stretch>
            </p:blipFill>
            <p:spPr bwMode="auto">
              <a:xfrm>
                <a:off x="6988633" y="3403601"/>
                <a:ext cx="932949" cy="577025"/>
              </a:xfrm>
              <a:prstGeom prst="rect">
                <a:avLst/>
              </a:prstGeom>
              <a:noFill/>
              <a:ln w="9525">
                <a:noFill/>
                <a:miter lim="800000"/>
                <a:headEnd/>
                <a:tailEnd/>
              </a:ln>
            </p:spPr>
          </p:pic>
        </p:grpSp>
        <p:sp>
          <p:nvSpPr>
            <p:cNvPr id="256079" name="Freeform 377"/>
            <p:cNvSpPr>
              <a:spLocks/>
            </p:cNvSpPr>
            <p:nvPr/>
          </p:nvSpPr>
          <p:spPr bwMode="auto">
            <a:xfrm rot="-2058453">
              <a:off x="5499520" y="4714761"/>
              <a:ext cx="949888" cy="120412"/>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grpSp>
      <p:sp>
        <p:nvSpPr>
          <p:cNvPr id="256080" name="TextBox 145"/>
          <p:cNvSpPr txBox="1">
            <a:spLocks noChangeArrowheads="1"/>
          </p:cNvSpPr>
          <p:nvPr/>
        </p:nvSpPr>
        <p:spPr bwMode="auto">
          <a:xfrm>
            <a:off x="152400" y="4981575"/>
            <a:ext cx="1250950" cy="276225"/>
          </a:xfrm>
          <a:prstGeom prst="rect">
            <a:avLst/>
          </a:prstGeom>
          <a:noFill/>
          <a:ln w="9525">
            <a:noFill/>
            <a:miter lim="800000"/>
            <a:headEnd/>
            <a:tailEnd/>
          </a:ln>
        </p:spPr>
        <p:txBody>
          <a:bodyPr>
            <a:spAutoFit/>
          </a:bodyPr>
          <a:lstStyle/>
          <a:p>
            <a:r>
              <a:rPr lang="en-US" sz="1200" b="1"/>
              <a:t>D-SCADA</a:t>
            </a:r>
          </a:p>
        </p:txBody>
      </p:sp>
      <p:grpSp>
        <p:nvGrpSpPr>
          <p:cNvPr id="256081" name="Group 86"/>
          <p:cNvGrpSpPr>
            <a:grpSpLocks/>
          </p:cNvGrpSpPr>
          <p:nvPr/>
        </p:nvGrpSpPr>
        <p:grpSpPr bwMode="auto">
          <a:xfrm>
            <a:off x="188913" y="5570538"/>
            <a:ext cx="2478087" cy="989012"/>
            <a:chOff x="189189" y="5570684"/>
            <a:chExt cx="2397117" cy="989498"/>
          </a:xfrm>
        </p:grpSpPr>
        <p:sp>
          <p:nvSpPr>
            <p:cNvPr id="256082" name="computr1"/>
            <p:cNvSpPr>
              <a:spLocks noEditPoints="1" noChangeArrowheads="1"/>
            </p:cNvSpPr>
            <p:nvPr/>
          </p:nvSpPr>
          <p:spPr bwMode="auto">
            <a:xfrm>
              <a:off x="509837" y="5570684"/>
              <a:ext cx="785204" cy="556847"/>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E7E9A5"/>
            </a:solidFill>
            <a:ln w="9525">
              <a:solidFill>
                <a:srgbClr val="000000"/>
              </a:solidFill>
              <a:miter lim="800000"/>
              <a:headEnd/>
              <a:tailEnd/>
            </a:ln>
          </p:spPr>
          <p:txBody>
            <a:bodyPr/>
            <a:lstStyle/>
            <a:p>
              <a:endParaRPr lang="en-US"/>
            </a:p>
          </p:txBody>
        </p:sp>
        <p:sp>
          <p:nvSpPr>
            <p:cNvPr id="256083" name="Freeform 378"/>
            <p:cNvSpPr>
              <a:spLocks/>
            </p:cNvSpPr>
            <p:nvPr/>
          </p:nvSpPr>
          <p:spPr bwMode="auto">
            <a:xfrm rot="9977882">
              <a:off x="1052133" y="6011596"/>
              <a:ext cx="1534173" cy="548586"/>
            </a:xfrm>
            <a:custGeom>
              <a:avLst/>
              <a:gdLst>
                <a:gd name="T0" fmla="*/ 2147483647 w 576"/>
                <a:gd name="T1" fmla="*/ 2147483647 h 239"/>
                <a:gd name="T2" fmla="*/ 2147483647 w 576"/>
                <a:gd name="T3" fmla="*/ 2147483647 h 239"/>
                <a:gd name="T4" fmla="*/ 0 w 576"/>
                <a:gd name="T5" fmla="*/ 0 h 239"/>
                <a:gd name="T6" fmla="*/ 0 60000 65536"/>
                <a:gd name="T7" fmla="*/ 0 60000 65536"/>
                <a:gd name="T8" fmla="*/ 0 60000 65536"/>
                <a:gd name="T9" fmla="*/ 0 w 576"/>
                <a:gd name="T10" fmla="*/ 0 h 239"/>
                <a:gd name="T11" fmla="*/ 576 w 576"/>
                <a:gd name="T12" fmla="*/ 239 h 239"/>
              </a:gdLst>
              <a:ahLst/>
              <a:cxnLst>
                <a:cxn ang="T6">
                  <a:pos x="T0" y="T1"/>
                </a:cxn>
                <a:cxn ang="T7">
                  <a:pos x="T2" y="T3"/>
                </a:cxn>
                <a:cxn ang="T8">
                  <a:pos x="T4" y="T5"/>
                </a:cxn>
              </a:cxnLst>
              <a:rect l="T9" t="T10" r="T11" b="T12"/>
              <a:pathLst>
                <a:path w="576" h="239">
                  <a:moveTo>
                    <a:pt x="576" y="239"/>
                  </a:moveTo>
                  <a:cubicBezTo>
                    <a:pt x="518" y="161"/>
                    <a:pt x="460" y="84"/>
                    <a:pt x="364" y="44"/>
                  </a:cubicBezTo>
                  <a:cubicBezTo>
                    <a:pt x="268" y="4"/>
                    <a:pt x="134" y="2"/>
                    <a:pt x="0" y="0"/>
                  </a:cubicBezTo>
                </a:path>
              </a:pathLst>
            </a:custGeom>
            <a:noFill/>
            <a:ln w="28575" cap="flat" cmpd="sng">
              <a:solidFill>
                <a:schemeClr val="tx1"/>
              </a:solidFill>
              <a:prstDash val="solid"/>
              <a:round/>
              <a:headEnd type="none" w="med" len="med"/>
              <a:tailEnd type="none" w="med" len="med"/>
            </a:ln>
          </p:spPr>
          <p:txBody>
            <a:bodyPr/>
            <a:lstStyle/>
            <a:p>
              <a:endParaRPr lang="en-US"/>
            </a:p>
          </p:txBody>
        </p:sp>
        <p:sp>
          <p:nvSpPr>
            <p:cNvPr id="256084" name="TextBox 85"/>
            <p:cNvSpPr txBox="1">
              <a:spLocks noChangeArrowheads="1"/>
            </p:cNvSpPr>
            <p:nvPr/>
          </p:nvSpPr>
          <p:spPr bwMode="auto">
            <a:xfrm>
              <a:off x="189189" y="6165086"/>
              <a:ext cx="955456" cy="276999"/>
            </a:xfrm>
            <a:prstGeom prst="rect">
              <a:avLst/>
            </a:prstGeom>
            <a:noFill/>
            <a:ln w="9525">
              <a:noFill/>
              <a:miter lim="800000"/>
              <a:headEnd/>
              <a:tailEnd/>
            </a:ln>
          </p:spPr>
          <p:txBody>
            <a:bodyPr>
              <a:spAutoFit/>
            </a:bodyPr>
            <a:lstStyle/>
            <a:p>
              <a:r>
                <a:rPr lang="en-US" sz="1200" b="1"/>
                <a:t>MDMS</a:t>
              </a:r>
            </a:p>
          </p:txBody>
        </p:sp>
      </p:grpSp>
      <p:sp>
        <p:nvSpPr>
          <p:cNvPr id="87" name="Cloud 86"/>
          <p:cNvSpPr/>
          <p:nvPr/>
        </p:nvSpPr>
        <p:spPr bwMode="auto">
          <a:xfrm>
            <a:off x="2362200" y="4191000"/>
            <a:ext cx="3886200" cy="2438400"/>
          </a:xfrm>
          <a:prstGeom prst="cloud">
            <a:avLst/>
          </a:prstGeom>
          <a:solidFill>
            <a:schemeClr val="accent3">
              <a:lumMod val="95000"/>
              <a:alpha val="70000"/>
            </a:schemeClr>
          </a:solidFill>
          <a:ln w="9525" cap="flat" cmpd="sng" algn="ctr">
            <a:solidFill>
              <a:schemeClr val="tx1"/>
            </a:solidFill>
            <a:prstDash val="solid"/>
            <a:round/>
            <a:headEnd type="none" w="med" len="med"/>
            <a:tailEnd type="none" w="med" len="med"/>
          </a:ln>
          <a:effectLst/>
        </p:spPr>
        <p:txBody>
          <a:bodyPr anchor="ctr"/>
          <a:lstStyle/>
          <a:p>
            <a:pPr marL="219075" indent="-219075" algn="ctr" eaLnBrk="0" hangingPunct="0">
              <a:spcBef>
                <a:spcPct val="50000"/>
              </a:spcBef>
              <a:defRPr/>
            </a:pPr>
            <a:r>
              <a:rPr lang="en-US" b="1" dirty="0">
                <a:latin typeface="+mj-lt"/>
                <a:ea typeface="ＭＳ Ｐゴシック" pitchFamily="34" charset="-128"/>
                <a:cs typeface="+mn-cs"/>
              </a:rPr>
              <a:t>Field Area Network</a:t>
            </a:r>
          </a:p>
        </p:txBody>
      </p:sp>
      <p:sp>
        <p:nvSpPr>
          <p:cNvPr id="256086" name="Freeform 377"/>
          <p:cNvSpPr>
            <a:spLocks/>
          </p:cNvSpPr>
          <p:nvPr/>
        </p:nvSpPr>
        <p:spPr bwMode="auto">
          <a:xfrm rot="1041605">
            <a:off x="6019800" y="5538788"/>
            <a:ext cx="808038" cy="123825"/>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sp>
        <p:nvSpPr>
          <p:cNvPr id="256087" name="Freeform 377"/>
          <p:cNvSpPr>
            <a:spLocks/>
          </p:cNvSpPr>
          <p:nvPr/>
        </p:nvSpPr>
        <p:spPr bwMode="auto">
          <a:xfrm>
            <a:off x="5943600" y="5210175"/>
            <a:ext cx="1554163" cy="227013"/>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sp>
        <p:nvSpPr>
          <p:cNvPr id="256088" name="Freeform 377"/>
          <p:cNvSpPr>
            <a:spLocks/>
          </p:cNvSpPr>
          <p:nvPr/>
        </p:nvSpPr>
        <p:spPr bwMode="auto">
          <a:xfrm rot="1041605">
            <a:off x="4602163" y="6289675"/>
            <a:ext cx="808037" cy="123825"/>
          </a:xfrm>
          <a:custGeom>
            <a:avLst/>
            <a:gdLst>
              <a:gd name="T0" fmla="*/ 0 w 1108"/>
              <a:gd name="T1" fmla="*/ 2147483647 h 195"/>
              <a:gd name="T2" fmla="*/ 2147483647 w 1108"/>
              <a:gd name="T3" fmla="*/ 2147483647 h 195"/>
              <a:gd name="T4" fmla="*/ 2147483647 w 1108"/>
              <a:gd name="T5" fmla="*/ 2147483647 h 195"/>
              <a:gd name="T6" fmla="*/ 2147483647 w 1108"/>
              <a:gd name="T7" fmla="*/ 2147483647 h 195"/>
              <a:gd name="T8" fmla="*/ 2147483647 w 1108"/>
              <a:gd name="T9" fmla="*/ 0 h 195"/>
              <a:gd name="T10" fmla="*/ 2147483647 w 1108"/>
              <a:gd name="T11" fmla="*/ 2147483647 h 195"/>
              <a:gd name="T12" fmla="*/ 0 w 1108"/>
              <a:gd name="T13" fmla="*/ 2147483647 h 195"/>
              <a:gd name="T14" fmla="*/ 0 60000 65536"/>
              <a:gd name="T15" fmla="*/ 0 60000 65536"/>
              <a:gd name="T16" fmla="*/ 0 60000 65536"/>
              <a:gd name="T17" fmla="*/ 0 60000 65536"/>
              <a:gd name="T18" fmla="*/ 0 60000 65536"/>
              <a:gd name="T19" fmla="*/ 0 60000 65536"/>
              <a:gd name="T20" fmla="*/ 0 60000 65536"/>
              <a:gd name="T21" fmla="*/ 0 w 1108"/>
              <a:gd name="T22" fmla="*/ 0 h 195"/>
              <a:gd name="T23" fmla="*/ 1108 w 110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8" h="195">
                <a:moveTo>
                  <a:pt x="0" y="142"/>
                </a:moveTo>
                <a:lnTo>
                  <a:pt x="692" y="195"/>
                </a:lnTo>
                <a:lnTo>
                  <a:pt x="550" y="80"/>
                </a:lnTo>
                <a:lnTo>
                  <a:pt x="1108" y="142"/>
                </a:lnTo>
                <a:lnTo>
                  <a:pt x="417" y="0"/>
                </a:lnTo>
                <a:lnTo>
                  <a:pt x="532" y="124"/>
                </a:lnTo>
                <a:lnTo>
                  <a:pt x="0" y="142"/>
                </a:lnTo>
                <a:close/>
              </a:path>
            </a:pathLst>
          </a:custGeom>
          <a:solidFill>
            <a:srgbClr val="E4F824"/>
          </a:solidFill>
          <a:ln w="3175" cap="flat" cmpd="sng">
            <a:solidFill>
              <a:schemeClr val="tx1"/>
            </a:solidFill>
            <a:prstDash val="solid"/>
            <a:round/>
            <a:headEnd type="none" w="med" len="med"/>
            <a:tailEnd type="none" w="med" len="med"/>
          </a:ln>
        </p:spPr>
        <p:txBody>
          <a:bodyPr/>
          <a:lstStyle/>
          <a:p>
            <a:endParaRPr lang="en-US"/>
          </a:p>
        </p:txBody>
      </p:sp>
      <p:grpSp>
        <p:nvGrpSpPr>
          <p:cNvPr id="256089" name="Group 91"/>
          <p:cNvGrpSpPr>
            <a:grpSpLocks/>
          </p:cNvGrpSpPr>
          <p:nvPr/>
        </p:nvGrpSpPr>
        <p:grpSpPr bwMode="auto">
          <a:xfrm>
            <a:off x="5126038" y="5661025"/>
            <a:ext cx="1495425" cy="1196975"/>
            <a:chOff x="5943600" y="1293813"/>
            <a:chExt cx="2971800" cy="2143125"/>
          </a:xfrm>
        </p:grpSpPr>
        <p:pic>
          <p:nvPicPr>
            <p:cNvPr id="256090" name="Picture 2"/>
            <p:cNvPicPr>
              <a:picLocks noChangeAspect="1" noChangeArrowheads="1"/>
            </p:cNvPicPr>
            <p:nvPr/>
          </p:nvPicPr>
          <p:blipFill>
            <a:blip r:embed="rId24">
              <a:clrChange>
                <a:clrFrom>
                  <a:srgbClr val="FFFFFF"/>
                </a:clrFrom>
                <a:clrTo>
                  <a:srgbClr val="FFFFFF">
                    <a:alpha val="0"/>
                  </a:srgbClr>
                </a:clrTo>
              </a:clrChange>
            </a:blip>
            <a:srcRect/>
            <a:stretch>
              <a:fillRect/>
            </a:stretch>
          </p:blipFill>
          <p:spPr bwMode="auto">
            <a:xfrm>
              <a:off x="6781800" y="1293813"/>
              <a:ext cx="2133600" cy="2143125"/>
            </a:xfrm>
            <a:prstGeom prst="rect">
              <a:avLst/>
            </a:prstGeom>
            <a:noFill/>
            <a:ln w="9525">
              <a:noFill/>
              <a:miter lim="800000"/>
              <a:headEnd/>
              <a:tailEnd/>
            </a:ln>
          </p:spPr>
        </p:pic>
        <p:pic>
          <p:nvPicPr>
            <p:cNvPr id="256091" name="Picture 3"/>
            <p:cNvPicPr>
              <a:picLocks noChangeAspect="1" noChangeArrowheads="1"/>
            </p:cNvPicPr>
            <p:nvPr/>
          </p:nvPicPr>
          <p:blipFill>
            <a:blip r:embed="rId25">
              <a:clrChange>
                <a:clrFrom>
                  <a:srgbClr val="FFFFFF"/>
                </a:clrFrom>
                <a:clrTo>
                  <a:srgbClr val="FFFFFF">
                    <a:alpha val="0"/>
                  </a:srgbClr>
                </a:clrTo>
              </a:clrChange>
            </a:blip>
            <a:srcRect/>
            <a:stretch>
              <a:fillRect/>
            </a:stretch>
          </p:blipFill>
          <p:spPr bwMode="auto">
            <a:xfrm>
              <a:off x="5943600" y="2133600"/>
              <a:ext cx="811213" cy="1227138"/>
            </a:xfrm>
            <a:prstGeom prst="rect">
              <a:avLst/>
            </a:prstGeom>
            <a:noFill/>
            <a:ln w="9525">
              <a:noFill/>
              <a:miter lim="800000"/>
              <a:headEnd/>
              <a:tailEnd/>
            </a:ln>
          </p:spPr>
        </p:pic>
        <p:sp>
          <p:nvSpPr>
            <p:cNvPr id="256092" name="Rectangle 5"/>
            <p:cNvSpPr>
              <a:spLocks noChangeArrowheads="1"/>
            </p:cNvSpPr>
            <p:nvPr/>
          </p:nvSpPr>
          <p:spPr bwMode="auto">
            <a:xfrm>
              <a:off x="5943600" y="1295400"/>
              <a:ext cx="2971800" cy="2057400"/>
            </a:xfrm>
            <a:prstGeom prst="rect">
              <a:avLst/>
            </a:prstGeom>
            <a:noFill/>
            <a:ln w="9525" algn="ctr">
              <a:noFill/>
              <a:round/>
              <a:headEnd/>
              <a:tailEnd/>
            </a:ln>
          </p:spPr>
          <p:txBody>
            <a:bodyPr anchor="ctr"/>
            <a:lstStyle/>
            <a:p>
              <a:pPr marL="219075" indent="-219075" algn="ctr" eaLnBrk="0" hangingPunct="0">
                <a:spcBef>
                  <a:spcPct val="50000"/>
                </a:spcBef>
              </a:pPr>
              <a:endParaRPr lang="en-US"/>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idx="4294967295"/>
          </p:nvPr>
        </p:nvSpPr>
        <p:spPr/>
        <p:txBody>
          <a:bodyPr/>
          <a:lstStyle/>
          <a:p>
            <a:pPr eaLnBrk="1" hangingPunct="1"/>
            <a:r>
              <a:rPr lang="en-US" sz="4000" smtClean="0"/>
              <a:t>CIM Primer</a:t>
            </a:r>
          </a:p>
        </p:txBody>
      </p:sp>
      <p:sp>
        <p:nvSpPr>
          <p:cNvPr id="258051" name="Rectangle 3"/>
          <p:cNvSpPr>
            <a:spLocks noGrp="1" noChangeArrowheads="1"/>
          </p:cNvSpPr>
          <p:nvPr>
            <p:ph type="body" idx="4294967295"/>
          </p:nvPr>
        </p:nvSpPr>
        <p:spPr>
          <a:xfrm>
            <a:off x="4648200" y="1416050"/>
            <a:ext cx="4035425" cy="4935538"/>
          </a:xfrm>
        </p:spPr>
        <p:txBody>
          <a:bodyPr/>
          <a:lstStyle/>
          <a:p>
            <a:pPr eaLnBrk="1" hangingPunct="1"/>
            <a:r>
              <a:rPr lang="en-US" smtClean="0"/>
              <a:t>CIM: Common Information Model</a:t>
            </a:r>
          </a:p>
          <a:p>
            <a:pPr eaLnBrk="1" hangingPunct="1"/>
            <a:r>
              <a:rPr lang="en-US" smtClean="0"/>
              <a:t>Written for two perspectives:</a:t>
            </a:r>
          </a:p>
          <a:p>
            <a:pPr lvl="1" eaLnBrk="1" hangingPunct="1"/>
            <a:r>
              <a:rPr lang="en-US" smtClean="0"/>
              <a:t>IT: Needs a start.</a:t>
            </a:r>
          </a:p>
          <a:p>
            <a:pPr lvl="1" eaLnBrk="1" hangingPunct="1"/>
            <a:r>
              <a:rPr lang="en-US" smtClean="0"/>
              <a:t>Operations: Needs understanding.</a:t>
            </a:r>
          </a:p>
          <a:p>
            <a:pPr eaLnBrk="1" hangingPunct="1"/>
            <a:r>
              <a:rPr lang="en-US" smtClean="0"/>
              <a:t>Reduce the costly learning curve for CIM adoption.</a:t>
            </a:r>
          </a:p>
        </p:txBody>
      </p:sp>
      <p:pic>
        <p:nvPicPr>
          <p:cNvPr id="258052" name="Picture 6"/>
          <p:cNvPicPr>
            <a:picLocks noChangeAspect="1" noChangeArrowheads="1"/>
          </p:cNvPicPr>
          <p:nvPr/>
        </p:nvPicPr>
        <p:blipFill>
          <a:blip r:embed="rId2"/>
          <a:srcRect/>
          <a:stretch>
            <a:fillRect/>
          </a:stretch>
        </p:blipFill>
        <p:spPr bwMode="auto">
          <a:xfrm>
            <a:off x="304800" y="1371600"/>
            <a:ext cx="3981450" cy="4800600"/>
          </a:xfrm>
          <a:prstGeom prst="rect">
            <a:avLst/>
          </a:prstGeom>
          <a:noFill/>
          <a:ln w="9525">
            <a:noFill/>
            <a:miter lim="800000"/>
            <a:headEnd/>
            <a:tailEnd/>
          </a:ln>
        </p:spPr>
      </p:pic>
      <p:sp>
        <p:nvSpPr>
          <p:cNvPr id="258053" name="Text Box 5"/>
          <p:cNvSpPr txBox="1">
            <a:spLocks noChangeArrowheads="1"/>
          </p:cNvSpPr>
          <p:nvPr/>
        </p:nvSpPr>
        <p:spPr bwMode="auto">
          <a:xfrm>
            <a:off x="212725" y="6307138"/>
            <a:ext cx="3849688" cy="244475"/>
          </a:xfrm>
          <a:prstGeom prst="rect">
            <a:avLst/>
          </a:prstGeom>
          <a:noFill/>
          <a:ln w="9525">
            <a:noFill/>
            <a:miter lim="800000"/>
            <a:headEnd/>
            <a:tailEnd/>
          </a:ln>
        </p:spPr>
        <p:txBody>
          <a:bodyPr wrap="none">
            <a:spAutoFit/>
          </a:bodyPr>
          <a:lstStyle/>
          <a:p>
            <a:r>
              <a:rPr lang="en-US" sz="1000" b="1"/>
              <a:t>Copyrights and marks of other entities remain their property.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p:txBody>
          <a:bodyPr/>
          <a:lstStyle/>
          <a:p>
            <a:pPr eaLnBrk="1" hangingPunct="1"/>
            <a:r>
              <a:rPr lang="en-US" sz="3200" smtClean="0"/>
              <a:t>CIM-MultiSpeak* Harmonization Goals, Value, Deliverables</a:t>
            </a:r>
          </a:p>
        </p:txBody>
      </p:sp>
      <p:sp>
        <p:nvSpPr>
          <p:cNvPr id="259075" name="Rectangle 3"/>
          <p:cNvSpPr>
            <a:spLocks noGrp="1" noChangeArrowheads="1"/>
          </p:cNvSpPr>
          <p:nvPr>
            <p:ph type="body" idx="4294967295"/>
          </p:nvPr>
        </p:nvSpPr>
        <p:spPr>
          <a:xfrm>
            <a:off x="5029200" y="1733550"/>
            <a:ext cx="3654425" cy="4438650"/>
          </a:xfrm>
        </p:spPr>
        <p:txBody>
          <a:bodyPr/>
          <a:lstStyle/>
          <a:p>
            <a:pPr eaLnBrk="1" hangingPunct="1">
              <a:lnSpc>
                <a:spcPct val="75000"/>
              </a:lnSpc>
            </a:pPr>
            <a:r>
              <a:rPr lang="en-US" sz="2400" smtClean="0"/>
              <a:t>One important aspect of Smart Grid is interoperability</a:t>
            </a:r>
          </a:p>
          <a:p>
            <a:pPr eaLnBrk="1" hangingPunct="1">
              <a:lnSpc>
                <a:spcPct val="75000"/>
              </a:lnSpc>
            </a:pPr>
            <a:r>
              <a:rPr lang="en-US" sz="2400" smtClean="0"/>
              <a:t>Today both CIM and MultiSpeak are used in the utility industry.</a:t>
            </a:r>
          </a:p>
          <a:p>
            <a:pPr eaLnBrk="1" hangingPunct="1">
              <a:lnSpc>
                <a:spcPct val="75000"/>
              </a:lnSpc>
            </a:pPr>
            <a:endParaRPr lang="en-US" sz="2400" smtClean="0"/>
          </a:p>
          <a:p>
            <a:pPr eaLnBrk="1" hangingPunct="1">
              <a:lnSpc>
                <a:spcPct val="75000"/>
              </a:lnSpc>
            </a:pPr>
            <a:endParaRPr lang="en-US" sz="2400" smtClean="0"/>
          </a:p>
          <a:p>
            <a:pPr eaLnBrk="1" hangingPunct="1">
              <a:lnSpc>
                <a:spcPct val="75000"/>
              </a:lnSpc>
            </a:pPr>
            <a:r>
              <a:rPr lang="en-US" sz="2400" smtClean="0"/>
              <a:t>Objective of EPRI project is mapping the 61968-9 1</a:t>
            </a:r>
            <a:r>
              <a:rPr lang="en-US" sz="2400" baseline="30000" smtClean="0"/>
              <a:t>st</a:t>
            </a:r>
            <a:r>
              <a:rPr lang="en-US" sz="2400" smtClean="0"/>
              <a:t> edition CIM standard to MultiSpeak</a:t>
            </a:r>
          </a:p>
        </p:txBody>
      </p:sp>
      <p:sp>
        <p:nvSpPr>
          <p:cNvPr id="259076" name="Rectangle 5"/>
          <p:cNvSpPr>
            <a:spLocks noChangeArrowheads="1"/>
          </p:cNvSpPr>
          <p:nvPr/>
        </p:nvSpPr>
        <p:spPr bwMode="auto">
          <a:xfrm>
            <a:off x="0" y="2443163"/>
            <a:ext cx="9144000" cy="0"/>
          </a:xfrm>
          <a:prstGeom prst="rect">
            <a:avLst/>
          </a:prstGeom>
          <a:noFill/>
          <a:ln w="9525">
            <a:noFill/>
            <a:miter lim="800000"/>
            <a:headEnd/>
            <a:tailEnd/>
          </a:ln>
        </p:spPr>
        <p:txBody>
          <a:bodyPr wrap="none" anchor="ctr">
            <a:spAutoFit/>
          </a:bodyPr>
          <a:lstStyle/>
          <a:p>
            <a:pPr algn="ctr" eaLnBrk="0" hangingPunct="0">
              <a:spcBef>
                <a:spcPct val="50000"/>
              </a:spcBef>
            </a:pPr>
            <a:endParaRPr lang="en-US"/>
          </a:p>
        </p:txBody>
      </p:sp>
      <p:graphicFrame>
        <p:nvGraphicFramePr>
          <p:cNvPr id="259077" name="Object 2"/>
          <p:cNvGraphicFramePr>
            <a:graphicFrameLocks noChangeAspect="1"/>
          </p:cNvGraphicFramePr>
          <p:nvPr/>
        </p:nvGraphicFramePr>
        <p:xfrm>
          <a:off x="441325" y="1614488"/>
          <a:ext cx="4537075" cy="3687762"/>
        </p:xfrm>
        <a:graphic>
          <a:graphicData uri="http://schemas.openxmlformats.org/presentationml/2006/ole">
            <mc:AlternateContent xmlns:mc="http://schemas.openxmlformats.org/markup-compatibility/2006">
              <mc:Choice xmlns:v="urn:schemas-microsoft-com:vml" Requires="v">
                <p:oleObj spid="_x0000_s259086" name="Visio" r:id="rId4" imgW="5304547" imgH="3584006" progId="Visio.Drawing.11">
                  <p:embed/>
                </p:oleObj>
              </mc:Choice>
              <mc:Fallback>
                <p:oleObj name="Visio" r:id="rId4" imgW="5304547" imgH="3584006"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 y="1614488"/>
                        <a:ext cx="4537075" cy="368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9078" name="TextBox 5"/>
          <p:cNvSpPr txBox="1">
            <a:spLocks noChangeArrowheads="1"/>
          </p:cNvSpPr>
          <p:nvPr/>
        </p:nvSpPr>
        <p:spPr bwMode="auto">
          <a:xfrm>
            <a:off x="152400" y="5857875"/>
            <a:ext cx="4705350" cy="923925"/>
          </a:xfrm>
          <a:prstGeom prst="rect">
            <a:avLst/>
          </a:prstGeom>
          <a:noFill/>
          <a:ln w="9525">
            <a:noFill/>
            <a:miter lim="800000"/>
            <a:headEnd/>
            <a:tailEnd/>
          </a:ln>
        </p:spPr>
        <p:txBody>
          <a:bodyPr wrap="none">
            <a:spAutoFit/>
          </a:bodyPr>
          <a:lstStyle/>
          <a:p>
            <a:r>
              <a:rPr lang="en-US" sz="1800"/>
              <a:t>*  MultiSpeak is a registered trademark of the </a:t>
            </a:r>
          </a:p>
          <a:p>
            <a:r>
              <a:rPr lang="en-US" sz="1800"/>
              <a:t>National Rural Electric Cooperative Association.</a:t>
            </a:r>
          </a:p>
          <a:p>
            <a:endParaRPr lang="en-US" sz="1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8"/>
          <p:cNvSpPr>
            <a:spLocks noChangeArrowheads="1"/>
          </p:cNvSpPr>
          <p:nvPr/>
        </p:nvSpPr>
        <p:spPr bwMode="auto">
          <a:xfrm>
            <a:off x="2057400" y="1752600"/>
            <a:ext cx="3395663" cy="2776538"/>
          </a:xfrm>
          <a:prstGeom prst="rect">
            <a:avLst/>
          </a:prstGeom>
          <a:solidFill>
            <a:schemeClr val="bg1">
              <a:alpha val="76862"/>
            </a:schemeClr>
          </a:solidFill>
          <a:ln w="9525" algn="ctr">
            <a:noFill/>
            <a:round/>
            <a:headEnd/>
            <a:tailEnd/>
          </a:ln>
        </p:spPr>
        <p:txBody>
          <a:bodyPr anchor="ctr"/>
          <a:lstStyle/>
          <a:p>
            <a:pPr marL="219075" indent="-219075"/>
            <a:endParaRPr lang="en-US"/>
          </a:p>
        </p:txBody>
      </p:sp>
      <p:sp>
        <p:nvSpPr>
          <p:cNvPr id="261123" name="Rectangle 2"/>
          <p:cNvSpPr>
            <a:spLocks noGrp="1" noChangeArrowheads="1"/>
          </p:cNvSpPr>
          <p:nvPr>
            <p:ph type="title" idx="4294967295"/>
          </p:nvPr>
        </p:nvSpPr>
        <p:spPr/>
        <p:txBody>
          <a:bodyPr/>
          <a:lstStyle/>
          <a:p>
            <a:r>
              <a:rPr lang="en-US" sz="3200" smtClean="0"/>
              <a:t>The Modular Communication Interface</a:t>
            </a:r>
            <a:br>
              <a:rPr lang="en-US" sz="3200" smtClean="0"/>
            </a:br>
            <a:r>
              <a:rPr lang="en-US" sz="1800" smtClean="0"/>
              <a:t>Indispensible Characteristics</a:t>
            </a:r>
          </a:p>
        </p:txBody>
      </p:sp>
      <p:sp>
        <p:nvSpPr>
          <p:cNvPr id="261124" name="Text Box 6"/>
          <p:cNvSpPr txBox="1">
            <a:spLocks noChangeArrowheads="1"/>
          </p:cNvSpPr>
          <p:nvPr/>
        </p:nvSpPr>
        <p:spPr bwMode="auto">
          <a:xfrm>
            <a:off x="290513" y="1447800"/>
            <a:ext cx="5151437" cy="4595813"/>
          </a:xfrm>
          <a:prstGeom prst="rect">
            <a:avLst/>
          </a:prstGeom>
          <a:solidFill>
            <a:schemeClr val="bg1">
              <a:alpha val="10196"/>
            </a:schemeClr>
          </a:solidFill>
          <a:ln w="9525">
            <a:noFill/>
            <a:miter lim="800000"/>
            <a:headEnd/>
            <a:tailEnd/>
          </a:ln>
        </p:spPr>
        <p:txBody>
          <a:bodyPr>
            <a:spAutoFit/>
          </a:bodyPr>
          <a:lstStyle/>
          <a:p>
            <a:pPr marL="347663" indent="-347663">
              <a:spcAft>
                <a:spcPts val="500"/>
              </a:spcAft>
              <a:buFont typeface="Wingdings" pitchFamily="2" charset="2"/>
              <a:buChar char="q"/>
            </a:pPr>
            <a:r>
              <a:rPr lang="en-US" sz="1800"/>
              <a:t>A uniform open standard  </a:t>
            </a:r>
            <a:r>
              <a:rPr lang="en-US" sz="1400"/>
              <a:t>An appliance works with any comm module</a:t>
            </a:r>
          </a:p>
          <a:p>
            <a:pPr marL="630238" lvl="1" indent="-173038">
              <a:spcAft>
                <a:spcPts val="1500"/>
              </a:spcAft>
              <a:buFont typeface="Arial" charset="0"/>
              <a:buChar char="–"/>
            </a:pPr>
            <a:r>
              <a:rPr lang="en-US" sz="1400"/>
              <a:t>A comm module works with any appliance</a:t>
            </a:r>
          </a:p>
          <a:p>
            <a:pPr marL="347663" indent="-347663">
              <a:spcAft>
                <a:spcPts val="1500"/>
              </a:spcAft>
              <a:buFont typeface="Wingdings" pitchFamily="2" charset="2"/>
              <a:buChar char="q"/>
            </a:pPr>
            <a:r>
              <a:rPr lang="en-US" sz="1800"/>
              <a:t>Homeowner Installable, removable and replaceable at any time</a:t>
            </a:r>
          </a:p>
          <a:p>
            <a:pPr marL="347663" indent="-347663">
              <a:spcAft>
                <a:spcPts val="1500"/>
              </a:spcAft>
              <a:buFont typeface="Wingdings" pitchFamily="2" charset="2"/>
              <a:buChar char="q"/>
            </a:pPr>
            <a:r>
              <a:rPr lang="en-US" sz="1800"/>
              <a:t>Intelligently informs the appliance, does not cut off its power </a:t>
            </a:r>
          </a:p>
          <a:p>
            <a:pPr marL="347663" indent="-347663">
              <a:spcAft>
                <a:spcPts val="1500"/>
              </a:spcAft>
              <a:buFont typeface="Wingdings" pitchFamily="2" charset="2"/>
              <a:buChar char="q"/>
            </a:pPr>
            <a:r>
              <a:rPr lang="en-US" sz="1800"/>
              <a:t>Low cost impact on appliances, cost is incurred only when actually utilized</a:t>
            </a:r>
          </a:p>
          <a:p>
            <a:pPr marL="347663" indent="-347663">
              <a:spcAft>
                <a:spcPts val="1500"/>
              </a:spcAft>
              <a:buFont typeface="Wingdings" pitchFamily="2" charset="2"/>
              <a:buChar char="q"/>
            </a:pPr>
            <a:r>
              <a:rPr lang="en-US" sz="1800"/>
              <a:t>Simple for the most limited of devices, yet extensible</a:t>
            </a:r>
          </a:p>
          <a:p>
            <a:pPr marL="347663" indent="-347663">
              <a:spcAft>
                <a:spcPts val="1500"/>
              </a:spcAft>
              <a:buFont typeface="Wingdings" pitchFamily="2" charset="2"/>
              <a:buChar char="q"/>
            </a:pPr>
            <a:r>
              <a:rPr lang="en-US" sz="1800"/>
              <a:t>Communication systems can evolve without obsoleting the end device</a:t>
            </a:r>
          </a:p>
        </p:txBody>
      </p:sp>
      <p:pic>
        <p:nvPicPr>
          <p:cNvPr id="261125" name="Picture 8" descr="Energy Management Console.jpg"/>
          <p:cNvPicPr>
            <a:picLocks noChangeAspect="1"/>
          </p:cNvPicPr>
          <p:nvPr/>
        </p:nvPicPr>
        <p:blipFill>
          <a:blip r:embed="rId2"/>
          <a:srcRect/>
          <a:stretch>
            <a:fillRect/>
          </a:stretch>
        </p:blipFill>
        <p:spPr bwMode="auto">
          <a:xfrm>
            <a:off x="5705475" y="3889375"/>
            <a:ext cx="2970213" cy="2501900"/>
          </a:xfrm>
          <a:prstGeom prst="rect">
            <a:avLst/>
          </a:prstGeom>
          <a:noFill/>
          <a:ln w="9525">
            <a:noFill/>
            <a:miter lim="800000"/>
            <a:headEnd/>
            <a:tailEnd/>
          </a:ln>
        </p:spPr>
      </p:pic>
      <p:pic>
        <p:nvPicPr>
          <p:cNvPr id="261126" name="Picture 9" descr="Washing Machine.tif"/>
          <p:cNvPicPr>
            <a:picLocks noChangeAspect="1"/>
          </p:cNvPicPr>
          <p:nvPr/>
        </p:nvPicPr>
        <p:blipFill>
          <a:blip r:embed="rId3"/>
          <a:srcRect/>
          <a:stretch>
            <a:fillRect/>
          </a:stretch>
        </p:blipFill>
        <p:spPr bwMode="auto">
          <a:xfrm>
            <a:off x="5599113" y="1319213"/>
            <a:ext cx="3276600" cy="245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ctrTitle" idx="4294967295"/>
          </p:nvPr>
        </p:nvSpPr>
        <p:spPr>
          <a:xfrm>
            <a:off x="0" y="1660525"/>
            <a:ext cx="9144000" cy="1616075"/>
          </a:xfrm>
        </p:spPr>
        <p:txBody>
          <a:bodyPr/>
          <a:lstStyle/>
          <a:p>
            <a:pPr algn="ctr" eaLnBrk="1" hangingPunct="1">
              <a:lnSpc>
                <a:spcPct val="90000"/>
              </a:lnSpc>
            </a:pPr>
            <a:r>
              <a:rPr lang="en-US" sz="4400" smtClean="0">
                <a:solidFill>
                  <a:srgbClr val="233A9B"/>
                </a:solidFill>
              </a:rPr>
              <a:t>What is Smart Grid?</a:t>
            </a:r>
            <a:br>
              <a:rPr lang="en-US" sz="4400" smtClean="0">
                <a:solidFill>
                  <a:srgbClr val="233A9B"/>
                </a:solidFill>
              </a:rPr>
            </a:br>
            <a:r>
              <a:rPr lang="en-US" sz="4400" smtClean="0">
                <a:solidFill>
                  <a:srgbClr val="233A9B"/>
                </a:solidFill>
              </a:rPr>
              <a:t/>
            </a:r>
            <a:br>
              <a:rPr lang="en-US" sz="4400" smtClean="0">
                <a:solidFill>
                  <a:srgbClr val="233A9B"/>
                </a:solidFill>
              </a:rPr>
            </a:br>
            <a:r>
              <a:rPr lang="en-US" sz="4400" smtClean="0">
                <a:solidFill>
                  <a:srgbClr val="233A9B"/>
                </a:solidFill>
              </a:rPr>
              <a:t>John Buffington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p:cNvSpPr>
            <a:spLocks noGrp="1"/>
          </p:cNvSpPr>
          <p:nvPr>
            <p:ph type="title" idx="4294967295"/>
          </p:nvPr>
        </p:nvSpPr>
        <p:spPr/>
        <p:txBody>
          <a:bodyPr/>
          <a:lstStyle/>
          <a:p>
            <a:r>
              <a:rPr lang="en-US" sz="3200" smtClean="0"/>
              <a:t>Progress Toward an Open Standard</a:t>
            </a:r>
          </a:p>
        </p:txBody>
      </p:sp>
      <p:pic>
        <p:nvPicPr>
          <p:cNvPr id="262147" name="Picture 2"/>
          <p:cNvPicPr>
            <a:picLocks noChangeAspect="1" noChangeArrowheads="1"/>
          </p:cNvPicPr>
          <p:nvPr/>
        </p:nvPicPr>
        <p:blipFill>
          <a:blip r:embed="rId2"/>
          <a:srcRect r="43047"/>
          <a:stretch>
            <a:fillRect/>
          </a:stretch>
        </p:blipFill>
        <p:spPr bwMode="auto">
          <a:xfrm>
            <a:off x="1143000" y="1600200"/>
            <a:ext cx="3733800" cy="576263"/>
          </a:xfrm>
          <a:prstGeom prst="rect">
            <a:avLst/>
          </a:prstGeom>
          <a:noFill/>
          <a:ln w="9525" algn="ctr">
            <a:noFill/>
            <a:miter lim="800000"/>
            <a:headEnd/>
            <a:tailEnd/>
          </a:ln>
        </p:spPr>
      </p:pic>
      <p:pic>
        <p:nvPicPr>
          <p:cNvPr id="262148" name="Picture 3" descr="USNAP_PMS3025_7473"/>
          <p:cNvPicPr>
            <a:picLocks noChangeAspect="1" noChangeArrowheads="1"/>
          </p:cNvPicPr>
          <p:nvPr/>
        </p:nvPicPr>
        <p:blipFill>
          <a:blip r:embed="rId3"/>
          <a:srcRect/>
          <a:stretch>
            <a:fillRect/>
          </a:stretch>
        </p:blipFill>
        <p:spPr bwMode="auto">
          <a:xfrm>
            <a:off x="1524000" y="5105400"/>
            <a:ext cx="2605088" cy="685800"/>
          </a:xfrm>
          <a:prstGeom prst="rect">
            <a:avLst/>
          </a:prstGeom>
          <a:noFill/>
          <a:ln w="9525">
            <a:noFill/>
            <a:miter lim="800000"/>
            <a:headEnd/>
            <a:tailEnd/>
          </a:ln>
        </p:spPr>
      </p:pic>
      <p:sp>
        <p:nvSpPr>
          <p:cNvPr id="10" name="Right Arrow 9"/>
          <p:cNvSpPr/>
          <p:nvPr/>
        </p:nvSpPr>
        <p:spPr bwMode="auto">
          <a:xfrm rot="10800000" flipH="1">
            <a:off x="4572000" y="3276598"/>
            <a:ext cx="1143000" cy="672525"/>
          </a:xfrm>
          <a:prstGeom prst="rightArrow">
            <a:avLst/>
          </a:prstGeom>
          <a:solidFill>
            <a:srgbClr val="3E7264"/>
          </a:solidFill>
          <a:ln w="9525" cap="flat" cmpd="sng" algn="ctr">
            <a:noFill/>
            <a:prstDash val="solid"/>
            <a:round/>
            <a:headEnd type="none" w="med" len="med"/>
            <a:tailEnd type="none" w="med" len="med"/>
          </a:ln>
          <a:effectLst/>
          <a:scene3d>
            <a:camera prst="orthographicFront"/>
            <a:lightRig rig="threePt" dir="t"/>
          </a:scene3d>
          <a:sp3d>
            <a:bevelT/>
          </a:sp3d>
        </p:spPr>
        <p:txBody>
          <a:bodyPr>
            <a:spAutoFit/>
          </a:bodyPr>
          <a:lstStyle/>
          <a:p>
            <a:pPr>
              <a:defRPr/>
            </a:pPr>
            <a:endParaRPr lang="en-US">
              <a:latin typeface="Arial" pitchFamily="34" charset="0"/>
              <a:ea typeface="ＭＳ Ｐゴシック" pitchFamily="34" charset="-128"/>
              <a:cs typeface="+mn-cs"/>
            </a:endParaRPr>
          </a:p>
        </p:txBody>
      </p:sp>
      <p:sp>
        <p:nvSpPr>
          <p:cNvPr id="262152" name="Oval 8"/>
          <p:cNvSpPr>
            <a:spLocks noChangeArrowheads="1"/>
          </p:cNvSpPr>
          <p:nvPr/>
        </p:nvSpPr>
        <p:spPr bwMode="auto">
          <a:xfrm>
            <a:off x="1295400" y="2819400"/>
            <a:ext cx="3200400" cy="1600200"/>
          </a:xfrm>
          <a:prstGeom prst="ellipse">
            <a:avLst/>
          </a:prstGeom>
          <a:solidFill>
            <a:schemeClr val="bg1"/>
          </a:solidFill>
          <a:ln w="38100" algn="ctr">
            <a:solidFill>
              <a:schemeClr val="tx1"/>
            </a:solidFill>
            <a:round/>
            <a:headEnd/>
            <a:tailEnd/>
          </a:ln>
        </p:spPr>
        <p:txBody>
          <a:bodyPr/>
          <a:lstStyle/>
          <a:p>
            <a:endParaRPr lang="en-US" sz="1800" b="1">
              <a:solidFill>
                <a:schemeClr val="bg1"/>
              </a:solidFill>
            </a:endParaRPr>
          </a:p>
        </p:txBody>
      </p:sp>
      <p:pic>
        <p:nvPicPr>
          <p:cNvPr id="262153" name="Picture 2"/>
          <p:cNvPicPr>
            <a:picLocks noChangeAspect="1" noChangeArrowheads="1"/>
          </p:cNvPicPr>
          <p:nvPr/>
        </p:nvPicPr>
        <p:blipFill>
          <a:blip r:embed="rId4"/>
          <a:srcRect/>
          <a:stretch>
            <a:fillRect/>
          </a:stretch>
        </p:blipFill>
        <p:spPr bwMode="auto">
          <a:xfrm>
            <a:off x="5715000" y="2819400"/>
            <a:ext cx="2857500" cy="1600200"/>
          </a:xfrm>
          <a:prstGeom prst="rect">
            <a:avLst/>
          </a:prstGeom>
          <a:noFill/>
          <a:ln w="9525">
            <a:noFill/>
            <a:miter lim="800000"/>
            <a:headEnd/>
            <a:tailEnd/>
          </a:ln>
        </p:spPr>
      </p:pic>
      <p:sp>
        <p:nvSpPr>
          <p:cNvPr id="11" name="Right Arrow 10"/>
          <p:cNvSpPr/>
          <p:nvPr/>
        </p:nvSpPr>
        <p:spPr bwMode="auto">
          <a:xfrm rot="16200000">
            <a:off x="2469863" y="4235737"/>
            <a:ext cx="762000" cy="672525"/>
          </a:xfrm>
          <a:prstGeom prst="rightArrow">
            <a:avLst/>
          </a:prstGeom>
          <a:solidFill>
            <a:srgbClr val="3E7264"/>
          </a:solidFill>
          <a:ln w="9525" cap="flat" cmpd="sng" algn="ctr">
            <a:noFill/>
            <a:prstDash val="solid"/>
            <a:round/>
            <a:headEnd type="none" w="med" len="med"/>
            <a:tailEnd type="none" w="med" len="med"/>
          </a:ln>
          <a:effectLst/>
          <a:scene3d>
            <a:camera prst="orthographicFront"/>
            <a:lightRig rig="threePt" dir="t"/>
          </a:scene3d>
          <a:sp3d>
            <a:bevelT/>
          </a:sp3d>
        </p:spPr>
        <p:txBody>
          <a:bodyPr>
            <a:spAutoFit/>
          </a:bodyPr>
          <a:lstStyle/>
          <a:p>
            <a:pPr>
              <a:defRPr/>
            </a:pPr>
            <a:endParaRPr lang="en-US">
              <a:latin typeface="Arial" pitchFamily="34" charset="0"/>
              <a:ea typeface="ＭＳ Ｐゴシック" pitchFamily="34" charset="-128"/>
              <a:cs typeface="+mn-cs"/>
            </a:endParaRPr>
          </a:p>
        </p:txBody>
      </p:sp>
      <p:pic>
        <p:nvPicPr>
          <p:cNvPr id="262157" name="Picture 3"/>
          <p:cNvPicPr>
            <a:picLocks noChangeAspect="1" noChangeArrowheads="1"/>
          </p:cNvPicPr>
          <p:nvPr/>
        </p:nvPicPr>
        <p:blipFill>
          <a:blip r:embed="rId5"/>
          <a:srcRect/>
          <a:stretch>
            <a:fillRect/>
          </a:stretch>
        </p:blipFill>
        <p:spPr bwMode="auto">
          <a:xfrm>
            <a:off x="2133600" y="3200400"/>
            <a:ext cx="1524000" cy="400050"/>
          </a:xfrm>
          <a:prstGeom prst="rect">
            <a:avLst/>
          </a:prstGeom>
          <a:noFill/>
          <a:ln w="9525">
            <a:noFill/>
            <a:miter lim="800000"/>
            <a:headEnd/>
            <a:tailEnd/>
          </a:ln>
        </p:spPr>
      </p:pic>
      <p:sp>
        <p:nvSpPr>
          <p:cNvPr id="262158" name="Rectangle 12"/>
          <p:cNvSpPr>
            <a:spLocks noChangeArrowheads="1"/>
          </p:cNvSpPr>
          <p:nvPr/>
        </p:nvSpPr>
        <p:spPr bwMode="auto">
          <a:xfrm>
            <a:off x="1524000" y="3657600"/>
            <a:ext cx="2705100" cy="400050"/>
          </a:xfrm>
          <a:prstGeom prst="rect">
            <a:avLst/>
          </a:prstGeom>
          <a:noFill/>
          <a:ln w="9525">
            <a:noFill/>
            <a:miter lim="800000"/>
            <a:headEnd/>
            <a:tailEnd/>
          </a:ln>
        </p:spPr>
        <p:txBody>
          <a:bodyPr wrap="none">
            <a:spAutoFit/>
          </a:bodyPr>
          <a:lstStyle/>
          <a:p>
            <a:r>
              <a:rPr lang="en-US" sz="2000" b="1"/>
              <a:t>Home-to-Grid DEWG</a:t>
            </a:r>
          </a:p>
        </p:txBody>
      </p:sp>
      <p:sp>
        <p:nvSpPr>
          <p:cNvPr id="8" name="Right Arrow 7"/>
          <p:cNvSpPr/>
          <p:nvPr/>
        </p:nvSpPr>
        <p:spPr bwMode="auto">
          <a:xfrm rot="5400000">
            <a:off x="2469862" y="2330738"/>
            <a:ext cx="762000" cy="672525"/>
          </a:xfrm>
          <a:prstGeom prst="rightArrow">
            <a:avLst/>
          </a:prstGeom>
          <a:solidFill>
            <a:srgbClr val="3E7264"/>
          </a:solidFill>
          <a:ln w="9525" cap="flat" cmpd="sng" algn="ctr">
            <a:noFill/>
            <a:prstDash val="solid"/>
            <a:round/>
            <a:headEnd type="none" w="med" len="med"/>
            <a:tailEnd type="none" w="med" len="med"/>
          </a:ln>
          <a:effectLst/>
          <a:scene3d>
            <a:camera prst="orthographicFront"/>
            <a:lightRig rig="threePt" dir="t"/>
          </a:scene3d>
          <a:sp3d>
            <a:bevelT/>
          </a:sp3d>
        </p:spPr>
        <p:txBody>
          <a:bodyPr>
            <a:spAutoFit/>
          </a:bodyPr>
          <a:lstStyle/>
          <a:p>
            <a:pPr>
              <a:defRPr/>
            </a:pPr>
            <a:endParaRPr lang="en-US">
              <a:latin typeface="Arial" pitchFamily="34" charset="0"/>
              <a:ea typeface="ＭＳ Ｐゴシック" pitchFamily="34" charset="-128"/>
              <a:cs typeface="+mn-cs"/>
            </a:endParaRPr>
          </a:p>
        </p:txBody>
      </p:sp>
      <p:sp>
        <p:nvSpPr>
          <p:cNvPr id="262162" name="Rectangle 13"/>
          <p:cNvSpPr>
            <a:spLocks noChangeArrowheads="1"/>
          </p:cNvSpPr>
          <p:nvPr/>
        </p:nvSpPr>
        <p:spPr bwMode="auto">
          <a:xfrm>
            <a:off x="4572000" y="3962400"/>
            <a:ext cx="1284288" cy="584200"/>
          </a:xfrm>
          <a:prstGeom prst="rect">
            <a:avLst/>
          </a:prstGeom>
          <a:noFill/>
          <a:ln w="9525">
            <a:noFill/>
            <a:miter lim="800000"/>
            <a:headEnd/>
            <a:tailEnd/>
          </a:ln>
        </p:spPr>
        <p:txBody>
          <a:bodyPr>
            <a:spAutoFit/>
          </a:bodyPr>
          <a:lstStyle/>
          <a:p>
            <a:r>
              <a:rPr lang="en-US" sz="1600" b="1"/>
              <a:t>September 2011</a:t>
            </a:r>
          </a:p>
        </p:txBody>
      </p:sp>
      <p:sp>
        <p:nvSpPr>
          <p:cNvPr id="262163" name="Rectangle 14"/>
          <p:cNvSpPr>
            <a:spLocks noChangeArrowheads="1"/>
          </p:cNvSpPr>
          <p:nvPr/>
        </p:nvSpPr>
        <p:spPr bwMode="auto">
          <a:xfrm>
            <a:off x="228600" y="3276600"/>
            <a:ext cx="1284288" cy="646113"/>
          </a:xfrm>
          <a:prstGeom prst="rect">
            <a:avLst/>
          </a:prstGeom>
          <a:noFill/>
          <a:ln w="9525">
            <a:noFill/>
            <a:miter lim="800000"/>
            <a:headEnd/>
            <a:tailEnd/>
          </a:ln>
        </p:spPr>
        <p:txBody>
          <a:bodyPr>
            <a:spAutoFit/>
          </a:bodyPr>
          <a:lstStyle/>
          <a:p>
            <a:r>
              <a:rPr lang="en-US" sz="1800" b="1"/>
              <a:t>January 2011</a:t>
            </a:r>
          </a:p>
        </p:txBody>
      </p:sp>
      <p:sp>
        <p:nvSpPr>
          <p:cNvPr id="16" name="Rectangle 15"/>
          <p:cNvSpPr>
            <a:spLocks noChangeArrowheads="1"/>
          </p:cNvSpPr>
          <p:nvPr/>
        </p:nvSpPr>
        <p:spPr bwMode="auto">
          <a:xfrm>
            <a:off x="5105400" y="4876800"/>
            <a:ext cx="3733800" cy="954088"/>
          </a:xfrm>
          <a:prstGeom prst="rect">
            <a:avLst/>
          </a:prstGeom>
          <a:noFill/>
          <a:ln w="28575">
            <a:solidFill>
              <a:schemeClr val="tx1"/>
            </a:solidFill>
            <a:miter lim="800000"/>
            <a:headEnd/>
            <a:tailEnd/>
          </a:ln>
        </p:spPr>
        <p:txBody>
          <a:bodyPr>
            <a:spAutoFit/>
          </a:bodyPr>
          <a:lstStyle/>
          <a:p>
            <a:pPr>
              <a:spcBef>
                <a:spcPts val="600"/>
              </a:spcBef>
              <a:spcAft>
                <a:spcPts val="600"/>
              </a:spcAft>
            </a:pPr>
            <a:r>
              <a:rPr lang="en-US" sz="1400" b="1"/>
              <a:t>Specification at:</a:t>
            </a:r>
          </a:p>
          <a:p>
            <a:pPr>
              <a:spcBef>
                <a:spcPts val="600"/>
              </a:spcBef>
              <a:spcAft>
                <a:spcPts val="600"/>
              </a:spcAft>
            </a:pPr>
            <a:r>
              <a:rPr lang="en-US" sz="1600">
                <a:solidFill>
                  <a:schemeClr val="tx2"/>
                </a:solidFill>
              </a:rPr>
              <a:t>http://collaborate.nist.gov/twiki-sggrid/bin/view/SmartGrid/H2G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C:\Users\TIM\AppData\Local\Microsoft\Windows\Temporary Internet Files\Content.IE5\D8PRJTQQ\MCj04339180000[1].png"/>
          <p:cNvPicPr>
            <a:picLocks noChangeAspect="1" noChangeArrowheads="1"/>
          </p:cNvPicPr>
          <p:nvPr/>
        </p:nvPicPr>
        <p:blipFill>
          <a:blip r:embed="rId2" cstate="print">
            <a:duotone>
              <a:schemeClr val="bg2">
                <a:shade val="45000"/>
                <a:satMod val="135000"/>
              </a:schemeClr>
              <a:prstClr val="white"/>
            </a:duotone>
            <a:lum bright="21000" contrast="-21000"/>
          </a:blip>
          <a:stretch>
            <a:fillRect/>
          </a:stretch>
        </p:blipFill>
        <p:spPr bwMode="auto">
          <a:xfrm>
            <a:off x="5057775" y="1019175"/>
            <a:ext cx="3705225" cy="3705225"/>
          </a:xfrm>
          <a:prstGeom prst="rect">
            <a:avLst/>
          </a:prstGeom>
          <a:noFill/>
          <a:ln>
            <a:noFill/>
          </a:ln>
        </p:spPr>
      </p:pic>
      <p:sp>
        <p:nvSpPr>
          <p:cNvPr id="263171" name="Title 3"/>
          <p:cNvSpPr>
            <a:spLocks noGrp="1"/>
          </p:cNvSpPr>
          <p:nvPr>
            <p:ph type="title" idx="4294967295"/>
          </p:nvPr>
        </p:nvSpPr>
        <p:spPr/>
        <p:txBody>
          <a:bodyPr/>
          <a:lstStyle/>
          <a:p>
            <a:r>
              <a:rPr lang="en-US" smtClean="0"/>
              <a:t>OpenADR Demonstration Project</a:t>
            </a:r>
          </a:p>
        </p:txBody>
      </p:sp>
      <p:sp>
        <p:nvSpPr>
          <p:cNvPr id="263172" name="Content Placeholder 4"/>
          <p:cNvSpPr>
            <a:spLocks noGrp="1"/>
          </p:cNvSpPr>
          <p:nvPr>
            <p:ph idx="4294967295"/>
          </p:nvPr>
        </p:nvSpPr>
        <p:spPr>
          <a:xfrm>
            <a:off x="685800" y="4572000"/>
            <a:ext cx="7772400" cy="2057400"/>
          </a:xfrm>
        </p:spPr>
        <p:txBody>
          <a:bodyPr/>
          <a:lstStyle/>
          <a:p>
            <a:r>
              <a:rPr lang="en-US" smtClean="0"/>
              <a:t>Accelerate Standards Development of Protocols to Automatically Manage Loads for Demand Response (DR) and Ancillary Services. </a:t>
            </a:r>
          </a:p>
        </p:txBody>
      </p:sp>
      <p:pic>
        <p:nvPicPr>
          <p:cNvPr id="263173" name="Picture 3"/>
          <p:cNvPicPr>
            <a:picLocks noChangeAspect="1" noChangeArrowheads="1"/>
          </p:cNvPicPr>
          <p:nvPr/>
        </p:nvPicPr>
        <p:blipFill>
          <a:blip r:embed="rId3">
            <a:clrChange>
              <a:clrFrom>
                <a:srgbClr val="FFFFFF"/>
              </a:clrFrom>
              <a:clrTo>
                <a:srgbClr val="FFFFFF">
                  <a:alpha val="0"/>
                </a:srgbClr>
              </a:clrTo>
            </a:clrChange>
          </a:blip>
          <a:srcRect t="37846" r="46349"/>
          <a:stretch>
            <a:fillRect/>
          </a:stretch>
        </p:blipFill>
        <p:spPr bwMode="auto">
          <a:xfrm>
            <a:off x="1171575" y="1143000"/>
            <a:ext cx="2514600" cy="1704975"/>
          </a:xfrm>
          <a:prstGeom prst="rect">
            <a:avLst/>
          </a:prstGeom>
          <a:noFill/>
          <a:ln w="9525">
            <a:noFill/>
            <a:miter lim="800000"/>
            <a:headEnd/>
            <a:tailEnd/>
          </a:ln>
        </p:spPr>
      </p:pic>
      <p:pic>
        <p:nvPicPr>
          <p:cNvPr id="263174" name="Picture 21" descr="Smart Appliance (red washing machine)"/>
          <p:cNvPicPr>
            <a:picLocks noChangeAspect="1" noChangeArrowheads="1"/>
          </p:cNvPicPr>
          <p:nvPr/>
        </p:nvPicPr>
        <p:blipFill>
          <a:blip r:embed="rId4">
            <a:clrChange>
              <a:clrFrom>
                <a:srgbClr val="FCFFFD"/>
              </a:clrFrom>
              <a:clrTo>
                <a:srgbClr val="FCFFFD">
                  <a:alpha val="0"/>
                </a:srgbClr>
              </a:clrTo>
            </a:clrChange>
          </a:blip>
          <a:srcRect/>
          <a:stretch>
            <a:fillRect/>
          </a:stretch>
        </p:blipFill>
        <p:spPr bwMode="auto">
          <a:xfrm>
            <a:off x="7010400" y="3276600"/>
            <a:ext cx="411163" cy="544513"/>
          </a:xfrm>
          <a:prstGeom prst="rect">
            <a:avLst/>
          </a:prstGeom>
          <a:noFill/>
          <a:ln w="9525">
            <a:noFill/>
            <a:miter lim="800000"/>
            <a:headEnd/>
            <a:tailEnd/>
          </a:ln>
        </p:spPr>
      </p:pic>
      <p:pic>
        <p:nvPicPr>
          <p:cNvPr id="263175" name="Picture 26" descr="Digital Thermosta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239000" y="2819400"/>
            <a:ext cx="479425" cy="566738"/>
          </a:xfrm>
          <a:prstGeom prst="rect">
            <a:avLst/>
          </a:prstGeom>
          <a:noFill/>
          <a:ln w="9525">
            <a:noFill/>
            <a:miter lim="800000"/>
            <a:headEnd/>
            <a:tailEnd/>
          </a:ln>
        </p:spPr>
      </p:pic>
      <p:pic>
        <p:nvPicPr>
          <p:cNvPr id="263176" name="Picture 6"/>
          <p:cNvPicPr>
            <a:picLocks noChangeAspect="1" noChangeArrowheads="1"/>
          </p:cNvPicPr>
          <p:nvPr/>
        </p:nvPicPr>
        <p:blipFill>
          <a:blip r:embed="rId6"/>
          <a:srcRect/>
          <a:stretch>
            <a:fillRect/>
          </a:stretch>
        </p:blipFill>
        <p:spPr bwMode="auto">
          <a:xfrm>
            <a:off x="6400800" y="3657600"/>
            <a:ext cx="561975" cy="419100"/>
          </a:xfrm>
          <a:prstGeom prst="rect">
            <a:avLst/>
          </a:prstGeom>
          <a:noFill/>
          <a:ln w="9525">
            <a:noFill/>
            <a:miter lim="800000"/>
            <a:headEnd/>
            <a:tailEnd/>
          </a:ln>
        </p:spPr>
      </p:pic>
      <p:sp>
        <p:nvSpPr>
          <p:cNvPr id="263177" name="Rounded Rectangle 141"/>
          <p:cNvSpPr>
            <a:spLocks noChangeArrowheads="1"/>
          </p:cNvSpPr>
          <p:nvPr/>
        </p:nvSpPr>
        <p:spPr bwMode="auto">
          <a:xfrm>
            <a:off x="4829175" y="2314575"/>
            <a:ext cx="762000" cy="228600"/>
          </a:xfrm>
          <a:prstGeom prst="roundRect">
            <a:avLst>
              <a:gd name="adj" fmla="val 16667"/>
            </a:avLst>
          </a:prstGeom>
          <a:solidFill>
            <a:srgbClr val="00B8FF"/>
          </a:solidFill>
          <a:ln w="9525" algn="ctr">
            <a:solidFill>
              <a:schemeClr val="tx1"/>
            </a:solidFill>
            <a:round/>
            <a:headEnd/>
            <a:tailEnd/>
          </a:ln>
        </p:spPr>
        <p:txBody>
          <a:bodyPr anchor="ctr" anchorCtr="1"/>
          <a:lstStyle/>
          <a:p>
            <a:pPr defTabSz="457200">
              <a:spcBef>
                <a:spcPts val="1000"/>
              </a:spcBef>
              <a:buClr>
                <a:srgbClr val="000000"/>
              </a:buClr>
              <a:buSzPct val="100000"/>
              <a:buFont typeface="Times New Roman" pitchFamily="18" charset="0"/>
              <a:buNone/>
            </a:pPr>
            <a:r>
              <a:rPr lang="en-US" sz="1400">
                <a:ea typeface="MS Gothic" pitchFamily="49" charset="-128"/>
              </a:rPr>
              <a:t>HEMS</a:t>
            </a:r>
          </a:p>
        </p:txBody>
      </p:sp>
      <p:cxnSp>
        <p:nvCxnSpPr>
          <p:cNvPr id="263178" name="Straight Connector 30"/>
          <p:cNvCxnSpPr>
            <a:cxnSpLocks noChangeShapeType="1"/>
          </p:cNvCxnSpPr>
          <p:nvPr/>
        </p:nvCxnSpPr>
        <p:spPr bwMode="auto">
          <a:xfrm>
            <a:off x="5591175" y="2543175"/>
            <a:ext cx="1800225" cy="504825"/>
          </a:xfrm>
          <a:prstGeom prst="line">
            <a:avLst/>
          </a:prstGeom>
          <a:noFill/>
          <a:ln w="22225" algn="ctr">
            <a:solidFill>
              <a:srgbClr val="00FF00"/>
            </a:solidFill>
            <a:prstDash val="sysDot"/>
            <a:round/>
            <a:headEnd/>
            <a:tailEnd/>
          </a:ln>
        </p:spPr>
      </p:cxnSp>
      <p:cxnSp>
        <p:nvCxnSpPr>
          <p:cNvPr id="263179" name="Straight Connector 32"/>
          <p:cNvCxnSpPr>
            <a:cxnSpLocks noChangeShapeType="1"/>
          </p:cNvCxnSpPr>
          <p:nvPr/>
        </p:nvCxnSpPr>
        <p:spPr bwMode="auto">
          <a:xfrm rot="16200000" flipH="1">
            <a:off x="5372100" y="2552700"/>
            <a:ext cx="1295400" cy="1219200"/>
          </a:xfrm>
          <a:prstGeom prst="line">
            <a:avLst/>
          </a:prstGeom>
          <a:noFill/>
          <a:ln w="22225" algn="ctr">
            <a:solidFill>
              <a:srgbClr val="00FF00"/>
            </a:solidFill>
            <a:prstDash val="sysDot"/>
            <a:round/>
            <a:headEnd/>
            <a:tailEnd/>
          </a:ln>
        </p:spPr>
      </p:cxnSp>
      <p:cxnSp>
        <p:nvCxnSpPr>
          <p:cNvPr id="263180" name="Straight Connector 34"/>
          <p:cNvCxnSpPr>
            <a:cxnSpLocks noChangeShapeType="1"/>
          </p:cNvCxnSpPr>
          <p:nvPr/>
        </p:nvCxnSpPr>
        <p:spPr bwMode="auto">
          <a:xfrm>
            <a:off x="5562600" y="2514600"/>
            <a:ext cx="1676400" cy="817563"/>
          </a:xfrm>
          <a:prstGeom prst="line">
            <a:avLst/>
          </a:prstGeom>
          <a:noFill/>
          <a:ln w="22225" algn="ctr">
            <a:solidFill>
              <a:srgbClr val="00FF00"/>
            </a:solidFill>
            <a:prstDash val="sysDot"/>
            <a:round/>
            <a:headEnd/>
            <a:tailEnd/>
          </a:ln>
        </p:spPr>
      </p:cxnSp>
      <p:cxnSp>
        <p:nvCxnSpPr>
          <p:cNvPr id="37" name="Straight Connector 36"/>
          <p:cNvCxnSpPr/>
          <p:nvPr/>
        </p:nvCxnSpPr>
        <p:spPr bwMode="auto">
          <a:xfrm rot="10800000" flipV="1">
            <a:off x="2209800" y="2428875"/>
            <a:ext cx="2619375" cy="85725"/>
          </a:xfrm>
          <a:prstGeom prst="line">
            <a:avLst/>
          </a:prstGeom>
          <a:solidFill>
            <a:schemeClr val="accent1"/>
          </a:solidFill>
          <a:ln w="22225" cap="flat" cmpd="sng" algn="ctr">
            <a:solidFill>
              <a:schemeClr val="accent4">
                <a:lumMod val="50000"/>
              </a:schemeClr>
            </a:solidFill>
            <a:prstDash val="dash"/>
            <a:round/>
            <a:headEnd type="none" w="med" len="med"/>
            <a:tailEnd type="none" w="med" len="med"/>
          </a:ln>
          <a:effectLst/>
        </p:spPr>
      </p:cxnSp>
      <p:sp>
        <p:nvSpPr>
          <p:cNvPr id="44" name="TextBox 43"/>
          <p:cNvSpPr txBox="1"/>
          <p:nvPr/>
        </p:nvSpPr>
        <p:spPr>
          <a:xfrm>
            <a:off x="2209800" y="2438400"/>
            <a:ext cx="1828800" cy="1200150"/>
          </a:xfrm>
          <a:prstGeom prst="rect">
            <a:avLst/>
          </a:prstGeom>
          <a:noFill/>
        </p:spPr>
        <p:txBody>
          <a:bodyPr>
            <a:spAutoFit/>
          </a:bodyPr>
          <a:lstStyle/>
          <a:p>
            <a:pPr>
              <a:defRPr/>
            </a:pPr>
            <a:r>
              <a:rPr lang="en-US" dirty="0" err="1">
                <a:solidFill>
                  <a:schemeClr val="accent4">
                    <a:lumMod val="50000"/>
                  </a:schemeClr>
                </a:solidFill>
                <a:latin typeface="+mj-lt"/>
                <a:ea typeface="ＭＳ Ｐゴシック" pitchFamily="34" charset="-128"/>
                <a:cs typeface="+mn-cs"/>
              </a:rPr>
              <a:t>OpenADR</a:t>
            </a:r>
            <a:endParaRPr lang="en-US" dirty="0">
              <a:solidFill>
                <a:schemeClr val="accent4">
                  <a:lumMod val="50000"/>
                </a:schemeClr>
              </a:solidFill>
              <a:latin typeface="+mj-lt"/>
              <a:ea typeface="ＭＳ Ｐゴシック" pitchFamily="34" charset="-128"/>
              <a:cs typeface="+mn-cs"/>
            </a:endParaRPr>
          </a:p>
          <a:p>
            <a:pPr>
              <a:defRPr/>
            </a:pPr>
            <a:r>
              <a:rPr lang="en-US" dirty="0">
                <a:solidFill>
                  <a:schemeClr val="accent4">
                    <a:lumMod val="50000"/>
                  </a:schemeClr>
                </a:solidFill>
                <a:latin typeface="+mj-lt"/>
                <a:ea typeface="ＭＳ Ｐゴシック" pitchFamily="34" charset="-128"/>
                <a:cs typeface="+mn-cs"/>
              </a:rPr>
              <a:t>Over FAN or NAN</a:t>
            </a:r>
          </a:p>
        </p:txBody>
      </p:sp>
      <p:sp>
        <p:nvSpPr>
          <p:cNvPr id="45" name="TextBox 44"/>
          <p:cNvSpPr txBox="1"/>
          <p:nvPr/>
        </p:nvSpPr>
        <p:spPr>
          <a:xfrm>
            <a:off x="4343400" y="2609850"/>
            <a:ext cx="1143000" cy="1200150"/>
          </a:xfrm>
          <a:prstGeom prst="rect">
            <a:avLst/>
          </a:prstGeom>
          <a:noFill/>
        </p:spPr>
        <p:txBody>
          <a:bodyPr>
            <a:spAutoFit/>
          </a:bodyPr>
          <a:lstStyle/>
          <a:p>
            <a:pPr>
              <a:defRPr/>
            </a:pPr>
            <a:r>
              <a:rPr lang="en-US" dirty="0">
                <a:solidFill>
                  <a:schemeClr val="accent6">
                    <a:lumMod val="75000"/>
                  </a:schemeClr>
                </a:solidFill>
                <a:latin typeface="+mj-lt"/>
                <a:ea typeface="ＭＳ Ｐゴシック" pitchFamily="34" charset="-128"/>
                <a:cs typeface="+mn-cs"/>
              </a:rPr>
              <a:t>SEP 2</a:t>
            </a:r>
          </a:p>
          <a:p>
            <a:pPr>
              <a:defRPr/>
            </a:pPr>
            <a:r>
              <a:rPr lang="en-US" dirty="0">
                <a:solidFill>
                  <a:schemeClr val="accent6">
                    <a:lumMod val="75000"/>
                  </a:schemeClr>
                </a:solidFill>
                <a:latin typeface="+mj-lt"/>
                <a:ea typeface="ＭＳ Ｐゴシック" pitchFamily="34" charset="-128"/>
                <a:cs typeface="+mn-cs"/>
              </a:rPr>
              <a:t>Over HAN</a:t>
            </a:r>
          </a:p>
        </p:txBody>
      </p:sp>
      <p:sp>
        <p:nvSpPr>
          <p:cNvPr id="263184" name="TextBox 50"/>
          <p:cNvSpPr txBox="1">
            <a:spLocks noChangeArrowheads="1"/>
          </p:cNvSpPr>
          <p:nvPr/>
        </p:nvSpPr>
        <p:spPr bwMode="auto">
          <a:xfrm>
            <a:off x="304800" y="3810000"/>
            <a:ext cx="3182938" cy="461963"/>
          </a:xfrm>
          <a:prstGeom prst="rect">
            <a:avLst/>
          </a:prstGeom>
          <a:noFill/>
          <a:ln w="9525">
            <a:noFill/>
            <a:miter lim="800000"/>
            <a:headEnd/>
            <a:tailEnd/>
          </a:ln>
        </p:spPr>
        <p:txBody>
          <a:bodyPr wrap="none">
            <a:spAutoFit/>
          </a:bodyPr>
          <a:lstStyle/>
          <a:p>
            <a:r>
              <a:rPr lang="en-US"/>
              <a:t>http://www.openadr.org/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idx="4294967295"/>
          </p:nvPr>
        </p:nvSpPr>
        <p:spPr>
          <a:xfrm>
            <a:off x="381000" y="609600"/>
            <a:ext cx="8382000" cy="1143000"/>
          </a:xfrm>
        </p:spPr>
        <p:txBody>
          <a:bodyPr/>
          <a:lstStyle/>
          <a:p>
            <a:r>
              <a:rPr lang="en-US" smtClean="0"/>
              <a:t>Smart Grid Demonstration Initiative</a:t>
            </a:r>
          </a:p>
        </p:txBody>
      </p:sp>
      <p:sp>
        <p:nvSpPr>
          <p:cNvPr id="264195" name="Rectangle 3"/>
          <p:cNvSpPr>
            <a:spLocks noGrp="1" noChangeArrowheads="1"/>
          </p:cNvSpPr>
          <p:nvPr>
            <p:ph type="body" idx="4294967295"/>
          </p:nvPr>
        </p:nvSpPr>
        <p:spPr>
          <a:xfrm>
            <a:off x="533400" y="1371600"/>
            <a:ext cx="7772400" cy="4114800"/>
          </a:xfrm>
        </p:spPr>
        <p:txBody>
          <a:bodyPr/>
          <a:lstStyle/>
          <a:p>
            <a:pPr>
              <a:lnSpc>
                <a:spcPct val="90000"/>
              </a:lnSpc>
              <a:buFont typeface="Wingdings" pitchFamily="2" charset="2"/>
              <a:buNone/>
            </a:pPr>
            <a:r>
              <a:rPr lang="en-US" smtClean="0"/>
              <a:t>The EPRI Smart Grid Demonstration Initiative is a five-year collaborative research effort focused on design, implementation, and assessment of field demonstrations to address prevalent challenges with </a:t>
            </a:r>
            <a:r>
              <a:rPr lang="en-US" b="1" smtClean="0"/>
              <a:t>integrating distributed energy resources </a:t>
            </a:r>
            <a:r>
              <a:rPr lang="en-US" smtClean="0"/>
              <a:t>in grid and market operations to create a “Virtual Power Plant.” This newsletter provides periodic updates on the project and relevant industry news and events. </a:t>
            </a:r>
          </a:p>
        </p:txBody>
      </p:sp>
      <p:sp>
        <p:nvSpPr>
          <p:cNvPr id="264196" name="Text Box 4"/>
          <p:cNvSpPr txBox="1">
            <a:spLocks noChangeArrowheads="1"/>
          </p:cNvSpPr>
          <p:nvPr/>
        </p:nvSpPr>
        <p:spPr bwMode="auto">
          <a:xfrm>
            <a:off x="1295400" y="5410200"/>
            <a:ext cx="7239000" cy="954088"/>
          </a:xfrm>
          <a:prstGeom prst="rect">
            <a:avLst/>
          </a:prstGeom>
          <a:noFill/>
          <a:ln w="9525">
            <a:noFill/>
            <a:miter lim="800000"/>
            <a:headEnd/>
            <a:tailEnd/>
          </a:ln>
        </p:spPr>
        <p:txBody>
          <a:bodyPr>
            <a:spAutoFit/>
          </a:bodyPr>
          <a:lstStyle/>
          <a:p>
            <a:r>
              <a:rPr lang="en-US" sz="2800">
                <a:hlinkClick r:id="rId2"/>
              </a:rPr>
              <a:t>http://smartgrid.epri.com/Demo.aspx</a:t>
            </a:r>
            <a:endParaRPr lang="en-US" sz="2800"/>
          </a:p>
          <a:p>
            <a:endParaRPr lang="en-US"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idx="4294967295"/>
          </p:nvPr>
        </p:nvSpPr>
        <p:spPr>
          <a:xfrm>
            <a:off x="685800" y="2743200"/>
            <a:ext cx="7772400" cy="762000"/>
          </a:xfrm>
        </p:spPr>
        <p:txBody>
          <a:bodyPr/>
          <a:lstStyle/>
          <a:p>
            <a:pPr algn="ctr"/>
            <a:r>
              <a:rPr lang="en-US" smtClean="0"/>
              <a:t>Thank You</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F6F1B5BE-9AAF-4CC4-B02D-D6BC807314C7}" type="slidenum">
              <a:rPr lang="en-US" smtClean="0">
                <a:cs typeface="+mn-cs"/>
              </a:rPr>
              <a:pPr algn="ctr" eaLnBrk="0" hangingPunct="0">
                <a:defRPr/>
              </a:pPr>
              <a:t>44</a:t>
            </a:fld>
            <a:endParaRPr lang="en-US" smtClean="0">
              <a:cs typeface="+mn-cs"/>
            </a:endParaRPr>
          </a:p>
        </p:txBody>
      </p:sp>
      <p:sp>
        <p:nvSpPr>
          <p:cNvPr id="267267" name="TextBox 1"/>
          <p:cNvSpPr txBox="1">
            <a:spLocks noChangeArrowheads="1"/>
          </p:cNvSpPr>
          <p:nvPr/>
        </p:nvSpPr>
        <p:spPr bwMode="auto">
          <a:xfrm>
            <a:off x="969963" y="990600"/>
            <a:ext cx="7259637" cy="4400550"/>
          </a:xfrm>
          <a:prstGeom prst="rect">
            <a:avLst/>
          </a:prstGeom>
          <a:noFill/>
          <a:ln w="9525">
            <a:noFill/>
            <a:miter lim="800000"/>
            <a:headEnd/>
            <a:tailEnd/>
          </a:ln>
        </p:spPr>
        <p:txBody>
          <a:bodyPr wrap="none">
            <a:spAutoFit/>
          </a:bodyPr>
          <a:lstStyle/>
          <a:p>
            <a:pPr algn="ctr" eaLnBrk="0" hangingPunct="0"/>
            <a:r>
              <a:rPr lang="en-US" sz="4000"/>
              <a:t>Smart Grid Update Tutorial</a:t>
            </a:r>
          </a:p>
          <a:p>
            <a:pPr algn="ctr" eaLnBrk="0" hangingPunct="0"/>
            <a:r>
              <a:rPr lang="en-US" sz="4000"/>
              <a:t>802 Plenary-Atlanta</a:t>
            </a:r>
          </a:p>
          <a:p>
            <a:pPr algn="ctr" eaLnBrk="0" hangingPunct="0"/>
            <a:endParaRPr lang="en-US" sz="4000"/>
          </a:p>
          <a:p>
            <a:pPr algn="ctr" eaLnBrk="0" hangingPunct="0"/>
            <a:r>
              <a:rPr lang="en-US" sz="4000"/>
              <a:t>Update on </a:t>
            </a:r>
          </a:p>
          <a:p>
            <a:pPr algn="ctr" eaLnBrk="0" hangingPunct="0"/>
            <a:r>
              <a:rPr lang="en-US" sz="4000"/>
              <a:t>Smart Energy Protocol 2.0 (SEP2)</a:t>
            </a:r>
          </a:p>
          <a:p>
            <a:pPr algn="ctr" eaLnBrk="0" hangingPunct="0"/>
            <a:endParaRPr lang="en-US" sz="4000"/>
          </a:p>
          <a:p>
            <a:pPr algn="ctr" eaLnBrk="0" hangingPunct="0"/>
            <a:r>
              <a:rPr lang="en-US" sz="4000"/>
              <a:t>November 7, 2011</a:t>
            </a:r>
          </a:p>
        </p:txBody>
      </p:sp>
      <p:sp>
        <p:nvSpPr>
          <p:cNvPr id="3" name="Date Placeholder 2"/>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4" name="Footer Placeholder 3"/>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85800" y="2133600"/>
            <a:ext cx="7772400" cy="1066800"/>
          </a:xfrm>
        </p:spPr>
        <p:txBody>
          <a:bodyPr lIns="92075" tIns="46038" rIns="92075" bIns="46038" anchor="ctr"/>
          <a:lstStyle/>
          <a:p>
            <a:r>
              <a:rPr lang="en-US" sz="6000" smtClean="0"/>
              <a:t>ZigBee Smart Energy</a:t>
            </a:r>
            <a:br>
              <a:rPr lang="en-US" sz="6000" smtClean="0"/>
            </a:br>
            <a:r>
              <a:rPr lang="en-US" sz="6000" smtClean="0"/>
              <a:t>Brief Background</a:t>
            </a:r>
          </a:p>
        </p:txBody>
      </p:sp>
      <p:sp>
        <p:nvSpPr>
          <p:cNvPr id="269315" name="Slide Number Placeholder 5"/>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814BA737-3AFA-44BD-8F10-65B8048408A3}" type="slidenum">
              <a:rPr lang="en-US" sz="1200"/>
              <a:pPr algn="ctr" eaLnBrk="0" hangingPunct="0"/>
              <a:t>45</a:t>
            </a:fld>
            <a:endParaRPr lang="en-US" sz="1200"/>
          </a:p>
        </p:txBody>
      </p:sp>
      <p:sp>
        <p:nvSpPr>
          <p:cNvPr id="8" name="Date Placeholder 7"/>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9" name="Footer Placeholder 8"/>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11"/>
          <p:cNvSpPr txBox="1">
            <a:spLocks noGrp="1" noChangeArrowheads="1"/>
          </p:cNvSpPr>
          <p:nvPr/>
        </p:nvSpPr>
        <p:spPr bwMode="auto">
          <a:xfrm>
            <a:off x="8670925" y="7210425"/>
            <a:ext cx="409575" cy="180975"/>
          </a:xfrm>
          <a:prstGeom prst="rect">
            <a:avLst/>
          </a:prstGeom>
          <a:noFill/>
          <a:ln w="9525">
            <a:noFill/>
            <a:miter lim="800000"/>
            <a:headEnd/>
            <a:tailEnd/>
          </a:ln>
        </p:spPr>
        <p:txBody>
          <a:bodyPr anchor="ctr" anchorCtr="1"/>
          <a:lstStyle/>
          <a:p>
            <a:pPr algn="ctr" eaLnBrk="0" hangingPunct="0"/>
            <a:fld id="{F1CE464F-93CB-4FDF-B169-439F076F4AEB}" type="slidenum">
              <a:rPr lang="en-US" sz="1200">
                <a:latin typeface="Arial Rounded MT Bold" pitchFamily="34" charset="0"/>
                <a:cs typeface="Arial" charset="0"/>
              </a:rPr>
              <a:pPr algn="ctr" eaLnBrk="0" hangingPunct="0"/>
              <a:t>46</a:t>
            </a:fld>
            <a:endParaRPr lang="en-US" sz="1200">
              <a:latin typeface="Arial Rounded MT Bold" pitchFamily="34" charset="0"/>
              <a:cs typeface="Arial" charset="0"/>
            </a:endParaRPr>
          </a:p>
        </p:txBody>
      </p:sp>
      <p:graphicFrame>
        <p:nvGraphicFramePr>
          <p:cNvPr id="270339" name="Object 3"/>
          <p:cNvGraphicFramePr>
            <a:graphicFrameLocks noChangeAspect="1"/>
          </p:cNvGraphicFramePr>
          <p:nvPr/>
        </p:nvGraphicFramePr>
        <p:xfrm>
          <a:off x="2132013" y="3455988"/>
          <a:ext cx="942975" cy="1447800"/>
        </p:xfrm>
        <a:graphic>
          <a:graphicData uri="http://schemas.openxmlformats.org/presentationml/2006/ole">
            <mc:AlternateContent xmlns:mc="http://schemas.openxmlformats.org/markup-compatibility/2006">
              <mc:Choice xmlns:v="urn:schemas-microsoft-com:vml" Requires="v">
                <p:oleObj spid="_x0000_s270368" name="Photo Editor Photo" r:id="rId4" imgW="4008467" imgH="6149873" progId="">
                  <p:embed/>
                </p:oleObj>
              </mc:Choice>
              <mc:Fallback>
                <p:oleObj name="Photo Editor Photo" r:id="rId4" imgW="4008467" imgH="614987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013" y="3455988"/>
                        <a:ext cx="9429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5972" name="Rectangle 3"/>
          <p:cNvSpPr>
            <a:spLocks noGrp="1"/>
          </p:cNvSpPr>
          <p:nvPr>
            <p:ph type="title" idx="4294967295"/>
          </p:nvPr>
        </p:nvSpPr>
        <p:spPr>
          <a:xfrm>
            <a:off x="685800" y="622300"/>
            <a:ext cx="7772400" cy="1027113"/>
          </a:xfrm>
        </p:spPr>
        <p:txBody>
          <a:bodyPr lIns="92075" tIns="46038" rIns="92075" bIns="46038" anchor="ctr"/>
          <a:lstStyle/>
          <a:p>
            <a:r>
              <a:rPr lang="en-US" smtClean="0">
                <a:latin typeface="Arial Rounded MT Bold" pitchFamily="34" charset="0"/>
              </a:rPr>
              <a:t>ZigBee Product Architecture</a:t>
            </a:r>
          </a:p>
        </p:txBody>
      </p:sp>
      <p:sp>
        <p:nvSpPr>
          <p:cNvPr id="595973" name="Rectangle 4"/>
          <p:cNvSpPr>
            <a:spLocks noGrp="1"/>
          </p:cNvSpPr>
          <p:nvPr>
            <p:ph type="body" idx="4294967295"/>
          </p:nvPr>
        </p:nvSpPr>
        <p:spPr>
          <a:xfrm>
            <a:off x="214313" y="5287963"/>
            <a:ext cx="8624887" cy="1368425"/>
          </a:xfrm>
        </p:spPr>
        <p:txBody>
          <a:bodyPr lIns="92075" tIns="46038" rIns="92075" bIns="46038"/>
          <a:lstStyle/>
          <a:p>
            <a:pPr>
              <a:lnSpc>
                <a:spcPct val="80000"/>
              </a:lnSpc>
            </a:pPr>
            <a:r>
              <a:rPr lang="en-US" sz="2000" smtClean="0">
                <a:latin typeface="Arial Rounded MT Bold" pitchFamily="34" charset="0"/>
              </a:rPr>
              <a:t>Products with same application profiles interoperate End-to-End</a:t>
            </a:r>
          </a:p>
        </p:txBody>
      </p:sp>
      <p:graphicFrame>
        <p:nvGraphicFramePr>
          <p:cNvPr id="270342" name="Object 6"/>
          <p:cNvGraphicFramePr>
            <a:graphicFrameLocks noChangeAspect="1"/>
          </p:cNvGraphicFramePr>
          <p:nvPr/>
        </p:nvGraphicFramePr>
        <p:xfrm>
          <a:off x="5267325" y="1998663"/>
          <a:ext cx="2971800" cy="2836862"/>
        </p:xfrm>
        <a:graphic>
          <a:graphicData uri="http://schemas.openxmlformats.org/presentationml/2006/ole">
            <mc:AlternateContent xmlns:mc="http://schemas.openxmlformats.org/markup-compatibility/2006">
              <mc:Choice xmlns:v="urn:schemas-microsoft-com:vml" Requires="v">
                <p:oleObj spid="_x0000_s270369" name="Photo Editor Photo" r:id="rId6" imgW="3672381" imgH="3505504" progId="">
                  <p:embed/>
                </p:oleObj>
              </mc:Choice>
              <mc:Fallback>
                <p:oleObj name="Photo Editor Photo" r:id="rId6" imgW="3672381" imgH="3505504"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7325" y="1998663"/>
                        <a:ext cx="2971800" cy="283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3" name="Object 7"/>
          <p:cNvGraphicFramePr>
            <a:graphicFrameLocks noChangeAspect="1"/>
          </p:cNvGraphicFramePr>
          <p:nvPr/>
        </p:nvGraphicFramePr>
        <p:xfrm>
          <a:off x="1700213" y="1914525"/>
          <a:ext cx="1493837" cy="1243013"/>
        </p:xfrm>
        <a:graphic>
          <a:graphicData uri="http://schemas.openxmlformats.org/presentationml/2006/ole">
            <mc:AlternateContent xmlns:mc="http://schemas.openxmlformats.org/markup-compatibility/2006">
              <mc:Choice xmlns:v="urn:schemas-microsoft-com:vml" Requires="v">
                <p:oleObj spid="_x0000_s270370" name="Photo Editor Photo" r:id="rId8" imgW="4358095" imgH="3626667" progId="">
                  <p:embed/>
                </p:oleObj>
              </mc:Choice>
              <mc:Fallback>
                <p:oleObj name="Photo Editor Photo" r:id="rId8" imgW="4358095" imgH="3626667" progId="">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0213" y="1914525"/>
                        <a:ext cx="1493837"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344" name="WordArt 23"/>
          <p:cNvSpPr>
            <a:spLocks noChangeArrowheads="1" noChangeShapeType="1" noTextEdit="1"/>
          </p:cNvSpPr>
          <p:nvPr/>
        </p:nvSpPr>
        <p:spPr bwMode="auto">
          <a:xfrm>
            <a:off x="4992688" y="2089150"/>
            <a:ext cx="122237" cy="2732088"/>
          </a:xfrm>
          <a:prstGeom prst="rect">
            <a:avLst/>
          </a:prstGeom>
        </p:spPr>
        <p:txBody>
          <a:bodyPr wrap="none" fromWordArt="1">
            <a:prstTxWarp prst="textPlain">
              <a:avLst>
                <a:gd name="adj" fmla="val 50000"/>
              </a:avLst>
            </a:prstTxWarp>
          </a:bodyPr>
          <a:lstStyle/>
          <a:p>
            <a:pPr algn="ctr"/>
            <a:r>
              <a:rPr lang="en-US" sz="40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a:t>
            </a:r>
          </a:p>
        </p:txBody>
      </p:sp>
      <p:sp>
        <p:nvSpPr>
          <p:cNvPr id="270345" name="Text Box 24"/>
          <p:cNvSpPr txBox="1">
            <a:spLocks noChangeArrowheads="1"/>
          </p:cNvSpPr>
          <p:nvPr/>
        </p:nvSpPr>
        <p:spPr bwMode="auto">
          <a:xfrm>
            <a:off x="3459163" y="2922588"/>
            <a:ext cx="1651000" cy="1006475"/>
          </a:xfrm>
          <a:prstGeom prst="rect">
            <a:avLst/>
          </a:prstGeom>
          <a:noFill/>
          <a:ln w="9525">
            <a:noFill/>
            <a:miter lim="800000"/>
            <a:headEnd/>
            <a:tailEnd/>
          </a:ln>
        </p:spPr>
        <p:txBody>
          <a:bodyPr>
            <a:spAutoFit/>
          </a:bodyPr>
          <a:lstStyle/>
          <a:p>
            <a:pPr algn="ctr" eaLnBrk="0" hangingPunct="0"/>
            <a:r>
              <a:rPr lang="en-US" sz="2000" b="1">
                <a:latin typeface="Arial Rounded MT Bold" pitchFamily="34" charset="0"/>
                <a:cs typeface="Arial" charset="0"/>
              </a:rPr>
              <a:t>ZigBee Certified Product</a:t>
            </a:r>
          </a:p>
        </p:txBody>
      </p:sp>
      <p:pic>
        <p:nvPicPr>
          <p:cNvPr id="270346" name="Picture 10"/>
          <p:cNvPicPr>
            <a:picLocks noChangeAspect="1" noChangeArrowheads="1"/>
          </p:cNvPicPr>
          <p:nvPr/>
        </p:nvPicPr>
        <p:blipFill>
          <a:blip r:embed="rId10"/>
          <a:srcRect/>
          <a:stretch>
            <a:fillRect/>
          </a:stretch>
        </p:blipFill>
        <p:spPr bwMode="auto">
          <a:xfrm>
            <a:off x="285750" y="2613025"/>
            <a:ext cx="1185863" cy="1766888"/>
          </a:xfrm>
          <a:prstGeom prst="rect">
            <a:avLst/>
          </a:prstGeom>
          <a:noFill/>
          <a:ln w="9525">
            <a:noFill/>
            <a:miter lim="800000"/>
            <a:headEnd/>
            <a:tailEnd/>
          </a:ln>
        </p:spPr>
      </p:pic>
      <p:grpSp>
        <p:nvGrpSpPr>
          <p:cNvPr id="270347" name="Group 2"/>
          <p:cNvGrpSpPr>
            <a:grpSpLocks/>
          </p:cNvGrpSpPr>
          <p:nvPr/>
        </p:nvGrpSpPr>
        <p:grpSpPr bwMode="auto">
          <a:xfrm>
            <a:off x="5411788" y="2165350"/>
            <a:ext cx="2654300" cy="646113"/>
            <a:chOff x="5411244" y="1592247"/>
            <a:chExt cx="2655517" cy="646331"/>
          </a:xfrm>
        </p:grpSpPr>
        <p:sp>
          <p:nvSpPr>
            <p:cNvPr id="2" name="TextBox 1"/>
            <p:cNvSpPr txBox="1"/>
            <p:nvPr/>
          </p:nvSpPr>
          <p:spPr>
            <a:xfrm>
              <a:off x="5411244" y="1592247"/>
              <a:ext cx="2655517" cy="646331"/>
            </a:xfrm>
            <a:prstGeom prst="rect">
              <a:avLst/>
            </a:prstGeom>
            <a:ln/>
            <a:effectLst>
              <a:outerShdw blurRad="50800" dist="38100" dir="5400000" algn="t"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1200" dirty="0" err="1"/>
                <a:t>ZigBee</a:t>
              </a:r>
              <a:r>
                <a:rPr lang="en-US" sz="1200" dirty="0"/>
                <a:t> Application Profiles</a:t>
              </a:r>
            </a:p>
            <a:p>
              <a:pPr eaLnBrk="0" hangingPunct="0">
                <a:defRPr/>
              </a:pPr>
              <a:endParaRPr lang="en-US" sz="1200" dirty="0"/>
            </a:p>
            <a:p>
              <a:pPr eaLnBrk="0" hangingPunct="0">
                <a:defRPr/>
              </a:pPr>
              <a:endParaRPr lang="en-US" sz="1200" dirty="0"/>
            </a:p>
          </p:txBody>
        </p:sp>
        <p:pic>
          <p:nvPicPr>
            <p:cNvPr id="12" name="Picture 9" descr="icons.jpg"/>
            <p:cNvPicPr>
              <a:picLocks noChangeAspect="1"/>
            </p:cNvPicPr>
            <p:nvPr/>
          </p:nvPicPr>
          <p:blipFill>
            <a:blip r:embed="rId11"/>
            <a:srcRect/>
            <a:stretch>
              <a:fillRect/>
            </a:stretch>
          </p:blipFill>
          <p:spPr bwMode="auto">
            <a:xfrm>
              <a:off x="5630419" y="1955908"/>
              <a:ext cx="1297582" cy="238205"/>
            </a:xfrm>
            <a:prstGeom prst="rect">
              <a:avLst/>
            </a:prstGeom>
            <a:ln>
              <a:noFill/>
            </a:ln>
            <a:extLst/>
          </p:spPr>
          <p:style>
            <a:lnRef idx="2">
              <a:schemeClr val="dk1"/>
            </a:lnRef>
            <a:fillRef idx="1">
              <a:schemeClr val="lt1"/>
            </a:fillRef>
            <a:effectRef idx="0">
              <a:schemeClr val="dk1"/>
            </a:effectRef>
            <a:fontRef idx="minor">
              <a:schemeClr val="dk1"/>
            </a:fontRef>
          </p:style>
        </p:pic>
        <p:pic>
          <p:nvPicPr>
            <p:cNvPr id="13" name="Picture 6" descr="zigbeeicon_controltm_cmyk"/>
            <p:cNvPicPr>
              <a:picLocks noChangeAspect="1" noChangeArrowheads="1"/>
            </p:cNvPicPr>
            <p:nvPr/>
          </p:nvPicPr>
          <p:blipFill>
            <a:blip r:embed="rId12"/>
            <a:srcRect/>
            <a:stretch>
              <a:fillRect/>
            </a:stretch>
          </p:blipFill>
          <p:spPr bwMode="auto">
            <a:xfrm>
              <a:off x="6915295" y="1982904"/>
              <a:ext cx="187411" cy="188977"/>
            </a:xfrm>
            <a:prstGeom prst="rect">
              <a:avLst/>
            </a:prstGeom>
            <a:ln>
              <a:noFill/>
            </a:ln>
            <a:extLst/>
          </p:spPr>
          <p:style>
            <a:lnRef idx="2">
              <a:schemeClr val="dk1"/>
            </a:lnRef>
            <a:fillRef idx="1">
              <a:schemeClr val="lt1"/>
            </a:fillRef>
            <a:effectRef idx="0">
              <a:schemeClr val="dk1"/>
            </a:effectRef>
            <a:fontRef idx="minor">
              <a:schemeClr val="dk1"/>
            </a:fontRef>
          </p:style>
        </p:pic>
        <p:pic>
          <p:nvPicPr>
            <p:cNvPr id="14" name="Picture 7" descr="retail"/>
            <p:cNvPicPr>
              <a:picLocks noChangeAspect="1" noChangeArrowheads="1"/>
            </p:cNvPicPr>
            <p:nvPr/>
          </p:nvPicPr>
          <p:blipFill>
            <a:blip r:embed="rId13"/>
            <a:srcRect/>
            <a:stretch>
              <a:fillRect/>
            </a:stretch>
          </p:blipFill>
          <p:spPr bwMode="auto">
            <a:xfrm>
              <a:off x="7596646" y="1949556"/>
              <a:ext cx="231881" cy="227089"/>
            </a:xfrm>
            <a:prstGeom prst="rect">
              <a:avLst/>
            </a:prstGeom>
            <a:ln>
              <a:noFill/>
            </a:ln>
            <a:extLst/>
          </p:spPr>
          <p:style>
            <a:lnRef idx="2">
              <a:schemeClr val="dk1"/>
            </a:lnRef>
            <a:fillRef idx="1">
              <a:schemeClr val="lt1"/>
            </a:fillRef>
            <a:effectRef idx="0">
              <a:schemeClr val="dk1"/>
            </a:effectRef>
            <a:fontRef idx="minor">
              <a:schemeClr val="dk1"/>
            </a:fontRef>
          </p:style>
        </p:pic>
        <p:pic>
          <p:nvPicPr>
            <p:cNvPr id="15" name="Picture 8"/>
            <p:cNvPicPr>
              <a:picLocks noChangeAspect="1" noChangeArrowheads="1"/>
            </p:cNvPicPr>
            <p:nvPr/>
          </p:nvPicPr>
          <p:blipFill>
            <a:blip r:embed="rId14"/>
            <a:srcRect/>
            <a:stretch>
              <a:fillRect/>
            </a:stretch>
          </p:blipFill>
          <p:spPr bwMode="auto">
            <a:xfrm>
              <a:off x="7147177" y="1984492"/>
              <a:ext cx="189000" cy="187388"/>
            </a:xfrm>
            <a:prstGeom prst="rect">
              <a:avLst/>
            </a:prstGeom>
            <a:ln>
              <a:noFill/>
            </a:ln>
            <a:extLst/>
          </p:spPr>
          <p:style>
            <a:lnRef idx="2">
              <a:schemeClr val="dk1"/>
            </a:lnRef>
            <a:fillRef idx="1">
              <a:schemeClr val="lt1"/>
            </a:fillRef>
            <a:effectRef idx="0">
              <a:schemeClr val="dk1"/>
            </a:effectRef>
            <a:fontRef idx="minor">
              <a:schemeClr val="dk1"/>
            </a:fontRef>
          </p:style>
        </p:pic>
        <p:pic>
          <p:nvPicPr>
            <p:cNvPr id="16" name="Picture 9"/>
            <p:cNvPicPr>
              <a:picLocks noChangeAspect="1" noChangeArrowheads="1"/>
            </p:cNvPicPr>
            <p:nvPr/>
          </p:nvPicPr>
          <p:blipFill>
            <a:blip r:embed="rId15"/>
            <a:srcRect/>
            <a:stretch>
              <a:fillRect/>
            </a:stretch>
          </p:blipFill>
          <p:spPr bwMode="auto">
            <a:xfrm>
              <a:off x="7377470" y="1984492"/>
              <a:ext cx="188999" cy="187388"/>
            </a:xfrm>
            <a:prstGeom prst="rect">
              <a:avLst/>
            </a:prstGeom>
            <a:ln>
              <a:noFill/>
            </a:ln>
            <a:extLst/>
          </p:spPr>
          <p:style>
            <a:lnRef idx="2">
              <a:schemeClr val="dk1"/>
            </a:lnRef>
            <a:fillRef idx="1">
              <a:schemeClr val="lt1"/>
            </a:fillRef>
            <a:effectRef idx="0">
              <a:schemeClr val="dk1"/>
            </a:effectRef>
            <a:fontRef idx="minor">
              <a:schemeClr val="dk1"/>
            </a:fontRef>
          </p:style>
        </p:pic>
      </p:grpSp>
      <p:sp>
        <p:nvSpPr>
          <p:cNvPr id="270356" name="Slide Number Placeholder 5"/>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53FF1D40-E406-414A-9C38-981047CBD877}" type="slidenum">
              <a:rPr lang="en-US" sz="1200"/>
              <a:pPr algn="ctr" eaLnBrk="0" hangingPunct="0"/>
              <a:t>46</a:t>
            </a:fld>
            <a:endParaRPr lang="en-US" sz="1200"/>
          </a:p>
        </p:txBody>
      </p:sp>
      <p:sp>
        <p:nvSpPr>
          <p:cNvPr id="7" name="Date Placeholder 6"/>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8" name="Footer Placeholder 7"/>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050"/>
          <p:cNvSpPr>
            <a:spLocks noGrp="1" noChangeArrowheads="1"/>
          </p:cNvSpPr>
          <p:nvPr>
            <p:ph type="title" idx="4294967295"/>
          </p:nvPr>
        </p:nvSpPr>
        <p:spPr>
          <a:xfrm>
            <a:off x="533400" y="533400"/>
            <a:ext cx="8153400" cy="1066800"/>
          </a:xfrm>
        </p:spPr>
        <p:txBody>
          <a:bodyPr lIns="92075" tIns="46038" rIns="92075" bIns="46038" anchor="ctr"/>
          <a:lstStyle/>
          <a:p>
            <a:r>
              <a:rPr lang="en-GB" smtClean="0">
                <a:latin typeface="Arial Rounded MT Bold" pitchFamily="34" charset="0"/>
              </a:rPr>
              <a:t>Current ZigBee Application Profiles</a:t>
            </a:r>
          </a:p>
        </p:txBody>
      </p:sp>
      <p:sp>
        <p:nvSpPr>
          <p:cNvPr id="162819" name="Rectangle 2051"/>
          <p:cNvSpPr>
            <a:spLocks noGrp="1" noChangeArrowheads="1"/>
          </p:cNvSpPr>
          <p:nvPr>
            <p:ph type="body" idx="4294967295"/>
          </p:nvPr>
        </p:nvSpPr>
        <p:spPr>
          <a:xfrm>
            <a:off x="406400" y="1457325"/>
            <a:ext cx="8229600" cy="4525963"/>
          </a:xfrm>
        </p:spPr>
        <p:txBody>
          <a:bodyPr lIns="92075" tIns="46038" rIns="92075" bIns="46038"/>
          <a:lstStyle/>
          <a:p>
            <a:pPr marL="455613" indent="-455613">
              <a:lnSpc>
                <a:spcPct val="80000"/>
              </a:lnSpc>
              <a:buClr>
                <a:schemeClr val="tx1"/>
              </a:buClr>
              <a:buSzPct val="75000"/>
              <a:tabLst>
                <a:tab pos="290513" algn="l"/>
              </a:tabLst>
            </a:pPr>
            <a:r>
              <a:rPr lang="en-GB" sz="2000" smtClean="0">
                <a:latin typeface="Arial Rounded MT Bold" pitchFamily="34" charset="0"/>
              </a:rPr>
              <a:t>ZigBee Home Automation (ZHA)</a:t>
            </a:r>
          </a:p>
          <a:p>
            <a:pPr marL="455613" indent="-455613">
              <a:lnSpc>
                <a:spcPct val="80000"/>
              </a:lnSpc>
              <a:buClr>
                <a:schemeClr val="tx1"/>
              </a:buClr>
              <a:buSzPct val="75000"/>
              <a:tabLst>
                <a:tab pos="290513" algn="l"/>
              </a:tabLst>
            </a:pPr>
            <a:r>
              <a:rPr lang="en-GB" sz="2000" smtClean="0">
                <a:latin typeface="Arial Rounded MT Bold" pitchFamily="34" charset="0"/>
              </a:rPr>
              <a:t>ZigBee Smart Energy (ZSE)</a:t>
            </a:r>
          </a:p>
          <a:p>
            <a:pPr marL="455613" indent="-455613">
              <a:lnSpc>
                <a:spcPct val="80000"/>
              </a:lnSpc>
              <a:buClr>
                <a:schemeClr val="tx1"/>
              </a:buClr>
              <a:buSzPct val="75000"/>
              <a:tabLst>
                <a:tab pos="290513" algn="l"/>
              </a:tabLst>
            </a:pPr>
            <a:r>
              <a:rPr lang="en-GB" sz="2000" smtClean="0">
                <a:latin typeface="Arial Rounded MT Bold" pitchFamily="34" charset="0"/>
              </a:rPr>
              <a:t>ZigBee Building Automation (CBA)</a:t>
            </a:r>
          </a:p>
          <a:p>
            <a:pPr marL="455613" indent="-455613">
              <a:lnSpc>
                <a:spcPct val="80000"/>
              </a:lnSpc>
              <a:buClr>
                <a:schemeClr val="tx1"/>
              </a:buClr>
              <a:buSzPct val="75000"/>
              <a:tabLst>
                <a:tab pos="290513" algn="l"/>
              </a:tabLst>
            </a:pPr>
            <a:r>
              <a:rPr lang="en-GB" sz="2000" smtClean="0">
                <a:latin typeface="Arial Rounded MT Bold" pitchFamily="34" charset="0"/>
              </a:rPr>
              <a:t>ZigBee Telecom Services (ZTS)</a:t>
            </a:r>
          </a:p>
          <a:p>
            <a:pPr marL="455613" indent="-455613">
              <a:lnSpc>
                <a:spcPct val="80000"/>
              </a:lnSpc>
              <a:buClr>
                <a:schemeClr val="tx1"/>
              </a:buClr>
              <a:buSzPct val="75000"/>
              <a:tabLst>
                <a:tab pos="290513" algn="l"/>
              </a:tabLst>
            </a:pPr>
            <a:r>
              <a:rPr lang="en-GB" sz="2000" smtClean="0">
                <a:latin typeface="Arial Rounded MT Bold" pitchFamily="34" charset="0"/>
              </a:rPr>
              <a:t>ZigBee Health Care (ZHC)</a:t>
            </a:r>
          </a:p>
          <a:p>
            <a:pPr marL="455613" indent="-455613">
              <a:lnSpc>
                <a:spcPct val="80000"/>
              </a:lnSpc>
              <a:buClr>
                <a:schemeClr val="tx1"/>
              </a:buClr>
              <a:buSzPct val="75000"/>
              <a:tabLst>
                <a:tab pos="290513" algn="l"/>
              </a:tabLst>
            </a:pPr>
            <a:r>
              <a:rPr lang="en-GB" sz="2000" smtClean="0">
                <a:latin typeface="Arial Rounded MT Bold" pitchFamily="34" charset="0"/>
              </a:rPr>
              <a:t>ZigBee Remote Control (ZRC)</a:t>
            </a:r>
          </a:p>
          <a:p>
            <a:pPr marL="455613" indent="-455613">
              <a:lnSpc>
                <a:spcPct val="80000"/>
              </a:lnSpc>
              <a:buClr>
                <a:schemeClr val="tx1"/>
              </a:buClr>
              <a:buSzPct val="75000"/>
              <a:tabLst>
                <a:tab pos="290513" algn="l"/>
              </a:tabLst>
            </a:pPr>
            <a:r>
              <a:rPr lang="en-GB" sz="2000" smtClean="0">
                <a:latin typeface="Arial Rounded MT Bold" pitchFamily="34" charset="0"/>
              </a:rPr>
              <a:t>ZigBee Input Device (ZID)</a:t>
            </a:r>
          </a:p>
          <a:p>
            <a:pPr marL="455613" indent="-455613">
              <a:lnSpc>
                <a:spcPct val="80000"/>
              </a:lnSpc>
              <a:buClr>
                <a:schemeClr val="tx1"/>
              </a:buClr>
              <a:buSzPct val="75000"/>
              <a:tabLst>
                <a:tab pos="290513" algn="l"/>
              </a:tabLst>
            </a:pPr>
            <a:r>
              <a:rPr lang="en-GB" sz="2000" smtClean="0">
                <a:latin typeface="Arial Rounded MT Bold" pitchFamily="34" charset="0"/>
              </a:rPr>
              <a:t>ZigBee 3D Sync (Z3D)</a:t>
            </a:r>
          </a:p>
          <a:p>
            <a:pPr marL="455613" indent="-455613">
              <a:lnSpc>
                <a:spcPct val="80000"/>
              </a:lnSpc>
              <a:buClr>
                <a:schemeClr val="tx1"/>
              </a:buClr>
              <a:buSzPct val="75000"/>
              <a:tabLst>
                <a:tab pos="290513" algn="l"/>
              </a:tabLst>
            </a:pPr>
            <a:r>
              <a:rPr lang="en-GB" sz="2000" smtClean="0">
                <a:latin typeface="Arial Rounded MT Bold" pitchFamily="34" charset="0"/>
              </a:rPr>
              <a:t>ZigBee Retail Services (ZRS)</a:t>
            </a:r>
          </a:p>
          <a:p>
            <a:pPr marL="455613" indent="-455613">
              <a:lnSpc>
                <a:spcPct val="80000"/>
              </a:lnSpc>
              <a:buClr>
                <a:schemeClr val="tx1"/>
              </a:buClr>
              <a:buSzPct val="75000"/>
              <a:buFont typeface="Wingdings" pitchFamily="2" charset="2"/>
              <a:buNone/>
              <a:tabLst>
                <a:tab pos="290513" algn="l"/>
              </a:tabLst>
            </a:pPr>
            <a:endParaRPr lang="en-GB" sz="2000" smtClean="0">
              <a:latin typeface="Arial Rounded MT Bold" pitchFamily="34" charset="0"/>
            </a:endParaRPr>
          </a:p>
          <a:p>
            <a:pPr marL="455613" indent="-455613">
              <a:lnSpc>
                <a:spcPct val="80000"/>
              </a:lnSpc>
              <a:buClr>
                <a:schemeClr val="tx1"/>
              </a:buClr>
              <a:buSzPct val="75000"/>
              <a:buFont typeface="Wingdings" pitchFamily="2" charset="2"/>
              <a:buNone/>
              <a:tabLst>
                <a:tab pos="290513" algn="l"/>
              </a:tabLst>
            </a:pPr>
            <a:endParaRPr lang="en-GB" sz="2000" smtClean="0">
              <a:latin typeface="Arial Rounded MT Bold" pitchFamily="34" charset="0"/>
            </a:endParaRPr>
          </a:p>
          <a:p>
            <a:pPr marL="455613" indent="-455613">
              <a:lnSpc>
                <a:spcPct val="80000"/>
              </a:lnSpc>
              <a:buClr>
                <a:schemeClr val="tx1"/>
              </a:buClr>
              <a:buSzPct val="75000"/>
              <a:buFont typeface="Wingdings" pitchFamily="2" charset="2"/>
              <a:buNone/>
              <a:tabLst>
                <a:tab pos="290513" algn="l"/>
              </a:tabLst>
            </a:pPr>
            <a:endParaRPr lang="en-GB" sz="2000" smtClean="0">
              <a:latin typeface="Arial Rounded MT Bold" pitchFamily="34" charset="0"/>
            </a:endParaRPr>
          </a:p>
          <a:p>
            <a:pPr marL="455613" indent="-455613">
              <a:lnSpc>
                <a:spcPct val="80000"/>
              </a:lnSpc>
              <a:buClr>
                <a:schemeClr val="tx1"/>
              </a:buClr>
              <a:buSzPct val="75000"/>
              <a:buFont typeface="Wingdings" pitchFamily="2" charset="2"/>
              <a:buNone/>
              <a:tabLst>
                <a:tab pos="290513" algn="l"/>
              </a:tabLst>
            </a:pPr>
            <a:r>
              <a:rPr lang="en-GB" sz="1200" smtClean="0">
                <a:latin typeface="Arial Rounded MT Bold" pitchFamily="34" charset="0"/>
              </a:rPr>
              <a:t>+Future profiles proposed by member companies…</a:t>
            </a:r>
          </a:p>
        </p:txBody>
      </p:sp>
      <p:grpSp>
        <p:nvGrpSpPr>
          <p:cNvPr id="272388" name="Group 4"/>
          <p:cNvGrpSpPr>
            <a:grpSpLocks/>
          </p:cNvGrpSpPr>
          <p:nvPr/>
        </p:nvGrpSpPr>
        <p:grpSpPr bwMode="auto">
          <a:xfrm>
            <a:off x="0" y="4802188"/>
            <a:ext cx="9097963" cy="954087"/>
            <a:chOff x="71" y="3513"/>
            <a:chExt cx="5348" cy="561"/>
          </a:xfrm>
        </p:grpSpPr>
        <p:pic>
          <p:nvPicPr>
            <p:cNvPr id="272389" name="Picture 9" descr="icons.jpg"/>
            <p:cNvPicPr>
              <a:picLocks noChangeAspect="1"/>
            </p:cNvPicPr>
            <p:nvPr/>
          </p:nvPicPr>
          <p:blipFill>
            <a:blip r:embed="rId2"/>
            <a:srcRect/>
            <a:stretch>
              <a:fillRect/>
            </a:stretch>
          </p:blipFill>
          <p:spPr bwMode="auto">
            <a:xfrm>
              <a:off x="71" y="3513"/>
              <a:ext cx="3049" cy="561"/>
            </a:xfrm>
            <a:prstGeom prst="rect">
              <a:avLst/>
            </a:prstGeom>
            <a:noFill/>
            <a:ln w="9525">
              <a:noFill/>
              <a:miter lim="800000"/>
              <a:headEnd/>
              <a:tailEnd/>
            </a:ln>
          </p:spPr>
        </p:pic>
        <p:pic>
          <p:nvPicPr>
            <p:cNvPr id="272390" name="Picture 6" descr="zigbeeicon_controltm_cmyk"/>
            <p:cNvPicPr>
              <a:picLocks noChangeAspect="1" noChangeArrowheads="1"/>
            </p:cNvPicPr>
            <p:nvPr/>
          </p:nvPicPr>
          <p:blipFill>
            <a:blip r:embed="rId3"/>
            <a:srcRect/>
            <a:stretch>
              <a:fillRect/>
            </a:stretch>
          </p:blipFill>
          <p:spPr bwMode="auto">
            <a:xfrm>
              <a:off x="3167" y="3580"/>
              <a:ext cx="438" cy="443"/>
            </a:xfrm>
            <a:prstGeom prst="rect">
              <a:avLst/>
            </a:prstGeom>
            <a:noFill/>
            <a:ln w="9525">
              <a:noFill/>
              <a:miter lim="800000"/>
              <a:headEnd/>
              <a:tailEnd/>
            </a:ln>
          </p:spPr>
        </p:pic>
        <p:pic>
          <p:nvPicPr>
            <p:cNvPr id="272391" name="Picture 7" descr="retail"/>
            <p:cNvPicPr>
              <a:picLocks noChangeAspect="1" noChangeArrowheads="1"/>
            </p:cNvPicPr>
            <p:nvPr/>
          </p:nvPicPr>
          <p:blipFill>
            <a:blip r:embed="rId4"/>
            <a:srcRect/>
            <a:stretch>
              <a:fillRect/>
            </a:stretch>
          </p:blipFill>
          <p:spPr bwMode="auto">
            <a:xfrm>
              <a:off x="4924" y="3555"/>
              <a:ext cx="495" cy="484"/>
            </a:xfrm>
            <a:prstGeom prst="rect">
              <a:avLst/>
            </a:prstGeom>
            <a:noFill/>
            <a:ln w="9525">
              <a:noFill/>
              <a:miter lim="800000"/>
              <a:headEnd/>
              <a:tailEnd/>
            </a:ln>
          </p:spPr>
        </p:pic>
        <p:pic>
          <p:nvPicPr>
            <p:cNvPr id="272392" name="Picture 8"/>
            <p:cNvPicPr>
              <a:picLocks noChangeAspect="1" noChangeArrowheads="1"/>
            </p:cNvPicPr>
            <p:nvPr/>
          </p:nvPicPr>
          <p:blipFill>
            <a:blip r:embed="rId5"/>
            <a:srcRect/>
            <a:stretch>
              <a:fillRect/>
            </a:stretch>
          </p:blipFill>
          <p:spPr bwMode="auto">
            <a:xfrm>
              <a:off x="3766" y="3581"/>
              <a:ext cx="443" cy="441"/>
            </a:xfrm>
            <a:prstGeom prst="rect">
              <a:avLst/>
            </a:prstGeom>
            <a:noFill/>
            <a:ln w="9525">
              <a:noFill/>
              <a:miter lim="800000"/>
              <a:headEnd/>
              <a:tailEnd/>
            </a:ln>
            <a:effectLst/>
          </p:spPr>
        </p:pic>
        <p:pic>
          <p:nvPicPr>
            <p:cNvPr id="272393" name="Picture 9"/>
            <p:cNvPicPr>
              <a:picLocks noChangeAspect="1" noChangeArrowheads="1"/>
            </p:cNvPicPr>
            <p:nvPr/>
          </p:nvPicPr>
          <p:blipFill>
            <a:blip r:embed="rId6"/>
            <a:srcRect/>
            <a:stretch>
              <a:fillRect/>
            </a:stretch>
          </p:blipFill>
          <p:spPr bwMode="auto">
            <a:xfrm>
              <a:off x="4362" y="3581"/>
              <a:ext cx="443" cy="441"/>
            </a:xfrm>
            <a:prstGeom prst="rect">
              <a:avLst/>
            </a:prstGeom>
            <a:noFill/>
            <a:ln w="9525">
              <a:noFill/>
              <a:miter lim="800000"/>
              <a:headEnd/>
              <a:tailEnd/>
            </a:ln>
            <a:effectLst/>
          </p:spPr>
        </p:pic>
      </p:grpSp>
      <p:sp>
        <p:nvSpPr>
          <p:cNvPr id="272394" name="Slide Number Placeholder 3"/>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1B80F11D-2F99-4ACB-838E-327D2B477B14}" type="slidenum">
              <a:rPr lang="en-US" sz="1200"/>
              <a:pPr algn="ctr" eaLnBrk="0" hangingPunct="0"/>
              <a:t>47</a:t>
            </a:fld>
            <a:endParaRPr lang="en-US" sz="1200"/>
          </a:p>
        </p:txBody>
      </p:sp>
      <p:sp>
        <p:nvSpPr>
          <p:cNvPr id="5" name="Date Placeholder 4"/>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6" name="Footer Placeholder 5"/>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Number Placeholder 3"/>
          <p:cNvSpPr txBox="1">
            <a:spLocks noGrp="1"/>
          </p:cNvSpPr>
          <p:nvPr/>
        </p:nvSpPr>
        <p:spPr bwMode="auto">
          <a:xfrm>
            <a:off x="8524875" y="5634038"/>
            <a:ext cx="409575" cy="304800"/>
          </a:xfrm>
          <a:prstGeom prst="rect">
            <a:avLst/>
          </a:prstGeom>
          <a:noFill/>
          <a:ln w="9525">
            <a:noFill/>
            <a:miter lim="800000"/>
            <a:headEnd/>
            <a:tailEnd/>
          </a:ln>
        </p:spPr>
        <p:txBody>
          <a:bodyPr anchor="ctr" anchorCtr="1"/>
          <a:lstStyle/>
          <a:p>
            <a:pPr algn="ctr" eaLnBrk="0" hangingPunct="0"/>
            <a:fld id="{1C862B32-A757-409C-BF7E-803807BB343C}" type="slidenum">
              <a:rPr lang="en-US" sz="700">
                <a:latin typeface="Shannon"/>
                <a:cs typeface="Arial" charset="0"/>
              </a:rPr>
              <a:pPr algn="ctr" eaLnBrk="0" hangingPunct="0"/>
              <a:t>48</a:t>
            </a:fld>
            <a:endParaRPr lang="en-US" sz="700">
              <a:latin typeface="Shannon"/>
              <a:cs typeface="Arial" charset="0"/>
            </a:endParaRPr>
          </a:p>
        </p:txBody>
      </p:sp>
      <p:sp>
        <p:nvSpPr>
          <p:cNvPr id="583683" name="Rectangle 3"/>
          <p:cNvSpPr>
            <a:spLocks noGrp="1"/>
          </p:cNvSpPr>
          <p:nvPr>
            <p:ph type="title" idx="4294967295"/>
          </p:nvPr>
        </p:nvSpPr>
        <p:spPr>
          <a:xfrm>
            <a:off x="441325" y="304800"/>
            <a:ext cx="8251825" cy="1147763"/>
          </a:xfrm>
        </p:spPr>
        <p:txBody>
          <a:bodyPr lIns="92075" tIns="46038" rIns="92075" bIns="46038" anchor="ctr"/>
          <a:lstStyle/>
          <a:p>
            <a:r>
              <a:rPr lang="en-US" sz="3200" smtClean="0">
                <a:latin typeface="Arial Rounded MT Bold" pitchFamily="34" charset="0"/>
              </a:rPr>
              <a:t>Smart Energy &amp; Home Automation</a:t>
            </a:r>
          </a:p>
        </p:txBody>
      </p:sp>
      <p:sp>
        <p:nvSpPr>
          <p:cNvPr id="273412" name="Freeform 2"/>
          <p:cNvSpPr>
            <a:spLocks/>
          </p:cNvSpPr>
          <p:nvPr/>
        </p:nvSpPr>
        <p:spPr bwMode="auto">
          <a:xfrm>
            <a:off x="1527175" y="2949575"/>
            <a:ext cx="673100" cy="1847850"/>
          </a:xfrm>
          <a:custGeom>
            <a:avLst/>
            <a:gdLst>
              <a:gd name="T0" fmla="*/ 0 w 520"/>
              <a:gd name="T1" fmla="*/ 0 h 1303"/>
              <a:gd name="T2" fmla="*/ 31835041 w 520"/>
              <a:gd name="T3" fmla="*/ 80446001 h 1303"/>
              <a:gd name="T4" fmla="*/ 46915070 w 520"/>
              <a:gd name="T5" fmla="*/ 364017941 h 1303"/>
              <a:gd name="T6" fmla="*/ 16755012 w 520"/>
              <a:gd name="T7" fmla="*/ 540998859 h 1303"/>
              <a:gd name="T8" fmla="*/ 0 60000 65536"/>
              <a:gd name="T9" fmla="*/ 0 60000 65536"/>
              <a:gd name="T10" fmla="*/ 0 60000 65536"/>
              <a:gd name="T11" fmla="*/ 0 60000 65536"/>
              <a:gd name="T12" fmla="*/ 0 w 520"/>
              <a:gd name="T13" fmla="*/ 0 h 1303"/>
              <a:gd name="T14" fmla="*/ 520 w 520"/>
              <a:gd name="T15" fmla="*/ 1303 h 1303"/>
            </a:gdLst>
            <a:ahLst/>
            <a:cxnLst>
              <a:cxn ang="T8">
                <a:pos x="T0" y="T1"/>
              </a:cxn>
              <a:cxn ang="T9">
                <a:pos x="T2" y="T3"/>
              </a:cxn>
              <a:cxn ang="T10">
                <a:pos x="T4" y="T5"/>
              </a:cxn>
              <a:cxn ang="T11">
                <a:pos x="T6" y="T7"/>
              </a:cxn>
            </a:cxnLst>
            <a:rect l="T12" t="T13" r="T14" b="T15"/>
            <a:pathLst>
              <a:path w="520" h="1303">
                <a:moveTo>
                  <a:pt x="0" y="0"/>
                </a:moveTo>
                <a:cubicBezTo>
                  <a:pt x="52" y="32"/>
                  <a:pt x="240" y="53"/>
                  <a:pt x="322" y="199"/>
                </a:cubicBezTo>
                <a:cubicBezTo>
                  <a:pt x="404" y="345"/>
                  <a:pt x="520" y="693"/>
                  <a:pt x="494" y="877"/>
                </a:cubicBezTo>
                <a:cubicBezTo>
                  <a:pt x="468" y="1061"/>
                  <a:pt x="234" y="1214"/>
                  <a:pt x="165" y="1303"/>
                </a:cubicBezTo>
              </a:path>
            </a:pathLst>
          </a:custGeom>
          <a:noFill/>
          <a:ln w="28575">
            <a:solidFill>
              <a:srgbClr val="FF3300"/>
            </a:solidFill>
            <a:round/>
            <a:headEnd type="arrow" w="med" len="med"/>
            <a:tailEnd type="arrow" w="med" len="med"/>
          </a:ln>
        </p:spPr>
        <p:txBody>
          <a:bodyPr/>
          <a:lstStyle/>
          <a:p>
            <a:endParaRPr lang="en-US"/>
          </a:p>
        </p:txBody>
      </p:sp>
      <p:sp>
        <p:nvSpPr>
          <p:cNvPr id="8" name="Cloud"/>
          <p:cNvSpPr>
            <a:spLocks noChangeAspect="1" noEditPoints="1" noChangeArrowheads="1"/>
          </p:cNvSpPr>
          <p:nvPr/>
        </p:nvSpPr>
        <p:spPr bwMode="auto">
          <a:xfrm>
            <a:off x="1268413" y="2152650"/>
            <a:ext cx="1747837" cy="782638"/>
          </a:xfrm>
          <a:custGeom>
            <a:avLst/>
            <a:gdLst>
              <a:gd name="T0" fmla="*/ 3 w 21600"/>
              <a:gd name="T1" fmla="*/ 247 h 21600"/>
              <a:gd name="T2" fmla="*/ 551 w 21600"/>
              <a:gd name="T3" fmla="*/ 492 h 21600"/>
              <a:gd name="T4" fmla="*/ 1100 w 21600"/>
              <a:gd name="T5" fmla="*/ 247 h 21600"/>
              <a:gd name="T6" fmla="*/ 551 w 21600"/>
              <a:gd name="T7" fmla="*/ 28 h 21600"/>
              <a:gd name="T8" fmla="*/ 0 60000 65536"/>
              <a:gd name="T9" fmla="*/ 0 60000 65536"/>
              <a:gd name="T10" fmla="*/ 0 60000 65536"/>
              <a:gd name="T11" fmla="*/ 0 60000 65536"/>
              <a:gd name="T12" fmla="*/ 2982 w 21600"/>
              <a:gd name="T13" fmla="*/ 3242 h 21600"/>
              <a:gd name="T14" fmla="*/ 17088 w 21600"/>
              <a:gd name="T15" fmla="*/ 1735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5DBF7"/>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eaLnBrk="0" hangingPunct="0">
              <a:defRPr/>
            </a:pPr>
            <a:r>
              <a:rPr lang="en-US" sz="1200">
                <a:solidFill>
                  <a:schemeClr val="tx2"/>
                </a:solidFill>
                <a:ea typeface="MS PGothic" pitchFamily="34" charset="-128"/>
                <a:cs typeface="+mn-cs"/>
              </a:rPr>
              <a:t>Utility AMI</a:t>
            </a:r>
            <a:br>
              <a:rPr lang="en-US" sz="1200">
                <a:solidFill>
                  <a:schemeClr val="tx2"/>
                </a:solidFill>
                <a:ea typeface="MS PGothic" pitchFamily="34" charset="-128"/>
                <a:cs typeface="+mn-cs"/>
              </a:rPr>
            </a:br>
            <a:r>
              <a:rPr lang="en-US" sz="1200">
                <a:solidFill>
                  <a:schemeClr val="tx2"/>
                </a:solidFill>
                <a:ea typeface="MS PGothic" pitchFamily="34" charset="-128"/>
                <a:cs typeface="+mn-cs"/>
              </a:rPr>
              <a:t>Network</a:t>
            </a:r>
          </a:p>
        </p:txBody>
      </p:sp>
      <p:pic>
        <p:nvPicPr>
          <p:cNvPr id="273414" name="Picture 6" descr="MCj03111540000[1]"/>
          <p:cNvPicPr>
            <a:picLocks noChangeAspect="1" noChangeArrowheads="1"/>
          </p:cNvPicPr>
          <p:nvPr/>
        </p:nvPicPr>
        <p:blipFill>
          <a:blip r:embed="rId2"/>
          <a:srcRect/>
          <a:stretch>
            <a:fillRect/>
          </a:stretch>
        </p:blipFill>
        <p:spPr bwMode="auto">
          <a:xfrm>
            <a:off x="644525" y="2149475"/>
            <a:ext cx="854075" cy="815975"/>
          </a:xfrm>
          <a:prstGeom prst="rect">
            <a:avLst/>
          </a:prstGeom>
          <a:noFill/>
          <a:ln w="9525">
            <a:noFill/>
            <a:miter lim="800000"/>
            <a:headEnd/>
            <a:tailEnd/>
          </a:ln>
        </p:spPr>
      </p:pic>
      <p:sp>
        <p:nvSpPr>
          <p:cNvPr id="273415" name="Line 7"/>
          <p:cNvSpPr>
            <a:spLocks noChangeShapeType="1"/>
          </p:cNvSpPr>
          <p:nvPr/>
        </p:nvSpPr>
        <p:spPr bwMode="auto">
          <a:xfrm>
            <a:off x="2139950" y="2987675"/>
            <a:ext cx="0" cy="423863"/>
          </a:xfrm>
          <a:prstGeom prst="line">
            <a:avLst/>
          </a:prstGeom>
          <a:noFill/>
          <a:ln w="57150">
            <a:solidFill>
              <a:srgbClr val="FF0000"/>
            </a:solidFill>
            <a:round/>
            <a:headEnd type="triangle" w="med" len="sm"/>
            <a:tailEnd type="triangle" w="med" len="sm"/>
          </a:ln>
        </p:spPr>
        <p:txBody>
          <a:bodyPr/>
          <a:lstStyle/>
          <a:p>
            <a:endParaRPr lang="en-US"/>
          </a:p>
        </p:txBody>
      </p:sp>
      <p:sp>
        <p:nvSpPr>
          <p:cNvPr id="273416" name="Oval 9"/>
          <p:cNvSpPr>
            <a:spLocks noChangeArrowheads="1"/>
          </p:cNvSpPr>
          <p:nvPr/>
        </p:nvSpPr>
        <p:spPr bwMode="auto">
          <a:xfrm rot="3357481">
            <a:off x="1353344" y="3420269"/>
            <a:ext cx="1885950" cy="2681288"/>
          </a:xfrm>
          <a:prstGeom prst="ellipse">
            <a:avLst/>
          </a:prstGeom>
          <a:noFill/>
          <a:ln w="9525">
            <a:solidFill>
              <a:schemeClr val="tx1"/>
            </a:solidFill>
            <a:round/>
            <a:headEnd/>
            <a:tailEnd/>
          </a:ln>
          <a:scene3d>
            <a:camera prst="legacyPerspectiveFront">
              <a:rot lat="20399980" lon="1500000" rev="0"/>
            </a:camera>
            <a:lightRig rig="legacyFlat4" dir="b"/>
          </a:scene3d>
          <a:sp3d extrusionH="125400" prstMaterial="legacyMatte">
            <a:bevelT w="13500" h="13500" prst="angle"/>
            <a:bevelB w="13500" h="13500" prst="angle"/>
            <a:extrusionClr>
              <a:srgbClr val="DDDDDD"/>
            </a:extrusionClr>
          </a:sp3d>
        </p:spPr>
        <p:txBody>
          <a:bodyPr wrap="none" anchor="ctr">
            <a:flatTx/>
          </a:bodyPr>
          <a:lstStyle/>
          <a:p>
            <a:pPr algn="ctr" eaLnBrk="0" hangingPunct="0"/>
            <a:endParaRPr lang="en-US" sz="1600">
              <a:solidFill>
                <a:schemeClr val="tx2"/>
              </a:solidFill>
            </a:endParaRPr>
          </a:p>
        </p:txBody>
      </p:sp>
      <p:sp>
        <p:nvSpPr>
          <p:cNvPr id="273417" name="AutoShape 10"/>
          <p:cNvSpPr>
            <a:spLocks noChangeArrowheads="1"/>
          </p:cNvSpPr>
          <p:nvPr/>
        </p:nvSpPr>
        <p:spPr bwMode="auto">
          <a:xfrm>
            <a:off x="304800" y="4205288"/>
            <a:ext cx="1330325" cy="527050"/>
          </a:xfrm>
          <a:prstGeom prst="roundRect">
            <a:avLst>
              <a:gd name="adj" fmla="val 16667"/>
            </a:avLst>
          </a:prstGeom>
          <a:noFill/>
          <a:ln w="0">
            <a:noFill/>
            <a:round/>
            <a:headEnd/>
            <a:tailEnd/>
          </a:ln>
        </p:spPr>
        <p:txBody>
          <a:bodyPr wrap="none" anchor="ctr"/>
          <a:lstStyle/>
          <a:p>
            <a:pPr algn="ctr" eaLnBrk="0" hangingPunct="0"/>
            <a:r>
              <a:rPr lang="en-US" sz="1000">
                <a:solidFill>
                  <a:srgbClr val="B2B2B2"/>
                </a:solidFill>
              </a:rPr>
              <a:t>Programmable</a:t>
            </a:r>
            <a:br>
              <a:rPr lang="en-US" sz="1000">
                <a:solidFill>
                  <a:srgbClr val="B2B2B2"/>
                </a:solidFill>
              </a:rPr>
            </a:br>
            <a:r>
              <a:rPr lang="en-US" sz="1000">
                <a:solidFill>
                  <a:srgbClr val="B2B2B2"/>
                </a:solidFill>
              </a:rPr>
              <a:t>Communicating</a:t>
            </a:r>
            <a:br>
              <a:rPr lang="en-US" sz="1000">
                <a:solidFill>
                  <a:srgbClr val="B2B2B2"/>
                </a:solidFill>
              </a:rPr>
            </a:br>
            <a:r>
              <a:rPr lang="en-US" sz="1000">
                <a:solidFill>
                  <a:srgbClr val="B2B2B2"/>
                </a:solidFill>
              </a:rPr>
              <a:t>Thermostat (PCT)</a:t>
            </a:r>
          </a:p>
        </p:txBody>
      </p:sp>
      <p:sp>
        <p:nvSpPr>
          <p:cNvPr id="273418" name="AutoShape 11"/>
          <p:cNvSpPr>
            <a:spLocks noChangeArrowheads="1"/>
          </p:cNvSpPr>
          <p:nvPr/>
        </p:nvSpPr>
        <p:spPr bwMode="auto">
          <a:xfrm>
            <a:off x="485775" y="3240088"/>
            <a:ext cx="1323975" cy="674687"/>
          </a:xfrm>
          <a:prstGeom prst="roundRect">
            <a:avLst>
              <a:gd name="adj" fmla="val 16667"/>
            </a:avLst>
          </a:prstGeom>
          <a:noFill/>
          <a:ln w="0">
            <a:noFill/>
            <a:round/>
            <a:headEnd/>
            <a:tailEnd/>
          </a:ln>
        </p:spPr>
        <p:txBody>
          <a:bodyPr wrap="none" anchor="ctr"/>
          <a:lstStyle/>
          <a:p>
            <a:pPr algn="ctr" eaLnBrk="0" hangingPunct="0"/>
            <a:r>
              <a:rPr lang="en-US" sz="1000">
                <a:solidFill>
                  <a:srgbClr val="B2B2B2"/>
                </a:solidFill>
              </a:rPr>
              <a:t>Energy Services</a:t>
            </a:r>
            <a:br>
              <a:rPr lang="en-US" sz="1000">
                <a:solidFill>
                  <a:srgbClr val="B2B2B2"/>
                </a:solidFill>
              </a:rPr>
            </a:br>
            <a:r>
              <a:rPr lang="en-US" sz="1000">
                <a:solidFill>
                  <a:srgbClr val="B2B2B2"/>
                </a:solidFill>
              </a:rPr>
              <a:t>Portal</a:t>
            </a:r>
            <a:br>
              <a:rPr lang="en-US" sz="1000">
                <a:solidFill>
                  <a:srgbClr val="B2B2B2"/>
                </a:solidFill>
              </a:rPr>
            </a:br>
            <a:r>
              <a:rPr lang="en-US" sz="1000">
                <a:solidFill>
                  <a:srgbClr val="B2B2B2"/>
                </a:solidFill>
              </a:rPr>
              <a:t>(Electric Meter or Gateway)</a:t>
            </a:r>
          </a:p>
        </p:txBody>
      </p:sp>
      <p:pic>
        <p:nvPicPr>
          <p:cNvPr id="273419" name="Picture 12" descr="asset"/>
          <p:cNvPicPr>
            <a:picLocks noChangeAspect="1" noChangeArrowheads="1"/>
          </p:cNvPicPr>
          <p:nvPr/>
        </p:nvPicPr>
        <p:blipFill>
          <a:blip r:embed="rId3"/>
          <a:srcRect/>
          <a:stretch>
            <a:fillRect/>
          </a:stretch>
        </p:blipFill>
        <p:spPr bwMode="auto">
          <a:xfrm>
            <a:off x="1979613" y="3433763"/>
            <a:ext cx="568325" cy="630237"/>
          </a:xfrm>
          <a:prstGeom prst="rect">
            <a:avLst/>
          </a:prstGeom>
          <a:noFill/>
          <a:ln w="9525">
            <a:noFill/>
            <a:miter lim="800000"/>
            <a:headEnd/>
            <a:tailEnd/>
          </a:ln>
        </p:spPr>
      </p:pic>
      <p:pic>
        <p:nvPicPr>
          <p:cNvPr id="273420" name="Picture 13" descr="gateway_photo"/>
          <p:cNvPicPr>
            <a:picLocks noChangeAspect="1" noChangeArrowheads="1"/>
          </p:cNvPicPr>
          <p:nvPr/>
        </p:nvPicPr>
        <p:blipFill>
          <a:blip r:embed="rId4"/>
          <a:srcRect/>
          <a:stretch>
            <a:fillRect/>
          </a:stretch>
        </p:blipFill>
        <p:spPr bwMode="auto">
          <a:xfrm>
            <a:off x="2508250" y="3311525"/>
            <a:ext cx="573088" cy="728663"/>
          </a:xfrm>
          <a:prstGeom prst="rect">
            <a:avLst/>
          </a:prstGeom>
          <a:noFill/>
          <a:ln w="9525">
            <a:noFill/>
            <a:miter lim="800000"/>
            <a:headEnd/>
            <a:tailEnd/>
          </a:ln>
        </p:spPr>
      </p:pic>
      <p:pic>
        <p:nvPicPr>
          <p:cNvPr id="273421" name="Picture 14" descr="superstat"/>
          <p:cNvPicPr>
            <a:picLocks noChangeAspect="1" noChangeArrowheads="1"/>
          </p:cNvPicPr>
          <p:nvPr/>
        </p:nvPicPr>
        <p:blipFill>
          <a:blip r:embed="rId5"/>
          <a:srcRect/>
          <a:stretch>
            <a:fillRect/>
          </a:stretch>
        </p:blipFill>
        <p:spPr bwMode="auto">
          <a:xfrm>
            <a:off x="776288" y="4805363"/>
            <a:ext cx="955675" cy="646112"/>
          </a:xfrm>
          <a:prstGeom prst="rect">
            <a:avLst/>
          </a:prstGeom>
          <a:noFill/>
          <a:ln w="9525">
            <a:noFill/>
            <a:miter lim="800000"/>
            <a:headEnd/>
            <a:tailEnd/>
          </a:ln>
        </p:spPr>
      </p:pic>
      <p:pic>
        <p:nvPicPr>
          <p:cNvPr id="273422" name="Picture 15" descr="TTFWOCA6Z83OICANTGWATCAUZ88KHCAUESP2HCA8F6AOOCAVULT6LCABMDOYWCAYO7IGJCAHVIOH7CAKEF9JOCAOHO70SCAZUYLQHCA26GLM6CAVFYNPMCAD5MQW2CABXU2C9CAJU71FPCAE1APJVCAO5PE0L"/>
          <p:cNvPicPr>
            <a:picLocks noChangeAspect="1" noChangeArrowheads="1"/>
          </p:cNvPicPr>
          <p:nvPr/>
        </p:nvPicPr>
        <p:blipFill>
          <a:blip r:embed="rId6"/>
          <a:srcRect/>
          <a:stretch>
            <a:fillRect/>
          </a:stretch>
        </p:blipFill>
        <p:spPr bwMode="auto">
          <a:xfrm>
            <a:off x="431800" y="5586413"/>
            <a:ext cx="423863" cy="577850"/>
          </a:xfrm>
          <a:prstGeom prst="rect">
            <a:avLst/>
          </a:prstGeom>
          <a:noFill/>
          <a:ln w="9525">
            <a:noFill/>
            <a:miter lim="800000"/>
            <a:headEnd/>
            <a:tailEnd/>
          </a:ln>
        </p:spPr>
      </p:pic>
      <p:sp>
        <p:nvSpPr>
          <p:cNvPr id="273423" name="AutoShape 16"/>
          <p:cNvSpPr>
            <a:spLocks noChangeArrowheads="1"/>
          </p:cNvSpPr>
          <p:nvPr/>
        </p:nvSpPr>
        <p:spPr bwMode="auto">
          <a:xfrm>
            <a:off x="752475" y="5973763"/>
            <a:ext cx="754063" cy="284162"/>
          </a:xfrm>
          <a:prstGeom prst="roundRect">
            <a:avLst>
              <a:gd name="adj" fmla="val 16667"/>
            </a:avLst>
          </a:prstGeom>
          <a:noFill/>
          <a:ln w="0">
            <a:noFill/>
            <a:round/>
            <a:headEnd/>
            <a:tailEnd/>
          </a:ln>
        </p:spPr>
        <p:txBody>
          <a:bodyPr wrap="none" anchor="ctr"/>
          <a:lstStyle/>
          <a:p>
            <a:pPr algn="ctr" eaLnBrk="0" hangingPunct="0"/>
            <a:r>
              <a:rPr lang="en-US" sz="1000">
                <a:solidFill>
                  <a:srgbClr val="B2B2B2"/>
                </a:solidFill>
              </a:rPr>
              <a:t>HVAC</a:t>
            </a:r>
            <a:br>
              <a:rPr lang="en-US" sz="1000">
                <a:solidFill>
                  <a:srgbClr val="B2B2B2"/>
                </a:solidFill>
              </a:rPr>
            </a:br>
            <a:r>
              <a:rPr lang="en-US" sz="1000">
                <a:solidFill>
                  <a:srgbClr val="B2B2B2"/>
                </a:solidFill>
              </a:rPr>
              <a:t>System</a:t>
            </a:r>
          </a:p>
        </p:txBody>
      </p:sp>
      <p:grpSp>
        <p:nvGrpSpPr>
          <p:cNvPr id="273424" name="Group 17"/>
          <p:cNvGrpSpPr>
            <a:grpSpLocks/>
          </p:cNvGrpSpPr>
          <p:nvPr/>
        </p:nvGrpSpPr>
        <p:grpSpPr bwMode="auto">
          <a:xfrm>
            <a:off x="2009775" y="5453063"/>
            <a:ext cx="704850" cy="815975"/>
            <a:chOff x="1353" y="3232"/>
            <a:chExt cx="721" cy="692"/>
          </a:xfrm>
        </p:grpSpPr>
        <p:pic>
          <p:nvPicPr>
            <p:cNvPr id="273425" name="Picture 18" descr="eoutlet_photo"/>
            <p:cNvPicPr>
              <a:picLocks noChangeAspect="1" noChangeArrowheads="1"/>
            </p:cNvPicPr>
            <p:nvPr/>
          </p:nvPicPr>
          <p:blipFill>
            <a:blip r:embed="rId7"/>
            <a:srcRect/>
            <a:stretch>
              <a:fillRect/>
            </a:stretch>
          </p:blipFill>
          <p:spPr bwMode="auto">
            <a:xfrm>
              <a:off x="1380" y="3248"/>
              <a:ext cx="662" cy="646"/>
            </a:xfrm>
            <a:prstGeom prst="rect">
              <a:avLst/>
            </a:prstGeom>
            <a:noFill/>
            <a:ln w="9525">
              <a:noFill/>
              <a:miter lim="800000"/>
              <a:headEnd/>
              <a:tailEnd/>
            </a:ln>
          </p:spPr>
        </p:pic>
        <p:sp>
          <p:nvSpPr>
            <p:cNvPr id="273426" name="AutoShape 19"/>
            <p:cNvSpPr>
              <a:spLocks noChangeArrowheads="1"/>
            </p:cNvSpPr>
            <p:nvPr/>
          </p:nvSpPr>
          <p:spPr bwMode="auto">
            <a:xfrm>
              <a:off x="1353" y="3232"/>
              <a:ext cx="721" cy="6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62 h 21600"/>
                <a:gd name="T26" fmla="*/ 18424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4" y="10800"/>
                  </a:moveTo>
                  <a:cubicBezTo>
                    <a:pt x="1784" y="15779"/>
                    <a:pt x="5821" y="19816"/>
                    <a:pt x="10800" y="19816"/>
                  </a:cubicBezTo>
                  <a:cubicBezTo>
                    <a:pt x="15779" y="19816"/>
                    <a:pt x="19816" y="15779"/>
                    <a:pt x="19816" y="10800"/>
                  </a:cubicBezTo>
                  <a:cubicBezTo>
                    <a:pt x="19816" y="5821"/>
                    <a:pt x="15779" y="1784"/>
                    <a:pt x="10800" y="1784"/>
                  </a:cubicBezTo>
                  <a:cubicBezTo>
                    <a:pt x="5821" y="1784"/>
                    <a:pt x="1784" y="5821"/>
                    <a:pt x="1784" y="10800"/>
                  </a:cubicBezTo>
                  <a:close/>
                </a:path>
              </a:pathLst>
            </a:custGeom>
            <a:solidFill>
              <a:schemeClr val="bg1"/>
            </a:solidFill>
            <a:ln w="9525">
              <a:noFill/>
              <a:round/>
              <a:headEnd/>
              <a:tailEnd/>
            </a:ln>
          </p:spPr>
          <p:txBody>
            <a:bodyPr wrap="none" anchor="ctr"/>
            <a:lstStyle/>
            <a:p>
              <a:endParaRPr lang="en-US"/>
            </a:p>
          </p:txBody>
        </p:sp>
        <p:sp>
          <p:nvSpPr>
            <p:cNvPr id="273427" name="Rectangle 20"/>
            <p:cNvSpPr>
              <a:spLocks noChangeArrowheads="1"/>
            </p:cNvSpPr>
            <p:nvPr/>
          </p:nvSpPr>
          <p:spPr bwMode="auto">
            <a:xfrm>
              <a:off x="1767" y="3796"/>
              <a:ext cx="112" cy="104"/>
            </a:xfrm>
            <a:prstGeom prst="rect">
              <a:avLst/>
            </a:prstGeom>
            <a:solidFill>
              <a:schemeClr val="bg1"/>
            </a:solidFill>
            <a:ln w="9525">
              <a:noFill/>
              <a:miter lim="800000"/>
              <a:headEnd/>
              <a:tailEnd/>
            </a:ln>
          </p:spPr>
          <p:txBody>
            <a:bodyPr wrap="none" anchor="ctr"/>
            <a:lstStyle/>
            <a:p>
              <a:pPr algn="ctr" eaLnBrk="0" hangingPunct="0"/>
              <a:endParaRPr lang="en-US" sz="1600">
                <a:solidFill>
                  <a:schemeClr val="tx2"/>
                </a:solidFill>
              </a:endParaRPr>
            </a:p>
          </p:txBody>
        </p:sp>
        <p:sp>
          <p:nvSpPr>
            <p:cNvPr id="273428" name="Rectangle 21"/>
            <p:cNvSpPr>
              <a:spLocks noChangeArrowheads="1"/>
            </p:cNvSpPr>
            <p:nvPr/>
          </p:nvSpPr>
          <p:spPr bwMode="auto">
            <a:xfrm>
              <a:off x="1846" y="3820"/>
              <a:ext cx="112" cy="104"/>
            </a:xfrm>
            <a:prstGeom prst="rect">
              <a:avLst/>
            </a:prstGeom>
            <a:solidFill>
              <a:schemeClr val="bg1"/>
            </a:solidFill>
            <a:ln w="9525">
              <a:noFill/>
              <a:miter lim="800000"/>
              <a:headEnd/>
              <a:tailEnd/>
            </a:ln>
          </p:spPr>
          <p:txBody>
            <a:bodyPr wrap="none" anchor="ctr"/>
            <a:lstStyle/>
            <a:p>
              <a:pPr algn="ctr" eaLnBrk="0" hangingPunct="0"/>
              <a:endParaRPr lang="en-US" sz="1600">
                <a:solidFill>
                  <a:schemeClr val="tx2"/>
                </a:solidFill>
              </a:endParaRPr>
            </a:p>
          </p:txBody>
        </p:sp>
      </p:grpSp>
      <p:grpSp>
        <p:nvGrpSpPr>
          <p:cNvPr id="273429" name="Group 22"/>
          <p:cNvGrpSpPr>
            <a:grpSpLocks/>
          </p:cNvGrpSpPr>
          <p:nvPr/>
        </p:nvGrpSpPr>
        <p:grpSpPr bwMode="auto">
          <a:xfrm>
            <a:off x="2865438" y="4333875"/>
            <a:ext cx="804862" cy="911225"/>
            <a:chOff x="1946" y="2804"/>
            <a:chExt cx="669" cy="690"/>
          </a:xfrm>
        </p:grpSpPr>
        <p:pic>
          <p:nvPicPr>
            <p:cNvPr id="273430" name="Picture 23" descr="edisplay"/>
            <p:cNvPicPr>
              <a:picLocks noChangeAspect="1" noChangeArrowheads="1"/>
            </p:cNvPicPr>
            <p:nvPr/>
          </p:nvPicPr>
          <p:blipFill>
            <a:blip r:embed="rId8"/>
            <a:srcRect/>
            <a:stretch>
              <a:fillRect/>
            </a:stretch>
          </p:blipFill>
          <p:spPr bwMode="auto">
            <a:xfrm>
              <a:off x="1952" y="2814"/>
              <a:ext cx="642" cy="680"/>
            </a:xfrm>
            <a:prstGeom prst="rect">
              <a:avLst/>
            </a:prstGeom>
            <a:noFill/>
            <a:ln w="9525">
              <a:noFill/>
              <a:miter lim="800000"/>
              <a:headEnd/>
              <a:tailEnd/>
            </a:ln>
          </p:spPr>
        </p:pic>
        <p:sp>
          <p:nvSpPr>
            <p:cNvPr id="273431" name="AutoShape 24"/>
            <p:cNvSpPr>
              <a:spLocks noChangeArrowheads="1"/>
            </p:cNvSpPr>
            <p:nvPr/>
          </p:nvSpPr>
          <p:spPr bwMode="auto">
            <a:xfrm>
              <a:off x="1946" y="2804"/>
              <a:ext cx="669" cy="6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2 h 21600"/>
                <a:gd name="T26" fmla="*/ 18436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4" y="10800"/>
                  </a:moveTo>
                  <a:cubicBezTo>
                    <a:pt x="1784" y="15779"/>
                    <a:pt x="5821" y="19816"/>
                    <a:pt x="10800" y="19816"/>
                  </a:cubicBezTo>
                  <a:cubicBezTo>
                    <a:pt x="15779" y="19816"/>
                    <a:pt x="19816" y="15779"/>
                    <a:pt x="19816" y="10800"/>
                  </a:cubicBezTo>
                  <a:cubicBezTo>
                    <a:pt x="19816" y="5821"/>
                    <a:pt x="15779" y="1784"/>
                    <a:pt x="10800" y="1784"/>
                  </a:cubicBezTo>
                  <a:cubicBezTo>
                    <a:pt x="5821" y="1784"/>
                    <a:pt x="1784" y="5821"/>
                    <a:pt x="1784" y="10800"/>
                  </a:cubicBezTo>
                  <a:close/>
                </a:path>
              </a:pathLst>
            </a:custGeom>
            <a:solidFill>
              <a:schemeClr val="bg1"/>
            </a:solidFill>
            <a:ln w="9525">
              <a:noFill/>
              <a:round/>
              <a:headEnd/>
              <a:tailEnd/>
            </a:ln>
          </p:spPr>
          <p:txBody>
            <a:bodyPr wrap="none" anchor="ctr"/>
            <a:lstStyle/>
            <a:p>
              <a:endParaRPr lang="en-US"/>
            </a:p>
          </p:txBody>
        </p:sp>
        <p:sp>
          <p:nvSpPr>
            <p:cNvPr id="273432" name="Rectangle 25"/>
            <p:cNvSpPr>
              <a:spLocks noChangeArrowheads="1"/>
            </p:cNvSpPr>
            <p:nvPr/>
          </p:nvSpPr>
          <p:spPr bwMode="auto">
            <a:xfrm>
              <a:off x="2339" y="3395"/>
              <a:ext cx="97" cy="90"/>
            </a:xfrm>
            <a:prstGeom prst="rect">
              <a:avLst/>
            </a:prstGeom>
            <a:solidFill>
              <a:schemeClr val="bg1"/>
            </a:solidFill>
            <a:ln w="9525">
              <a:noFill/>
              <a:miter lim="800000"/>
              <a:headEnd/>
              <a:tailEnd/>
            </a:ln>
          </p:spPr>
          <p:txBody>
            <a:bodyPr wrap="none" anchor="ctr"/>
            <a:lstStyle/>
            <a:p>
              <a:pPr algn="ctr" eaLnBrk="0" hangingPunct="0"/>
              <a:endParaRPr lang="en-US" sz="1600">
                <a:solidFill>
                  <a:schemeClr val="tx2"/>
                </a:solidFill>
              </a:endParaRPr>
            </a:p>
          </p:txBody>
        </p:sp>
      </p:grpSp>
      <p:sp>
        <p:nvSpPr>
          <p:cNvPr id="273433" name="Freeform 26"/>
          <p:cNvSpPr>
            <a:spLocks/>
          </p:cNvSpPr>
          <p:nvPr/>
        </p:nvSpPr>
        <p:spPr bwMode="auto">
          <a:xfrm>
            <a:off x="528638" y="5114925"/>
            <a:ext cx="242887" cy="400050"/>
          </a:xfrm>
          <a:custGeom>
            <a:avLst/>
            <a:gdLst>
              <a:gd name="T0" fmla="*/ 53949401 w 162"/>
              <a:gd name="T1" fmla="*/ 3767418 h 357"/>
              <a:gd name="T2" fmla="*/ 20231588 w 162"/>
              <a:gd name="T3" fmla="*/ 1256179 h 357"/>
              <a:gd name="T4" fmla="*/ 164098655 w 162"/>
              <a:gd name="T5" fmla="*/ 0 h 357"/>
              <a:gd name="T6" fmla="*/ 0 60000 65536"/>
              <a:gd name="T7" fmla="*/ 0 60000 65536"/>
              <a:gd name="T8" fmla="*/ 0 60000 65536"/>
              <a:gd name="T9" fmla="*/ 0 w 162"/>
              <a:gd name="T10" fmla="*/ 0 h 357"/>
              <a:gd name="T11" fmla="*/ 162 w 162"/>
              <a:gd name="T12" fmla="*/ 357 h 357"/>
            </a:gdLst>
            <a:ahLst/>
            <a:cxnLst>
              <a:cxn ang="T6">
                <a:pos x="T0" y="T1"/>
              </a:cxn>
              <a:cxn ang="T7">
                <a:pos x="T2" y="T3"/>
              </a:cxn>
              <a:cxn ang="T8">
                <a:pos x="T4" y="T5"/>
              </a:cxn>
            </a:cxnLst>
            <a:rect l="T9" t="T10" r="T11" b="T12"/>
            <a:pathLst>
              <a:path w="162" h="357">
                <a:moveTo>
                  <a:pt x="52" y="357"/>
                </a:moveTo>
                <a:cubicBezTo>
                  <a:pt x="26" y="266"/>
                  <a:pt x="0" y="176"/>
                  <a:pt x="18" y="117"/>
                </a:cubicBezTo>
                <a:cubicBezTo>
                  <a:pt x="36" y="58"/>
                  <a:pt x="99" y="29"/>
                  <a:pt x="162" y="0"/>
                </a:cubicBezTo>
              </a:path>
            </a:pathLst>
          </a:custGeom>
          <a:noFill/>
          <a:ln w="9525">
            <a:solidFill>
              <a:schemeClr val="tx1"/>
            </a:solidFill>
            <a:round/>
            <a:headEnd type="triangle" w="med" len="med"/>
            <a:tailEnd type="triangle" w="med" len="med"/>
          </a:ln>
        </p:spPr>
        <p:txBody>
          <a:bodyPr/>
          <a:lstStyle/>
          <a:p>
            <a:endParaRPr lang="en-US"/>
          </a:p>
        </p:txBody>
      </p:sp>
      <p:sp>
        <p:nvSpPr>
          <p:cNvPr id="273434" name="AutoShape 27"/>
          <p:cNvSpPr>
            <a:spLocks noChangeArrowheads="1"/>
          </p:cNvSpPr>
          <p:nvPr/>
        </p:nvSpPr>
        <p:spPr bwMode="auto">
          <a:xfrm>
            <a:off x="2349500" y="5694363"/>
            <a:ext cx="1331913" cy="527050"/>
          </a:xfrm>
          <a:prstGeom prst="roundRect">
            <a:avLst>
              <a:gd name="adj" fmla="val 16667"/>
            </a:avLst>
          </a:prstGeom>
          <a:noFill/>
          <a:ln w="0">
            <a:noFill/>
            <a:round/>
            <a:headEnd/>
            <a:tailEnd/>
          </a:ln>
        </p:spPr>
        <p:txBody>
          <a:bodyPr wrap="none" anchor="ctr"/>
          <a:lstStyle/>
          <a:p>
            <a:pPr algn="ctr" eaLnBrk="0" hangingPunct="0"/>
            <a:r>
              <a:rPr lang="en-US" sz="1000">
                <a:solidFill>
                  <a:srgbClr val="B2B2B2"/>
                </a:solidFill>
              </a:rPr>
              <a:t>Load Control</a:t>
            </a:r>
            <a:br>
              <a:rPr lang="en-US" sz="1000">
                <a:solidFill>
                  <a:srgbClr val="B2B2B2"/>
                </a:solidFill>
              </a:rPr>
            </a:br>
            <a:r>
              <a:rPr lang="en-US" sz="1000">
                <a:solidFill>
                  <a:srgbClr val="B2B2B2"/>
                </a:solidFill>
              </a:rPr>
              <a:t>Device</a:t>
            </a:r>
          </a:p>
        </p:txBody>
      </p:sp>
      <p:sp>
        <p:nvSpPr>
          <p:cNvPr id="273435" name="AutoShape 28"/>
          <p:cNvSpPr>
            <a:spLocks noChangeArrowheads="1"/>
          </p:cNvSpPr>
          <p:nvPr/>
        </p:nvSpPr>
        <p:spPr bwMode="auto">
          <a:xfrm>
            <a:off x="2967038" y="4911725"/>
            <a:ext cx="966787" cy="527050"/>
          </a:xfrm>
          <a:prstGeom prst="roundRect">
            <a:avLst>
              <a:gd name="adj" fmla="val 16667"/>
            </a:avLst>
          </a:prstGeom>
          <a:noFill/>
          <a:ln w="0">
            <a:noFill/>
            <a:round/>
            <a:headEnd/>
            <a:tailEnd/>
          </a:ln>
        </p:spPr>
        <p:txBody>
          <a:bodyPr wrap="none" anchor="ctr"/>
          <a:lstStyle/>
          <a:p>
            <a:pPr algn="ctr" eaLnBrk="0" hangingPunct="0"/>
            <a:r>
              <a:rPr lang="en-US" sz="1000">
                <a:solidFill>
                  <a:srgbClr val="B2B2B2"/>
                </a:solidFill>
              </a:rPr>
              <a:t>In-Home</a:t>
            </a:r>
            <a:br>
              <a:rPr lang="en-US" sz="1000">
                <a:solidFill>
                  <a:srgbClr val="B2B2B2"/>
                </a:solidFill>
              </a:rPr>
            </a:br>
            <a:r>
              <a:rPr lang="en-US" sz="1000">
                <a:solidFill>
                  <a:srgbClr val="B2B2B2"/>
                </a:solidFill>
              </a:rPr>
              <a:t>Display</a:t>
            </a:r>
          </a:p>
        </p:txBody>
      </p:sp>
      <p:sp>
        <p:nvSpPr>
          <p:cNvPr id="273436" name="Freeform 29"/>
          <p:cNvSpPr>
            <a:spLocks/>
          </p:cNvSpPr>
          <p:nvPr/>
        </p:nvSpPr>
        <p:spPr bwMode="auto">
          <a:xfrm>
            <a:off x="2176463" y="4076700"/>
            <a:ext cx="144462" cy="1390650"/>
          </a:xfrm>
          <a:custGeom>
            <a:avLst/>
            <a:gdLst>
              <a:gd name="T0" fmla="*/ 0 w 112"/>
              <a:gd name="T1" fmla="*/ 0 h 981"/>
              <a:gd name="T2" fmla="*/ 3327785 w 112"/>
              <a:gd name="T3" fmla="*/ 92439241 h 981"/>
              <a:gd name="T4" fmla="*/ 9982066 w 112"/>
              <a:gd name="T5" fmla="*/ 233107529 h 981"/>
              <a:gd name="T6" fmla="*/ 8318174 w 112"/>
              <a:gd name="T7" fmla="*/ 403917907 h 981"/>
              <a:gd name="T8" fmla="*/ 0 60000 65536"/>
              <a:gd name="T9" fmla="*/ 0 60000 65536"/>
              <a:gd name="T10" fmla="*/ 0 60000 65536"/>
              <a:gd name="T11" fmla="*/ 0 60000 65536"/>
              <a:gd name="T12" fmla="*/ 0 w 112"/>
              <a:gd name="T13" fmla="*/ 0 h 981"/>
              <a:gd name="T14" fmla="*/ 112 w 112"/>
              <a:gd name="T15" fmla="*/ 981 h 981"/>
            </a:gdLst>
            <a:ahLst/>
            <a:cxnLst>
              <a:cxn ang="T8">
                <a:pos x="T0" y="T1"/>
              </a:cxn>
              <a:cxn ang="T9">
                <a:pos x="T2" y="T3"/>
              </a:cxn>
              <a:cxn ang="T10">
                <a:pos x="T4" y="T5"/>
              </a:cxn>
              <a:cxn ang="T11">
                <a:pos x="T6" y="T7"/>
              </a:cxn>
            </a:cxnLst>
            <a:rect l="T12" t="T13" r="T14" b="T15"/>
            <a:pathLst>
              <a:path w="112" h="981">
                <a:moveTo>
                  <a:pt x="0" y="0"/>
                </a:moveTo>
                <a:cubicBezTo>
                  <a:pt x="7" y="36"/>
                  <a:pt x="21" y="131"/>
                  <a:pt x="38" y="226"/>
                </a:cubicBezTo>
                <a:cubicBezTo>
                  <a:pt x="55" y="321"/>
                  <a:pt x="95" y="445"/>
                  <a:pt x="103" y="571"/>
                </a:cubicBezTo>
                <a:cubicBezTo>
                  <a:pt x="112" y="697"/>
                  <a:pt x="93" y="896"/>
                  <a:pt x="90" y="981"/>
                </a:cubicBezTo>
              </a:path>
            </a:pathLst>
          </a:custGeom>
          <a:noFill/>
          <a:ln w="28575">
            <a:solidFill>
              <a:srgbClr val="FF3300"/>
            </a:solidFill>
            <a:round/>
            <a:headEnd/>
            <a:tailEnd type="arrow" w="med" len="med"/>
          </a:ln>
        </p:spPr>
        <p:txBody>
          <a:bodyPr/>
          <a:lstStyle/>
          <a:p>
            <a:endParaRPr lang="en-US"/>
          </a:p>
        </p:txBody>
      </p:sp>
      <p:sp>
        <p:nvSpPr>
          <p:cNvPr id="273437" name="Freeform 30"/>
          <p:cNvSpPr>
            <a:spLocks/>
          </p:cNvSpPr>
          <p:nvPr/>
        </p:nvSpPr>
        <p:spPr bwMode="auto">
          <a:xfrm>
            <a:off x="2589213" y="4049713"/>
            <a:ext cx="504825" cy="506412"/>
          </a:xfrm>
          <a:custGeom>
            <a:avLst/>
            <a:gdLst>
              <a:gd name="T0" fmla="*/ 0 w 389"/>
              <a:gd name="T1" fmla="*/ 0 h 357"/>
              <a:gd name="T2" fmla="*/ 11788767 w 389"/>
              <a:gd name="T3" fmla="*/ 34207634 h 357"/>
              <a:gd name="T4" fmla="*/ 21894351 w 389"/>
              <a:gd name="T5" fmla="*/ 58353699 h 357"/>
              <a:gd name="T6" fmla="*/ 40419742 w 389"/>
              <a:gd name="T7" fmla="*/ 148903569 h 357"/>
              <a:gd name="T8" fmla="*/ 0 60000 65536"/>
              <a:gd name="T9" fmla="*/ 0 60000 65536"/>
              <a:gd name="T10" fmla="*/ 0 60000 65536"/>
              <a:gd name="T11" fmla="*/ 0 60000 65536"/>
              <a:gd name="T12" fmla="*/ 0 w 389"/>
              <a:gd name="T13" fmla="*/ 0 h 357"/>
              <a:gd name="T14" fmla="*/ 389 w 389"/>
              <a:gd name="T15" fmla="*/ 357 h 357"/>
            </a:gdLst>
            <a:ahLst/>
            <a:cxnLst>
              <a:cxn ang="T8">
                <a:pos x="T0" y="T1"/>
              </a:cxn>
              <a:cxn ang="T9">
                <a:pos x="T2" y="T3"/>
              </a:cxn>
              <a:cxn ang="T10">
                <a:pos x="T4" y="T5"/>
              </a:cxn>
              <a:cxn ang="T11">
                <a:pos x="T6" y="T7"/>
              </a:cxn>
            </a:cxnLst>
            <a:rect l="T12" t="T13" r="T14" b="T15"/>
            <a:pathLst>
              <a:path w="389" h="357">
                <a:moveTo>
                  <a:pt x="0" y="0"/>
                </a:moveTo>
                <a:cubicBezTo>
                  <a:pt x="18" y="14"/>
                  <a:pt x="74" y="58"/>
                  <a:pt x="109" y="82"/>
                </a:cubicBezTo>
                <a:cubicBezTo>
                  <a:pt x="144" y="106"/>
                  <a:pt x="161" y="97"/>
                  <a:pt x="208" y="143"/>
                </a:cubicBezTo>
                <a:cubicBezTo>
                  <a:pt x="255" y="189"/>
                  <a:pt x="351" y="313"/>
                  <a:pt x="389" y="357"/>
                </a:cubicBezTo>
              </a:path>
            </a:pathLst>
          </a:custGeom>
          <a:noFill/>
          <a:ln w="28575">
            <a:solidFill>
              <a:srgbClr val="FF3300"/>
            </a:solidFill>
            <a:prstDash val="dash"/>
            <a:round/>
            <a:headEnd/>
            <a:tailEnd type="arrow" w="med" len="med"/>
          </a:ln>
        </p:spPr>
        <p:txBody>
          <a:bodyPr/>
          <a:lstStyle/>
          <a:p>
            <a:endParaRPr lang="en-US"/>
          </a:p>
        </p:txBody>
      </p:sp>
      <p:grpSp>
        <p:nvGrpSpPr>
          <p:cNvPr id="273438" name="Group 34"/>
          <p:cNvGrpSpPr>
            <a:grpSpLocks/>
          </p:cNvGrpSpPr>
          <p:nvPr/>
        </p:nvGrpSpPr>
        <p:grpSpPr bwMode="auto">
          <a:xfrm>
            <a:off x="3124200" y="2874963"/>
            <a:ext cx="2438400" cy="1941512"/>
            <a:chOff x="2307" y="1587"/>
            <a:chExt cx="1146" cy="1145"/>
          </a:xfrm>
        </p:grpSpPr>
        <p:sp>
          <p:nvSpPr>
            <p:cNvPr id="273439" name="AutoShape 35"/>
            <p:cNvSpPr>
              <a:spLocks noChangeAspect="1" noChangeArrowheads="1" noTextEdit="1"/>
            </p:cNvSpPr>
            <p:nvPr/>
          </p:nvSpPr>
          <p:spPr bwMode="auto">
            <a:xfrm>
              <a:off x="2307" y="1587"/>
              <a:ext cx="1146" cy="1145"/>
            </a:xfrm>
            <a:prstGeom prst="rect">
              <a:avLst/>
            </a:prstGeom>
            <a:noFill/>
            <a:ln w="9525">
              <a:noFill/>
              <a:miter lim="800000"/>
              <a:headEnd/>
              <a:tailEnd/>
            </a:ln>
          </p:spPr>
          <p:txBody>
            <a:bodyPr/>
            <a:lstStyle/>
            <a:p>
              <a:endParaRPr lang="en-US"/>
            </a:p>
          </p:txBody>
        </p:sp>
        <p:sp>
          <p:nvSpPr>
            <p:cNvPr id="273440" name="Freeform 36"/>
            <p:cNvSpPr>
              <a:spLocks/>
            </p:cNvSpPr>
            <p:nvPr/>
          </p:nvSpPr>
          <p:spPr bwMode="auto">
            <a:xfrm>
              <a:off x="2431" y="1709"/>
              <a:ext cx="882" cy="893"/>
            </a:xfrm>
            <a:custGeom>
              <a:avLst/>
              <a:gdLst>
                <a:gd name="T0" fmla="*/ 1 w 1764"/>
                <a:gd name="T1" fmla="*/ 0 h 1788"/>
                <a:gd name="T2" fmla="*/ 1 w 1764"/>
                <a:gd name="T3" fmla="*/ 0 h 1788"/>
                <a:gd name="T4" fmla="*/ 1 w 1764"/>
                <a:gd name="T5" fmla="*/ 0 h 1788"/>
                <a:gd name="T6" fmla="*/ 1 w 1764"/>
                <a:gd name="T7" fmla="*/ 0 h 1788"/>
                <a:gd name="T8" fmla="*/ 1 w 1764"/>
                <a:gd name="T9" fmla="*/ 0 h 1788"/>
                <a:gd name="T10" fmla="*/ 1 w 1764"/>
                <a:gd name="T11" fmla="*/ 0 h 1788"/>
                <a:gd name="T12" fmla="*/ 0 w 1764"/>
                <a:gd name="T13" fmla="*/ 0 h 1788"/>
                <a:gd name="T14" fmla="*/ 1 w 1764"/>
                <a:gd name="T15" fmla="*/ 0 h 1788"/>
                <a:gd name="T16" fmla="*/ 1 w 1764"/>
                <a:gd name="T17" fmla="*/ 0 h 1788"/>
                <a:gd name="T18" fmla="*/ 1 w 1764"/>
                <a:gd name="T19" fmla="*/ 0 h 1788"/>
                <a:gd name="T20" fmla="*/ 1 w 1764"/>
                <a:gd name="T21" fmla="*/ 0 h 1788"/>
                <a:gd name="T22" fmla="*/ 1 w 1764"/>
                <a:gd name="T23" fmla="*/ 0 h 17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4"/>
                <a:gd name="T37" fmla="*/ 0 h 1788"/>
                <a:gd name="T38" fmla="*/ 1764 w 1764"/>
                <a:gd name="T39" fmla="*/ 1788 h 17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4" h="1788">
                  <a:moveTo>
                    <a:pt x="1764" y="745"/>
                  </a:moveTo>
                  <a:lnTo>
                    <a:pt x="1460" y="490"/>
                  </a:lnTo>
                  <a:lnTo>
                    <a:pt x="1460" y="106"/>
                  </a:lnTo>
                  <a:lnTo>
                    <a:pt x="1261" y="106"/>
                  </a:lnTo>
                  <a:lnTo>
                    <a:pt x="1261" y="325"/>
                  </a:lnTo>
                  <a:lnTo>
                    <a:pt x="872" y="0"/>
                  </a:lnTo>
                  <a:lnTo>
                    <a:pt x="0" y="745"/>
                  </a:lnTo>
                  <a:lnTo>
                    <a:pt x="209" y="745"/>
                  </a:lnTo>
                  <a:lnTo>
                    <a:pt x="208" y="1788"/>
                  </a:lnTo>
                  <a:lnTo>
                    <a:pt x="1571" y="1788"/>
                  </a:lnTo>
                  <a:lnTo>
                    <a:pt x="1571" y="745"/>
                  </a:lnTo>
                  <a:lnTo>
                    <a:pt x="1764" y="745"/>
                  </a:lnTo>
                  <a:close/>
                </a:path>
              </a:pathLst>
            </a:custGeom>
            <a:solidFill>
              <a:schemeClr val="accent2"/>
            </a:solidFill>
            <a:ln w="9525">
              <a:noFill/>
              <a:round/>
              <a:headEnd/>
              <a:tailEnd/>
            </a:ln>
          </p:spPr>
          <p:txBody>
            <a:bodyPr/>
            <a:lstStyle/>
            <a:p>
              <a:endParaRPr lang="en-US"/>
            </a:p>
          </p:txBody>
        </p:sp>
        <p:sp>
          <p:nvSpPr>
            <p:cNvPr id="273441" name="Freeform 37"/>
            <p:cNvSpPr>
              <a:spLocks/>
            </p:cNvSpPr>
            <p:nvPr/>
          </p:nvSpPr>
          <p:spPr bwMode="auto">
            <a:xfrm>
              <a:off x="2774" y="2244"/>
              <a:ext cx="211" cy="358"/>
            </a:xfrm>
            <a:custGeom>
              <a:avLst/>
              <a:gdLst>
                <a:gd name="T0" fmla="*/ 1 w 422"/>
                <a:gd name="T1" fmla="*/ 0 h 717"/>
                <a:gd name="T2" fmla="*/ 0 w 422"/>
                <a:gd name="T3" fmla="*/ 0 h 717"/>
                <a:gd name="T4" fmla="*/ 1 w 422"/>
                <a:gd name="T5" fmla="*/ 0 h 717"/>
                <a:gd name="T6" fmla="*/ 1 w 422"/>
                <a:gd name="T7" fmla="*/ 0 h 717"/>
                <a:gd name="T8" fmla="*/ 1 w 422"/>
                <a:gd name="T9" fmla="*/ 0 h 717"/>
                <a:gd name="T10" fmla="*/ 0 60000 65536"/>
                <a:gd name="T11" fmla="*/ 0 60000 65536"/>
                <a:gd name="T12" fmla="*/ 0 60000 65536"/>
                <a:gd name="T13" fmla="*/ 0 60000 65536"/>
                <a:gd name="T14" fmla="*/ 0 60000 65536"/>
                <a:gd name="T15" fmla="*/ 0 w 422"/>
                <a:gd name="T16" fmla="*/ 0 h 717"/>
                <a:gd name="T17" fmla="*/ 422 w 422"/>
                <a:gd name="T18" fmla="*/ 717 h 717"/>
              </a:gdLst>
              <a:ahLst/>
              <a:cxnLst>
                <a:cxn ang="T10">
                  <a:pos x="T0" y="T1"/>
                </a:cxn>
                <a:cxn ang="T11">
                  <a:pos x="T2" y="T3"/>
                </a:cxn>
                <a:cxn ang="T12">
                  <a:pos x="T4" y="T5"/>
                </a:cxn>
                <a:cxn ang="T13">
                  <a:pos x="T6" y="T7"/>
                </a:cxn>
                <a:cxn ang="T14">
                  <a:pos x="T8" y="T9"/>
                </a:cxn>
              </a:cxnLst>
              <a:rect l="T15" t="T16" r="T17" b="T18"/>
              <a:pathLst>
                <a:path w="422" h="717">
                  <a:moveTo>
                    <a:pt x="5" y="0"/>
                  </a:moveTo>
                  <a:lnTo>
                    <a:pt x="0" y="717"/>
                  </a:lnTo>
                  <a:lnTo>
                    <a:pt x="417" y="717"/>
                  </a:lnTo>
                  <a:lnTo>
                    <a:pt x="422" y="0"/>
                  </a:lnTo>
                  <a:lnTo>
                    <a:pt x="5" y="0"/>
                  </a:lnTo>
                  <a:close/>
                </a:path>
              </a:pathLst>
            </a:custGeom>
            <a:solidFill>
              <a:srgbClr val="FFFFFF"/>
            </a:solidFill>
            <a:ln w="9525">
              <a:noFill/>
              <a:round/>
              <a:headEnd/>
              <a:tailEnd/>
            </a:ln>
          </p:spPr>
          <p:txBody>
            <a:bodyPr/>
            <a:lstStyle/>
            <a:p>
              <a:endParaRPr lang="en-US"/>
            </a:p>
          </p:txBody>
        </p:sp>
        <p:sp>
          <p:nvSpPr>
            <p:cNvPr id="273442" name="Freeform 38"/>
            <p:cNvSpPr>
              <a:spLocks/>
            </p:cNvSpPr>
            <p:nvPr/>
          </p:nvSpPr>
          <p:spPr bwMode="auto">
            <a:xfrm>
              <a:off x="2712" y="2109"/>
              <a:ext cx="335" cy="148"/>
            </a:xfrm>
            <a:custGeom>
              <a:avLst/>
              <a:gdLst>
                <a:gd name="T0" fmla="*/ 1 w 669"/>
                <a:gd name="T1" fmla="*/ 0 h 297"/>
                <a:gd name="T2" fmla="*/ 1 w 669"/>
                <a:gd name="T3" fmla="*/ 0 h 297"/>
                <a:gd name="T4" fmla="*/ 1 w 669"/>
                <a:gd name="T5" fmla="*/ 0 h 297"/>
                <a:gd name="T6" fmla="*/ 0 w 669"/>
                <a:gd name="T7" fmla="*/ 0 h 297"/>
                <a:gd name="T8" fmla="*/ 1 w 669"/>
                <a:gd name="T9" fmla="*/ 0 h 297"/>
                <a:gd name="T10" fmla="*/ 1 w 669"/>
                <a:gd name="T11" fmla="*/ 0 h 297"/>
                <a:gd name="T12" fmla="*/ 1 w 669"/>
                <a:gd name="T13" fmla="*/ 0 h 297"/>
                <a:gd name="T14" fmla="*/ 1 w 669"/>
                <a:gd name="T15" fmla="*/ 0 h 297"/>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297"/>
                <a:gd name="T26" fmla="*/ 669 w 669"/>
                <a:gd name="T27" fmla="*/ 297 h 2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297">
                  <a:moveTo>
                    <a:pt x="669" y="288"/>
                  </a:moveTo>
                  <a:lnTo>
                    <a:pt x="335" y="3"/>
                  </a:lnTo>
                  <a:lnTo>
                    <a:pt x="332" y="0"/>
                  </a:lnTo>
                  <a:lnTo>
                    <a:pt x="0" y="288"/>
                  </a:lnTo>
                  <a:lnTo>
                    <a:pt x="92" y="297"/>
                  </a:lnTo>
                  <a:lnTo>
                    <a:pt x="335" y="146"/>
                  </a:lnTo>
                  <a:lnTo>
                    <a:pt x="577" y="296"/>
                  </a:lnTo>
                  <a:lnTo>
                    <a:pt x="669" y="288"/>
                  </a:lnTo>
                  <a:close/>
                </a:path>
              </a:pathLst>
            </a:custGeom>
            <a:solidFill>
              <a:srgbClr val="FFFFFF"/>
            </a:solidFill>
            <a:ln w="9525">
              <a:noFill/>
              <a:round/>
              <a:headEnd/>
              <a:tailEnd/>
            </a:ln>
          </p:spPr>
          <p:txBody>
            <a:bodyPr/>
            <a:lstStyle/>
            <a:p>
              <a:endParaRPr lang="en-US"/>
            </a:p>
          </p:txBody>
        </p:sp>
        <p:sp>
          <p:nvSpPr>
            <p:cNvPr id="273443" name="Rectangle 39"/>
            <p:cNvSpPr>
              <a:spLocks noChangeArrowheads="1"/>
            </p:cNvSpPr>
            <p:nvPr/>
          </p:nvSpPr>
          <p:spPr bwMode="auto">
            <a:xfrm>
              <a:off x="2816" y="1844"/>
              <a:ext cx="107" cy="179"/>
            </a:xfrm>
            <a:prstGeom prst="rect">
              <a:avLst/>
            </a:prstGeom>
            <a:solidFill>
              <a:srgbClr val="FFFFFF"/>
            </a:solidFill>
            <a:ln w="9525">
              <a:noFill/>
              <a:miter lim="800000"/>
              <a:headEnd/>
              <a:tailEnd/>
            </a:ln>
          </p:spPr>
          <p:txBody>
            <a:bodyPr/>
            <a:lstStyle/>
            <a:p>
              <a:pPr algn="ctr" eaLnBrk="0" hangingPunct="0"/>
              <a:endParaRPr lang="en-US" sz="1600">
                <a:solidFill>
                  <a:schemeClr val="tx2"/>
                </a:solidFill>
              </a:endParaRPr>
            </a:p>
          </p:txBody>
        </p:sp>
        <p:sp>
          <p:nvSpPr>
            <p:cNvPr id="273444" name="Rectangle 40"/>
            <p:cNvSpPr>
              <a:spLocks noChangeArrowheads="1"/>
            </p:cNvSpPr>
            <p:nvPr/>
          </p:nvSpPr>
          <p:spPr bwMode="auto">
            <a:xfrm>
              <a:off x="2580" y="2291"/>
              <a:ext cx="146" cy="198"/>
            </a:xfrm>
            <a:prstGeom prst="rect">
              <a:avLst/>
            </a:prstGeom>
            <a:solidFill>
              <a:srgbClr val="FFFFFF"/>
            </a:solidFill>
            <a:ln w="9525">
              <a:noFill/>
              <a:miter lim="800000"/>
              <a:headEnd/>
              <a:tailEnd/>
            </a:ln>
          </p:spPr>
          <p:txBody>
            <a:bodyPr/>
            <a:lstStyle/>
            <a:p>
              <a:pPr algn="ctr" eaLnBrk="0" hangingPunct="0"/>
              <a:endParaRPr lang="en-US" sz="1600">
                <a:solidFill>
                  <a:schemeClr val="tx2"/>
                </a:solidFill>
              </a:endParaRPr>
            </a:p>
          </p:txBody>
        </p:sp>
        <p:sp>
          <p:nvSpPr>
            <p:cNvPr id="273445" name="Rectangle 41"/>
            <p:cNvSpPr>
              <a:spLocks noChangeArrowheads="1"/>
            </p:cNvSpPr>
            <p:nvPr/>
          </p:nvSpPr>
          <p:spPr bwMode="auto">
            <a:xfrm>
              <a:off x="3030" y="2291"/>
              <a:ext cx="147" cy="198"/>
            </a:xfrm>
            <a:prstGeom prst="rect">
              <a:avLst/>
            </a:prstGeom>
            <a:solidFill>
              <a:srgbClr val="FFFFFF"/>
            </a:solidFill>
            <a:ln w="9525">
              <a:noFill/>
              <a:miter lim="800000"/>
              <a:headEnd/>
              <a:tailEnd/>
            </a:ln>
          </p:spPr>
          <p:txBody>
            <a:bodyPr/>
            <a:lstStyle/>
            <a:p>
              <a:pPr algn="ctr" eaLnBrk="0" hangingPunct="0"/>
              <a:endParaRPr lang="en-US" sz="1600">
                <a:solidFill>
                  <a:schemeClr val="tx2"/>
                </a:solidFill>
              </a:endParaRPr>
            </a:p>
          </p:txBody>
        </p:sp>
        <p:sp>
          <p:nvSpPr>
            <p:cNvPr id="273446" name="Freeform 42"/>
            <p:cNvSpPr>
              <a:spLocks/>
            </p:cNvSpPr>
            <p:nvPr/>
          </p:nvSpPr>
          <p:spPr bwMode="auto">
            <a:xfrm>
              <a:off x="2580" y="2291"/>
              <a:ext cx="146" cy="198"/>
            </a:xfrm>
            <a:custGeom>
              <a:avLst/>
              <a:gdLst>
                <a:gd name="T0" fmla="*/ 1 w 292"/>
                <a:gd name="T1" fmla="*/ 0 h 398"/>
                <a:gd name="T2" fmla="*/ 1 w 292"/>
                <a:gd name="T3" fmla="*/ 0 h 398"/>
                <a:gd name="T4" fmla="*/ 1 w 292"/>
                <a:gd name="T5" fmla="*/ 0 h 398"/>
                <a:gd name="T6" fmla="*/ 1 w 292"/>
                <a:gd name="T7" fmla="*/ 0 h 398"/>
                <a:gd name="T8" fmla="*/ 0 w 292"/>
                <a:gd name="T9" fmla="*/ 0 h 398"/>
                <a:gd name="T10" fmla="*/ 0 w 292"/>
                <a:gd name="T11" fmla="*/ 0 h 398"/>
                <a:gd name="T12" fmla="*/ 1 w 292"/>
                <a:gd name="T13" fmla="*/ 0 h 398"/>
                <a:gd name="T14" fmla="*/ 1 w 292"/>
                <a:gd name="T15" fmla="*/ 0 h 398"/>
                <a:gd name="T16" fmla="*/ 1 w 292"/>
                <a:gd name="T17" fmla="*/ 0 h 398"/>
                <a:gd name="T18" fmla="*/ 1 w 292"/>
                <a:gd name="T19" fmla="*/ 0 h 398"/>
                <a:gd name="T20" fmla="*/ 1 w 292"/>
                <a:gd name="T21" fmla="*/ 0 h 398"/>
                <a:gd name="T22" fmla="*/ 1 w 292"/>
                <a:gd name="T23" fmla="*/ 0 h 398"/>
                <a:gd name="T24" fmla="*/ 1 w 292"/>
                <a:gd name="T25" fmla="*/ 0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2"/>
                <a:gd name="T40" fmla="*/ 0 h 398"/>
                <a:gd name="T41" fmla="*/ 292 w 292"/>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2" h="398">
                  <a:moveTo>
                    <a:pt x="174" y="175"/>
                  </a:moveTo>
                  <a:lnTo>
                    <a:pt x="174" y="0"/>
                  </a:lnTo>
                  <a:lnTo>
                    <a:pt x="124" y="0"/>
                  </a:lnTo>
                  <a:lnTo>
                    <a:pt x="124" y="175"/>
                  </a:lnTo>
                  <a:lnTo>
                    <a:pt x="0" y="175"/>
                  </a:lnTo>
                  <a:lnTo>
                    <a:pt x="0" y="225"/>
                  </a:lnTo>
                  <a:lnTo>
                    <a:pt x="124" y="225"/>
                  </a:lnTo>
                  <a:lnTo>
                    <a:pt x="124" y="398"/>
                  </a:lnTo>
                  <a:lnTo>
                    <a:pt x="174" y="398"/>
                  </a:lnTo>
                  <a:lnTo>
                    <a:pt x="174" y="225"/>
                  </a:lnTo>
                  <a:lnTo>
                    <a:pt x="292" y="225"/>
                  </a:lnTo>
                  <a:lnTo>
                    <a:pt x="292" y="175"/>
                  </a:lnTo>
                  <a:lnTo>
                    <a:pt x="174" y="175"/>
                  </a:lnTo>
                  <a:close/>
                </a:path>
              </a:pathLst>
            </a:custGeom>
            <a:solidFill>
              <a:schemeClr val="accent2"/>
            </a:solidFill>
            <a:ln w="9525">
              <a:noFill/>
              <a:round/>
              <a:headEnd/>
              <a:tailEnd/>
            </a:ln>
          </p:spPr>
          <p:txBody>
            <a:bodyPr/>
            <a:lstStyle/>
            <a:p>
              <a:endParaRPr lang="en-US"/>
            </a:p>
          </p:txBody>
        </p:sp>
        <p:sp>
          <p:nvSpPr>
            <p:cNvPr id="273447" name="Freeform 43"/>
            <p:cNvSpPr>
              <a:spLocks/>
            </p:cNvSpPr>
            <p:nvPr/>
          </p:nvSpPr>
          <p:spPr bwMode="auto">
            <a:xfrm>
              <a:off x="3030" y="2291"/>
              <a:ext cx="147" cy="198"/>
            </a:xfrm>
            <a:custGeom>
              <a:avLst/>
              <a:gdLst>
                <a:gd name="T0" fmla="*/ 1 w 294"/>
                <a:gd name="T1" fmla="*/ 0 h 397"/>
                <a:gd name="T2" fmla="*/ 1 w 294"/>
                <a:gd name="T3" fmla="*/ 0 h 397"/>
                <a:gd name="T4" fmla="*/ 1 w 294"/>
                <a:gd name="T5" fmla="*/ 0 h 397"/>
                <a:gd name="T6" fmla="*/ 1 w 294"/>
                <a:gd name="T7" fmla="*/ 0 h 397"/>
                <a:gd name="T8" fmla="*/ 0 w 294"/>
                <a:gd name="T9" fmla="*/ 0 h 397"/>
                <a:gd name="T10" fmla="*/ 0 w 294"/>
                <a:gd name="T11" fmla="*/ 0 h 397"/>
                <a:gd name="T12" fmla="*/ 1 w 294"/>
                <a:gd name="T13" fmla="*/ 0 h 397"/>
                <a:gd name="T14" fmla="*/ 1 w 294"/>
                <a:gd name="T15" fmla="*/ 0 h 397"/>
                <a:gd name="T16" fmla="*/ 1 w 294"/>
                <a:gd name="T17" fmla="*/ 0 h 397"/>
                <a:gd name="T18" fmla="*/ 1 w 294"/>
                <a:gd name="T19" fmla="*/ 0 h 397"/>
                <a:gd name="T20" fmla="*/ 1 w 294"/>
                <a:gd name="T21" fmla="*/ 0 h 397"/>
                <a:gd name="T22" fmla="*/ 1 w 294"/>
                <a:gd name="T23" fmla="*/ 0 h 397"/>
                <a:gd name="T24" fmla="*/ 1 w 294"/>
                <a:gd name="T25" fmla="*/ 0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4"/>
                <a:gd name="T40" fmla="*/ 0 h 397"/>
                <a:gd name="T41" fmla="*/ 294 w 294"/>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4" h="397">
                  <a:moveTo>
                    <a:pt x="176" y="174"/>
                  </a:moveTo>
                  <a:lnTo>
                    <a:pt x="176" y="0"/>
                  </a:lnTo>
                  <a:lnTo>
                    <a:pt x="125" y="0"/>
                  </a:lnTo>
                  <a:lnTo>
                    <a:pt x="125" y="174"/>
                  </a:lnTo>
                  <a:lnTo>
                    <a:pt x="0" y="174"/>
                  </a:lnTo>
                  <a:lnTo>
                    <a:pt x="0" y="224"/>
                  </a:lnTo>
                  <a:lnTo>
                    <a:pt x="125" y="224"/>
                  </a:lnTo>
                  <a:lnTo>
                    <a:pt x="125" y="397"/>
                  </a:lnTo>
                  <a:lnTo>
                    <a:pt x="176" y="397"/>
                  </a:lnTo>
                  <a:lnTo>
                    <a:pt x="176" y="224"/>
                  </a:lnTo>
                  <a:lnTo>
                    <a:pt x="294" y="224"/>
                  </a:lnTo>
                  <a:lnTo>
                    <a:pt x="294" y="174"/>
                  </a:lnTo>
                  <a:lnTo>
                    <a:pt x="176" y="174"/>
                  </a:lnTo>
                  <a:close/>
                </a:path>
              </a:pathLst>
            </a:custGeom>
            <a:solidFill>
              <a:schemeClr val="accent2"/>
            </a:solidFill>
            <a:ln w="9525">
              <a:noFill/>
              <a:round/>
              <a:headEnd/>
              <a:tailEnd/>
            </a:ln>
          </p:spPr>
          <p:txBody>
            <a:bodyPr/>
            <a:lstStyle/>
            <a:p>
              <a:endParaRPr lang="en-US"/>
            </a:p>
          </p:txBody>
        </p:sp>
        <p:sp>
          <p:nvSpPr>
            <p:cNvPr id="273448" name="Freeform 44"/>
            <p:cNvSpPr>
              <a:spLocks/>
            </p:cNvSpPr>
            <p:nvPr/>
          </p:nvSpPr>
          <p:spPr bwMode="auto">
            <a:xfrm>
              <a:off x="2816" y="1844"/>
              <a:ext cx="107" cy="179"/>
            </a:xfrm>
            <a:custGeom>
              <a:avLst/>
              <a:gdLst>
                <a:gd name="T0" fmla="*/ 1 w 214"/>
                <a:gd name="T1" fmla="*/ 1 h 357"/>
                <a:gd name="T2" fmla="*/ 1 w 214"/>
                <a:gd name="T3" fmla="*/ 0 h 357"/>
                <a:gd name="T4" fmla="*/ 1 w 214"/>
                <a:gd name="T5" fmla="*/ 0 h 357"/>
                <a:gd name="T6" fmla="*/ 1 w 214"/>
                <a:gd name="T7" fmla="*/ 1 h 357"/>
                <a:gd name="T8" fmla="*/ 0 w 214"/>
                <a:gd name="T9" fmla="*/ 1 h 357"/>
                <a:gd name="T10" fmla="*/ 0 w 214"/>
                <a:gd name="T11" fmla="*/ 1 h 357"/>
                <a:gd name="T12" fmla="*/ 1 w 214"/>
                <a:gd name="T13" fmla="*/ 1 h 357"/>
                <a:gd name="T14" fmla="*/ 1 w 214"/>
                <a:gd name="T15" fmla="*/ 1 h 357"/>
                <a:gd name="T16" fmla="*/ 1 w 214"/>
                <a:gd name="T17" fmla="*/ 1 h 357"/>
                <a:gd name="T18" fmla="*/ 1 w 214"/>
                <a:gd name="T19" fmla="*/ 1 h 357"/>
                <a:gd name="T20" fmla="*/ 1 w 214"/>
                <a:gd name="T21" fmla="*/ 1 h 357"/>
                <a:gd name="T22" fmla="*/ 1 w 214"/>
                <a:gd name="T23" fmla="*/ 1 h 357"/>
                <a:gd name="T24" fmla="*/ 1 w 214"/>
                <a:gd name="T25" fmla="*/ 1 h 3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357"/>
                <a:gd name="T41" fmla="*/ 214 w 214"/>
                <a:gd name="T42" fmla="*/ 357 h 3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357">
                  <a:moveTo>
                    <a:pt x="130" y="173"/>
                  </a:moveTo>
                  <a:lnTo>
                    <a:pt x="130" y="0"/>
                  </a:lnTo>
                  <a:lnTo>
                    <a:pt x="79" y="0"/>
                  </a:lnTo>
                  <a:lnTo>
                    <a:pt x="79" y="173"/>
                  </a:lnTo>
                  <a:lnTo>
                    <a:pt x="0" y="173"/>
                  </a:lnTo>
                  <a:lnTo>
                    <a:pt x="0" y="224"/>
                  </a:lnTo>
                  <a:lnTo>
                    <a:pt x="79" y="224"/>
                  </a:lnTo>
                  <a:lnTo>
                    <a:pt x="79" y="357"/>
                  </a:lnTo>
                  <a:lnTo>
                    <a:pt x="130" y="357"/>
                  </a:lnTo>
                  <a:lnTo>
                    <a:pt x="130" y="224"/>
                  </a:lnTo>
                  <a:lnTo>
                    <a:pt x="214" y="224"/>
                  </a:lnTo>
                  <a:lnTo>
                    <a:pt x="214" y="173"/>
                  </a:lnTo>
                  <a:lnTo>
                    <a:pt x="130" y="173"/>
                  </a:lnTo>
                  <a:close/>
                </a:path>
              </a:pathLst>
            </a:custGeom>
            <a:solidFill>
              <a:schemeClr val="accent2"/>
            </a:solidFill>
            <a:ln w="9525">
              <a:noFill/>
              <a:round/>
              <a:headEnd/>
              <a:tailEnd/>
            </a:ln>
          </p:spPr>
          <p:txBody>
            <a:bodyPr/>
            <a:lstStyle/>
            <a:p>
              <a:endParaRPr lang="en-US"/>
            </a:p>
          </p:txBody>
        </p:sp>
        <p:sp>
          <p:nvSpPr>
            <p:cNvPr id="273449" name="Freeform 45"/>
            <p:cNvSpPr>
              <a:spLocks/>
            </p:cNvSpPr>
            <p:nvPr/>
          </p:nvSpPr>
          <p:spPr bwMode="auto">
            <a:xfrm>
              <a:off x="2806" y="2277"/>
              <a:ext cx="147" cy="326"/>
            </a:xfrm>
            <a:custGeom>
              <a:avLst/>
              <a:gdLst>
                <a:gd name="T0" fmla="*/ 1 w 293"/>
                <a:gd name="T1" fmla="*/ 0 h 653"/>
                <a:gd name="T2" fmla="*/ 0 w 293"/>
                <a:gd name="T3" fmla="*/ 0 h 653"/>
                <a:gd name="T4" fmla="*/ 1 w 293"/>
                <a:gd name="T5" fmla="*/ 0 h 653"/>
                <a:gd name="T6" fmla="*/ 1 w 293"/>
                <a:gd name="T7" fmla="*/ 0 h 653"/>
                <a:gd name="T8" fmla="*/ 1 w 293"/>
                <a:gd name="T9" fmla="*/ 0 h 653"/>
                <a:gd name="T10" fmla="*/ 0 60000 65536"/>
                <a:gd name="T11" fmla="*/ 0 60000 65536"/>
                <a:gd name="T12" fmla="*/ 0 60000 65536"/>
                <a:gd name="T13" fmla="*/ 0 60000 65536"/>
                <a:gd name="T14" fmla="*/ 0 60000 65536"/>
                <a:gd name="T15" fmla="*/ 0 w 293"/>
                <a:gd name="T16" fmla="*/ 0 h 653"/>
                <a:gd name="T17" fmla="*/ 293 w 293"/>
                <a:gd name="T18" fmla="*/ 653 h 653"/>
              </a:gdLst>
              <a:ahLst/>
              <a:cxnLst>
                <a:cxn ang="T10">
                  <a:pos x="T0" y="T1"/>
                </a:cxn>
                <a:cxn ang="T11">
                  <a:pos x="T2" y="T3"/>
                </a:cxn>
                <a:cxn ang="T12">
                  <a:pos x="T4" y="T5"/>
                </a:cxn>
                <a:cxn ang="T13">
                  <a:pos x="T6" y="T7"/>
                </a:cxn>
                <a:cxn ang="T14">
                  <a:pos x="T8" y="T9"/>
                </a:cxn>
              </a:cxnLst>
              <a:rect l="T15" t="T16" r="T17" b="T18"/>
              <a:pathLst>
                <a:path w="293" h="653">
                  <a:moveTo>
                    <a:pt x="4" y="0"/>
                  </a:moveTo>
                  <a:lnTo>
                    <a:pt x="0" y="653"/>
                  </a:lnTo>
                  <a:lnTo>
                    <a:pt x="289" y="653"/>
                  </a:lnTo>
                  <a:lnTo>
                    <a:pt x="293" y="0"/>
                  </a:lnTo>
                  <a:lnTo>
                    <a:pt x="4" y="0"/>
                  </a:lnTo>
                  <a:close/>
                </a:path>
              </a:pathLst>
            </a:custGeom>
            <a:solidFill>
              <a:schemeClr val="accent2"/>
            </a:solidFill>
            <a:ln w="9525">
              <a:noFill/>
              <a:round/>
              <a:headEnd/>
              <a:tailEnd/>
            </a:ln>
          </p:spPr>
          <p:txBody>
            <a:bodyPr/>
            <a:lstStyle/>
            <a:p>
              <a:endParaRPr lang="en-US"/>
            </a:p>
          </p:txBody>
        </p:sp>
        <p:sp>
          <p:nvSpPr>
            <p:cNvPr id="273450" name="Freeform 46"/>
            <p:cNvSpPr>
              <a:spLocks/>
            </p:cNvSpPr>
            <p:nvPr/>
          </p:nvSpPr>
          <p:spPr bwMode="auto">
            <a:xfrm>
              <a:off x="2821" y="2412"/>
              <a:ext cx="31" cy="31"/>
            </a:xfrm>
            <a:custGeom>
              <a:avLst/>
              <a:gdLst>
                <a:gd name="T0" fmla="*/ 0 w 64"/>
                <a:gd name="T1" fmla="*/ 0 h 64"/>
                <a:gd name="T2" fmla="*/ 0 w 64"/>
                <a:gd name="T3" fmla="*/ 0 h 64"/>
                <a:gd name="T4" fmla="*/ 0 w 64"/>
                <a:gd name="T5" fmla="*/ 0 h 64"/>
                <a:gd name="T6" fmla="*/ 0 w 64"/>
                <a:gd name="T7" fmla="*/ 0 h 64"/>
                <a:gd name="T8" fmla="*/ 0 w 64"/>
                <a:gd name="T9" fmla="*/ 0 h 64"/>
                <a:gd name="T10" fmla="*/ 0 w 64"/>
                <a:gd name="T11" fmla="*/ 0 h 64"/>
                <a:gd name="T12" fmla="*/ 0 w 64"/>
                <a:gd name="T13" fmla="*/ 0 h 64"/>
                <a:gd name="T14" fmla="*/ 0 w 64"/>
                <a:gd name="T15" fmla="*/ 0 h 64"/>
                <a:gd name="T16" fmla="*/ 0 w 64"/>
                <a:gd name="T17" fmla="*/ 0 h 64"/>
                <a:gd name="T18" fmla="*/ 0 w 64"/>
                <a:gd name="T19" fmla="*/ 0 h 64"/>
                <a:gd name="T20" fmla="*/ 0 w 64"/>
                <a:gd name="T21" fmla="*/ 0 h 64"/>
                <a:gd name="T22" fmla="*/ 0 w 64"/>
                <a:gd name="T23" fmla="*/ 0 h 64"/>
                <a:gd name="T24" fmla="*/ 0 w 64"/>
                <a:gd name="T25" fmla="*/ 0 h 64"/>
                <a:gd name="T26" fmla="*/ 0 w 64"/>
                <a:gd name="T27" fmla="*/ 0 h 64"/>
                <a:gd name="T28" fmla="*/ 0 w 64"/>
                <a:gd name="T29" fmla="*/ 0 h 64"/>
                <a:gd name="T30" fmla="*/ 0 w 64"/>
                <a:gd name="T31" fmla="*/ 0 h 64"/>
                <a:gd name="T32" fmla="*/ 0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4"/>
                <a:gd name="T53" fmla="*/ 64 w 64"/>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4">
                  <a:moveTo>
                    <a:pt x="33" y="64"/>
                  </a:moveTo>
                  <a:lnTo>
                    <a:pt x="45" y="61"/>
                  </a:lnTo>
                  <a:lnTo>
                    <a:pt x="55" y="54"/>
                  </a:lnTo>
                  <a:lnTo>
                    <a:pt x="61" y="44"/>
                  </a:lnTo>
                  <a:lnTo>
                    <a:pt x="64" y="31"/>
                  </a:lnTo>
                  <a:lnTo>
                    <a:pt x="61" y="19"/>
                  </a:lnTo>
                  <a:lnTo>
                    <a:pt x="55" y="9"/>
                  </a:lnTo>
                  <a:lnTo>
                    <a:pt x="45" y="3"/>
                  </a:lnTo>
                  <a:lnTo>
                    <a:pt x="33" y="0"/>
                  </a:lnTo>
                  <a:lnTo>
                    <a:pt x="20" y="3"/>
                  </a:lnTo>
                  <a:lnTo>
                    <a:pt x="10" y="9"/>
                  </a:lnTo>
                  <a:lnTo>
                    <a:pt x="3" y="19"/>
                  </a:lnTo>
                  <a:lnTo>
                    <a:pt x="0" y="31"/>
                  </a:lnTo>
                  <a:lnTo>
                    <a:pt x="3" y="44"/>
                  </a:lnTo>
                  <a:lnTo>
                    <a:pt x="10" y="54"/>
                  </a:lnTo>
                  <a:lnTo>
                    <a:pt x="20" y="61"/>
                  </a:lnTo>
                  <a:lnTo>
                    <a:pt x="33" y="64"/>
                  </a:lnTo>
                  <a:close/>
                </a:path>
              </a:pathLst>
            </a:custGeom>
            <a:solidFill>
              <a:srgbClr val="FFFFFF"/>
            </a:solidFill>
            <a:ln w="9525">
              <a:noFill/>
              <a:round/>
              <a:headEnd/>
              <a:tailEnd/>
            </a:ln>
          </p:spPr>
          <p:txBody>
            <a:bodyPr/>
            <a:lstStyle/>
            <a:p>
              <a:endParaRPr lang="en-US"/>
            </a:p>
          </p:txBody>
        </p:sp>
      </p:grpSp>
      <p:grpSp>
        <p:nvGrpSpPr>
          <p:cNvPr id="273451" name="Group 68"/>
          <p:cNvGrpSpPr>
            <a:grpSpLocks/>
          </p:cNvGrpSpPr>
          <p:nvPr/>
        </p:nvGrpSpPr>
        <p:grpSpPr bwMode="auto">
          <a:xfrm>
            <a:off x="5257800" y="2149475"/>
            <a:ext cx="1330325" cy="1347788"/>
            <a:chOff x="2320" y="528"/>
            <a:chExt cx="838" cy="849"/>
          </a:xfrm>
        </p:grpSpPr>
        <p:pic>
          <p:nvPicPr>
            <p:cNvPr id="273452" name="Picture 49"/>
            <p:cNvPicPr>
              <a:picLocks noChangeAspect="1" noChangeArrowheads="1"/>
            </p:cNvPicPr>
            <p:nvPr/>
          </p:nvPicPr>
          <p:blipFill>
            <a:blip r:embed="rId9"/>
            <a:srcRect/>
            <a:stretch>
              <a:fillRect/>
            </a:stretch>
          </p:blipFill>
          <p:spPr bwMode="auto">
            <a:xfrm>
              <a:off x="2320" y="741"/>
              <a:ext cx="838" cy="636"/>
            </a:xfrm>
            <a:prstGeom prst="rect">
              <a:avLst/>
            </a:prstGeom>
            <a:noFill/>
            <a:ln w="9525">
              <a:noFill/>
              <a:miter lim="800000"/>
              <a:headEnd/>
              <a:tailEnd/>
            </a:ln>
          </p:spPr>
        </p:pic>
        <p:pic>
          <p:nvPicPr>
            <p:cNvPr id="273453" name="Picture 50"/>
            <p:cNvPicPr>
              <a:picLocks noChangeAspect="1" noChangeArrowheads="1"/>
            </p:cNvPicPr>
            <p:nvPr/>
          </p:nvPicPr>
          <p:blipFill>
            <a:blip r:embed="rId10"/>
            <a:srcRect/>
            <a:stretch>
              <a:fillRect/>
            </a:stretch>
          </p:blipFill>
          <p:spPr bwMode="auto">
            <a:xfrm>
              <a:off x="2490" y="528"/>
              <a:ext cx="441" cy="193"/>
            </a:xfrm>
            <a:prstGeom prst="rect">
              <a:avLst/>
            </a:prstGeom>
            <a:noFill/>
            <a:ln w="9525">
              <a:noFill/>
              <a:miter lim="800000"/>
              <a:headEnd/>
              <a:tailEnd/>
            </a:ln>
          </p:spPr>
        </p:pic>
      </p:grpSp>
      <p:grpSp>
        <p:nvGrpSpPr>
          <p:cNvPr id="273454" name="Group 69"/>
          <p:cNvGrpSpPr>
            <a:grpSpLocks/>
          </p:cNvGrpSpPr>
          <p:nvPr/>
        </p:nvGrpSpPr>
        <p:grpSpPr bwMode="auto">
          <a:xfrm>
            <a:off x="5062538" y="3902075"/>
            <a:ext cx="881062" cy="860425"/>
            <a:chOff x="3276" y="578"/>
            <a:chExt cx="555" cy="542"/>
          </a:xfrm>
        </p:grpSpPr>
        <p:pic>
          <p:nvPicPr>
            <p:cNvPr id="273455" name="Picture 52" descr="system"/>
            <p:cNvPicPr>
              <a:picLocks noChangeAspect="1" noChangeArrowheads="1"/>
            </p:cNvPicPr>
            <p:nvPr/>
          </p:nvPicPr>
          <p:blipFill>
            <a:blip r:embed="rId11"/>
            <a:srcRect/>
            <a:stretch>
              <a:fillRect/>
            </a:stretch>
          </p:blipFill>
          <p:spPr bwMode="auto">
            <a:xfrm>
              <a:off x="3276" y="751"/>
              <a:ext cx="477" cy="369"/>
            </a:xfrm>
            <a:prstGeom prst="rect">
              <a:avLst/>
            </a:prstGeom>
            <a:noFill/>
            <a:ln w="9525">
              <a:noFill/>
              <a:miter lim="800000"/>
              <a:headEnd/>
              <a:tailEnd/>
            </a:ln>
          </p:spPr>
        </p:pic>
        <p:pic>
          <p:nvPicPr>
            <p:cNvPr id="273456" name="Picture 55" descr="Control4_thumbnail"/>
            <p:cNvPicPr>
              <a:picLocks noChangeAspect="1" noChangeArrowheads="1"/>
            </p:cNvPicPr>
            <p:nvPr/>
          </p:nvPicPr>
          <p:blipFill>
            <a:blip r:embed="rId12"/>
            <a:srcRect/>
            <a:stretch>
              <a:fillRect/>
            </a:stretch>
          </p:blipFill>
          <p:spPr bwMode="auto">
            <a:xfrm>
              <a:off x="3309" y="578"/>
              <a:ext cx="522" cy="190"/>
            </a:xfrm>
            <a:prstGeom prst="rect">
              <a:avLst/>
            </a:prstGeom>
            <a:noFill/>
            <a:ln w="9525">
              <a:noFill/>
              <a:miter lim="800000"/>
              <a:headEnd/>
              <a:tailEnd/>
            </a:ln>
          </p:spPr>
        </p:pic>
      </p:grpSp>
      <p:grpSp>
        <p:nvGrpSpPr>
          <p:cNvPr id="273457" name="Group 70"/>
          <p:cNvGrpSpPr>
            <a:grpSpLocks/>
          </p:cNvGrpSpPr>
          <p:nvPr/>
        </p:nvGrpSpPr>
        <p:grpSpPr bwMode="auto">
          <a:xfrm>
            <a:off x="6934200" y="2225675"/>
            <a:ext cx="1573213" cy="623888"/>
            <a:chOff x="4117" y="657"/>
            <a:chExt cx="991" cy="393"/>
          </a:xfrm>
        </p:grpSpPr>
        <p:pic>
          <p:nvPicPr>
            <p:cNvPr id="273458" name="Picture 51" descr="8085C_large"/>
            <p:cNvPicPr>
              <a:picLocks noChangeAspect="1" noChangeArrowheads="1"/>
            </p:cNvPicPr>
            <p:nvPr/>
          </p:nvPicPr>
          <p:blipFill>
            <a:blip r:embed="rId13"/>
            <a:srcRect/>
            <a:stretch>
              <a:fillRect/>
            </a:stretch>
          </p:blipFill>
          <p:spPr bwMode="auto">
            <a:xfrm>
              <a:off x="4117" y="773"/>
              <a:ext cx="401" cy="277"/>
            </a:xfrm>
            <a:prstGeom prst="rect">
              <a:avLst/>
            </a:prstGeom>
            <a:noFill/>
            <a:ln w="9525">
              <a:noFill/>
              <a:miter lim="800000"/>
              <a:headEnd/>
              <a:tailEnd/>
            </a:ln>
          </p:spPr>
        </p:pic>
        <p:pic>
          <p:nvPicPr>
            <p:cNvPr id="273459" name="Picture 57" descr="rt_logo_simple"/>
            <p:cNvPicPr>
              <a:picLocks noChangeAspect="1" noChangeArrowheads="1"/>
            </p:cNvPicPr>
            <p:nvPr/>
          </p:nvPicPr>
          <p:blipFill>
            <a:blip r:embed="rId14"/>
            <a:srcRect/>
            <a:stretch>
              <a:fillRect/>
            </a:stretch>
          </p:blipFill>
          <p:spPr bwMode="auto">
            <a:xfrm>
              <a:off x="4245" y="657"/>
              <a:ext cx="863" cy="145"/>
            </a:xfrm>
            <a:prstGeom prst="rect">
              <a:avLst/>
            </a:prstGeom>
            <a:noFill/>
            <a:ln w="9525">
              <a:noFill/>
              <a:miter lim="800000"/>
              <a:headEnd/>
              <a:tailEnd/>
            </a:ln>
          </p:spPr>
        </p:pic>
      </p:grpSp>
      <p:grpSp>
        <p:nvGrpSpPr>
          <p:cNvPr id="273460" name="Group 72"/>
          <p:cNvGrpSpPr>
            <a:grpSpLocks/>
          </p:cNvGrpSpPr>
          <p:nvPr/>
        </p:nvGrpSpPr>
        <p:grpSpPr bwMode="auto">
          <a:xfrm>
            <a:off x="7391400" y="5041900"/>
            <a:ext cx="985838" cy="765175"/>
            <a:chOff x="3657" y="1449"/>
            <a:chExt cx="621" cy="482"/>
          </a:xfrm>
        </p:grpSpPr>
        <p:pic>
          <p:nvPicPr>
            <p:cNvPr id="273461" name="Picture 54" descr="coloradovnet"/>
            <p:cNvPicPr>
              <a:picLocks noChangeAspect="1" noChangeArrowheads="1"/>
            </p:cNvPicPr>
            <p:nvPr/>
          </p:nvPicPr>
          <p:blipFill>
            <a:blip r:embed="rId15"/>
            <a:srcRect/>
            <a:stretch>
              <a:fillRect/>
            </a:stretch>
          </p:blipFill>
          <p:spPr bwMode="auto">
            <a:xfrm>
              <a:off x="3809" y="1449"/>
              <a:ext cx="469" cy="190"/>
            </a:xfrm>
            <a:prstGeom prst="rect">
              <a:avLst/>
            </a:prstGeom>
            <a:noFill/>
            <a:ln w="9525">
              <a:noFill/>
              <a:miter lim="800000"/>
              <a:headEnd/>
              <a:tailEnd/>
            </a:ln>
          </p:spPr>
        </p:pic>
        <p:pic>
          <p:nvPicPr>
            <p:cNvPr id="273462" name="Picture 58" descr="switches"/>
            <p:cNvPicPr>
              <a:picLocks noChangeAspect="1" noChangeArrowheads="1"/>
            </p:cNvPicPr>
            <p:nvPr/>
          </p:nvPicPr>
          <p:blipFill>
            <a:blip r:embed="rId16"/>
            <a:srcRect/>
            <a:stretch>
              <a:fillRect/>
            </a:stretch>
          </p:blipFill>
          <p:spPr bwMode="auto">
            <a:xfrm>
              <a:off x="3657" y="1573"/>
              <a:ext cx="368" cy="358"/>
            </a:xfrm>
            <a:prstGeom prst="rect">
              <a:avLst/>
            </a:prstGeom>
            <a:noFill/>
            <a:ln w="9525">
              <a:noFill/>
              <a:miter lim="800000"/>
              <a:headEnd/>
              <a:tailEnd/>
            </a:ln>
          </p:spPr>
        </p:pic>
      </p:grpSp>
      <p:grpSp>
        <p:nvGrpSpPr>
          <p:cNvPr id="273463" name="Group 73"/>
          <p:cNvGrpSpPr>
            <a:grpSpLocks/>
          </p:cNvGrpSpPr>
          <p:nvPr/>
        </p:nvGrpSpPr>
        <p:grpSpPr bwMode="auto">
          <a:xfrm>
            <a:off x="4800600" y="4892675"/>
            <a:ext cx="1520825" cy="666750"/>
            <a:chOff x="2419" y="1460"/>
            <a:chExt cx="958" cy="420"/>
          </a:xfrm>
        </p:grpSpPr>
        <p:pic>
          <p:nvPicPr>
            <p:cNvPr id="273464" name="Picture 48" descr="MIO-R4"/>
            <p:cNvPicPr>
              <a:picLocks noChangeAspect="1" noChangeArrowheads="1"/>
            </p:cNvPicPr>
            <p:nvPr/>
          </p:nvPicPr>
          <p:blipFill>
            <a:blip r:embed="rId17"/>
            <a:srcRect/>
            <a:stretch>
              <a:fillRect/>
            </a:stretch>
          </p:blipFill>
          <p:spPr bwMode="auto">
            <a:xfrm>
              <a:off x="2780" y="1460"/>
              <a:ext cx="597" cy="420"/>
            </a:xfrm>
            <a:prstGeom prst="rect">
              <a:avLst/>
            </a:prstGeom>
            <a:noFill/>
            <a:ln w="9525">
              <a:noFill/>
              <a:miter lim="800000"/>
              <a:headEnd/>
              <a:tailEnd/>
            </a:ln>
          </p:spPr>
        </p:pic>
        <p:pic>
          <p:nvPicPr>
            <p:cNvPr id="273465" name="Picture 59"/>
            <p:cNvPicPr>
              <a:picLocks noChangeAspect="1" noChangeArrowheads="1"/>
            </p:cNvPicPr>
            <p:nvPr/>
          </p:nvPicPr>
          <p:blipFill>
            <a:blip r:embed="rId18"/>
            <a:srcRect/>
            <a:stretch>
              <a:fillRect/>
            </a:stretch>
          </p:blipFill>
          <p:spPr bwMode="auto">
            <a:xfrm>
              <a:off x="2419" y="1568"/>
              <a:ext cx="460" cy="143"/>
            </a:xfrm>
            <a:prstGeom prst="rect">
              <a:avLst/>
            </a:prstGeom>
            <a:noFill/>
            <a:ln w="9525">
              <a:noFill/>
              <a:miter lim="800000"/>
              <a:headEnd/>
              <a:tailEnd/>
            </a:ln>
          </p:spPr>
        </p:pic>
      </p:grpSp>
      <p:grpSp>
        <p:nvGrpSpPr>
          <p:cNvPr id="273466" name="Group 76"/>
          <p:cNvGrpSpPr>
            <a:grpSpLocks/>
          </p:cNvGrpSpPr>
          <p:nvPr/>
        </p:nvGrpSpPr>
        <p:grpSpPr bwMode="auto">
          <a:xfrm>
            <a:off x="7461250" y="3355975"/>
            <a:ext cx="1446213" cy="461963"/>
            <a:chOff x="4368" y="1680"/>
            <a:chExt cx="1157" cy="341"/>
          </a:xfrm>
        </p:grpSpPr>
        <p:pic>
          <p:nvPicPr>
            <p:cNvPr id="273467" name="Picture 56" descr="eaton"/>
            <p:cNvPicPr>
              <a:picLocks noChangeAspect="1" noChangeArrowheads="1"/>
            </p:cNvPicPr>
            <p:nvPr/>
          </p:nvPicPr>
          <p:blipFill>
            <a:blip r:embed="rId19"/>
            <a:srcRect/>
            <a:stretch>
              <a:fillRect/>
            </a:stretch>
          </p:blipFill>
          <p:spPr bwMode="auto">
            <a:xfrm>
              <a:off x="4896" y="1728"/>
              <a:ext cx="372" cy="123"/>
            </a:xfrm>
            <a:prstGeom prst="rect">
              <a:avLst/>
            </a:prstGeom>
            <a:noFill/>
            <a:ln w="9525">
              <a:noFill/>
              <a:miter lim="800000"/>
              <a:headEnd/>
              <a:tailEnd/>
            </a:ln>
          </p:spPr>
        </p:pic>
        <p:grpSp>
          <p:nvGrpSpPr>
            <p:cNvPr id="273468" name="Group 74"/>
            <p:cNvGrpSpPr>
              <a:grpSpLocks/>
            </p:cNvGrpSpPr>
            <p:nvPr/>
          </p:nvGrpSpPr>
          <p:grpSpPr bwMode="auto">
            <a:xfrm>
              <a:off x="4368" y="1680"/>
              <a:ext cx="1157" cy="341"/>
              <a:chOff x="2304" y="1986"/>
              <a:chExt cx="1157" cy="341"/>
            </a:xfrm>
          </p:grpSpPr>
          <p:pic>
            <p:nvPicPr>
              <p:cNvPr id="273469" name="Picture 60" descr="98055469"/>
              <p:cNvPicPr>
                <a:picLocks noChangeAspect="1" noChangeArrowheads="1"/>
              </p:cNvPicPr>
              <p:nvPr/>
            </p:nvPicPr>
            <p:blipFill>
              <a:blip r:embed="rId20"/>
              <a:srcRect/>
              <a:stretch>
                <a:fillRect/>
              </a:stretch>
            </p:blipFill>
            <p:spPr bwMode="auto">
              <a:xfrm>
                <a:off x="2512" y="2164"/>
                <a:ext cx="949" cy="148"/>
              </a:xfrm>
              <a:prstGeom prst="rect">
                <a:avLst/>
              </a:prstGeom>
              <a:noFill/>
              <a:ln w="9525">
                <a:noFill/>
                <a:miter lim="800000"/>
                <a:headEnd/>
                <a:tailEnd/>
              </a:ln>
            </p:spPr>
          </p:pic>
          <p:pic>
            <p:nvPicPr>
              <p:cNvPr id="273470" name="Picture 61" descr="ct_048088"/>
              <p:cNvPicPr>
                <a:picLocks noChangeAspect="1" noChangeArrowheads="1"/>
              </p:cNvPicPr>
              <p:nvPr/>
            </p:nvPicPr>
            <p:blipFill>
              <a:blip r:embed="rId21"/>
              <a:srcRect/>
              <a:stretch>
                <a:fillRect/>
              </a:stretch>
            </p:blipFill>
            <p:spPr bwMode="auto">
              <a:xfrm>
                <a:off x="2304" y="1986"/>
                <a:ext cx="528" cy="341"/>
              </a:xfrm>
              <a:prstGeom prst="rect">
                <a:avLst/>
              </a:prstGeom>
              <a:noFill/>
              <a:ln w="9525">
                <a:noFill/>
                <a:miter lim="800000"/>
                <a:headEnd/>
                <a:tailEnd/>
              </a:ln>
            </p:spPr>
          </p:pic>
        </p:grpSp>
      </p:grpSp>
      <p:grpSp>
        <p:nvGrpSpPr>
          <p:cNvPr id="273471" name="Group 71"/>
          <p:cNvGrpSpPr>
            <a:grpSpLocks/>
          </p:cNvGrpSpPr>
          <p:nvPr/>
        </p:nvGrpSpPr>
        <p:grpSpPr bwMode="auto">
          <a:xfrm>
            <a:off x="7620000" y="4075113"/>
            <a:ext cx="1060450" cy="817562"/>
            <a:chOff x="4627" y="1126"/>
            <a:chExt cx="668" cy="515"/>
          </a:xfrm>
        </p:grpSpPr>
        <p:pic>
          <p:nvPicPr>
            <p:cNvPr id="273472" name="Picture 53" descr="rti"/>
            <p:cNvPicPr>
              <a:picLocks noChangeAspect="1" noChangeArrowheads="1"/>
            </p:cNvPicPr>
            <p:nvPr/>
          </p:nvPicPr>
          <p:blipFill>
            <a:blip r:embed="rId22"/>
            <a:srcRect/>
            <a:stretch>
              <a:fillRect/>
            </a:stretch>
          </p:blipFill>
          <p:spPr bwMode="auto">
            <a:xfrm>
              <a:off x="4627" y="1468"/>
              <a:ext cx="668" cy="173"/>
            </a:xfrm>
            <a:prstGeom prst="rect">
              <a:avLst/>
            </a:prstGeom>
            <a:noFill/>
            <a:ln w="9525">
              <a:noFill/>
              <a:miter lim="800000"/>
              <a:headEnd/>
              <a:tailEnd/>
            </a:ln>
          </p:spPr>
        </p:pic>
        <p:pic>
          <p:nvPicPr>
            <p:cNvPr id="273473" name="Picture 62" descr="product_zm24"/>
            <p:cNvPicPr>
              <a:picLocks noChangeAspect="1" noChangeArrowheads="1"/>
            </p:cNvPicPr>
            <p:nvPr/>
          </p:nvPicPr>
          <p:blipFill>
            <a:blip r:embed="rId23"/>
            <a:srcRect/>
            <a:stretch>
              <a:fillRect/>
            </a:stretch>
          </p:blipFill>
          <p:spPr bwMode="auto">
            <a:xfrm>
              <a:off x="4966" y="1126"/>
              <a:ext cx="316" cy="331"/>
            </a:xfrm>
            <a:prstGeom prst="rect">
              <a:avLst/>
            </a:prstGeom>
            <a:noFill/>
            <a:ln w="9525">
              <a:noFill/>
              <a:miter lim="800000"/>
              <a:headEnd/>
              <a:tailEnd/>
            </a:ln>
          </p:spPr>
        </p:pic>
        <p:pic>
          <p:nvPicPr>
            <p:cNvPr id="273474" name="Picture 63" descr="product_T2cs"/>
            <p:cNvPicPr>
              <a:picLocks noChangeAspect="1" noChangeArrowheads="1"/>
            </p:cNvPicPr>
            <p:nvPr/>
          </p:nvPicPr>
          <p:blipFill>
            <a:blip r:embed="rId24"/>
            <a:srcRect/>
            <a:stretch>
              <a:fillRect/>
            </a:stretch>
          </p:blipFill>
          <p:spPr bwMode="auto">
            <a:xfrm>
              <a:off x="4657" y="1126"/>
              <a:ext cx="316" cy="331"/>
            </a:xfrm>
            <a:prstGeom prst="rect">
              <a:avLst/>
            </a:prstGeom>
            <a:noFill/>
            <a:ln w="9525">
              <a:noFill/>
              <a:miter lim="800000"/>
              <a:headEnd/>
              <a:tailEnd/>
            </a:ln>
          </p:spPr>
        </p:pic>
      </p:grpSp>
      <p:grpSp>
        <p:nvGrpSpPr>
          <p:cNvPr id="273475" name="Group 75"/>
          <p:cNvGrpSpPr>
            <a:grpSpLocks/>
          </p:cNvGrpSpPr>
          <p:nvPr/>
        </p:nvGrpSpPr>
        <p:grpSpPr bwMode="auto">
          <a:xfrm>
            <a:off x="6172200" y="5197475"/>
            <a:ext cx="990600" cy="903288"/>
            <a:chOff x="4313" y="1872"/>
            <a:chExt cx="624" cy="569"/>
          </a:xfrm>
        </p:grpSpPr>
        <p:grpSp>
          <p:nvGrpSpPr>
            <p:cNvPr id="273476" name="Group 64"/>
            <p:cNvGrpSpPr>
              <a:grpSpLocks/>
            </p:cNvGrpSpPr>
            <p:nvPr/>
          </p:nvGrpSpPr>
          <p:grpSpPr bwMode="auto">
            <a:xfrm>
              <a:off x="4313" y="2144"/>
              <a:ext cx="624" cy="297"/>
              <a:chOff x="3690" y="3390"/>
              <a:chExt cx="1254" cy="587"/>
            </a:xfrm>
          </p:grpSpPr>
          <p:pic>
            <p:nvPicPr>
              <p:cNvPr id="273477" name="Picture 65" descr="experience"/>
              <p:cNvPicPr>
                <a:picLocks noChangeAspect="1" noChangeArrowheads="1"/>
              </p:cNvPicPr>
              <p:nvPr/>
            </p:nvPicPr>
            <p:blipFill>
              <a:blip r:embed="rId25"/>
              <a:srcRect/>
              <a:stretch>
                <a:fillRect/>
              </a:stretch>
            </p:blipFill>
            <p:spPr bwMode="auto">
              <a:xfrm>
                <a:off x="4224" y="3504"/>
                <a:ext cx="720" cy="473"/>
              </a:xfrm>
              <a:prstGeom prst="rect">
                <a:avLst/>
              </a:prstGeom>
              <a:noFill/>
              <a:ln w="9525">
                <a:noFill/>
                <a:miter lim="800000"/>
                <a:headEnd/>
                <a:tailEnd/>
              </a:ln>
            </p:spPr>
          </p:pic>
          <p:pic>
            <p:nvPicPr>
              <p:cNvPr id="273478" name="Picture 66" descr="JetStream"/>
              <p:cNvPicPr>
                <a:picLocks noChangeAspect="1" noChangeArrowheads="1"/>
              </p:cNvPicPr>
              <p:nvPr/>
            </p:nvPicPr>
            <p:blipFill>
              <a:blip r:embed="rId26"/>
              <a:srcRect/>
              <a:stretch>
                <a:fillRect/>
              </a:stretch>
            </p:blipFill>
            <p:spPr bwMode="auto">
              <a:xfrm>
                <a:off x="3690" y="3390"/>
                <a:ext cx="918" cy="258"/>
              </a:xfrm>
              <a:prstGeom prst="rect">
                <a:avLst/>
              </a:prstGeom>
              <a:noFill/>
              <a:ln w="9525">
                <a:noFill/>
                <a:miter lim="800000"/>
                <a:headEnd/>
                <a:tailEnd/>
              </a:ln>
            </p:spPr>
          </p:pic>
        </p:grpSp>
        <p:pic>
          <p:nvPicPr>
            <p:cNvPr id="273479" name="Picture 67" descr="centralite"/>
            <p:cNvPicPr>
              <a:picLocks noChangeAspect="1" noChangeArrowheads="1"/>
            </p:cNvPicPr>
            <p:nvPr/>
          </p:nvPicPr>
          <p:blipFill>
            <a:blip r:embed="rId27"/>
            <a:srcRect/>
            <a:stretch>
              <a:fillRect/>
            </a:stretch>
          </p:blipFill>
          <p:spPr bwMode="auto">
            <a:xfrm>
              <a:off x="4344" y="1872"/>
              <a:ext cx="593" cy="250"/>
            </a:xfrm>
            <a:prstGeom prst="rect">
              <a:avLst/>
            </a:prstGeom>
            <a:noFill/>
            <a:ln w="9525">
              <a:noFill/>
              <a:miter lim="800000"/>
              <a:headEnd/>
              <a:tailEnd/>
            </a:ln>
          </p:spPr>
        </p:pic>
      </p:grpSp>
      <p:sp>
        <p:nvSpPr>
          <p:cNvPr id="273480" name="Oval 77"/>
          <p:cNvSpPr>
            <a:spLocks noChangeArrowheads="1"/>
          </p:cNvSpPr>
          <p:nvPr/>
        </p:nvSpPr>
        <p:spPr bwMode="auto">
          <a:xfrm>
            <a:off x="5105400" y="2301875"/>
            <a:ext cx="3429000" cy="3429000"/>
          </a:xfrm>
          <a:prstGeom prst="ellipse">
            <a:avLst/>
          </a:prstGeom>
          <a:solidFill>
            <a:srgbClr val="C0C0C0">
              <a:alpha val="23921"/>
            </a:srgbClr>
          </a:solidFill>
          <a:ln w="9525">
            <a:noFill/>
            <a:round/>
            <a:headEnd/>
            <a:tailEnd/>
          </a:ln>
        </p:spPr>
        <p:txBody>
          <a:bodyPr wrap="none" anchor="ctr"/>
          <a:lstStyle/>
          <a:p>
            <a:pPr algn="ctr" eaLnBrk="0" hangingPunct="0"/>
            <a:endParaRPr lang="en-US" sz="1600">
              <a:solidFill>
                <a:schemeClr val="tx2"/>
              </a:solidFill>
            </a:endParaRPr>
          </a:p>
        </p:txBody>
      </p:sp>
      <p:sp>
        <p:nvSpPr>
          <p:cNvPr id="273481" name="Freeform 78"/>
          <p:cNvSpPr>
            <a:spLocks/>
          </p:cNvSpPr>
          <p:nvPr/>
        </p:nvSpPr>
        <p:spPr bwMode="auto">
          <a:xfrm>
            <a:off x="2481263" y="4060825"/>
            <a:ext cx="2787650" cy="1514475"/>
          </a:xfrm>
          <a:custGeom>
            <a:avLst/>
            <a:gdLst>
              <a:gd name="T0" fmla="*/ 0 w 1756"/>
              <a:gd name="T1" fmla="*/ 0 h 954"/>
              <a:gd name="T2" fmla="*/ 458668438 w 1756"/>
              <a:gd name="T3" fmla="*/ 1567537188 h 954"/>
              <a:gd name="T4" fmla="*/ 2096770000 w 1756"/>
              <a:gd name="T5" fmla="*/ 2147483647 h 954"/>
              <a:gd name="T6" fmla="*/ 2147483647 w 1756"/>
              <a:gd name="T7" fmla="*/ 1121470325 h 954"/>
              <a:gd name="T8" fmla="*/ 0 60000 65536"/>
              <a:gd name="T9" fmla="*/ 0 60000 65536"/>
              <a:gd name="T10" fmla="*/ 0 60000 65536"/>
              <a:gd name="T11" fmla="*/ 0 60000 65536"/>
              <a:gd name="T12" fmla="*/ 0 w 1756"/>
              <a:gd name="T13" fmla="*/ 0 h 954"/>
              <a:gd name="T14" fmla="*/ 1756 w 1756"/>
              <a:gd name="T15" fmla="*/ 954 h 954"/>
            </a:gdLst>
            <a:ahLst/>
            <a:cxnLst>
              <a:cxn ang="T8">
                <a:pos x="T0" y="T1"/>
              </a:cxn>
              <a:cxn ang="T9">
                <a:pos x="T2" y="T3"/>
              </a:cxn>
              <a:cxn ang="T10">
                <a:pos x="T4" y="T5"/>
              </a:cxn>
              <a:cxn ang="T11">
                <a:pos x="T6" y="T7"/>
              </a:cxn>
            </a:cxnLst>
            <a:rect l="T12" t="T13" r="T14" b="T15"/>
            <a:pathLst>
              <a:path w="1756" h="954">
                <a:moveTo>
                  <a:pt x="0" y="0"/>
                </a:moveTo>
                <a:cubicBezTo>
                  <a:pt x="30" y="104"/>
                  <a:pt x="43" y="468"/>
                  <a:pt x="182" y="622"/>
                </a:cubicBezTo>
                <a:cubicBezTo>
                  <a:pt x="321" y="776"/>
                  <a:pt x="570" y="954"/>
                  <a:pt x="832" y="924"/>
                </a:cubicBezTo>
                <a:cubicBezTo>
                  <a:pt x="1094" y="894"/>
                  <a:pt x="1564" y="545"/>
                  <a:pt x="1756" y="445"/>
                </a:cubicBezTo>
              </a:path>
            </a:pathLst>
          </a:custGeom>
          <a:noFill/>
          <a:ln w="28575">
            <a:solidFill>
              <a:srgbClr val="FF3300"/>
            </a:solidFill>
            <a:prstDash val="dash"/>
            <a:round/>
            <a:headEnd/>
            <a:tailEnd type="arrow" w="med" len="med"/>
          </a:ln>
        </p:spPr>
        <p:txBody>
          <a:bodyPr/>
          <a:lstStyle/>
          <a:p>
            <a:endParaRPr lang="en-US"/>
          </a:p>
        </p:txBody>
      </p:sp>
      <p:sp>
        <p:nvSpPr>
          <p:cNvPr id="273482" name="Text Box 80"/>
          <p:cNvSpPr txBox="1">
            <a:spLocks noChangeArrowheads="1"/>
          </p:cNvSpPr>
          <p:nvPr/>
        </p:nvSpPr>
        <p:spPr bwMode="auto">
          <a:xfrm>
            <a:off x="492125" y="1143000"/>
            <a:ext cx="8097838" cy="701675"/>
          </a:xfrm>
          <a:prstGeom prst="rect">
            <a:avLst/>
          </a:prstGeom>
          <a:noFill/>
          <a:ln w="9525">
            <a:noFill/>
            <a:miter lim="800000"/>
            <a:headEnd/>
            <a:tailEnd/>
          </a:ln>
        </p:spPr>
        <p:txBody>
          <a:bodyPr wrap="none">
            <a:spAutoFit/>
          </a:bodyPr>
          <a:lstStyle/>
          <a:p>
            <a:pPr algn="ctr" eaLnBrk="0" hangingPunct="0"/>
            <a:r>
              <a:rPr lang="en-US" sz="2000" b="1" i="1">
                <a:solidFill>
                  <a:srgbClr val="990000"/>
                </a:solidFill>
                <a:latin typeface="Arial" charset="0"/>
                <a:cs typeface="Arial" charset="0"/>
              </a:rPr>
              <a:t>Urgent demand for Smart Energy + compatibility with mainstream</a:t>
            </a:r>
            <a:br>
              <a:rPr lang="en-US" sz="2000" b="1" i="1">
                <a:solidFill>
                  <a:srgbClr val="990000"/>
                </a:solidFill>
                <a:latin typeface="Arial" charset="0"/>
                <a:cs typeface="Arial" charset="0"/>
              </a:rPr>
            </a:br>
            <a:r>
              <a:rPr lang="en-US" sz="2000" b="1" i="1">
                <a:solidFill>
                  <a:srgbClr val="990000"/>
                </a:solidFill>
                <a:latin typeface="Arial" charset="0"/>
                <a:cs typeface="Arial" charset="0"/>
              </a:rPr>
              <a:t>Home Automation systems enables customer choice</a:t>
            </a:r>
          </a:p>
        </p:txBody>
      </p:sp>
      <p:pic>
        <p:nvPicPr>
          <p:cNvPr id="273483" name="Picture 32"/>
          <p:cNvPicPr>
            <a:picLocks noChangeAspect="1" noChangeArrowheads="1"/>
          </p:cNvPicPr>
          <p:nvPr/>
        </p:nvPicPr>
        <p:blipFill>
          <a:blip r:embed="rId28"/>
          <a:srcRect/>
          <a:stretch>
            <a:fillRect/>
          </a:stretch>
        </p:blipFill>
        <p:spPr bwMode="auto">
          <a:xfrm>
            <a:off x="4262438" y="5472113"/>
            <a:ext cx="631825" cy="473075"/>
          </a:xfrm>
          <a:prstGeom prst="rect">
            <a:avLst/>
          </a:prstGeom>
          <a:noFill/>
          <a:ln w="9525">
            <a:noFill/>
            <a:miter lim="800000"/>
            <a:headEnd/>
            <a:tailEnd/>
          </a:ln>
        </p:spPr>
      </p:pic>
      <p:sp>
        <p:nvSpPr>
          <p:cNvPr id="273484" name="Text Box 67"/>
          <p:cNvSpPr txBox="1">
            <a:spLocks noChangeArrowheads="1"/>
          </p:cNvSpPr>
          <p:nvPr/>
        </p:nvSpPr>
        <p:spPr bwMode="auto">
          <a:xfrm>
            <a:off x="4278313" y="5940425"/>
            <a:ext cx="612775" cy="396875"/>
          </a:xfrm>
          <a:prstGeom prst="rect">
            <a:avLst/>
          </a:prstGeom>
          <a:noFill/>
          <a:ln w="9525">
            <a:noFill/>
            <a:miter lim="800000"/>
            <a:headEnd/>
            <a:tailEnd/>
          </a:ln>
        </p:spPr>
        <p:txBody>
          <a:bodyPr wrap="none">
            <a:spAutoFit/>
          </a:bodyPr>
          <a:lstStyle/>
          <a:p>
            <a:pPr algn="ctr" eaLnBrk="0" hangingPunct="0"/>
            <a:r>
              <a:rPr lang="de-DE" sz="1000" b="1">
                <a:solidFill>
                  <a:srgbClr val="6C0015"/>
                </a:solidFill>
                <a:latin typeface="Trebuchet MS" pitchFamily="34" charset="0"/>
                <a:cs typeface="Arial" charset="0"/>
              </a:rPr>
              <a:t>Mobile </a:t>
            </a:r>
            <a:br>
              <a:rPr lang="de-DE" sz="1000" b="1">
                <a:solidFill>
                  <a:srgbClr val="6C0015"/>
                </a:solidFill>
                <a:latin typeface="Trebuchet MS" pitchFamily="34" charset="0"/>
                <a:cs typeface="Arial" charset="0"/>
              </a:rPr>
            </a:br>
            <a:r>
              <a:rPr lang="de-DE" sz="1000" b="1">
                <a:solidFill>
                  <a:srgbClr val="6C0015"/>
                </a:solidFill>
                <a:latin typeface="Trebuchet MS" pitchFamily="34" charset="0"/>
                <a:cs typeface="Arial" charset="0"/>
              </a:rPr>
              <a:t>Phone</a:t>
            </a:r>
          </a:p>
        </p:txBody>
      </p:sp>
      <p:sp>
        <p:nvSpPr>
          <p:cNvPr id="273485" name="Text Box 8"/>
          <p:cNvSpPr txBox="1">
            <a:spLocks noChangeArrowheads="1"/>
          </p:cNvSpPr>
          <p:nvPr/>
        </p:nvSpPr>
        <p:spPr bwMode="auto">
          <a:xfrm>
            <a:off x="1550988" y="4786313"/>
            <a:ext cx="774700" cy="517525"/>
          </a:xfrm>
          <a:prstGeom prst="rect">
            <a:avLst/>
          </a:prstGeom>
          <a:noFill/>
          <a:ln w="9525">
            <a:noFill/>
            <a:miter lim="800000"/>
            <a:headEnd/>
            <a:tailEnd/>
          </a:ln>
        </p:spPr>
        <p:txBody>
          <a:bodyPr wrap="none">
            <a:spAutoFit/>
          </a:bodyPr>
          <a:lstStyle/>
          <a:p>
            <a:pPr algn="ctr" eaLnBrk="0" hangingPunct="0"/>
            <a:r>
              <a:rPr lang="en-US" sz="1400" b="1" i="1">
                <a:solidFill>
                  <a:srgbClr val="FF3300"/>
                </a:solidFill>
                <a:latin typeface="Arial" charset="0"/>
                <a:cs typeface="Arial" charset="0"/>
              </a:rPr>
              <a:t>ZigBee</a:t>
            </a:r>
            <a:br>
              <a:rPr lang="en-US" sz="1400" b="1" i="1">
                <a:solidFill>
                  <a:srgbClr val="FF3300"/>
                </a:solidFill>
                <a:latin typeface="Arial" charset="0"/>
                <a:cs typeface="Arial" charset="0"/>
              </a:rPr>
            </a:br>
            <a:r>
              <a:rPr lang="en-US" sz="1400" b="1" i="1">
                <a:solidFill>
                  <a:srgbClr val="FF3300"/>
                </a:solidFill>
                <a:latin typeface="Arial" charset="0"/>
                <a:cs typeface="Arial" charset="0"/>
              </a:rPr>
              <a:t>HAN</a:t>
            </a:r>
          </a:p>
        </p:txBody>
      </p:sp>
      <p:pic>
        <p:nvPicPr>
          <p:cNvPr id="273486" name="Picture 9" descr="icons.jpg"/>
          <p:cNvPicPr>
            <a:picLocks noChangeAspect="1"/>
          </p:cNvPicPr>
          <p:nvPr/>
        </p:nvPicPr>
        <p:blipFill>
          <a:blip r:embed="rId29"/>
          <a:srcRect/>
          <a:stretch>
            <a:fillRect/>
          </a:stretch>
        </p:blipFill>
        <p:spPr bwMode="auto">
          <a:xfrm>
            <a:off x="6383338" y="3717925"/>
            <a:ext cx="728662" cy="733425"/>
          </a:xfrm>
          <a:prstGeom prst="rect">
            <a:avLst/>
          </a:prstGeom>
          <a:noFill/>
          <a:ln w="9525">
            <a:noFill/>
            <a:miter lim="800000"/>
            <a:headEnd/>
            <a:tailEnd/>
          </a:ln>
        </p:spPr>
      </p:pic>
      <p:sp>
        <p:nvSpPr>
          <p:cNvPr id="273487" name="Slide Number Placeholder 3"/>
          <p:cNvSpPr txBox="1">
            <a:spLocks noGrp="1"/>
          </p:cNvSpPr>
          <p:nvPr/>
        </p:nvSpPr>
        <p:spPr bwMode="auto">
          <a:xfrm>
            <a:off x="4357688" y="6262688"/>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0CD33DA3-6201-4D5F-84B7-47C7967C835C}" type="slidenum">
              <a:rPr lang="en-US" sz="1200"/>
              <a:pPr algn="ctr" eaLnBrk="0" hangingPunct="0"/>
              <a:t>48</a:t>
            </a:fld>
            <a:endParaRPr lang="en-US" sz="1200"/>
          </a:p>
        </p:txBody>
      </p:sp>
      <p:sp>
        <p:nvSpPr>
          <p:cNvPr id="5" name="Date Placeholder 4"/>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6" name="Footer Placeholder 5"/>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434" name="Object 19"/>
          <p:cNvGraphicFramePr>
            <a:graphicFrameLocks noGrp="1" noChangeAspect="1"/>
          </p:cNvGraphicFramePr>
          <p:nvPr>
            <p:ph sz="half" idx="4294967295"/>
          </p:nvPr>
        </p:nvGraphicFramePr>
        <p:xfrm>
          <a:off x="6057900" y="4038600"/>
          <a:ext cx="2857500" cy="2362200"/>
        </p:xfrm>
        <a:graphic>
          <a:graphicData uri="http://schemas.openxmlformats.org/presentationml/2006/ole">
            <mc:AlternateContent xmlns:mc="http://schemas.openxmlformats.org/markup-compatibility/2006">
              <mc:Choice xmlns:v="urn:schemas-microsoft-com:vml" Requires="v">
                <p:oleObj spid="_x0000_s274443" r:id="rId3" imgW="3858164" imgH="3191320" progId="">
                  <p:embed/>
                </p:oleObj>
              </mc:Choice>
              <mc:Fallback>
                <p:oleObj r:id="rId3" imgW="3858164" imgH="3191320" progId="">
                  <p:embed/>
                  <p:pic>
                    <p:nvPicPr>
                      <p:cNvPr id="0" name="Object 1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4038600"/>
                        <a:ext cx="28575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070" name="Rectangle 3"/>
          <p:cNvSpPr>
            <a:spLocks noGrp="1"/>
          </p:cNvSpPr>
          <p:nvPr>
            <p:ph type="title" idx="4294967295"/>
          </p:nvPr>
        </p:nvSpPr>
        <p:spPr>
          <a:xfrm>
            <a:off x="990600" y="381000"/>
            <a:ext cx="7078663" cy="1066800"/>
          </a:xfrm>
        </p:spPr>
        <p:txBody>
          <a:bodyPr lIns="92075" tIns="46038" rIns="92075" bIns="46038" anchor="ctr"/>
          <a:lstStyle/>
          <a:p>
            <a:r>
              <a:rPr lang="en-US" sz="3200" smtClean="0">
                <a:latin typeface="Arial Rounded MT Bold" pitchFamily="34" charset="0"/>
              </a:rPr>
              <a:t> ZigBee Smart Energy Standard</a:t>
            </a:r>
          </a:p>
        </p:txBody>
      </p:sp>
      <p:sp>
        <p:nvSpPr>
          <p:cNvPr id="514071" name="Rectangle 4"/>
          <p:cNvSpPr>
            <a:spLocks noGrp="1"/>
          </p:cNvSpPr>
          <p:nvPr>
            <p:ph type="body" sz="half" idx="4294967295"/>
          </p:nvPr>
        </p:nvSpPr>
        <p:spPr>
          <a:xfrm>
            <a:off x="203200" y="1265238"/>
            <a:ext cx="8712200" cy="4525962"/>
          </a:xfrm>
        </p:spPr>
        <p:txBody>
          <a:bodyPr lIns="92075" tIns="46038" rIns="92075" bIns="46038"/>
          <a:lstStyle/>
          <a:p>
            <a:r>
              <a:rPr lang="en-US" sz="2000" smtClean="0">
                <a:latin typeface="Arial Rounded MT Bold" pitchFamily="34" charset="0"/>
              </a:rPr>
              <a:t>Supported Features Include:</a:t>
            </a:r>
          </a:p>
          <a:p>
            <a:pPr lvl="1"/>
            <a:r>
              <a:rPr lang="en-US" sz="2200" smtClean="0">
                <a:latin typeface="Arial Rounded MT Bold" pitchFamily="34" charset="0"/>
              </a:rPr>
              <a:t>Basic metering [measurements, historical info, etc]</a:t>
            </a:r>
          </a:p>
          <a:p>
            <a:pPr lvl="1"/>
            <a:r>
              <a:rPr lang="en-US" sz="2200" smtClean="0">
                <a:latin typeface="Arial Rounded MT Bold" pitchFamily="34" charset="0"/>
              </a:rPr>
              <a:t>Demand Response (DR) and Load Control</a:t>
            </a:r>
          </a:p>
          <a:p>
            <a:pPr lvl="1"/>
            <a:r>
              <a:rPr lang="en-US" sz="2200" smtClean="0">
                <a:latin typeface="Arial Rounded MT Bold" pitchFamily="34" charset="0"/>
              </a:rPr>
              <a:t>Pricing [multiple units &amp; currencies, price tiers, etc.]</a:t>
            </a:r>
          </a:p>
          <a:p>
            <a:pPr lvl="1"/>
            <a:r>
              <a:rPr lang="en-US" sz="2200" smtClean="0">
                <a:latin typeface="Arial Rounded MT Bold" pitchFamily="34" charset="0"/>
              </a:rPr>
              <a:t>Text messages</a:t>
            </a:r>
          </a:p>
          <a:p>
            <a:pPr lvl="1"/>
            <a:r>
              <a:rPr lang="en-US" sz="2200" smtClean="0">
                <a:latin typeface="Arial Rounded MT Bold" pitchFamily="34" charset="0"/>
              </a:rPr>
              <a:t>Device support for Programmable Communicating Thermostats (PCTs), Load Controllers, 	   Energy Management Systems, 				 In Home Displays (IHDs), etc.</a:t>
            </a:r>
          </a:p>
          <a:p>
            <a:pPr lvl="1"/>
            <a:r>
              <a:rPr lang="en-US" sz="2200" smtClean="0">
                <a:latin typeface="Arial Rounded MT Bold" pitchFamily="34" charset="0"/>
              </a:rPr>
              <a:t>Security to allow consumer only,                                                 utility only, or shared networks</a:t>
            </a:r>
          </a:p>
          <a:p>
            <a:pPr lvl="1"/>
            <a:r>
              <a:rPr lang="en-US" sz="2200" smtClean="0">
                <a:latin typeface="Arial Rounded MT Bold" pitchFamily="34" charset="0"/>
              </a:rPr>
              <a:t>Support for water and gas</a:t>
            </a:r>
          </a:p>
          <a:p>
            <a:pPr>
              <a:buFont typeface="Wingdings" pitchFamily="2" charset="2"/>
              <a:buNone/>
            </a:pPr>
            <a:endParaRPr lang="en-US" sz="2000" smtClean="0">
              <a:latin typeface="Arial Rounded MT Bold" pitchFamily="34" charset="0"/>
            </a:endParaRPr>
          </a:p>
        </p:txBody>
      </p:sp>
      <p:sp>
        <p:nvSpPr>
          <p:cNvPr id="4" name="Date Placeholder 3"/>
          <p:cNvSpPr txBox="1">
            <a:spLocks noGrp="1"/>
          </p:cNvSpPr>
          <p:nvPr/>
        </p:nvSpPr>
        <p:spPr bwMode="auto">
          <a:xfrm>
            <a:off x="685800" y="393700"/>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endParaRPr lang="en-US" sz="1400" b="1" dirty="0">
              <a:latin typeface="Times New Roman" charset="0"/>
              <a:ea typeface="+mn-ea"/>
              <a:cs typeface="+mn-cs"/>
            </a:endParaRPr>
          </a:p>
        </p:txBody>
      </p:sp>
      <p:sp>
        <p:nvSpPr>
          <p:cNvPr id="5" name="Footer Placeholder 4"/>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dirty="0">
                <a:latin typeface="Times New Roman" charset="0"/>
                <a:ea typeface="+mn-ea"/>
                <a:cs typeface="+mn-cs"/>
              </a:rPr>
              <a:t>Bob </a:t>
            </a:r>
            <a:r>
              <a:rPr lang="en-US" sz="1200" dirty="0" err="1">
                <a:latin typeface="Times New Roman" charset="0"/>
                <a:ea typeface="+mn-ea"/>
                <a:cs typeface="+mn-cs"/>
              </a:rPr>
              <a:t>Heile</a:t>
            </a:r>
            <a:r>
              <a:rPr lang="en-US" sz="1200" dirty="0">
                <a:latin typeface="Times New Roman" charset="0"/>
                <a:ea typeface="+mn-ea"/>
                <a:cs typeface="+mn-cs"/>
              </a:rPr>
              <a:t>, </a:t>
            </a:r>
            <a:r>
              <a:rPr lang="en-US" sz="1200" dirty="0" err="1">
                <a:latin typeface="Times New Roman" charset="0"/>
                <a:ea typeface="+mn-ea"/>
                <a:cs typeface="+mn-cs"/>
              </a:rPr>
              <a:t>ZigBee</a:t>
            </a:r>
            <a:r>
              <a:rPr lang="en-US" sz="1200" dirty="0">
                <a:latin typeface="Times New Roman" charset="0"/>
                <a:ea typeface="+mn-ea"/>
                <a:cs typeface="+mn-cs"/>
              </a:rPr>
              <a:t> Alliance</a:t>
            </a:r>
          </a:p>
        </p:txBody>
      </p:sp>
      <p:sp>
        <p:nvSpPr>
          <p:cNvPr id="274439" name="Slide Number Placeholder 3"/>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62AF3E31-D10B-47FF-A320-2B87F84948EF}" type="slidenum">
              <a:rPr lang="en-US" sz="1200"/>
              <a:pPr algn="ctr" eaLnBrk="0" hangingPunct="0"/>
              <a:t>49</a:t>
            </a:fld>
            <a:endParaRPr lang="en-US" sz="120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457200" y="381000"/>
            <a:ext cx="8458200" cy="762000"/>
          </a:xfrm>
        </p:spPr>
        <p:txBody>
          <a:bodyPr/>
          <a:lstStyle/>
          <a:p>
            <a:r>
              <a:rPr lang="en-US" sz="3200" smtClean="0"/>
              <a:t>Many SG Definitions Depend upon Perspective</a:t>
            </a:r>
          </a:p>
        </p:txBody>
      </p:sp>
      <p:sp>
        <p:nvSpPr>
          <p:cNvPr id="178179" name="Rectangle 3"/>
          <p:cNvSpPr>
            <a:spLocks noGrp="1" noChangeArrowheads="1"/>
          </p:cNvSpPr>
          <p:nvPr>
            <p:ph type="body" idx="4294967295"/>
          </p:nvPr>
        </p:nvSpPr>
        <p:spPr>
          <a:xfrm>
            <a:off x="685800" y="1524000"/>
            <a:ext cx="7772400" cy="4800600"/>
          </a:xfrm>
        </p:spPr>
        <p:txBody>
          <a:bodyPr/>
          <a:lstStyle/>
          <a:p>
            <a:pPr>
              <a:lnSpc>
                <a:spcPct val="80000"/>
              </a:lnSpc>
            </a:pPr>
            <a:r>
              <a:rPr lang="en-US" smtClean="0"/>
              <a:t>An upgrade to the electrical power transmission, generation and distribution grid.</a:t>
            </a:r>
          </a:p>
          <a:p>
            <a:pPr>
              <a:lnSpc>
                <a:spcPct val="80000"/>
              </a:lnSpc>
            </a:pPr>
            <a:r>
              <a:rPr lang="en-US" smtClean="0"/>
              <a:t>A myriad of business opportunities for new infrastructure (i.e. “smart” utility meters, Cap. Bank Controllers, HAN devices, etc.).</a:t>
            </a:r>
          </a:p>
          <a:p>
            <a:pPr>
              <a:lnSpc>
                <a:spcPct val="80000"/>
              </a:lnSpc>
            </a:pPr>
            <a:r>
              <a:rPr lang="en-US" smtClean="0"/>
              <a:t>A business opportunity for networking the home to help improve managing energy consumption.</a:t>
            </a:r>
          </a:p>
          <a:p>
            <a:pPr>
              <a:lnSpc>
                <a:spcPct val="80000"/>
              </a:lnSpc>
            </a:pPr>
            <a:r>
              <a:rPr lang="en-US" smtClean="0"/>
              <a:t>A vehicle to facilitate energy independence and curb greenhouse gas emissions.</a:t>
            </a:r>
          </a:p>
          <a:p>
            <a:pPr>
              <a:lnSpc>
                <a:spcPct val="80000"/>
              </a:lnSpc>
            </a:pPr>
            <a:r>
              <a:rPr lang="en-US" smtClean="0"/>
              <a:t>Managing the impact of PHEV/EVs.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85" name="Rectangle 2"/>
          <p:cNvSpPr>
            <a:spLocks noGrp="1"/>
          </p:cNvSpPr>
          <p:nvPr>
            <p:ph type="title" idx="4294967295"/>
          </p:nvPr>
        </p:nvSpPr>
        <p:spPr>
          <a:xfrm>
            <a:off x="76200" y="381000"/>
            <a:ext cx="8991600" cy="1066800"/>
          </a:xfrm>
        </p:spPr>
        <p:txBody>
          <a:bodyPr lIns="92075" tIns="46038" rIns="92075" bIns="46038" anchor="ctr"/>
          <a:lstStyle/>
          <a:p>
            <a:r>
              <a:rPr lang="en-US" sz="3200" smtClean="0">
                <a:latin typeface="Arial Rounded MT Bold" pitchFamily="34" charset="0"/>
              </a:rPr>
              <a:t>Recent ZigBee Smart Energy Enhancements</a:t>
            </a:r>
          </a:p>
        </p:txBody>
      </p:sp>
      <p:sp>
        <p:nvSpPr>
          <p:cNvPr id="515086" name="Rectangle 3"/>
          <p:cNvSpPr>
            <a:spLocks noGrp="1"/>
          </p:cNvSpPr>
          <p:nvPr>
            <p:ph type="body" idx="4294967295"/>
          </p:nvPr>
        </p:nvSpPr>
        <p:spPr>
          <a:xfrm>
            <a:off x="609600" y="1417638"/>
            <a:ext cx="7924800" cy="4525962"/>
          </a:xfrm>
        </p:spPr>
        <p:txBody>
          <a:bodyPr lIns="92075" tIns="46038" rIns="92075" bIns="46038"/>
          <a:lstStyle/>
          <a:p>
            <a:pPr>
              <a:lnSpc>
                <a:spcPct val="80000"/>
              </a:lnSpc>
            </a:pPr>
            <a:r>
              <a:rPr lang="en-US" sz="2000" smtClean="0">
                <a:latin typeface="Arial Rounded MT Bold" pitchFamily="34" charset="0"/>
              </a:rPr>
              <a:t>Standardized Over-the-Air Bootloader</a:t>
            </a:r>
          </a:p>
          <a:p>
            <a:pPr>
              <a:lnSpc>
                <a:spcPct val="80000"/>
              </a:lnSpc>
            </a:pPr>
            <a:r>
              <a:rPr lang="en-US" sz="2000" smtClean="0">
                <a:latin typeface="Arial Rounded MT Bold" pitchFamily="34" charset="0"/>
              </a:rPr>
              <a:t>Enhanced Price Cluster Support</a:t>
            </a:r>
          </a:p>
          <a:p>
            <a:pPr lvl="1">
              <a:lnSpc>
                <a:spcPct val="80000"/>
              </a:lnSpc>
            </a:pPr>
            <a:r>
              <a:rPr lang="en-US" sz="2000" smtClean="0">
                <a:latin typeface="Arial Rounded MT Bold" pitchFamily="34" charset="0"/>
              </a:rPr>
              <a:t>Block tariffs, in which price changes are triggered by accumulated consumption, rather than time of day</a:t>
            </a:r>
          </a:p>
          <a:p>
            <a:pPr lvl="1">
              <a:lnSpc>
                <a:spcPct val="80000"/>
              </a:lnSpc>
            </a:pPr>
            <a:r>
              <a:rPr lang="en-US" sz="2000" smtClean="0">
                <a:latin typeface="Arial Rounded MT Bold" pitchFamily="34" charset="0"/>
              </a:rPr>
              <a:t>Price acknowledgements, application-level messages acknowledging receipt of a price update by a device</a:t>
            </a:r>
          </a:p>
          <a:p>
            <a:pPr>
              <a:lnSpc>
                <a:spcPct val="80000"/>
              </a:lnSpc>
            </a:pPr>
            <a:r>
              <a:rPr lang="en-US" sz="2000" smtClean="0">
                <a:latin typeface="Arial Rounded MT Bold" pitchFamily="34" charset="0"/>
              </a:rPr>
              <a:t>Tunneling Support</a:t>
            </a:r>
          </a:p>
          <a:p>
            <a:pPr lvl="1">
              <a:lnSpc>
                <a:spcPct val="80000"/>
              </a:lnSpc>
            </a:pPr>
            <a:r>
              <a:rPr lang="en-US" sz="2000" smtClean="0">
                <a:latin typeface="Arial Rounded MT Bold" pitchFamily="34" charset="0"/>
              </a:rPr>
              <a:t>Tunneling manufacturer-specific messages from back-office systems to in-home devices through an ESI</a:t>
            </a:r>
          </a:p>
          <a:p>
            <a:pPr lvl="1">
              <a:lnSpc>
                <a:spcPct val="80000"/>
              </a:lnSpc>
            </a:pPr>
            <a:r>
              <a:rPr lang="en-US" sz="2000" smtClean="0">
                <a:latin typeface="Arial Rounded MT Bold" pitchFamily="34" charset="0"/>
              </a:rPr>
              <a:t>Tunneling other standards-based protocols, such as ANSI C12.18 or DLMS COSEM</a:t>
            </a:r>
          </a:p>
          <a:p>
            <a:pPr>
              <a:lnSpc>
                <a:spcPct val="80000"/>
              </a:lnSpc>
            </a:pPr>
            <a:r>
              <a:rPr lang="en-US" sz="2000" smtClean="0">
                <a:latin typeface="Arial Rounded MT Bold" pitchFamily="34" charset="0"/>
              </a:rPr>
              <a:t>Meter Swap-Out Support</a:t>
            </a:r>
          </a:p>
          <a:p>
            <a:pPr lvl="1">
              <a:lnSpc>
                <a:spcPct val="80000"/>
              </a:lnSpc>
            </a:pPr>
            <a:r>
              <a:rPr lang="en-US" sz="2000" smtClean="0">
                <a:latin typeface="Arial Rounded MT Bold" pitchFamily="34" charset="0"/>
              </a:rPr>
              <a:t>Simplified Trust Center replacement &amp; device re-provisioning</a:t>
            </a:r>
          </a:p>
          <a:p>
            <a:pPr>
              <a:lnSpc>
                <a:spcPct val="80000"/>
              </a:lnSpc>
            </a:pPr>
            <a:r>
              <a:rPr lang="en-US" sz="2000" smtClean="0">
                <a:latin typeface="Arial Rounded MT Bold" pitchFamily="34" charset="0"/>
              </a:rPr>
              <a:t>Prepayment</a:t>
            </a:r>
          </a:p>
          <a:p>
            <a:pPr lvl="1">
              <a:lnSpc>
                <a:spcPct val="80000"/>
              </a:lnSpc>
            </a:pPr>
            <a:r>
              <a:rPr lang="en-US" sz="2000" smtClean="0">
                <a:latin typeface="Arial Rounded MT Bold" pitchFamily="34" charset="0"/>
              </a:rPr>
              <a:t>Credit monitoring &amp; connect/disconnect notification</a:t>
            </a: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
        <p:nvSpPr>
          <p:cNvPr id="275462" name="Slide Number Placeholder 3"/>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C728105D-F778-493B-89FA-FF27FB0B617A}" type="slidenum">
              <a:rPr lang="en-US" sz="1200"/>
              <a:pPr algn="ctr" eaLnBrk="0" hangingPunct="0"/>
              <a:t>50</a:t>
            </a:fld>
            <a:endParaRPr lang="en-US" sz="120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lIns="92075" tIns="46038" rIns="92075" bIns="46038" anchor="ctr"/>
          <a:lstStyle/>
          <a:p>
            <a:r>
              <a:rPr lang="en-US" smtClean="0"/>
              <a:t>Origins of SEP2</a:t>
            </a:r>
          </a:p>
        </p:txBody>
      </p:sp>
      <p:sp>
        <p:nvSpPr>
          <p:cNvPr id="6" name="Content Placeholder 5"/>
          <p:cNvSpPr>
            <a:spLocks noGrp="1"/>
          </p:cNvSpPr>
          <p:nvPr>
            <p:ph idx="4294967295"/>
          </p:nvPr>
        </p:nvSpPr>
        <p:spPr/>
        <p:txBody>
          <a:bodyPr lIns="92075" tIns="46038" rIns="92075" bIns="46038"/>
          <a:lstStyle/>
          <a:p>
            <a:r>
              <a:rPr lang="en-US" smtClean="0">
                <a:latin typeface="Arial Rounded MT Bold" pitchFamily="34" charset="0"/>
              </a:rPr>
              <a:t>IP version of the Smart Energy Application Profile standard released by the ZigBee Alliance in May 2008</a:t>
            </a:r>
          </a:p>
          <a:p>
            <a:r>
              <a:rPr lang="en-US" smtClean="0">
                <a:latin typeface="Arial Rounded MT Bold" pitchFamily="34" charset="0"/>
              </a:rPr>
              <a:t>Driven initially by NIST/DOE SGIP activities</a:t>
            </a:r>
          </a:p>
          <a:p>
            <a:endParaRPr lang="en-US" smtClean="0"/>
          </a:p>
        </p:txBody>
      </p:sp>
      <p:sp>
        <p:nvSpPr>
          <p:cNvPr id="276484" name="Slide Number Placeholder 3"/>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4F6EE6C3-8C13-41E4-AA2A-0A46CB376D5B}" type="slidenum">
              <a:rPr lang="en-US" sz="1200"/>
              <a:pPr algn="ctr" eaLnBrk="0" hangingPunct="0"/>
              <a:t>51</a:t>
            </a:fld>
            <a:endParaRPr lang="en-US" sz="1200"/>
          </a:p>
        </p:txBody>
      </p:sp>
      <p:sp>
        <p:nvSpPr>
          <p:cNvPr id="7" name="Date Placeholder 6"/>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8" name="Footer Placeholder 7"/>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p:txBody>
          <a:bodyPr lIns="92075" tIns="46038" rIns="92075" bIns="46038" anchor="ctr"/>
          <a:lstStyle/>
          <a:p>
            <a:r>
              <a:rPr lang="en-US" smtClean="0"/>
              <a:t>SEP 2.0 Stack Overview and Responsibilities</a:t>
            </a:r>
          </a:p>
        </p:txBody>
      </p:sp>
      <p:sp>
        <p:nvSpPr>
          <p:cNvPr id="3077" name="Slide Number Placeholder 4"/>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A0BFC43F-55B6-4DC9-BD3E-6557FC058D49}" type="slidenum">
              <a:rPr lang="en-US" smtClean="0">
                <a:cs typeface="+mn-cs"/>
              </a:rPr>
              <a:pPr algn="ctr" eaLnBrk="0" hangingPunct="0">
                <a:defRPr/>
              </a:pPr>
              <a:t>52</a:t>
            </a:fld>
            <a:endParaRPr lang="en-US" smtClean="0">
              <a:cs typeface="+mn-cs"/>
            </a:endParaRPr>
          </a:p>
        </p:txBody>
      </p:sp>
      <p:graphicFrame>
        <p:nvGraphicFramePr>
          <p:cNvPr id="277508" name="Object 6"/>
          <p:cNvGraphicFramePr>
            <a:graphicFrameLocks noChangeAspect="1"/>
          </p:cNvGraphicFramePr>
          <p:nvPr/>
        </p:nvGraphicFramePr>
        <p:xfrm>
          <a:off x="414338" y="1897063"/>
          <a:ext cx="8272462" cy="4157662"/>
        </p:xfrm>
        <a:graphic>
          <a:graphicData uri="http://schemas.openxmlformats.org/presentationml/2006/ole">
            <mc:AlternateContent xmlns:mc="http://schemas.openxmlformats.org/markup-compatibility/2006">
              <mc:Choice xmlns:v="urn:schemas-microsoft-com:vml" Requires="v">
                <p:oleObj spid="_x0000_s277517" name="Visio" r:id="rId3" imgW="9190800" imgH="4618800" progId="Visio.Drawing.11">
                  <p:embed/>
                </p:oleObj>
              </mc:Choice>
              <mc:Fallback>
                <p:oleObj name="Visio" r:id="rId3" imgW="9190800" imgH="461880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1897063"/>
                        <a:ext cx="8272462" cy="415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30" name="Object 3"/>
          <p:cNvGraphicFramePr>
            <a:graphicFrameLocks noChangeAspect="1"/>
          </p:cNvGraphicFramePr>
          <p:nvPr/>
        </p:nvGraphicFramePr>
        <p:xfrm>
          <a:off x="4800600" y="3048000"/>
          <a:ext cx="4114800" cy="2068513"/>
        </p:xfrm>
        <a:graphic>
          <a:graphicData uri="http://schemas.openxmlformats.org/presentationml/2006/ole">
            <mc:AlternateContent xmlns:mc="http://schemas.openxmlformats.org/markup-compatibility/2006">
              <mc:Choice xmlns:v="urn:schemas-microsoft-com:vml" Requires="v">
                <p:oleObj spid="_x0000_s278539" name="Visio" r:id="rId3" imgW="9190800" imgH="4618800" progId="Visio.Drawing.11">
                  <p:embed/>
                </p:oleObj>
              </mc:Choice>
              <mc:Fallback>
                <p:oleObj name="Visio" r:id="rId3" imgW="9190800" imgH="461880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8000"/>
                        <a:ext cx="4114800" cy="206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6" name="Title 1"/>
          <p:cNvSpPr>
            <a:spLocks noGrp="1"/>
          </p:cNvSpPr>
          <p:nvPr>
            <p:ph type="title" idx="4294967295"/>
          </p:nvPr>
        </p:nvSpPr>
        <p:spPr>
          <a:xfrm>
            <a:off x="685800" y="457200"/>
            <a:ext cx="7772400" cy="1066800"/>
          </a:xfrm>
        </p:spPr>
        <p:txBody>
          <a:bodyPr lIns="92075" tIns="46038" rIns="92075" bIns="46038" anchor="ctr"/>
          <a:lstStyle/>
          <a:p>
            <a:r>
              <a:rPr lang="en-US" smtClean="0"/>
              <a:t>6LoWPAN</a:t>
            </a:r>
          </a:p>
        </p:txBody>
      </p:sp>
      <p:sp>
        <p:nvSpPr>
          <p:cNvPr id="6147" name="Content Placeholder 2"/>
          <p:cNvSpPr>
            <a:spLocks noGrp="1"/>
          </p:cNvSpPr>
          <p:nvPr>
            <p:ph idx="4294967295"/>
          </p:nvPr>
        </p:nvSpPr>
        <p:spPr>
          <a:xfrm>
            <a:off x="685800" y="1676400"/>
            <a:ext cx="8001000" cy="4114800"/>
          </a:xfrm>
        </p:spPr>
        <p:txBody>
          <a:bodyPr lIns="92075" tIns="46038" rIns="92075" bIns="46038"/>
          <a:lstStyle/>
          <a:p>
            <a:r>
              <a:rPr lang="en-US" dirty="0" smtClean="0"/>
              <a:t>Header Compression and Fragmentation</a:t>
            </a:r>
          </a:p>
          <a:p>
            <a:pPr lvl="1"/>
            <a:r>
              <a:rPr lang="en-US" dirty="0" smtClean="0"/>
              <a:t>Needed due to 802.15.4</a:t>
            </a:r>
            <a:r>
              <a:rPr lang="ja-JP" altLang="en-US" dirty="0" smtClean="0"/>
              <a:t>’</a:t>
            </a:r>
            <a:r>
              <a:rPr lang="en-US" altLang="ja-JP" dirty="0" smtClean="0"/>
              <a:t>s 127 octet MTU</a:t>
            </a:r>
          </a:p>
          <a:p>
            <a:pPr lvl="1"/>
            <a:r>
              <a:rPr lang="en-US" dirty="0" smtClean="0"/>
              <a:t>Stateless</a:t>
            </a:r>
          </a:p>
          <a:p>
            <a:pPr lvl="1"/>
            <a:endParaRPr lang="en-US" sz="700" dirty="0" smtClean="0"/>
          </a:p>
          <a:p>
            <a:r>
              <a:rPr lang="en-US" dirty="0" smtClean="0"/>
              <a:t>Neighbor Discovery</a:t>
            </a:r>
          </a:p>
          <a:p>
            <a:pPr lvl="1"/>
            <a:r>
              <a:rPr lang="en-US" dirty="0" smtClean="0"/>
              <a:t>Standard IPv6 </a:t>
            </a:r>
            <a:r>
              <a:rPr lang="en-US" dirty="0" smtClean="0"/>
              <a:t>                                                </a:t>
            </a:r>
            <a:r>
              <a:rPr lang="en-US" dirty="0" smtClean="0"/>
              <a:t>ND not sufficient</a:t>
            </a:r>
          </a:p>
          <a:p>
            <a:pPr lvl="1"/>
            <a:endParaRPr lang="en-US" sz="700" dirty="0" smtClean="0"/>
          </a:p>
          <a:p>
            <a:r>
              <a:rPr lang="en-US" dirty="0" smtClean="0"/>
              <a:t>IETF 6LoWPAN WG</a:t>
            </a:r>
          </a:p>
        </p:txBody>
      </p:sp>
      <p:sp>
        <p:nvSpPr>
          <p:cNvPr id="6150"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812C81C1-53BC-4D0C-A656-7C194B28EF54}" type="slidenum">
              <a:rPr lang="en-US" smtClean="0">
                <a:cs typeface="+mn-cs"/>
              </a:rPr>
              <a:pPr algn="ctr" eaLnBrk="0" hangingPunct="0">
                <a:defRPr/>
              </a:pPr>
              <a:t>53</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
        <p:nvSpPr>
          <p:cNvPr id="278536" name="Oval 4"/>
          <p:cNvSpPr>
            <a:spLocks noChangeArrowheads="1"/>
          </p:cNvSpPr>
          <p:nvPr/>
        </p:nvSpPr>
        <p:spPr bwMode="auto">
          <a:xfrm>
            <a:off x="4800600" y="4462463"/>
            <a:ext cx="304800" cy="304800"/>
          </a:xfrm>
          <a:prstGeom prst="ellipse">
            <a:avLst/>
          </a:prstGeom>
          <a:solidFill>
            <a:srgbClr val="FF0000"/>
          </a:solidFill>
          <a:ln w="12700" algn="ctr">
            <a:solidFill>
              <a:schemeClr val="tx1"/>
            </a:solidFill>
            <a:round/>
            <a:headEnd type="none" w="sm" len="sm"/>
            <a:tailEnd type="none" w="sm" len="sm"/>
          </a:ln>
        </p:spPr>
        <p:txBody>
          <a:bodyPr/>
          <a:lstStyle/>
          <a:p>
            <a:pPr eaLnBrk="0" hangingPunct="0"/>
            <a:endParaRPr lang="en-US" sz="12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685800" y="914400"/>
            <a:ext cx="7772400" cy="762000"/>
          </a:xfrm>
        </p:spPr>
        <p:txBody>
          <a:bodyPr lIns="92075" tIns="46038" rIns="92075" bIns="46038" anchor="ctr"/>
          <a:lstStyle/>
          <a:p>
            <a:r>
              <a:rPr lang="en-US" dirty="0" smtClean="0"/>
              <a:t>Routing Protocol for Low Power and </a:t>
            </a:r>
            <a:r>
              <a:rPr lang="en-US" dirty="0" err="1" smtClean="0"/>
              <a:t>Lossy</a:t>
            </a:r>
            <a:r>
              <a:rPr lang="en-US" dirty="0" smtClean="0"/>
              <a:t> Networks (RPL)</a:t>
            </a:r>
          </a:p>
        </p:txBody>
      </p:sp>
      <p:sp>
        <p:nvSpPr>
          <p:cNvPr id="7171" name="Content Placeholder 2"/>
          <p:cNvSpPr>
            <a:spLocks noGrp="1"/>
          </p:cNvSpPr>
          <p:nvPr>
            <p:ph idx="4294967295"/>
          </p:nvPr>
        </p:nvSpPr>
        <p:spPr>
          <a:xfrm>
            <a:off x="685800" y="1981200"/>
            <a:ext cx="7772400" cy="4800600"/>
          </a:xfrm>
        </p:spPr>
        <p:txBody>
          <a:bodyPr lIns="92075" tIns="46038" rIns="92075" bIns="46038"/>
          <a:lstStyle/>
          <a:p>
            <a:r>
              <a:rPr lang="ja-JP" altLang="en-US" dirty="0" smtClean="0"/>
              <a:t>“</a:t>
            </a:r>
            <a:r>
              <a:rPr lang="en-US" altLang="ja-JP" dirty="0" smtClean="0"/>
              <a:t>Route-Over</a:t>
            </a:r>
            <a:r>
              <a:rPr lang="ja-JP" altLang="en-US" dirty="0" smtClean="0"/>
              <a:t>”</a:t>
            </a:r>
            <a:r>
              <a:rPr lang="en-US" altLang="ja-JP" dirty="0" smtClean="0"/>
              <a:t> mesh routing protocol</a:t>
            </a:r>
          </a:p>
          <a:p>
            <a:pPr lvl="1"/>
            <a:r>
              <a:rPr lang="en-US" dirty="0" smtClean="0"/>
              <a:t>Messages run over IP</a:t>
            </a:r>
          </a:p>
          <a:p>
            <a:pPr lvl="1"/>
            <a:r>
              <a:rPr lang="en-US" dirty="0" smtClean="0"/>
              <a:t>Each link appears as an IP link</a:t>
            </a:r>
          </a:p>
          <a:p>
            <a:r>
              <a:rPr lang="en-US" dirty="0" smtClean="0"/>
              <a:t>Directed Acyclic Graph</a:t>
            </a:r>
          </a:p>
          <a:p>
            <a:r>
              <a:rPr lang="en-US" dirty="0" smtClean="0"/>
              <a:t>Source Routing</a:t>
            </a:r>
          </a:p>
          <a:p>
            <a:r>
              <a:rPr lang="en-US" dirty="0" smtClean="0"/>
              <a:t>IETF ROLL WG                              </a:t>
            </a:r>
            <a:r>
              <a:rPr lang="en-US" dirty="0" smtClean="0"/>
              <a:t>         </a:t>
            </a:r>
            <a:r>
              <a:rPr lang="en-US" sz="2000" dirty="0" smtClean="0"/>
              <a:t>(</a:t>
            </a:r>
            <a:r>
              <a:rPr lang="en-US" sz="2000" dirty="0" smtClean="0"/>
              <a:t>Routing over </a:t>
            </a:r>
            <a:r>
              <a:rPr lang="en-US" sz="2000" dirty="0" err="1" smtClean="0"/>
              <a:t>Lossy</a:t>
            </a:r>
            <a:r>
              <a:rPr lang="en-US" sz="2000" dirty="0" smtClean="0"/>
              <a:t> Links)</a:t>
            </a:r>
          </a:p>
        </p:txBody>
      </p:sp>
      <p:sp>
        <p:nvSpPr>
          <p:cNvPr id="717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5E43C7A1-A00B-4309-A03D-E8AB80116894}" type="slidenum">
              <a:rPr lang="en-US" smtClean="0">
                <a:cs typeface="+mn-cs"/>
              </a:rPr>
              <a:pPr algn="ctr" eaLnBrk="0" hangingPunct="0">
                <a:defRPr/>
              </a:pPr>
              <a:t>54</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graphicFrame>
        <p:nvGraphicFramePr>
          <p:cNvPr id="279559" name="Object 8"/>
          <p:cNvGraphicFramePr>
            <a:graphicFrameLocks noChangeAspect="1"/>
          </p:cNvGraphicFramePr>
          <p:nvPr>
            <p:extLst>
              <p:ext uri="{D42A27DB-BD31-4B8C-83A1-F6EECF244321}">
                <p14:modId xmlns:p14="http://schemas.microsoft.com/office/powerpoint/2010/main" val="2999326002"/>
              </p:ext>
            </p:extLst>
          </p:nvPr>
        </p:nvGraphicFramePr>
        <p:xfrm>
          <a:off x="4876800" y="3494087"/>
          <a:ext cx="4114800" cy="2068513"/>
        </p:xfrm>
        <a:graphic>
          <a:graphicData uri="http://schemas.openxmlformats.org/presentationml/2006/ole">
            <mc:AlternateContent xmlns:mc="http://schemas.openxmlformats.org/markup-compatibility/2006">
              <mc:Choice xmlns:v="urn:schemas-microsoft-com:vml" Requires="v">
                <p:oleObj spid="_x0000_s279568" name="Visio" r:id="rId3" imgW="9190800" imgH="4618800" progId="Visio.Drawing.11">
                  <p:embed/>
                </p:oleObj>
              </mc:Choice>
              <mc:Fallback>
                <p:oleObj name="Visio" r:id="rId3" imgW="9190800" imgH="46188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94087"/>
                        <a:ext cx="4114800" cy="206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60" name="Oval 9"/>
          <p:cNvSpPr>
            <a:spLocks noChangeArrowheads="1"/>
          </p:cNvSpPr>
          <p:nvPr/>
        </p:nvSpPr>
        <p:spPr bwMode="auto">
          <a:xfrm>
            <a:off x="7173686" y="4800600"/>
            <a:ext cx="304800" cy="304800"/>
          </a:xfrm>
          <a:prstGeom prst="ellipse">
            <a:avLst/>
          </a:prstGeom>
          <a:solidFill>
            <a:srgbClr val="FF0000"/>
          </a:solidFill>
          <a:ln w="12700" algn="ctr">
            <a:solidFill>
              <a:schemeClr val="tx1"/>
            </a:solidFill>
            <a:round/>
            <a:headEnd type="none" w="sm" len="sm"/>
            <a:tailEnd type="none" w="sm" len="sm"/>
          </a:ln>
        </p:spPr>
        <p:txBody>
          <a:bodyPr/>
          <a:lstStyle/>
          <a:p>
            <a:pPr eaLnBrk="0" hangingPunct="0"/>
            <a:endParaRPr lang="en-US" sz="12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lIns="92075" tIns="46038" rIns="92075" bIns="46038" anchor="ctr"/>
          <a:lstStyle/>
          <a:p>
            <a:r>
              <a:rPr lang="en-US" smtClean="0"/>
              <a:t>Transport Layer Security (TLS)</a:t>
            </a:r>
          </a:p>
        </p:txBody>
      </p:sp>
      <p:sp>
        <p:nvSpPr>
          <p:cNvPr id="8195" name="Content Placeholder 2"/>
          <p:cNvSpPr>
            <a:spLocks noGrp="1"/>
          </p:cNvSpPr>
          <p:nvPr>
            <p:ph idx="4294967295"/>
          </p:nvPr>
        </p:nvSpPr>
        <p:spPr>
          <a:xfrm>
            <a:off x="685800" y="1752600"/>
            <a:ext cx="7772400" cy="4114800"/>
          </a:xfrm>
        </p:spPr>
        <p:txBody>
          <a:bodyPr lIns="92075" tIns="46038" rIns="92075" bIns="46038"/>
          <a:lstStyle/>
          <a:p>
            <a:r>
              <a:rPr lang="en-US" dirty="0" smtClean="0"/>
              <a:t>Security used at </a:t>
            </a:r>
            <a:r>
              <a:rPr lang="en-US" dirty="0" smtClean="0"/>
              <a:t>application </a:t>
            </a:r>
            <a:r>
              <a:rPr lang="en-US" dirty="0" smtClean="0"/>
              <a:t>layer</a:t>
            </a:r>
          </a:p>
          <a:p>
            <a:r>
              <a:rPr lang="en-US" dirty="0" smtClean="0"/>
              <a:t>May also be used  </a:t>
            </a:r>
            <a:r>
              <a:rPr lang="en-US" dirty="0" smtClean="0"/>
              <a:t>                                         </a:t>
            </a:r>
            <a:r>
              <a:rPr lang="en-US" dirty="0" smtClean="0"/>
              <a:t>at link layer</a:t>
            </a:r>
          </a:p>
          <a:p>
            <a:r>
              <a:rPr lang="en-US" dirty="0" smtClean="0"/>
              <a:t>Think </a:t>
            </a:r>
            <a:r>
              <a:rPr lang="ja-JP" altLang="en-US" dirty="0" smtClean="0"/>
              <a:t>‘</a:t>
            </a:r>
            <a:r>
              <a:rPr lang="en-US" altLang="ja-JP" dirty="0" smtClean="0"/>
              <a:t>https</a:t>
            </a:r>
            <a:r>
              <a:rPr lang="ja-JP" altLang="en-US" dirty="0" smtClean="0"/>
              <a:t>’</a:t>
            </a:r>
            <a:endParaRPr lang="en-US" altLang="ja-JP" dirty="0" smtClean="0"/>
          </a:p>
          <a:p>
            <a:r>
              <a:rPr lang="en-US" dirty="0" smtClean="0"/>
              <a:t>Certificates</a:t>
            </a:r>
          </a:p>
          <a:p>
            <a:pPr lvl="1"/>
            <a:r>
              <a:rPr lang="en-US" sz="2000" dirty="0" smtClean="0"/>
              <a:t>A specific ECC cipher suite agreed as the mandatory cipher suite in Cincinnati</a:t>
            </a:r>
          </a:p>
          <a:p>
            <a:pPr lvl="1"/>
            <a:r>
              <a:rPr lang="en-US" sz="2000" dirty="0" smtClean="0"/>
              <a:t>A specific RSA cipher suite agreed as an optional cipher suite in Cincinnati</a:t>
            </a:r>
          </a:p>
        </p:txBody>
      </p:sp>
      <p:sp>
        <p:nvSpPr>
          <p:cNvPr id="8198"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C5847778-6D78-4E1D-831F-02C710F71F4E}" type="slidenum">
              <a:rPr lang="en-US" smtClean="0">
                <a:cs typeface="+mn-cs"/>
              </a:rPr>
              <a:pPr algn="ctr" eaLnBrk="0" hangingPunct="0">
                <a:defRPr/>
              </a:pPr>
              <a:t>55</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graphicFrame>
        <p:nvGraphicFramePr>
          <p:cNvPr id="280583" name="Object 8"/>
          <p:cNvGraphicFramePr>
            <a:graphicFrameLocks noChangeAspect="1"/>
          </p:cNvGraphicFramePr>
          <p:nvPr>
            <p:extLst>
              <p:ext uri="{D42A27DB-BD31-4B8C-83A1-F6EECF244321}">
                <p14:modId xmlns:p14="http://schemas.microsoft.com/office/powerpoint/2010/main" val="2191238770"/>
              </p:ext>
            </p:extLst>
          </p:nvPr>
        </p:nvGraphicFramePr>
        <p:xfrm>
          <a:off x="4572000" y="2209800"/>
          <a:ext cx="4114800" cy="2068513"/>
        </p:xfrm>
        <a:graphic>
          <a:graphicData uri="http://schemas.openxmlformats.org/presentationml/2006/ole">
            <mc:AlternateContent xmlns:mc="http://schemas.openxmlformats.org/markup-compatibility/2006">
              <mc:Choice xmlns:v="urn:schemas-microsoft-com:vml" Requires="v">
                <p:oleObj spid="_x0000_s280592" name="Visio" r:id="rId3" imgW="9190800" imgH="4618800" progId="Visio.Drawing.11">
                  <p:embed/>
                </p:oleObj>
              </mc:Choice>
              <mc:Fallback>
                <p:oleObj name="Visio" r:id="rId3" imgW="9190800" imgH="46188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9800"/>
                        <a:ext cx="4114800" cy="206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0584" name="Oval 9"/>
          <p:cNvSpPr>
            <a:spLocks noChangeArrowheads="1"/>
          </p:cNvSpPr>
          <p:nvPr/>
        </p:nvSpPr>
        <p:spPr bwMode="auto">
          <a:xfrm>
            <a:off x="4549775" y="2819400"/>
            <a:ext cx="304800" cy="304800"/>
          </a:xfrm>
          <a:prstGeom prst="ellipse">
            <a:avLst/>
          </a:prstGeom>
          <a:solidFill>
            <a:srgbClr val="FF0000"/>
          </a:solidFill>
          <a:ln w="12700" algn="ctr">
            <a:solidFill>
              <a:schemeClr val="tx1"/>
            </a:solidFill>
            <a:round/>
            <a:headEnd type="none" w="sm" len="sm"/>
            <a:tailEnd type="none" w="sm" len="sm"/>
          </a:ln>
        </p:spPr>
        <p:txBody>
          <a:bodyPr/>
          <a:lstStyle/>
          <a:p>
            <a:pPr eaLnBrk="0" hangingPunct="0"/>
            <a:endParaRPr lang="en-US" sz="12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lIns="92075" tIns="46038" rIns="92075" bIns="46038" anchor="ctr"/>
          <a:lstStyle/>
          <a:p>
            <a:r>
              <a:rPr lang="en-US" smtClean="0">
                <a:solidFill>
                  <a:schemeClr val="tx1"/>
                </a:solidFill>
              </a:rPr>
              <a:t>PANA / EAP-TLS / EAP-PSK</a:t>
            </a:r>
          </a:p>
        </p:txBody>
      </p:sp>
      <p:sp>
        <p:nvSpPr>
          <p:cNvPr id="9219" name="Content Placeholder 2"/>
          <p:cNvSpPr>
            <a:spLocks noGrp="1"/>
          </p:cNvSpPr>
          <p:nvPr>
            <p:ph idx="4294967295"/>
          </p:nvPr>
        </p:nvSpPr>
        <p:spPr>
          <a:xfrm>
            <a:off x="457200" y="1752600"/>
            <a:ext cx="8382000" cy="4114800"/>
          </a:xfrm>
        </p:spPr>
        <p:txBody>
          <a:bodyPr lIns="92075" tIns="46038" rIns="92075" bIns="46038"/>
          <a:lstStyle/>
          <a:p>
            <a:r>
              <a:rPr lang="en-US" sz="2400" dirty="0" smtClean="0"/>
              <a:t>PANA (Protocol for carrying Authentication for Network Access ) is used for three-way negotiation onto a PAN</a:t>
            </a:r>
          </a:p>
          <a:p>
            <a:r>
              <a:rPr lang="en-US" sz="2400" dirty="0" smtClean="0"/>
              <a:t>Used for link layer         </a:t>
            </a:r>
            <a:r>
              <a:rPr lang="en-US" sz="2400" dirty="0" smtClean="0"/>
              <a:t>                                           </a:t>
            </a:r>
            <a:r>
              <a:rPr lang="en-US" sz="2400" dirty="0" smtClean="0"/>
              <a:t>network admission          </a:t>
            </a:r>
            <a:r>
              <a:rPr lang="en-US" sz="2400" dirty="0" smtClean="0"/>
              <a:t>                                         </a:t>
            </a:r>
            <a:r>
              <a:rPr lang="en-US" sz="2400" dirty="0" smtClean="0"/>
              <a:t>(moving network key, etc.)</a:t>
            </a:r>
          </a:p>
          <a:p>
            <a:r>
              <a:rPr lang="en-US" sz="2400" dirty="0" smtClean="0"/>
              <a:t>Runs over IP</a:t>
            </a:r>
          </a:p>
          <a:p>
            <a:r>
              <a:rPr lang="en-US" sz="2400" dirty="0" smtClean="0"/>
              <a:t>EAP                                                                      (</a:t>
            </a:r>
            <a:r>
              <a:rPr lang="en-US" sz="2400" dirty="0" smtClean="0"/>
              <a:t>Extensible Authentication Protocol) is simply a header to designate particular authentication protocol</a:t>
            </a:r>
          </a:p>
          <a:p>
            <a:pPr lvl="1"/>
            <a:r>
              <a:rPr lang="en-US" sz="2400" dirty="0" smtClean="0"/>
              <a:t>TLS (certificates)</a:t>
            </a:r>
          </a:p>
          <a:p>
            <a:pPr lvl="1"/>
            <a:r>
              <a:rPr lang="en-US" sz="2400" dirty="0" smtClean="0"/>
              <a:t>PSK (pre-shared keys)</a:t>
            </a:r>
          </a:p>
        </p:txBody>
      </p:sp>
      <p:sp>
        <p:nvSpPr>
          <p:cNvPr id="9222"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F999D2AD-1840-4BA2-854E-5BF2E205F188}" type="slidenum">
              <a:rPr lang="en-US" smtClean="0">
                <a:cs typeface="+mn-cs"/>
              </a:rPr>
              <a:pPr algn="ctr" eaLnBrk="0" hangingPunct="0">
                <a:defRPr/>
              </a:pPr>
              <a:t>56</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graphicFrame>
        <p:nvGraphicFramePr>
          <p:cNvPr id="281607" name="Object 8"/>
          <p:cNvGraphicFramePr>
            <a:graphicFrameLocks noChangeAspect="1"/>
          </p:cNvGraphicFramePr>
          <p:nvPr>
            <p:extLst>
              <p:ext uri="{D42A27DB-BD31-4B8C-83A1-F6EECF244321}">
                <p14:modId xmlns:p14="http://schemas.microsoft.com/office/powerpoint/2010/main" val="1472066122"/>
              </p:ext>
            </p:extLst>
          </p:nvPr>
        </p:nvGraphicFramePr>
        <p:xfrm>
          <a:off x="4800600" y="2514600"/>
          <a:ext cx="4114800" cy="2068513"/>
        </p:xfrm>
        <a:graphic>
          <a:graphicData uri="http://schemas.openxmlformats.org/presentationml/2006/ole">
            <mc:AlternateContent xmlns:mc="http://schemas.openxmlformats.org/markup-compatibility/2006">
              <mc:Choice xmlns:v="urn:schemas-microsoft-com:vml" Requires="v">
                <p:oleObj spid="_x0000_s281616" name="Visio" r:id="rId3" imgW="9190800" imgH="4618800" progId="Visio.Drawing.11">
                  <p:embed/>
                </p:oleObj>
              </mc:Choice>
              <mc:Fallback>
                <p:oleObj name="Visio" r:id="rId3" imgW="9190800" imgH="46188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14600"/>
                        <a:ext cx="4114800" cy="206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1608" name="Oval 9"/>
          <p:cNvSpPr>
            <a:spLocks noChangeArrowheads="1"/>
          </p:cNvSpPr>
          <p:nvPr/>
        </p:nvSpPr>
        <p:spPr bwMode="auto">
          <a:xfrm>
            <a:off x="6705600" y="2971800"/>
            <a:ext cx="304800" cy="304800"/>
          </a:xfrm>
          <a:prstGeom prst="ellipse">
            <a:avLst/>
          </a:prstGeom>
          <a:solidFill>
            <a:srgbClr val="FF0000"/>
          </a:solidFill>
          <a:ln w="12700" algn="ctr">
            <a:solidFill>
              <a:schemeClr val="tx1"/>
            </a:solidFill>
            <a:round/>
            <a:headEnd type="none" w="sm" len="sm"/>
            <a:tailEnd type="none" w="sm" len="sm"/>
          </a:ln>
        </p:spPr>
        <p:txBody>
          <a:bodyPr/>
          <a:lstStyle/>
          <a:p>
            <a:pPr eaLnBrk="0" hangingPunct="0"/>
            <a:endParaRPr lang="en-US" sz="12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2313" y="4406900"/>
            <a:ext cx="7772400" cy="1362075"/>
          </a:xfrm>
        </p:spPr>
        <p:txBody>
          <a:bodyPr lIns="92075" tIns="46038" rIns="92075" bIns="46038"/>
          <a:lstStyle/>
          <a:p>
            <a:r>
              <a:rPr lang="en-US" sz="4000" b="0" smtClean="0"/>
              <a:t>APP SUPPORT SPEC</a:t>
            </a:r>
          </a:p>
        </p:txBody>
      </p:sp>
      <p:sp>
        <p:nvSpPr>
          <p:cNvPr id="1024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B2B1454E-68AF-47B6-B31D-76A890ACF4DB}" type="slidenum">
              <a:rPr lang="en-US" smtClean="0">
                <a:cs typeface="+mn-cs"/>
              </a:rPr>
              <a:pPr algn="ctr" eaLnBrk="0" hangingPunct="0">
                <a:defRPr/>
              </a:pPr>
              <a:t>57</a:t>
            </a:fld>
            <a:endParaRPr lang="en-US" smtClean="0">
              <a:cs typeface="+mn-cs"/>
            </a:endParaRPr>
          </a:p>
        </p:txBody>
      </p:sp>
      <p:sp>
        <p:nvSpPr>
          <p:cNvPr id="3" name="Date Placeholder 2"/>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4" name="Footer Placeholder 3"/>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lIns="92075" tIns="46038" rIns="92075" bIns="46038" anchor="ctr"/>
          <a:lstStyle/>
          <a:p>
            <a:r>
              <a:rPr lang="en-US" smtClean="0"/>
              <a:t>App Support Spec</a:t>
            </a:r>
          </a:p>
        </p:txBody>
      </p:sp>
      <p:sp>
        <p:nvSpPr>
          <p:cNvPr id="11267" name="Content Placeholder 2"/>
          <p:cNvSpPr>
            <a:spLocks noGrp="1"/>
          </p:cNvSpPr>
          <p:nvPr>
            <p:ph idx="4294967295"/>
          </p:nvPr>
        </p:nvSpPr>
        <p:spPr>
          <a:xfrm>
            <a:off x="685800" y="1295400"/>
            <a:ext cx="7696200" cy="4800600"/>
          </a:xfrm>
        </p:spPr>
        <p:txBody>
          <a:bodyPr lIns="92075" tIns="46038" rIns="92075" bIns="46038"/>
          <a:lstStyle/>
          <a:p>
            <a:r>
              <a:rPr lang="en-US" smtClean="0"/>
              <a:t>Was a stand alone document managed by the ZigBee IP Working Group</a:t>
            </a:r>
          </a:p>
          <a:p>
            <a:r>
              <a:rPr lang="en-US" smtClean="0"/>
              <a:t>Will be folded into the SEP2 App Spec for multiple MAC/PHY scenarios</a:t>
            </a:r>
          </a:p>
        </p:txBody>
      </p:sp>
      <p:sp>
        <p:nvSpPr>
          <p:cNvPr id="11270"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F1DB2D40-19B8-4533-B7DF-4FD42D228CB6}" type="slidenum">
              <a:rPr lang="en-US" smtClean="0">
                <a:cs typeface="+mn-cs"/>
              </a:rPr>
              <a:pPr algn="ctr" eaLnBrk="0" hangingPunct="0">
                <a:defRPr/>
              </a:pPr>
              <a:t>58</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graphicFrame>
        <p:nvGraphicFramePr>
          <p:cNvPr id="283655" name="Object 8"/>
          <p:cNvGraphicFramePr>
            <a:graphicFrameLocks noChangeAspect="1"/>
          </p:cNvGraphicFramePr>
          <p:nvPr/>
        </p:nvGraphicFramePr>
        <p:xfrm>
          <a:off x="2590800" y="4191000"/>
          <a:ext cx="4114800" cy="2068513"/>
        </p:xfrm>
        <a:graphic>
          <a:graphicData uri="http://schemas.openxmlformats.org/presentationml/2006/ole">
            <mc:AlternateContent xmlns:mc="http://schemas.openxmlformats.org/markup-compatibility/2006">
              <mc:Choice xmlns:v="urn:schemas-microsoft-com:vml" Requires="v">
                <p:oleObj spid="_x0000_s283664" name="Visio" r:id="rId3" imgW="9190800" imgH="4618800" progId="Visio.Drawing.11">
                  <p:embed/>
                </p:oleObj>
              </mc:Choice>
              <mc:Fallback>
                <p:oleObj name="Visio" r:id="rId3" imgW="9190800" imgH="46188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91000"/>
                        <a:ext cx="4114800" cy="206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656" name="Oval 9"/>
          <p:cNvSpPr>
            <a:spLocks noChangeArrowheads="1"/>
          </p:cNvSpPr>
          <p:nvPr/>
        </p:nvSpPr>
        <p:spPr bwMode="auto">
          <a:xfrm>
            <a:off x="6477000" y="4343400"/>
            <a:ext cx="304800" cy="304800"/>
          </a:xfrm>
          <a:prstGeom prst="ellipse">
            <a:avLst/>
          </a:prstGeom>
          <a:solidFill>
            <a:srgbClr val="FF0000"/>
          </a:solidFill>
          <a:ln w="12700" algn="ctr">
            <a:solidFill>
              <a:schemeClr val="tx1"/>
            </a:solidFill>
            <a:round/>
            <a:headEnd type="none" w="sm" len="sm"/>
            <a:tailEnd type="none" w="sm" len="sm"/>
          </a:ln>
        </p:spPr>
        <p:txBody>
          <a:bodyPr/>
          <a:lstStyle/>
          <a:p>
            <a:pPr eaLnBrk="0" hangingPunct="0"/>
            <a:endParaRPr lang="en-US" sz="12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685800" y="381000"/>
            <a:ext cx="7772400" cy="1066800"/>
          </a:xfrm>
        </p:spPr>
        <p:txBody>
          <a:bodyPr lIns="92075" tIns="46038" rIns="92075" bIns="46038" anchor="ctr"/>
          <a:lstStyle/>
          <a:p>
            <a:r>
              <a:rPr lang="en-US" smtClean="0"/>
              <a:t>HTTP</a:t>
            </a:r>
          </a:p>
        </p:txBody>
      </p:sp>
      <p:sp>
        <p:nvSpPr>
          <p:cNvPr id="11267" name="Content Placeholder 2"/>
          <p:cNvSpPr>
            <a:spLocks noGrp="1"/>
          </p:cNvSpPr>
          <p:nvPr>
            <p:ph idx="4294967295"/>
          </p:nvPr>
        </p:nvSpPr>
        <p:spPr>
          <a:xfrm>
            <a:off x="533400" y="1447800"/>
            <a:ext cx="7772400" cy="4114800"/>
          </a:xfrm>
        </p:spPr>
        <p:txBody>
          <a:bodyPr lIns="92075" tIns="46038" rIns="92075" bIns="46038"/>
          <a:lstStyle/>
          <a:p>
            <a:r>
              <a:rPr lang="en-US" dirty="0" smtClean="0"/>
              <a:t>The web protocol we all know and love</a:t>
            </a:r>
          </a:p>
          <a:p>
            <a:r>
              <a:rPr lang="en-US" dirty="0" smtClean="0"/>
              <a:t>Used to interact with </a:t>
            </a:r>
            <a:r>
              <a:rPr lang="ja-JP" altLang="en-US" dirty="0" smtClean="0"/>
              <a:t>‘</a:t>
            </a:r>
            <a:r>
              <a:rPr lang="en-US" altLang="ja-JP" dirty="0" smtClean="0"/>
              <a:t>resources</a:t>
            </a:r>
            <a:r>
              <a:rPr lang="ja-JP" altLang="en-US" dirty="0" smtClean="0"/>
              <a:t>’</a:t>
            </a:r>
            <a:r>
              <a:rPr lang="en-US" altLang="ja-JP" dirty="0" smtClean="0"/>
              <a:t> in a </a:t>
            </a:r>
            <a:r>
              <a:rPr lang="ja-JP" altLang="en-US" dirty="0" smtClean="0"/>
              <a:t>‘</a:t>
            </a:r>
            <a:r>
              <a:rPr lang="en-US" altLang="ja-JP" dirty="0" err="1" smtClean="0"/>
              <a:t>RESTful</a:t>
            </a:r>
            <a:r>
              <a:rPr lang="en-US" altLang="ja-JP" dirty="0" smtClean="0"/>
              <a:t>’</a:t>
            </a:r>
            <a:r>
              <a:rPr lang="ja-JP" altLang="en-US" dirty="0" smtClean="0"/>
              <a:t> </a:t>
            </a:r>
            <a:r>
              <a:rPr lang="en-US" altLang="ja-JP" sz="1600" dirty="0" smtClean="0"/>
              <a:t>(Representational State Transfer) </a:t>
            </a:r>
            <a:r>
              <a:rPr lang="en-US" altLang="ja-JP" dirty="0" smtClean="0"/>
              <a:t>manner</a:t>
            </a:r>
          </a:p>
          <a:p>
            <a:pPr lvl="1"/>
            <a:r>
              <a:rPr lang="en-US" dirty="0" smtClean="0"/>
              <a:t>4 verbs: GET, PUT, POST, DELETE</a:t>
            </a:r>
          </a:p>
          <a:p>
            <a:r>
              <a:rPr lang="en-US" dirty="0" smtClean="0"/>
              <a:t>Driven by desire to </a:t>
            </a:r>
            <a:r>
              <a:rPr lang="en-US" dirty="0" smtClean="0"/>
              <a:t>                                              </a:t>
            </a:r>
            <a:r>
              <a:rPr lang="en-US" dirty="0" smtClean="0"/>
              <a:t>have a long-lived </a:t>
            </a:r>
            <a:r>
              <a:rPr lang="en-US" dirty="0" smtClean="0"/>
              <a:t>                                 </a:t>
            </a:r>
            <a:r>
              <a:rPr lang="en-US" dirty="0" smtClean="0"/>
              <a:t>protocol and a       </a:t>
            </a:r>
            <a:r>
              <a:rPr lang="en-US" dirty="0" smtClean="0"/>
              <a:t>                                 </a:t>
            </a:r>
            <a:r>
              <a:rPr lang="en-US" dirty="0" smtClean="0"/>
              <a:t>familiar protocol for                           </a:t>
            </a:r>
            <a:r>
              <a:rPr lang="en-US" dirty="0" smtClean="0"/>
              <a:t> </a:t>
            </a:r>
            <a:r>
              <a:rPr lang="en-US" dirty="0" smtClean="0"/>
              <a:t>consumer interactions</a:t>
            </a:r>
          </a:p>
        </p:txBody>
      </p:sp>
      <p:sp>
        <p:nvSpPr>
          <p:cNvPr id="11270"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18FBC195-3016-423C-8AA1-7141D7884C2B}" type="slidenum">
              <a:rPr lang="en-US" smtClean="0">
                <a:cs typeface="+mn-cs"/>
              </a:rPr>
              <a:pPr algn="ctr" eaLnBrk="0" hangingPunct="0">
                <a:defRPr/>
              </a:pPr>
              <a:t>59</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graphicFrame>
        <p:nvGraphicFramePr>
          <p:cNvPr id="284679" name="Object 8"/>
          <p:cNvGraphicFramePr>
            <a:graphicFrameLocks noChangeAspect="1"/>
          </p:cNvGraphicFramePr>
          <p:nvPr/>
        </p:nvGraphicFramePr>
        <p:xfrm>
          <a:off x="4648200" y="3646488"/>
          <a:ext cx="4114800" cy="2068512"/>
        </p:xfrm>
        <a:graphic>
          <a:graphicData uri="http://schemas.openxmlformats.org/presentationml/2006/ole">
            <mc:AlternateContent xmlns:mc="http://schemas.openxmlformats.org/markup-compatibility/2006">
              <mc:Choice xmlns:v="urn:schemas-microsoft-com:vml" Requires="v">
                <p:oleObj spid="_x0000_s284688" name="Visio" r:id="rId3" imgW="9190800" imgH="4618800" progId="Visio.Drawing.11">
                  <p:embed/>
                </p:oleObj>
              </mc:Choice>
              <mc:Fallback>
                <p:oleObj name="Visio" r:id="rId3" imgW="9190800" imgH="46188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646488"/>
                        <a:ext cx="4114800" cy="206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4680" name="Oval 9"/>
          <p:cNvSpPr>
            <a:spLocks noChangeArrowheads="1"/>
          </p:cNvSpPr>
          <p:nvPr/>
        </p:nvSpPr>
        <p:spPr bwMode="auto">
          <a:xfrm>
            <a:off x="5334000" y="4114800"/>
            <a:ext cx="304800" cy="304800"/>
          </a:xfrm>
          <a:prstGeom prst="ellipse">
            <a:avLst/>
          </a:prstGeom>
          <a:solidFill>
            <a:srgbClr val="FF0000"/>
          </a:solidFill>
          <a:ln w="12700" algn="ctr">
            <a:solidFill>
              <a:schemeClr val="tx1"/>
            </a:solidFill>
            <a:round/>
            <a:headEnd type="none" w="sm" len="sm"/>
            <a:tailEnd type="none" w="sm" len="sm"/>
          </a:ln>
        </p:spPr>
        <p:txBody>
          <a:bodyPr/>
          <a:lstStyle/>
          <a:p>
            <a:pPr eaLnBrk="0" hangingPunct="0"/>
            <a:endParaRPr lang="en-US"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p:txBody>
          <a:bodyPr/>
          <a:lstStyle/>
          <a:p>
            <a:r>
              <a:rPr lang="en-US" sz="4400" smtClean="0"/>
              <a:t>Example definition – </a:t>
            </a:r>
            <a:br>
              <a:rPr lang="en-US" sz="4400" smtClean="0"/>
            </a:br>
            <a:r>
              <a:rPr lang="en-US" sz="4400" smtClean="0"/>
              <a:t>US Department of Energy</a:t>
            </a:r>
          </a:p>
        </p:txBody>
      </p:sp>
      <p:sp>
        <p:nvSpPr>
          <p:cNvPr id="179203" name="Rectangle 3"/>
          <p:cNvSpPr>
            <a:spLocks noGrp="1" noChangeArrowheads="1"/>
          </p:cNvSpPr>
          <p:nvPr>
            <p:ph type="body" idx="4294967295"/>
          </p:nvPr>
        </p:nvSpPr>
        <p:spPr>
          <a:xfrm>
            <a:off x="685800" y="1828800"/>
            <a:ext cx="7772400" cy="4267200"/>
          </a:xfrm>
        </p:spPr>
        <p:txBody>
          <a:bodyPr/>
          <a:lstStyle/>
          <a:p>
            <a:pPr>
              <a:buFont typeface="Wingdings" pitchFamily="2" charset="2"/>
              <a:buNone/>
            </a:pPr>
            <a:r>
              <a:rPr lang="en-US" sz="2400" smtClean="0"/>
              <a:t>	“an automated, widely distributed energy delivery network characterized by a two-way flow of electricity and information and will be capable of monitoring everything from power plants to customer preferences to individual appliances.  It incorporates into the grid the benefits of distributed computing and communications to deliver real-time information and enable the near-instantaneous balance of supply and demand at the device level.”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685800" y="457200"/>
            <a:ext cx="7772400" cy="1066800"/>
          </a:xfrm>
        </p:spPr>
        <p:txBody>
          <a:bodyPr lIns="92075" tIns="46038" rIns="92075" bIns="46038" anchor="ctr"/>
          <a:lstStyle/>
          <a:p>
            <a:r>
              <a:rPr lang="en-US" smtClean="0"/>
              <a:t>mDNS(Multicast DNS)</a:t>
            </a:r>
          </a:p>
        </p:txBody>
      </p:sp>
      <p:sp>
        <p:nvSpPr>
          <p:cNvPr id="12291" name="Content Placeholder 2"/>
          <p:cNvSpPr>
            <a:spLocks noGrp="1"/>
          </p:cNvSpPr>
          <p:nvPr>
            <p:ph idx="4294967295"/>
          </p:nvPr>
        </p:nvSpPr>
        <p:spPr>
          <a:xfrm>
            <a:off x="685800" y="1447800"/>
            <a:ext cx="7772400" cy="4114800"/>
          </a:xfrm>
        </p:spPr>
        <p:txBody>
          <a:bodyPr lIns="92075" tIns="46038" rIns="92075" bIns="46038"/>
          <a:lstStyle/>
          <a:p>
            <a:r>
              <a:rPr lang="en-US" smtClean="0"/>
              <a:t>Familiar to many via Apple Bonjour</a:t>
            </a:r>
          </a:p>
          <a:p>
            <a:r>
              <a:rPr lang="en-US" smtClean="0"/>
              <a:t>Enables DNS names without the need for a centralized DNS server</a:t>
            </a:r>
          </a:p>
          <a:p>
            <a:r>
              <a:rPr lang="en-US" smtClean="0"/>
              <a:t>Used in conjunction with DNS-SD to provide device and service discovery</a:t>
            </a:r>
          </a:p>
        </p:txBody>
      </p:sp>
      <p:sp>
        <p:nvSpPr>
          <p:cNvPr id="1229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854ECF3A-8D79-4EE0-A90A-40B85220D6D2}" type="slidenum">
              <a:rPr lang="en-US" smtClean="0">
                <a:cs typeface="+mn-cs"/>
              </a:rPr>
              <a:pPr algn="ctr" eaLnBrk="0" hangingPunct="0">
                <a:defRPr/>
              </a:pPr>
              <a:t>60</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graphicFrame>
        <p:nvGraphicFramePr>
          <p:cNvPr id="285703" name="Object 8"/>
          <p:cNvGraphicFramePr>
            <a:graphicFrameLocks noChangeAspect="1"/>
          </p:cNvGraphicFramePr>
          <p:nvPr/>
        </p:nvGraphicFramePr>
        <p:xfrm>
          <a:off x="2667000" y="4191000"/>
          <a:ext cx="4114800" cy="2068513"/>
        </p:xfrm>
        <a:graphic>
          <a:graphicData uri="http://schemas.openxmlformats.org/presentationml/2006/ole">
            <mc:AlternateContent xmlns:mc="http://schemas.openxmlformats.org/markup-compatibility/2006">
              <mc:Choice xmlns:v="urn:schemas-microsoft-com:vml" Requires="v">
                <p:oleObj spid="_x0000_s285712" name="Visio" r:id="rId3" imgW="9190800" imgH="4618800" progId="Visio.Drawing.11">
                  <p:embed/>
                </p:oleObj>
              </mc:Choice>
              <mc:Fallback>
                <p:oleObj name="Visio" r:id="rId3" imgW="9190800" imgH="46188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191000"/>
                        <a:ext cx="4114800" cy="206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704" name="Oval 9"/>
          <p:cNvSpPr>
            <a:spLocks noChangeArrowheads="1"/>
          </p:cNvSpPr>
          <p:nvPr/>
        </p:nvSpPr>
        <p:spPr bwMode="auto">
          <a:xfrm>
            <a:off x="3832225" y="4648200"/>
            <a:ext cx="304800" cy="304800"/>
          </a:xfrm>
          <a:prstGeom prst="ellipse">
            <a:avLst/>
          </a:prstGeom>
          <a:solidFill>
            <a:srgbClr val="FF0000"/>
          </a:solidFill>
          <a:ln w="12700" algn="ctr">
            <a:solidFill>
              <a:schemeClr val="tx1"/>
            </a:solidFill>
            <a:round/>
            <a:headEnd type="none" w="sm" len="sm"/>
            <a:tailEnd type="none" w="sm" len="sm"/>
          </a:ln>
        </p:spPr>
        <p:txBody>
          <a:bodyPr/>
          <a:lstStyle/>
          <a:p>
            <a:pPr eaLnBrk="0" hangingPunct="0"/>
            <a:endParaRPr lang="en-US" sz="12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2313" y="4406900"/>
            <a:ext cx="7772400" cy="1362075"/>
          </a:xfrm>
        </p:spPr>
        <p:txBody>
          <a:bodyPr lIns="92075" tIns="46038" rIns="92075" bIns="46038"/>
          <a:lstStyle/>
          <a:p>
            <a:r>
              <a:rPr lang="en-US" sz="4000" b="0" smtClean="0"/>
              <a:t>SEP 2.0 APP SPEC</a:t>
            </a:r>
          </a:p>
        </p:txBody>
      </p:sp>
      <p:sp>
        <p:nvSpPr>
          <p:cNvPr id="13317"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45C499B0-1C16-4A20-9372-2918034F8EA1}" type="slidenum">
              <a:rPr lang="en-US" smtClean="0">
                <a:cs typeface="+mn-cs"/>
              </a:rPr>
              <a:pPr algn="ctr" eaLnBrk="0" hangingPunct="0">
                <a:defRPr/>
              </a:pPr>
              <a:t>61</a:t>
            </a:fld>
            <a:endParaRPr lang="en-US" smtClean="0">
              <a:cs typeface="+mn-cs"/>
            </a:endParaRPr>
          </a:p>
        </p:txBody>
      </p:sp>
      <p:sp>
        <p:nvSpPr>
          <p:cNvPr id="3" name="Date Placeholder 2"/>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4" name="Footer Placeholder 3"/>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lIns="92075" tIns="46038" rIns="92075" bIns="46038" anchor="ctr"/>
          <a:lstStyle/>
          <a:p>
            <a:r>
              <a:rPr lang="en-US" smtClean="0">
                <a:latin typeface="Arial Rounded MT Bold" pitchFamily="34" charset="0"/>
              </a:rPr>
              <a:t>Efficient XML Interchange (EXI)</a:t>
            </a:r>
          </a:p>
        </p:txBody>
      </p:sp>
      <p:sp>
        <p:nvSpPr>
          <p:cNvPr id="14339" name="Content Placeholder 2"/>
          <p:cNvSpPr>
            <a:spLocks noGrp="1"/>
          </p:cNvSpPr>
          <p:nvPr>
            <p:ph idx="4294967295"/>
          </p:nvPr>
        </p:nvSpPr>
        <p:spPr/>
        <p:txBody>
          <a:bodyPr lIns="92075" tIns="46038" rIns="92075" bIns="46038"/>
          <a:lstStyle/>
          <a:p>
            <a:r>
              <a:rPr lang="en-US" smtClean="0"/>
              <a:t>Tokenized XML</a:t>
            </a:r>
          </a:p>
          <a:p>
            <a:r>
              <a:rPr lang="en-US" smtClean="0"/>
              <a:t>W3C standard</a:t>
            </a:r>
          </a:p>
          <a:p>
            <a:r>
              <a:rPr lang="en-US" smtClean="0"/>
              <a:t>Message format of the HTTP resources</a:t>
            </a:r>
          </a:p>
        </p:txBody>
      </p:sp>
      <p:sp>
        <p:nvSpPr>
          <p:cNvPr id="14342"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0EBC23CC-7108-4DEF-9A27-643394DC1347}" type="slidenum">
              <a:rPr lang="en-US" smtClean="0">
                <a:cs typeface="+mn-cs"/>
              </a:rPr>
              <a:pPr algn="ctr" eaLnBrk="0" hangingPunct="0">
                <a:defRPr/>
              </a:pPr>
              <a:t>62</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graphicFrame>
        <p:nvGraphicFramePr>
          <p:cNvPr id="287751" name="Object 9"/>
          <p:cNvGraphicFramePr>
            <a:graphicFrameLocks noChangeAspect="1"/>
          </p:cNvGraphicFramePr>
          <p:nvPr/>
        </p:nvGraphicFramePr>
        <p:xfrm>
          <a:off x="2514600" y="3962400"/>
          <a:ext cx="4114800" cy="2068513"/>
        </p:xfrm>
        <a:graphic>
          <a:graphicData uri="http://schemas.openxmlformats.org/presentationml/2006/ole">
            <mc:AlternateContent xmlns:mc="http://schemas.openxmlformats.org/markup-compatibility/2006">
              <mc:Choice xmlns:v="urn:schemas-microsoft-com:vml" Requires="v">
                <p:oleObj spid="_x0000_s287760" name="Visio" r:id="rId3" imgW="9190800" imgH="4618800" progId="Visio.Drawing.11">
                  <p:embed/>
                </p:oleObj>
              </mc:Choice>
              <mc:Fallback>
                <p:oleObj name="Visio" r:id="rId3" imgW="9190800" imgH="4618800" progId="Visio.Drawing.11">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962400"/>
                        <a:ext cx="4114800" cy="206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752" name="Oval 10"/>
          <p:cNvSpPr>
            <a:spLocks noChangeArrowheads="1"/>
          </p:cNvSpPr>
          <p:nvPr/>
        </p:nvSpPr>
        <p:spPr bwMode="auto">
          <a:xfrm>
            <a:off x="3200400" y="4114800"/>
            <a:ext cx="304800" cy="304800"/>
          </a:xfrm>
          <a:prstGeom prst="ellipse">
            <a:avLst/>
          </a:prstGeom>
          <a:solidFill>
            <a:srgbClr val="FF0000"/>
          </a:solidFill>
          <a:ln w="12700" algn="ctr">
            <a:solidFill>
              <a:schemeClr val="tx1"/>
            </a:solidFill>
            <a:round/>
            <a:headEnd type="none" w="sm" len="sm"/>
            <a:tailEnd type="none" w="sm" len="sm"/>
          </a:ln>
        </p:spPr>
        <p:txBody>
          <a:bodyPr/>
          <a:lstStyle/>
          <a:p>
            <a:pPr eaLnBrk="0" hangingPunct="0"/>
            <a:endParaRPr lang="en-US" sz="12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685800" y="533400"/>
            <a:ext cx="7772400" cy="1066800"/>
          </a:xfrm>
        </p:spPr>
        <p:txBody>
          <a:bodyPr lIns="92075" tIns="46038" rIns="92075" bIns="46038" anchor="ctr"/>
          <a:lstStyle/>
          <a:p>
            <a:r>
              <a:rPr lang="en-US" smtClean="0"/>
              <a:t>CIM (Common Information Model)</a:t>
            </a:r>
          </a:p>
        </p:txBody>
      </p:sp>
      <p:sp>
        <p:nvSpPr>
          <p:cNvPr id="15363" name="Content Placeholder 2"/>
          <p:cNvSpPr>
            <a:spLocks noGrp="1"/>
          </p:cNvSpPr>
          <p:nvPr>
            <p:ph idx="4294967295"/>
          </p:nvPr>
        </p:nvSpPr>
        <p:spPr>
          <a:xfrm>
            <a:off x="685800" y="1600200"/>
            <a:ext cx="7772400" cy="4114800"/>
          </a:xfrm>
        </p:spPr>
        <p:txBody>
          <a:bodyPr lIns="92075" tIns="46038" rIns="92075" bIns="46038"/>
          <a:lstStyle/>
          <a:p>
            <a:r>
              <a:rPr lang="en-US" smtClean="0"/>
              <a:t>The </a:t>
            </a:r>
            <a:r>
              <a:rPr lang="ja-JP" altLang="en-US" smtClean="0"/>
              <a:t>“</a:t>
            </a:r>
            <a:r>
              <a:rPr lang="en-US" altLang="ja-JP" smtClean="0"/>
              <a:t>what</a:t>
            </a:r>
            <a:r>
              <a:rPr lang="ja-JP" altLang="en-US" smtClean="0"/>
              <a:t>”</a:t>
            </a:r>
            <a:r>
              <a:rPr lang="en-US" altLang="ja-JP" smtClean="0"/>
              <a:t>--</a:t>
            </a:r>
            <a:r>
              <a:rPr lang="en-US" smtClean="0"/>
              <a:t>Metering, Pricing, etc.</a:t>
            </a:r>
          </a:p>
          <a:p>
            <a:r>
              <a:rPr lang="en-US" smtClean="0"/>
              <a:t>IEC standard (61968/61970)</a:t>
            </a:r>
          </a:p>
          <a:p>
            <a:r>
              <a:rPr lang="en-US" smtClean="0"/>
              <a:t>Semantic model used</a:t>
            </a:r>
          </a:p>
          <a:p>
            <a:r>
              <a:rPr lang="en-US" smtClean="0"/>
              <a:t>UML -&gt; Schema -&gt; Resources</a:t>
            </a:r>
          </a:p>
        </p:txBody>
      </p:sp>
      <p:sp>
        <p:nvSpPr>
          <p:cNvPr id="1536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CCAC1852-E67D-4D7F-AE41-E27F04D3C2C3}" type="slidenum">
              <a:rPr lang="en-US" smtClean="0">
                <a:cs typeface="+mn-cs"/>
              </a:rPr>
              <a:pPr algn="ctr" eaLnBrk="0" hangingPunct="0">
                <a:defRPr/>
              </a:pPr>
              <a:t>63</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graphicFrame>
        <p:nvGraphicFramePr>
          <p:cNvPr id="288775" name="Object 8"/>
          <p:cNvGraphicFramePr>
            <a:graphicFrameLocks noChangeAspect="1"/>
          </p:cNvGraphicFramePr>
          <p:nvPr/>
        </p:nvGraphicFramePr>
        <p:xfrm>
          <a:off x="2667000" y="4114800"/>
          <a:ext cx="4114800" cy="2068513"/>
        </p:xfrm>
        <a:graphic>
          <a:graphicData uri="http://schemas.openxmlformats.org/presentationml/2006/ole">
            <mc:AlternateContent xmlns:mc="http://schemas.openxmlformats.org/markup-compatibility/2006">
              <mc:Choice xmlns:v="urn:schemas-microsoft-com:vml" Requires="v">
                <p:oleObj spid="_x0000_s288784" name="Visio" r:id="rId3" imgW="9190800" imgH="4618800" progId="Visio.Drawing.11">
                  <p:embed/>
                </p:oleObj>
              </mc:Choice>
              <mc:Fallback>
                <p:oleObj name="Visio" r:id="rId3" imgW="9190800" imgH="46188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114800"/>
                        <a:ext cx="4114800" cy="206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8776" name="Oval 9"/>
          <p:cNvSpPr>
            <a:spLocks noChangeArrowheads="1"/>
          </p:cNvSpPr>
          <p:nvPr/>
        </p:nvSpPr>
        <p:spPr bwMode="auto">
          <a:xfrm>
            <a:off x="3352800" y="4038600"/>
            <a:ext cx="304800" cy="304800"/>
          </a:xfrm>
          <a:prstGeom prst="ellipse">
            <a:avLst/>
          </a:prstGeom>
          <a:solidFill>
            <a:srgbClr val="FF0000"/>
          </a:solidFill>
          <a:ln w="12700" algn="ctr">
            <a:solidFill>
              <a:schemeClr val="tx1"/>
            </a:solidFill>
            <a:round/>
            <a:headEnd type="none" w="sm" len="sm"/>
            <a:tailEnd type="none" w="sm" len="sm"/>
          </a:ln>
        </p:spPr>
        <p:txBody>
          <a:bodyPr/>
          <a:lstStyle/>
          <a:p>
            <a:pPr eaLnBrk="0" hangingPunct="0"/>
            <a:endParaRPr lang="en-US" sz="12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685800" y="533400"/>
            <a:ext cx="7772400" cy="1066800"/>
          </a:xfrm>
        </p:spPr>
        <p:txBody>
          <a:bodyPr lIns="92075" tIns="46038" rIns="92075" bIns="46038" anchor="ctr"/>
          <a:lstStyle/>
          <a:p>
            <a:r>
              <a:rPr lang="en-US" smtClean="0"/>
              <a:t>DNS-SD (Service Discovery)</a:t>
            </a:r>
          </a:p>
        </p:txBody>
      </p:sp>
      <p:sp>
        <p:nvSpPr>
          <p:cNvPr id="16387" name="Content Placeholder 2"/>
          <p:cNvSpPr>
            <a:spLocks noGrp="1"/>
          </p:cNvSpPr>
          <p:nvPr>
            <p:ph idx="4294967295"/>
          </p:nvPr>
        </p:nvSpPr>
        <p:spPr>
          <a:xfrm>
            <a:off x="685800" y="1371600"/>
            <a:ext cx="7772400" cy="4114800"/>
          </a:xfrm>
        </p:spPr>
        <p:txBody>
          <a:bodyPr lIns="92075" tIns="46038" rIns="92075" bIns="46038"/>
          <a:lstStyle/>
          <a:p>
            <a:r>
              <a:rPr lang="en-US" sz="2400" smtClean="0"/>
              <a:t>Used in conjunction with mDNS</a:t>
            </a:r>
          </a:p>
          <a:p>
            <a:r>
              <a:rPr lang="en-US" sz="2400" smtClean="0"/>
              <a:t>Service discovery --</a:t>
            </a:r>
            <a:r>
              <a:rPr lang="en-US" sz="2000" smtClean="0"/>
              <a:t>Types and Sub-Types</a:t>
            </a:r>
          </a:p>
          <a:p>
            <a:r>
              <a:rPr lang="en-US" sz="2400" smtClean="0"/>
              <a:t>Essentially just DNS TXT records</a:t>
            </a:r>
          </a:p>
          <a:p>
            <a:pPr lvl="1"/>
            <a:r>
              <a:rPr lang="ja-JP" altLang="en-US" sz="2200" smtClean="0"/>
              <a:t>“</a:t>
            </a:r>
            <a:r>
              <a:rPr lang="en-US" altLang="ja-JP" sz="2200" smtClean="0"/>
              <a:t>Give me all </a:t>
            </a:r>
            <a:r>
              <a:rPr lang="en-US" altLang="ja-JP" sz="2200" i="1" smtClean="0"/>
              <a:t>smartenergy</a:t>
            </a:r>
            <a:r>
              <a:rPr lang="en-US" altLang="ja-JP" sz="2200" smtClean="0"/>
              <a:t> devices</a:t>
            </a:r>
            <a:r>
              <a:rPr lang="ja-JP" altLang="en-US" sz="2200" smtClean="0"/>
              <a:t>”</a:t>
            </a:r>
            <a:endParaRPr lang="en-US" altLang="ja-JP" sz="2200" smtClean="0"/>
          </a:p>
          <a:p>
            <a:pPr lvl="1"/>
            <a:r>
              <a:rPr lang="ja-JP" altLang="en-US" sz="2200" smtClean="0"/>
              <a:t>“</a:t>
            </a:r>
            <a:r>
              <a:rPr lang="en-US" altLang="ja-JP" sz="2200" smtClean="0"/>
              <a:t>Give me all </a:t>
            </a:r>
            <a:r>
              <a:rPr lang="en-US" altLang="ja-JP" sz="2200" i="1" smtClean="0"/>
              <a:t>smartenergy metering</a:t>
            </a:r>
            <a:r>
              <a:rPr lang="en-US" altLang="ja-JP" sz="2200" smtClean="0"/>
              <a:t> devices</a:t>
            </a:r>
            <a:r>
              <a:rPr lang="ja-JP" altLang="en-US" sz="2200" smtClean="0"/>
              <a:t>”</a:t>
            </a:r>
            <a:endParaRPr lang="en-US" altLang="ja-JP" sz="2200" smtClean="0"/>
          </a:p>
          <a:p>
            <a:r>
              <a:rPr lang="en-US" sz="2400" smtClean="0"/>
              <a:t>Returns various information such as path</a:t>
            </a:r>
          </a:p>
        </p:txBody>
      </p:sp>
      <p:sp>
        <p:nvSpPr>
          <p:cNvPr id="16390"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25DD52D4-A57B-4697-9CDA-7DC1FB8F4EE8}" type="slidenum">
              <a:rPr lang="en-US" smtClean="0">
                <a:cs typeface="+mn-cs"/>
              </a:rPr>
              <a:pPr algn="ctr" eaLnBrk="0" hangingPunct="0">
                <a:defRPr/>
              </a:pPr>
              <a:t>64</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graphicFrame>
        <p:nvGraphicFramePr>
          <p:cNvPr id="289799" name="Object 8"/>
          <p:cNvGraphicFramePr>
            <a:graphicFrameLocks noChangeAspect="1"/>
          </p:cNvGraphicFramePr>
          <p:nvPr/>
        </p:nvGraphicFramePr>
        <p:xfrm>
          <a:off x="2644775" y="4310063"/>
          <a:ext cx="4114800" cy="2068512"/>
        </p:xfrm>
        <a:graphic>
          <a:graphicData uri="http://schemas.openxmlformats.org/presentationml/2006/ole">
            <mc:AlternateContent xmlns:mc="http://schemas.openxmlformats.org/markup-compatibility/2006">
              <mc:Choice xmlns:v="urn:schemas-microsoft-com:vml" Requires="v">
                <p:oleObj spid="_x0000_s289808" name="Visio" r:id="rId3" imgW="9190800" imgH="4618800" progId="Visio.Drawing.11">
                  <p:embed/>
                </p:oleObj>
              </mc:Choice>
              <mc:Fallback>
                <p:oleObj name="Visio" r:id="rId3" imgW="9190800" imgH="46188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775" y="4310063"/>
                        <a:ext cx="4114800" cy="206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9800" name="Oval 9"/>
          <p:cNvSpPr>
            <a:spLocks noChangeArrowheads="1"/>
          </p:cNvSpPr>
          <p:nvPr/>
        </p:nvSpPr>
        <p:spPr bwMode="auto">
          <a:xfrm>
            <a:off x="3810000" y="4343400"/>
            <a:ext cx="304800" cy="304800"/>
          </a:xfrm>
          <a:prstGeom prst="ellipse">
            <a:avLst/>
          </a:prstGeom>
          <a:solidFill>
            <a:srgbClr val="FF0000"/>
          </a:solidFill>
          <a:ln w="12700" algn="ctr">
            <a:solidFill>
              <a:schemeClr val="tx1"/>
            </a:solidFill>
            <a:round/>
            <a:headEnd type="none" w="sm" len="sm"/>
            <a:tailEnd type="none" w="sm" len="sm"/>
          </a:ln>
        </p:spPr>
        <p:txBody>
          <a:bodyPr/>
          <a:lstStyle/>
          <a:p>
            <a:pPr eaLnBrk="0" hangingPunct="0"/>
            <a:endParaRPr lang="en-US" sz="12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2313" y="4406900"/>
            <a:ext cx="7772400" cy="1362075"/>
          </a:xfrm>
        </p:spPr>
        <p:txBody>
          <a:bodyPr lIns="92075" tIns="46038" rIns="92075" bIns="46038"/>
          <a:lstStyle/>
          <a:p>
            <a:r>
              <a:rPr lang="en-US" sz="4000" b="0" smtClean="0"/>
              <a:t>STATUS</a:t>
            </a:r>
          </a:p>
        </p:txBody>
      </p:sp>
      <p:sp>
        <p:nvSpPr>
          <p:cNvPr id="17411" name="Text Placeholder 2"/>
          <p:cNvSpPr>
            <a:spLocks noGrp="1"/>
          </p:cNvSpPr>
          <p:nvPr>
            <p:ph type="body" idx="4294967295"/>
          </p:nvPr>
        </p:nvSpPr>
        <p:spPr>
          <a:xfrm>
            <a:off x="685800" y="2362200"/>
            <a:ext cx="7772400" cy="1778000"/>
          </a:xfrm>
        </p:spPr>
        <p:txBody>
          <a:bodyPr lIns="92075" tIns="46038" rIns="92075" bIns="46038" anchor="b"/>
          <a:lstStyle/>
          <a:p>
            <a:pPr marL="0" indent="0">
              <a:buFont typeface="Wingdings" pitchFamily="2" charset="2"/>
              <a:buNone/>
            </a:pPr>
            <a:endParaRPr lang="en-US" sz="1800" smtClean="0"/>
          </a:p>
        </p:txBody>
      </p:sp>
      <p:sp>
        <p:nvSpPr>
          <p:cNvPr id="1741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89B1696E-89B5-4F67-B3F2-B13D17092B54}" type="slidenum">
              <a:rPr lang="en-US" smtClean="0">
                <a:cs typeface="+mn-cs"/>
              </a:rPr>
              <a:pPr algn="ctr" eaLnBrk="0" hangingPunct="0">
                <a:defRPr/>
              </a:pPr>
              <a:t>65</a:t>
            </a:fld>
            <a:endParaRPr lang="en-US" smtClean="0">
              <a:cs typeface="+mn-cs"/>
            </a:endParaRPr>
          </a:p>
        </p:txBody>
      </p:sp>
      <p:sp>
        <p:nvSpPr>
          <p:cNvPr id="3" name="Date Placeholder 2"/>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4" name="Footer Placeholder 3"/>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lIns="92075" tIns="46038" rIns="92075" bIns="46038" anchor="ctr"/>
          <a:lstStyle/>
          <a:p>
            <a:r>
              <a:rPr lang="en-US" smtClean="0"/>
              <a:t>We are getting there…</a:t>
            </a:r>
          </a:p>
        </p:txBody>
      </p:sp>
      <p:sp>
        <p:nvSpPr>
          <p:cNvPr id="18435" name="Content Placeholder 2"/>
          <p:cNvSpPr>
            <a:spLocks noGrp="1"/>
          </p:cNvSpPr>
          <p:nvPr>
            <p:ph idx="4294967295"/>
          </p:nvPr>
        </p:nvSpPr>
        <p:spPr>
          <a:xfrm>
            <a:off x="685800" y="1752600"/>
            <a:ext cx="7772400" cy="4114800"/>
          </a:xfrm>
        </p:spPr>
        <p:txBody>
          <a:bodyPr lIns="92075" tIns="46038" rIns="92075" bIns="46038"/>
          <a:lstStyle/>
          <a:p>
            <a:r>
              <a:rPr lang="en-US" smtClean="0"/>
              <a:t>Have divided work into groups led by Section Champions</a:t>
            </a:r>
          </a:p>
          <a:p>
            <a:r>
              <a:rPr lang="en-US" smtClean="0"/>
              <a:t>Have split out ZigBee SE1.x activity into its own Working Group</a:t>
            </a:r>
          </a:p>
          <a:p>
            <a:r>
              <a:rPr lang="en-US" smtClean="0"/>
              <a:t>Most, if not all, contentious items thought to be resolved</a:t>
            </a:r>
          </a:p>
          <a:p>
            <a:r>
              <a:rPr lang="en-US" smtClean="0"/>
              <a:t>First Interop event scheduled for Nov 28</a:t>
            </a:r>
          </a:p>
        </p:txBody>
      </p:sp>
      <p:sp>
        <p:nvSpPr>
          <p:cNvPr id="18438"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eaLnBrk="0" hangingPunct="0">
              <a:defRPr/>
            </a:pPr>
            <a:r>
              <a:rPr lang="en-US" smtClean="0">
                <a:cs typeface="+mn-cs"/>
              </a:rPr>
              <a:t>Slide </a:t>
            </a:r>
            <a:fld id="{24871A05-CD7A-4C17-A3DE-EFA89634E922}" type="slidenum">
              <a:rPr lang="en-US" smtClean="0">
                <a:cs typeface="+mn-cs"/>
              </a:rPr>
              <a:pPr algn="ctr" eaLnBrk="0" hangingPunct="0">
                <a:defRPr/>
              </a:pPr>
              <a:t>66</a:t>
            </a:fld>
            <a:endParaRPr lang="en-US" smtClean="0">
              <a:cs typeface="+mn-cs"/>
            </a:endParaRP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txBox="1">
            <a:spLocks/>
          </p:cNvSpPr>
          <p:nvPr/>
        </p:nvSpPr>
        <p:spPr bwMode="auto">
          <a:xfrm>
            <a:off x="0" y="2438400"/>
            <a:ext cx="9144000" cy="1295400"/>
          </a:xfrm>
          <a:prstGeom prst="rect">
            <a:avLst/>
          </a:prstGeom>
          <a:noFill/>
          <a:ln w="9525">
            <a:noFill/>
            <a:miter lim="800000"/>
            <a:headEnd/>
            <a:tailEnd/>
          </a:ln>
        </p:spPr>
        <p:txBody>
          <a:bodyPr anchor="ctr"/>
          <a:lstStyle/>
          <a:p>
            <a:pPr algn="ctr" eaLnBrk="0" hangingPunct="0"/>
            <a:r>
              <a:rPr lang="en-US" sz="3600">
                <a:latin typeface="Arial Rounded MT Bold" pitchFamily="34" charset="0"/>
              </a:rPr>
              <a:t>Update on SEP 2 </a:t>
            </a:r>
            <a:br>
              <a:rPr lang="en-US" sz="3600">
                <a:latin typeface="Arial Rounded MT Bold" pitchFamily="34" charset="0"/>
              </a:rPr>
            </a:br>
            <a:r>
              <a:rPr lang="en-US" sz="3600">
                <a:latin typeface="Arial Rounded MT Bold" pitchFamily="34" charset="0"/>
              </a:rPr>
              <a:t>Test &amp; Certification Consortium</a:t>
            </a:r>
            <a:r>
              <a:rPr lang="en-US" sz="2700">
                <a:latin typeface="Arial Rounded MT Bold" pitchFamily="34" charset="0"/>
              </a:rPr>
              <a:t/>
            </a:r>
            <a:br>
              <a:rPr lang="en-US" sz="2700">
                <a:latin typeface="Arial Rounded MT Bold" pitchFamily="34" charset="0"/>
              </a:rPr>
            </a:br>
            <a:endParaRPr lang="en-US" sz="2700">
              <a:latin typeface="Arial Rounded MT Bold" pitchFamily="34" charset="0"/>
            </a:endParaRPr>
          </a:p>
        </p:txBody>
      </p:sp>
      <p:sp>
        <p:nvSpPr>
          <p:cNvPr id="292867" name="Slide Number Placeholder 1"/>
          <p:cNvSpPr txBox="1">
            <a:spLocks noGrp="1"/>
          </p:cNvSpPr>
          <p:nvPr/>
        </p:nvSpPr>
        <p:spPr bwMode="auto">
          <a:xfrm>
            <a:off x="4533900" y="6475413"/>
            <a:ext cx="152400" cy="182562"/>
          </a:xfrm>
          <a:prstGeom prst="rect">
            <a:avLst/>
          </a:prstGeom>
          <a:noFill/>
          <a:ln w="9525">
            <a:noFill/>
            <a:miter lim="800000"/>
            <a:headEnd/>
            <a:tailEnd/>
          </a:ln>
          <a:effectLst/>
        </p:spPr>
        <p:txBody>
          <a:bodyPr wrap="none" lIns="0" tIns="0" rIns="0" bIns="0">
            <a:spAutoFit/>
          </a:bodyPr>
          <a:lstStyle/>
          <a:p>
            <a:pPr algn="ctr" eaLnBrk="0" hangingPunct="0"/>
            <a:fld id="{C57406EE-39D2-4F21-AB12-CEEA4307818B}" type="slidenum">
              <a:rPr lang="en-US" sz="1200"/>
              <a:pPr algn="ctr" eaLnBrk="0" hangingPunct="0"/>
              <a:t>67</a:t>
            </a:fld>
            <a:endParaRPr lang="en-US" sz="12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p:txBody>
          <a:bodyPr lIns="92075" tIns="46038" rIns="92075" bIns="46038" anchor="ctr"/>
          <a:lstStyle/>
          <a:p>
            <a:r>
              <a:rPr lang="en-US" smtClean="0">
                <a:latin typeface="Arial Rounded MT Bold" pitchFamily="34" charset="0"/>
              </a:rPr>
              <a:t>The MoU - Agreement</a:t>
            </a:r>
          </a:p>
        </p:txBody>
      </p:sp>
      <p:sp>
        <p:nvSpPr>
          <p:cNvPr id="5122" name="Content Placeholder 2"/>
          <p:cNvSpPr>
            <a:spLocks noGrp="1"/>
          </p:cNvSpPr>
          <p:nvPr>
            <p:ph idx="4294967295"/>
          </p:nvPr>
        </p:nvSpPr>
        <p:spPr>
          <a:xfrm>
            <a:off x="685800" y="1752600"/>
            <a:ext cx="7772400" cy="4114800"/>
          </a:xfrm>
        </p:spPr>
        <p:txBody>
          <a:bodyPr lIns="92075" tIns="46038" rIns="92075" bIns="46038"/>
          <a:lstStyle/>
          <a:p>
            <a:pPr>
              <a:buFont typeface="Wingdings" pitchFamily="2" charset="2"/>
              <a:buBlip>
                <a:blip r:embed="rId2"/>
              </a:buBlip>
            </a:pPr>
            <a:r>
              <a:rPr lang="en-US" sz="2400" smtClean="0">
                <a:latin typeface="Arial Rounded MT Bold" pitchFamily="34" charset="0"/>
              </a:rPr>
              <a:t>Agreed in late July to establish a MAC/PHY independent testing and certification scheme for SEP 2.0 with industry stakeholders </a:t>
            </a:r>
          </a:p>
          <a:p>
            <a:pPr>
              <a:buFont typeface="Wingdings" pitchFamily="2" charset="2"/>
              <a:buBlip>
                <a:blip r:embed="rId2"/>
              </a:buBlip>
            </a:pPr>
            <a:r>
              <a:rPr lang="en-US" sz="2400" smtClean="0">
                <a:latin typeface="Arial Rounded MT Bold" pitchFamily="34" charset="0"/>
              </a:rPr>
              <a:t>An MoU was signed by three major Alliances –HomePlug, Wi-Fi, &amp; ZigBee</a:t>
            </a:r>
          </a:p>
          <a:p>
            <a:pPr>
              <a:buFont typeface="Wingdings" pitchFamily="2" charset="2"/>
              <a:buBlip>
                <a:blip r:embed="rId2"/>
              </a:buBlip>
            </a:pPr>
            <a:r>
              <a:rPr lang="en-US" sz="2400" smtClean="0">
                <a:latin typeface="Arial Rounded MT Bold" pitchFamily="34" charset="0"/>
              </a:rPr>
              <a:t>Sole focus of the MoU and Consortium is about test &amp; certification for SEP2</a:t>
            </a: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
        <p:nvSpPr>
          <p:cNvPr id="293894" name="Slide Number Placeholder 3"/>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AF73E58B-1475-4BE6-82F2-39C384DBC781}" type="slidenum">
              <a:rPr lang="en-US" sz="1200"/>
              <a:pPr algn="ctr" eaLnBrk="0" hangingPunct="0"/>
              <a:t>68</a:t>
            </a:fld>
            <a:endParaRPr lang="en-US" sz="12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idx="4294967295"/>
          </p:nvPr>
        </p:nvSpPr>
        <p:spPr>
          <a:xfrm>
            <a:off x="685800" y="381000"/>
            <a:ext cx="7772400" cy="1066800"/>
          </a:xfrm>
        </p:spPr>
        <p:txBody>
          <a:bodyPr lIns="92075" tIns="46038" rIns="92075" bIns="46038" anchor="ctr"/>
          <a:lstStyle/>
          <a:p>
            <a:r>
              <a:rPr lang="en-US" sz="4000" smtClean="0">
                <a:latin typeface="Arial Rounded MT Bold" pitchFamily="34" charset="0"/>
              </a:rPr>
              <a:t>Consortium Makeup</a:t>
            </a:r>
          </a:p>
        </p:txBody>
      </p:sp>
      <p:grpSp>
        <p:nvGrpSpPr>
          <p:cNvPr id="294915" name="Group 12"/>
          <p:cNvGrpSpPr>
            <a:grpSpLocks/>
          </p:cNvGrpSpPr>
          <p:nvPr/>
        </p:nvGrpSpPr>
        <p:grpSpPr bwMode="auto">
          <a:xfrm>
            <a:off x="685800" y="1295400"/>
            <a:ext cx="7772400" cy="4803775"/>
            <a:chOff x="685800" y="1524000"/>
            <a:chExt cx="7772400" cy="4803720"/>
          </a:xfrm>
        </p:grpSpPr>
        <p:sp>
          <p:nvSpPr>
            <p:cNvPr id="14" name="Freeform 13"/>
            <p:cNvSpPr/>
            <p:nvPr/>
          </p:nvSpPr>
          <p:spPr>
            <a:xfrm>
              <a:off x="685800" y="1524000"/>
              <a:ext cx="7772400" cy="427033"/>
            </a:xfrm>
            <a:custGeom>
              <a:avLst/>
              <a:gdLst>
                <a:gd name="connsiteX0" fmla="*/ 0 w 7772400"/>
                <a:gd name="connsiteY0" fmla="*/ 71078 h 426461"/>
                <a:gd name="connsiteX1" fmla="*/ 71078 w 7772400"/>
                <a:gd name="connsiteY1" fmla="*/ 0 h 426461"/>
                <a:gd name="connsiteX2" fmla="*/ 7701322 w 7772400"/>
                <a:gd name="connsiteY2" fmla="*/ 0 h 426461"/>
                <a:gd name="connsiteX3" fmla="*/ 7772400 w 7772400"/>
                <a:gd name="connsiteY3" fmla="*/ 71078 h 426461"/>
                <a:gd name="connsiteX4" fmla="*/ 7772400 w 7772400"/>
                <a:gd name="connsiteY4" fmla="*/ 355383 h 426461"/>
                <a:gd name="connsiteX5" fmla="*/ 7701322 w 7772400"/>
                <a:gd name="connsiteY5" fmla="*/ 426461 h 426461"/>
                <a:gd name="connsiteX6" fmla="*/ 71078 w 7772400"/>
                <a:gd name="connsiteY6" fmla="*/ 426461 h 426461"/>
                <a:gd name="connsiteX7" fmla="*/ 0 w 7772400"/>
                <a:gd name="connsiteY7" fmla="*/ 355383 h 426461"/>
                <a:gd name="connsiteX8" fmla="*/ 0 w 7772400"/>
                <a:gd name="connsiteY8" fmla="*/ 71078 h 42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0" h="426461">
                  <a:moveTo>
                    <a:pt x="0" y="71078"/>
                  </a:moveTo>
                  <a:cubicBezTo>
                    <a:pt x="0" y="31823"/>
                    <a:pt x="31823" y="0"/>
                    <a:pt x="71078" y="0"/>
                  </a:cubicBezTo>
                  <a:lnTo>
                    <a:pt x="7701322" y="0"/>
                  </a:lnTo>
                  <a:cubicBezTo>
                    <a:pt x="7740577" y="0"/>
                    <a:pt x="7772400" y="31823"/>
                    <a:pt x="7772400" y="71078"/>
                  </a:cubicBezTo>
                  <a:lnTo>
                    <a:pt x="7772400" y="355383"/>
                  </a:lnTo>
                  <a:cubicBezTo>
                    <a:pt x="7772400" y="394638"/>
                    <a:pt x="7740577" y="426461"/>
                    <a:pt x="7701322" y="426461"/>
                  </a:cubicBezTo>
                  <a:lnTo>
                    <a:pt x="71078" y="426461"/>
                  </a:lnTo>
                  <a:cubicBezTo>
                    <a:pt x="31823" y="426461"/>
                    <a:pt x="0" y="394638"/>
                    <a:pt x="0" y="355383"/>
                  </a:cubicBezTo>
                  <a:lnTo>
                    <a:pt x="0" y="71078"/>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42738" tIns="142738" rIns="142738" bIns="142738" spcCol="1270" anchor="ctr"/>
            <a:lstStyle/>
            <a:p>
              <a:pPr defTabSz="1422400" eaLnBrk="0" hangingPunct="0">
                <a:lnSpc>
                  <a:spcPct val="90000"/>
                </a:lnSpc>
                <a:spcAft>
                  <a:spcPct val="35000"/>
                </a:spcAft>
                <a:defRPr/>
              </a:pPr>
              <a:r>
                <a:rPr lang="en-US" sz="3200" dirty="0"/>
                <a:t>Sponsors</a:t>
              </a:r>
            </a:p>
          </p:txBody>
        </p:sp>
        <p:sp>
          <p:nvSpPr>
            <p:cNvPr id="15" name="Freeform 14"/>
            <p:cNvSpPr/>
            <p:nvPr/>
          </p:nvSpPr>
          <p:spPr>
            <a:xfrm>
              <a:off x="685800" y="1981195"/>
              <a:ext cx="7772400" cy="1943078"/>
            </a:xfrm>
            <a:custGeom>
              <a:avLst/>
              <a:gdLst>
                <a:gd name="connsiteX0" fmla="*/ 0 w 7772400"/>
                <a:gd name="connsiteY0" fmla="*/ 0 h 1493505"/>
                <a:gd name="connsiteX1" fmla="*/ 7772400 w 7772400"/>
                <a:gd name="connsiteY1" fmla="*/ 0 h 1493505"/>
                <a:gd name="connsiteX2" fmla="*/ 7772400 w 7772400"/>
                <a:gd name="connsiteY2" fmla="*/ 1493505 h 1493505"/>
                <a:gd name="connsiteX3" fmla="*/ 0 w 7772400"/>
                <a:gd name="connsiteY3" fmla="*/ 1493505 h 1493505"/>
                <a:gd name="connsiteX4" fmla="*/ 0 w 7772400"/>
                <a:gd name="connsiteY4" fmla="*/ 0 h 1493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493505">
                  <a:moveTo>
                    <a:pt x="0" y="0"/>
                  </a:moveTo>
                  <a:lnTo>
                    <a:pt x="7772400" y="0"/>
                  </a:lnTo>
                  <a:lnTo>
                    <a:pt x="7772400" y="1493505"/>
                  </a:lnTo>
                  <a:lnTo>
                    <a:pt x="0" y="1493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46774" tIns="20320" rIns="113792" bIns="20320" spcCol="1270"/>
            <a:lstStyle/>
            <a:p>
              <a:pPr marL="171450" lvl="1" indent="-171450" defTabSz="711200" eaLnBrk="0" hangingPunct="0">
                <a:lnSpc>
                  <a:spcPct val="90000"/>
                </a:lnSpc>
                <a:spcAft>
                  <a:spcPct val="20000"/>
                </a:spcAft>
                <a:buFontTx/>
                <a:buChar char="••"/>
                <a:defRPr/>
              </a:pPr>
              <a:r>
                <a:rPr lang="en-US" sz="2000" dirty="0"/>
                <a:t>Industry Trade Associations supporting recognized MAC/PHYs</a:t>
              </a:r>
            </a:p>
            <a:p>
              <a:pPr marL="171450" lvl="1" indent="-171450" defTabSz="711200" eaLnBrk="0" hangingPunct="0">
                <a:lnSpc>
                  <a:spcPct val="90000"/>
                </a:lnSpc>
                <a:spcAft>
                  <a:spcPct val="20000"/>
                </a:spcAft>
                <a:buFontTx/>
                <a:buChar char="••"/>
                <a:defRPr/>
              </a:pPr>
              <a:r>
                <a:rPr lang="en-US" sz="2000" dirty="0"/>
                <a:t>Member of the Steering Committee</a:t>
              </a:r>
            </a:p>
            <a:p>
              <a:pPr marL="171450" lvl="1" indent="-171450" defTabSz="711200" eaLnBrk="0" hangingPunct="0">
                <a:lnSpc>
                  <a:spcPct val="90000"/>
                </a:lnSpc>
                <a:spcAft>
                  <a:spcPct val="20000"/>
                </a:spcAft>
                <a:buFontTx/>
                <a:buChar char="••"/>
                <a:defRPr/>
              </a:pPr>
              <a:r>
                <a:rPr lang="en-US" sz="2000" dirty="0"/>
                <a:t>Operate an established certification program with commercially available products</a:t>
              </a:r>
            </a:p>
            <a:p>
              <a:pPr marL="171450" lvl="1" indent="-171450" defTabSz="711200" eaLnBrk="0" hangingPunct="0">
                <a:lnSpc>
                  <a:spcPct val="90000"/>
                </a:lnSpc>
                <a:spcAft>
                  <a:spcPct val="20000"/>
                </a:spcAft>
                <a:buFontTx/>
                <a:buChar char="••"/>
                <a:defRPr/>
              </a:pPr>
              <a:r>
                <a:rPr lang="en-US" sz="2000" dirty="0"/>
                <a:t>Demonstrated commitment to SEP2 operation with MAC/PHY</a:t>
              </a:r>
            </a:p>
            <a:p>
              <a:pPr marL="171450" lvl="1" indent="-171450" defTabSz="711200" eaLnBrk="0" hangingPunct="0">
                <a:lnSpc>
                  <a:spcPct val="90000"/>
                </a:lnSpc>
                <a:spcAft>
                  <a:spcPct val="20000"/>
                </a:spcAft>
                <a:buFontTx/>
                <a:buChar char="••"/>
                <a:defRPr/>
              </a:pPr>
              <a:r>
                <a:rPr lang="en-US" sz="2000" dirty="0"/>
                <a:t>Demonstrated method for public access to MAC/PHY specs</a:t>
              </a:r>
            </a:p>
          </p:txBody>
        </p:sp>
        <p:sp>
          <p:nvSpPr>
            <p:cNvPr id="16" name="Freeform 15"/>
            <p:cNvSpPr/>
            <p:nvPr/>
          </p:nvSpPr>
          <p:spPr>
            <a:xfrm>
              <a:off x="685800" y="3924273"/>
              <a:ext cx="7772400" cy="417508"/>
            </a:xfrm>
            <a:custGeom>
              <a:avLst/>
              <a:gdLst>
                <a:gd name="connsiteX0" fmla="*/ 0 w 7772400"/>
                <a:gd name="connsiteY0" fmla="*/ 69729 h 418363"/>
                <a:gd name="connsiteX1" fmla="*/ 69729 w 7772400"/>
                <a:gd name="connsiteY1" fmla="*/ 0 h 418363"/>
                <a:gd name="connsiteX2" fmla="*/ 7702671 w 7772400"/>
                <a:gd name="connsiteY2" fmla="*/ 0 h 418363"/>
                <a:gd name="connsiteX3" fmla="*/ 7772400 w 7772400"/>
                <a:gd name="connsiteY3" fmla="*/ 69729 h 418363"/>
                <a:gd name="connsiteX4" fmla="*/ 7772400 w 7772400"/>
                <a:gd name="connsiteY4" fmla="*/ 348634 h 418363"/>
                <a:gd name="connsiteX5" fmla="*/ 7702671 w 7772400"/>
                <a:gd name="connsiteY5" fmla="*/ 418363 h 418363"/>
                <a:gd name="connsiteX6" fmla="*/ 69729 w 7772400"/>
                <a:gd name="connsiteY6" fmla="*/ 418363 h 418363"/>
                <a:gd name="connsiteX7" fmla="*/ 0 w 7772400"/>
                <a:gd name="connsiteY7" fmla="*/ 348634 h 418363"/>
                <a:gd name="connsiteX8" fmla="*/ 0 w 7772400"/>
                <a:gd name="connsiteY8" fmla="*/ 69729 h 41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0" h="418363">
                  <a:moveTo>
                    <a:pt x="0" y="69729"/>
                  </a:moveTo>
                  <a:cubicBezTo>
                    <a:pt x="0" y="31219"/>
                    <a:pt x="31219" y="0"/>
                    <a:pt x="69729" y="0"/>
                  </a:cubicBezTo>
                  <a:lnTo>
                    <a:pt x="7702671" y="0"/>
                  </a:lnTo>
                  <a:cubicBezTo>
                    <a:pt x="7741181" y="0"/>
                    <a:pt x="7772400" y="31219"/>
                    <a:pt x="7772400" y="69729"/>
                  </a:cubicBezTo>
                  <a:lnTo>
                    <a:pt x="7772400" y="348634"/>
                  </a:lnTo>
                  <a:cubicBezTo>
                    <a:pt x="7772400" y="387144"/>
                    <a:pt x="7741181" y="418363"/>
                    <a:pt x="7702671" y="418363"/>
                  </a:cubicBezTo>
                  <a:lnTo>
                    <a:pt x="69729" y="418363"/>
                  </a:lnTo>
                  <a:cubicBezTo>
                    <a:pt x="31219" y="418363"/>
                    <a:pt x="0" y="387144"/>
                    <a:pt x="0" y="348634"/>
                  </a:cubicBezTo>
                  <a:lnTo>
                    <a:pt x="0" y="6972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42343" tIns="142343" rIns="142343" bIns="142343" spcCol="1270" anchor="ctr"/>
            <a:lstStyle/>
            <a:p>
              <a:pPr defTabSz="1422400" eaLnBrk="0" hangingPunct="0">
                <a:lnSpc>
                  <a:spcPct val="90000"/>
                </a:lnSpc>
                <a:spcAft>
                  <a:spcPct val="35000"/>
                </a:spcAft>
                <a:defRPr/>
              </a:pPr>
              <a:r>
                <a:rPr lang="en-US" sz="3200" dirty="0"/>
                <a:t>Promoters</a:t>
              </a:r>
            </a:p>
          </p:txBody>
        </p:sp>
        <p:sp>
          <p:nvSpPr>
            <p:cNvPr id="17" name="Freeform 16"/>
            <p:cNvSpPr/>
            <p:nvPr/>
          </p:nvSpPr>
          <p:spPr>
            <a:xfrm>
              <a:off x="685800" y="4322731"/>
              <a:ext cx="7772400" cy="765166"/>
            </a:xfrm>
            <a:custGeom>
              <a:avLst/>
              <a:gdLst>
                <a:gd name="connsiteX0" fmla="*/ 0 w 7772400"/>
                <a:gd name="connsiteY0" fmla="*/ 0 h 765900"/>
                <a:gd name="connsiteX1" fmla="*/ 7772400 w 7772400"/>
                <a:gd name="connsiteY1" fmla="*/ 0 h 765900"/>
                <a:gd name="connsiteX2" fmla="*/ 7772400 w 7772400"/>
                <a:gd name="connsiteY2" fmla="*/ 765900 h 765900"/>
                <a:gd name="connsiteX3" fmla="*/ 0 w 7772400"/>
                <a:gd name="connsiteY3" fmla="*/ 765900 h 765900"/>
                <a:gd name="connsiteX4" fmla="*/ 0 w 7772400"/>
                <a:gd name="connsiteY4" fmla="*/ 0 h 76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765900">
                  <a:moveTo>
                    <a:pt x="0" y="0"/>
                  </a:moveTo>
                  <a:lnTo>
                    <a:pt x="7772400" y="0"/>
                  </a:lnTo>
                  <a:lnTo>
                    <a:pt x="7772400" y="765900"/>
                  </a:lnTo>
                  <a:lnTo>
                    <a:pt x="0" y="7659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46774" tIns="20320" rIns="113792" bIns="20320" spcCol="1270"/>
            <a:lstStyle/>
            <a:p>
              <a:pPr marL="171450" lvl="1" indent="-171450" defTabSz="711200" eaLnBrk="0" hangingPunct="0">
                <a:lnSpc>
                  <a:spcPct val="90000"/>
                </a:lnSpc>
                <a:spcAft>
                  <a:spcPct val="20000"/>
                </a:spcAft>
                <a:buFontTx/>
                <a:buChar char="••"/>
                <a:defRPr/>
              </a:pPr>
              <a:r>
                <a:rPr lang="en-US" sz="2000" dirty="0"/>
                <a:t>Business interest in SEP2 certification </a:t>
              </a:r>
            </a:p>
            <a:p>
              <a:pPr marL="171450" lvl="1" indent="-171450" defTabSz="711200" eaLnBrk="0" hangingPunct="0">
                <a:lnSpc>
                  <a:spcPct val="90000"/>
                </a:lnSpc>
                <a:spcAft>
                  <a:spcPct val="20000"/>
                </a:spcAft>
                <a:buFontTx/>
                <a:buChar char="••"/>
                <a:defRPr/>
              </a:pPr>
              <a:r>
                <a:rPr lang="en-US" sz="2000" dirty="0"/>
                <a:t>Intend to test </a:t>
              </a:r>
            </a:p>
            <a:p>
              <a:pPr marL="171450" lvl="1" indent="-171450" defTabSz="711200" eaLnBrk="0" hangingPunct="0">
                <a:lnSpc>
                  <a:spcPct val="90000"/>
                </a:lnSpc>
                <a:spcAft>
                  <a:spcPct val="20000"/>
                </a:spcAft>
                <a:buFontTx/>
                <a:buChar char="••"/>
                <a:defRPr/>
              </a:pPr>
              <a:r>
                <a:rPr lang="en-US" sz="2000" dirty="0"/>
                <a:t>Industry trade association or government entity</a:t>
              </a:r>
            </a:p>
          </p:txBody>
        </p:sp>
        <p:sp>
          <p:nvSpPr>
            <p:cNvPr id="18" name="Freeform 17"/>
            <p:cNvSpPr/>
            <p:nvPr/>
          </p:nvSpPr>
          <p:spPr>
            <a:xfrm>
              <a:off x="685800" y="5257757"/>
              <a:ext cx="7772400" cy="392109"/>
            </a:xfrm>
            <a:custGeom>
              <a:avLst/>
              <a:gdLst>
                <a:gd name="connsiteX0" fmla="*/ 0 w 7772400"/>
                <a:gd name="connsiteY0" fmla="*/ 65328 h 391961"/>
                <a:gd name="connsiteX1" fmla="*/ 65328 w 7772400"/>
                <a:gd name="connsiteY1" fmla="*/ 0 h 391961"/>
                <a:gd name="connsiteX2" fmla="*/ 7707072 w 7772400"/>
                <a:gd name="connsiteY2" fmla="*/ 0 h 391961"/>
                <a:gd name="connsiteX3" fmla="*/ 7772400 w 7772400"/>
                <a:gd name="connsiteY3" fmla="*/ 65328 h 391961"/>
                <a:gd name="connsiteX4" fmla="*/ 7772400 w 7772400"/>
                <a:gd name="connsiteY4" fmla="*/ 326633 h 391961"/>
                <a:gd name="connsiteX5" fmla="*/ 7707072 w 7772400"/>
                <a:gd name="connsiteY5" fmla="*/ 391961 h 391961"/>
                <a:gd name="connsiteX6" fmla="*/ 65328 w 7772400"/>
                <a:gd name="connsiteY6" fmla="*/ 391961 h 391961"/>
                <a:gd name="connsiteX7" fmla="*/ 0 w 7772400"/>
                <a:gd name="connsiteY7" fmla="*/ 326633 h 391961"/>
                <a:gd name="connsiteX8" fmla="*/ 0 w 7772400"/>
                <a:gd name="connsiteY8" fmla="*/ 65328 h 39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0" h="391961">
                  <a:moveTo>
                    <a:pt x="0" y="65328"/>
                  </a:moveTo>
                  <a:cubicBezTo>
                    <a:pt x="0" y="29248"/>
                    <a:pt x="29248" y="0"/>
                    <a:pt x="65328" y="0"/>
                  </a:cubicBezTo>
                  <a:lnTo>
                    <a:pt x="7707072" y="0"/>
                  </a:lnTo>
                  <a:cubicBezTo>
                    <a:pt x="7743152" y="0"/>
                    <a:pt x="7772400" y="29248"/>
                    <a:pt x="7772400" y="65328"/>
                  </a:cubicBezTo>
                  <a:lnTo>
                    <a:pt x="7772400" y="326633"/>
                  </a:lnTo>
                  <a:cubicBezTo>
                    <a:pt x="7772400" y="362713"/>
                    <a:pt x="7743152" y="391961"/>
                    <a:pt x="7707072" y="391961"/>
                  </a:cubicBezTo>
                  <a:lnTo>
                    <a:pt x="65328" y="391961"/>
                  </a:lnTo>
                  <a:cubicBezTo>
                    <a:pt x="29248" y="391961"/>
                    <a:pt x="0" y="362713"/>
                    <a:pt x="0" y="326633"/>
                  </a:cubicBezTo>
                  <a:lnTo>
                    <a:pt x="0" y="65328"/>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41054" tIns="141054" rIns="141054" bIns="141054" spcCol="1270" anchor="ctr"/>
            <a:lstStyle/>
            <a:p>
              <a:pPr defTabSz="1422400" eaLnBrk="0" hangingPunct="0">
                <a:lnSpc>
                  <a:spcPct val="90000"/>
                </a:lnSpc>
                <a:spcAft>
                  <a:spcPct val="35000"/>
                </a:spcAft>
                <a:defRPr/>
              </a:pPr>
              <a:r>
                <a:rPr lang="en-US" sz="3200" dirty="0"/>
                <a:t>General Members</a:t>
              </a:r>
              <a:endParaRPr lang="en-US" dirty="0"/>
            </a:p>
          </p:txBody>
        </p:sp>
        <p:sp>
          <p:nvSpPr>
            <p:cNvPr id="19" name="Freeform 18"/>
            <p:cNvSpPr/>
            <p:nvPr/>
          </p:nvSpPr>
          <p:spPr>
            <a:xfrm>
              <a:off x="685800" y="5714952"/>
              <a:ext cx="7772400" cy="612768"/>
            </a:xfrm>
            <a:custGeom>
              <a:avLst/>
              <a:gdLst>
                <a:gd name="connsiteX0" fmla="*/ 0 w 7772400"/>
                <a:gd name="connsiteY0" fmla="*/ 0 h 612720"/>
                <a:gd name="connsiteX1" fmla="*/ 7772400 w 7772400"/>
                <a:gd name="connsiteY1" fmla="*/ 0 h 612720"/>
                <a:gd name="connsiteX2" fmla="*/ 7772400 w 7772400"/>
                <a:gd name="connsiteY2" fmla="*/ 612720 h 612720"/>
                <a:gd name="connsiteX3" fmla="*/ 0 w 7772400"/>
                <a:gd name="connsiteY3" fmla="*/ 612720 h 612720"/>
                <a:gd name="connsiteX4" fmla="*/ 0 w 7772400"/>
                <a:gd name="connsiteY4" fmla="*/ 0 h 61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612720">
                  <a:moveTo>
                    <a:pt x="0" y="0"/>
                  </a:moveTo>
                  <a:lnTo>
                    <a:pt x="7772400" y="0"/>
                  </a:lnTo>
                  <a:lnTo>
                    <a:pt x="7772400" y="612720"/>
                  </a:lnTo>
                  <a:lnTo>
                    <a:pt x="0" y="6127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46774" tIns="20320" rIns="113792" bIns="20320" spcCol="1270"/>
            <a:lstStyle/>
            <a:p>
              <a:pPr marL="171450" lvl="1" indent="-171450" defTabSz="711200" eaLnBrk="0" hangingPunct="0">
                <a:lnSpc>
                  <a:spcPct val="90000"/>
                </a:lnSpc>
                <a:spcAft>
                  <a:spcPct val="20000"/>
                </a:spcAft>
                <a:buFontTx/>
                <a:buChar char="••"/>
                <a:defRPr/>
              </a:pPr>
              <a:r>
                <a:rPr lang="en-US" sz="2000" dirty="0"/>
                <a:t>Can not participate in the technical committee or development of test materials</a:t>
              </a:r>
            </a:p>
            <a:p>
              <a:pPr marL="171450" lvl="1" indent="-171450" defTabSz="711200" eaLnBrk="0" hangingPunct="0">
                <a:lnSpc>
                  <a:spcPct val="90000"/>
                </a:lnSpc>
                <a:spcAft>
                  <a:spcPct val="20000"/>
                </a:spcAft>
                <a:buFontTx/>
                <a:buChar char="••"/>
                <a:defRPr/>
              </a:pPr>
              <a:r>
                <a:rPr lang="en-US" sz="2000" dirty="0"/>
                <a:t>Access limited to final test materials</a:t>
              </a:r>
            </a:p>
          </p:txBody>
        </p:sp>
      </p:gr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
        <p:nvSpPr>
          <p:cNvPr id="294924" name="Slide Number Placeholder 4"/>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00671125-AAD6-4BCD-BF00-BC191B25670F}" type="slidenum">
              <a:rPr lang="en-US" sz="1200"/>
              <a:pPr algn="ctr" eaLnBrk="0" hangingPunct="0"/>
              <a:t>69</a:t>
            </a:fld>
            <a:endParaRPr lang="en-US"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685800" y="457200"/>
            <a:ext cx="8077200" cy="762000"/>
          </a:xfrm>
        </p:spPr>
        <p:txBody>
          <a:bodyPr/>
          <a:lstStyle/>
          <a:p>
            <a:r>
              <a:rPr lang="en-US" smtClean="0"/>
              <a:t>SG: A group of intertwined Markets</a:t>
            </a:r>
          </a:p>
        </p:txBody>
      </p:sp>
      <p:graphicFrame>
        <p:nvGraphicFramePr>
          <p:cNvPr id="11" name="Diagram 10"/>
          <p:cNvGraphicFramePr/>
          <p:nvPr/>
        </p:nvGraphicFramePr>
        <p:xfrm>
          <a:off x="762000" y="1397000"/>
          <a:ext cx="68580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idx="4294967295"/>
          </p:nvPr>
        </p:nvSpPr>
        <p:spPr/>
        <p:txBody>
          <a:bodyPr lIns="92075" tIns="46038" rIns="92075" bIns="46038" anchor="ctr"/>
          <a:lstStyle/>
          <a:p>
            <a:r>
              <a:rPr lang="en-US" smtClean="0">
                <a:latin typeface="Arial Rounded MT Bold" pitchFamily="34" charset="0"/>
              </a:rPr>
              <a:t>Technical Committee (TC) </a:t>
            </a:r>
            <a:r>
              <a:rPr lang="en-US" sz="2000" smtClean="0">
                <a:latin typeface="Arial Rounded MT Bold" pitchFamily="34" charset="0"/>
              </a:rPr>
              <a:t>[1/2]</a:t>
            </a:r>
          </a:p>
        </p:txBody>
      </p:sp>
      <p:sp>
        <p:nvSpPr>
          <p:cNvPr id="7170" name="Content Placeholder 2"/>
          <p:cNvSpPr>
            <a:spLocks noGrp="1"/>
          </p:cNvSpPr>
          <p:nvPr>
            <p:ph idx="4294967295"/>
          </p:nvPr>
        </p:nvSpPr>
        <p:spPr>
          <a:xfrm>
            <a:off x="685800" y="1752600"/>
            <a:ext cx="7772400" cy="4114800"/>
          </a:xfrm>
        </p:spPr>
        <p:txBody>
          <a:bodyPr lIns="92075" tIns="46038" rIns="92075" bIns="46038"/>
          <a:lstStyle/>
          <a:p>
            <a:pPr>
              <a:buFont typeface="Wingdings" pitchFamily="2" charset="2"/>
              <a:buBlip>
                <a:blip r:embed="rId3"/>
              </a:buBlip>
            </a:pPr>
            <a:r>
              <a:rPr lang="en-US" sz="2400" smtClean="0">
                <a:latin typeface="Arial Rounded MT Bold" pitchFamily="34" charset="0"/>
              </a:rPr>
              <a:t>TC is responsible for creating MAC/PHY-independent test materials that will be used to certify SEP2 products</a:t>
            </a:r>
          </a:p>
          <a:p>
            <a:pPr>
              <a:buFont typeface="Wingdings" pitchFamily="2" charset="2"/>
              <a:buBlip>
                <a:blip r:embed="rId3"/>
              </a:buBlip>
            </a:pPr>
            <a:r>
              <a:rPr lang="en-US" sz="2400" smtClean="0">
                <a:latin typeface="Arial Rounded MT Bold" pitchFamily="34" charset="0"/>
              </a:rPr>
              <a:t>Initially led by three Co-Chairs Pro Tem  (to develop charter, scope, organization)</a:t>
            </a:r>
          </a:p>
          <a:p>
            <a:pPr>
              <a:buFont typeface="Wingdings" pitchFamily="2" charset="2"/>
              <a:buBlip>
                <a:blip r:embed="rId3"/>
              </a:buBlip>
            </a:pPr>
            <a:r>
              <a:rPr lang="en-US" sz="2400" smtClean="0">
                <a:latin typeface="Arial Rounded MT Bold" pitchFamily="34" charset="0"/>
              </a:rPr>
              <a:t>TC will propose its operating guidelines and work plan; it may create subgroups</a:t>
            </a:r>
          </a:p>
          <a:p>
            <a:pPr>
              <a:buFont typeface="Wingdings" pitchFamily="2" charset="2"/>
              <a:buBlip>
                <a:blip r:embed="rId3"/>
              </a:buBlip>
            </a:pPr>
            <a:r>
              <a:rPr lang="en-US" sz="2400" smtClean="0">
                <a:latin typeface="Arial Rounded MT Bold" pitchFamily="34" charset="0"/>
              </a:rPr>
              <a:t>Combination of conference calls, face-to-face meetings, and plugfests</a:t>
            </a: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
        <p:nvSpPr>
          <p:cNvPr id="295942" name="Slide Number Placeholder 3"/>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ACEED7E4-EE3A-486C-98E8-DD770FAA2668}" type="slidenum">
              <a:rPr lang="en-US" sz="1200"/>
              <a:pPr algn="ctr" eaLnBrk="0" hangingPunct="0"/>
              <a:t>70</a:t>
            </a:fld>
            <a:endParaRPr lang="en-US" sz="12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idx="4294967295"/>
          </p:nvPr>
        </p:nvSpPr>
        <p:spPr/>
        <p:txBody>
          <a:bodyPr lIns="92075" tIns="46038" rIns="92075" bIns="46038" anchor="ctr"/>
          <a:lstStyle/>
          <a:p>
            <a:r>
              <a:rPr lang="en-US" smtClean="0">
                <a:latin typeface="Arial Rounded MT Bold" pitchFamily="34" charset="0"/>
              </a:rPr>
              <a:t>Technical Committee (TC) </a:t>
            </a:r>
            <a:r>
              <a:rPr lang="en-US" sz="2000" smtClean="0">
                <a:latin typeface="Arial Rounded MT Bold" pitchFamily="34" charset="0"/>
              </a:rPr>
              <a:t>[2/2]</a:t>
            </a:r>
          </a:p>
        </p:txBody>
      </p:sp>
      <p:sp>
        <p:nvSpPr>
          <p:cNvPr id="7170" name="Content Placeholder 2"/>
          <p:cNvSpPr>
            <a:spLocks noGrp="1"/>
          </p:cNvSpPr>
          <p:nvPr>
            <p:ph idx="4294967295"/>
          </p:nvPr>
        </p:nvSpPr>
        <p:spPr>
          <a:xfrm>
            <a:off x="685800" y="1676400"/>
            <a:ext cx="8077200" cy="4114800"/>
          </a:xfrm>
        </p:spPr>
        <p:txBody>
          <a:bodyPr lIns="92075" tIns="46038" rIns="92075" bIns="46038"/>
          <a:lstStyle/>
          <a:p>
            <a:r>
              <a:rPr lang="en-US" sz="2400" smtClean="0"/>
              <a:t>Any company that is a member in good standing of any of the Sponsors or Promoters may participate in the TC providing they </a:t>
            </a:r>
            <a:r>
              <a:rPr lang="en-US" smtClean="0"/>
              <a:t>execute a registration form and an IPR Agreement</a:t>
            </a:r>
          </a:p>
          <a:p>
            <a:r>
              <a:rPr lang="en-US" sz="2400" smtClean="0"/>
              <a:t>Voting rights are by “participant member” company, not by individual</a:t>
            </a:r>
          </a:p>
          <a:p>
            <a:r>
              <a:rPr lang="en-US" sz="2400" smtClean="0"/>
              <a:t>Voting rights are obtained &amp; maintained by active participation in the TC (2/3 last meetings)</a:t>
            </a: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3" name="Footer Placeholder 2"/>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
        <p:nvSpPr>
          <p:cNvPr id="297990" name="Slide Number Placeholder 3"/>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12D95FCB-D9A0-4591-B0A2-96A50011B884}" type="slidenum">
              <a:rPr lang="en-US" sz="1200"/>
              <a:pPr algn="ctr" eaLnBrk="0" hangingPunct="0"/>
              <a:t>71</a:t>
            </a:fld>
            <a:endParaRPr lang="en-US" sz="12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idx="4294967295"/>
          </p:nvPr>
        </p:nvSpPr>
        <p:spPr>
          <a:xfrm>
            <a:off x="685800" y="457200"/>
            <a:ext cx="7772400" cy="1066800"/>
          </a:xfrm>
        </p:spPr>
        <p:txBody>
          <a:bodyPr lIns="92075" tIns="46038" rIns="92075" bIns="46038" anchor="ctr"/>
          <a:lstStyle/>
          <a:p>
            <a:r>
              <a:rPr lang="en-US" smtClean="0">
                <a:latin typeface="Arial Rounded MT Bold" pitchFamily="34" charset="0"/>
              </a:rPr>
              <a:t>November 28th Test Event</a:t>
            </a:r>
          </a:p>
        </p:txBody>
      </p:sp>
      <p:sp>
        <p:nvSpPr>
          <p:cNvPr id="3" name="Content Placeholder 2"/>
          <p:cNvSpPr>
            <a:spLocks noGrp="1"/>
          </p:cNvSpPr>
          <p:nvPr>
            <p:ph idx="4294967295"/>
          </p:nvPr>
        </p:nvSpPr>
        <p:spPr>
          <a:xfrm>
            <a:off x="381000" y="1600200"/>
            <a:ext cx="8458200" cy="4114800"/>
          </a:xfrm>
        </p:spPr>
        <p:txBody>
          <a:bodyPr lIns="92075" tIns="46038" rIns="92075" bIns="46038">
            <a:noAutofit/>
          </a:bodyPr>
          <a:lstStyle/>
          <a:p>
            <a:r>
              <a:rPr lang="en-US" sz="2400" smtClean="0"/>
              <a:t>ZigBee Alliance sponsored event for SEP 2.0 Application Specification testing </a:t>
            </a:r>
            <a:r>
              <a:rPr lang="en-US" sz="2400" i="1" smtClean="0"/>
              <a:t>regardless</a:t>
            </a:r>
            <a:r>
              <a:rPr lang="en-US" sz="2400" smtClean="0"/>
              <a:t> of underlying MAC/PHY</a:t>
            </a:r>
          </a:p>
          <a:p>
            <a:r>
              <a:rPr lang="en-US" sz="2400" smtClean="0"/>
              <a:t>NTS to host in Culver City, CA. </a:t>
            </a:r>
          </a:p>
          <a:p>
            <a:r>
              <a:rPr lang="en-US" sz="2400" smtClean="0"/>
              <a:t>To ensure equal IPR protection, Non Members with SEP2 products are invited to participate if the they execute an Event Participation Agreement</a:t>
            </a:r>
          </a:p>
          <a:p>
            <a:r>
              <a:rPr lang="en-US" sz="2400" smtClean="0"/>
              <a:t>Register on zigbee.org</a:t>
            </a:r>
          </a:p>
        </p:txBody>
      </p:sp>
      <p:sp>
        <p:nvSpPr>
          <p:cNvPr id="2" name="Date Placeholder 1"/>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4" name="Footer Placeholder 3"/>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
        <p:nvSpPr>
          <p:cNvPr id="300038" name="Slide Number Placeholder 4"/>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80FA7408-137B-4983-866F-707FADFA9D31}" type="slidenum">
              <a:rPr lang="en-US" sz="1200"/>
              <a:pPr algn="ctr" eaLnBrk="0" hangingPunct="0"/>
              <a:t>72</a:t>
            </a:fld>
            <a:endParaRPr lang="en-US" sz="12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p:txBody>
          <a:bodyPr lIns="92075" tIns="46038" rIns="92075" bIns="46038" anchor="ctr"/>
          <a:lstStyle/>
          <a:p>
            <a:r>
              <a:rPr lang="en-US" smtClean="0"/>
              <a:t>Questions?</a:t>
            </a:r>
          </a:p>
        </p:txBody>
      </p:sp>
      <p:sp>
        <p:nvSpPr>
          <p:cNvPr id="4" name="Date Placeholder 3"/>
          <p:cNvSpPr txBox="1">
            <a:spLocks noGrp="1"/>
          </p:cNvSpPr>
          <p:nvPr/>
        </p:nvSpPr>
        <p:spPr bwMode="auto">
          <a:xfrm>
            <a:off x="685800" y="377825"/>
            <a:ext cx="1600200" cy="215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eaLnBrk="0" hangingPunct="0">
              <a:defRPr/>
            </a:pPr>
            <a:r>
              <a:rPr lang="en-US" sz="1400" b="1">
                <a:latin typeface="Times New Roman" charset="0"/>
                <a:ea typeface="+mn-ea"/>
                <a:cs typeface="+mn-cs"/>
              </a:rPr>
              <a:t>November 2011</a:t>
            </a:r>
          </a:p>
        </p:txBody>
      </p:sp>
      <p:sp>
        <p:nvSpPr>
          <p:cNvPr id="5" name="Footer Placeholder 4"/>
          <p:cNvSpPr txBox="1">
            <a:spLocks noGrp="1"/>
          </p:cNvSpPr>
          <p:nvPr/>
        </p:nvSpPr>
        <p:spPr bwMode="auto">
          <a:xfrm>
            <a:off x="5486400" y="6475413"/>
            <a:ext cx="3124200"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defRPr/>
            </a:pPr>
            <a:r>
              <a:rPr lang="en-US" sz="1200">
                <a:latin typeface="Times New Roman" charset="0"/>
                <a:ea typeface="+mn-ea"/>
                <a:cs typeface="+mn-cs"/>
              </a:rPr>
              <a:t>Bob Heile, ZigBee Alliance</a:t>
            </a:r>
          </a:p>
        </p:txBody>
      </p:sp>
      <p:sp>
        <p:nvSpPr>
          <p:cNvPr id="301061" name="Slide Number Placeholder 5"/>
          <p:cNvSpPr txBox="1">
            <a:spLocks noGrp="1"/>
          </p:cNvSpPr>
          <p:nvPr/>
        </p:nvSpPr>
        <p:spPr bwMode="auto">
          <a:xfrm>
            <a:off x="4357688" y="6475413"/>
            <a:ext cx="504825" cy="182562"/>
          </a:xfrm>
          <a:prstGeom prst="rect">
            <a:avLst/>
          </a:prstGeom>
          <a:noFill/>
          <a:ln w="9525">
            <a:noFill/>
            <a:miter lim="800000"/>
            <a:headEnd/>
            <a:tailEnd/>
          </a:ln>
          <a:effectLst/>
        </p:spPr>
        <p:txBody>
          <a:bodyPr wrap="none" lIns="0" tIns="0" rIns="0" bIns="0">
            <a:spAutoFit/>
          </a:bodyPr>
          <a:lstStyle/>
          <a:p>
            <a:pPr algn="ctr" eaLnBrk="0" hangingPunct="0"/>
            <a:r>
              <a:rPr lang="en-US" sz="1200"/>
              <a:t>Slide </a:t>
            </a:r>
            <a:fld id="{4E60AA93-48B9-4480-8C5F-F2A3BAF63A78}" type="slidenum">
              <a:rPr lang="en-US" sz="1200"/>
              <a:pPr algn="ctr" eaLnBrk="0" hangingPunct="0"/>
              <a:t>73</a:t>
            </a:fld>
            <a:endParaRPr lang="en-US" sz="12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6"/>
          <p:cNvSpPr>
            <a:spLocks noGrp="1"/>
          </p:cNvSpPr>
          <p:nvPr>
            <p:ph type="ctrTitle" idx="4294967295"/>
          </p:nvPr>
        </p:nvSpPr>
        <p:spPr>
          <a:xfrm>
            <a:off x="685800" y="2416175"/>
            <a:ext cx="8001000" cy="1470025"/>
          </a:xfrm>
        </p:spPr>
        <p:txBody>
          <a:bodyPr anchor="b"/>
          <a:lstStyle/>
          <a:p>
            <a:pPr algn="ctr"/>
            <a:r>
              <a:rPr lang="en-US" sz="4400" smtClean="0">
                <a:solidFill>
                  <a:srgbClr val="233A9B"/>
                </a:solidFill>
              </a:rPr>
              <a:t>802.15 TG4g</a:t>
            </a:r>
            <a:br>
              <a:rPr lang="en-US" sz="4400" smtClean="0">
                <a:solidFill>
                  <a:srgbClr val="233A9B"/>
                </a:solidFill>
              </a:rPr>
            </a:br>
            <a:r>
              <a:rPr lang="en-US" sz="4400" smtClean="0">
                <a:solidFill>
                  <a:srgbClr val="233A9B"/>
                </a:solidFill>
              </a:rPr>
              <a:t>Phil Beecher</a:t>
            </a:r>
          </a:p>
        </p:txBody>
      </p:sp>
      <p:sp>
        <p:nvSpPr>
          <p:cNvPr id="302083" name="Slide Number Placeholder 4"/>
          <p:cNvSpPr txBox="1">
            <a:spLocks noGrp="1"/>
          </p:cNvSpPr>
          <p:nvPr/>
        </p:nvSpPr>
        <p:spPr bwMode="auto">
          <a:xfrm>
            <a:off x="6553200" y="6613525"/>
            <a:ext cx="2133600" cy="244475"/>
          </a:xfrm>
          <a:prstGeom prst="rect">
            <a:avLst/>
          </a:prstGeom>
          <a:noFill/>
          <a:ln w="9525">
            <a:noFill/>
            <a:miter lim="800000"/>
            <a:headEnd/>
            <a:tailEnd/>
          </a:ln>
        </p:spPr>
        <p:txBody>
          <a:bodyPr/>
          <a:lstStyle/>
          <a:p>
            <a:pPr algn="r"/>
            <a:fld id="{49421F71-B423-4813-B3F8-E012C3C14C24}" type="slidenum">
              <a:rPr lang="en-US" sz="1200">
                <a:latin typeface="Arial" charset="0"/>
                <a:cs typeface="Arial" charset="0"/>
              </a:rPr>
              <a:pPr algn="r"/>
              <a:t>74</a:t>
            </a:fld>
            <a:endParaRPr lang="en-US" sz="1200">
              <a:latin typeface="Arial" charset="0"/>
              <a:cs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idx="4294967295"/>
          </p:nvPr>
        </p:nvSpPr>
        <p:spPr>
          <a:xfrm>
            <a:off x="0" y="304800"/>
            <a:ext cx="9144000" cy="836613"/>
          </a:xfrm>
        </p:spPr>
        <p:txBody>
          <a:bodyPr/>
          <a:lstStyle/>
          <a:p>
            <a:r>
              <a:rPr lang="en-US" smtClean="0"/>
              <a:t>Smart Grid Domains – 802.15 TG4g </a:t>
            </a:r>
          </a:p>
        </p:txBody>
      </p:sp>
      <p:pic>
        <p:nvPicPr>
          <p:cNvPr id="303107" name="Picture 2" descr="Standards Space 2008-10-30 - v2.png"/>
          <p:cNvPicPr>
            <a:picLocks noChangeAspect="1"/>
          </p:cNvPicPr>
          <p:nvPr/>
        </p:nvPicPr>
        <p:blipFill>
          <a:blip r:embed="rId2"/>
          <a:srcRect/>
          <a:stretch>
            <a:fillRect/>
          </a:stretch>
        </p:blipFill>
        <p:spPr bwMode="auto">
          <a:xfrm>
            <a:off x="1447800" y="1524000"/>
            <a:ext cx="6732588" cy="4724400"/>
          </a:xfrm>
          <a:prstGeom prst="rect">
            <a:avLst/>
          </a:prstGeom>
          <a:noFill/>
          <a:ln w="9525">
            <a:noFill/>
            <a:miter lim="800000"/>
            <a:headEnd/>
            <a:tailEnd/>
          </a:ln>
        </p:spPr>
      </p:pic>
      <p:sp>
        <p:nvSpPr>
          <p:cNvPr id="303108" name="Rounded Rectangle 5"/>
          <p:cNvSpPr>
            <a:spLocks noChangeArrowheads="1"/>
          </p:cNvSpPr>
          <p:nvPr/>
        </p:nvSpPr>
        <p:spPr bwMode="auto">
          <a:xfrm>
            <a:off x="3505200" y="2743200"/>
            <a:ext cx="1600200" cy="2133600"/>
          </a:xfrm>
          <a:prstGeom prst="roundRect">
            <a:avLst>
              <a:gd name="adj" fmla="val 16667"/>
            </a:avLst>
          </a:prstGeom>
          <a:solidFill>
            <a:srgbClr val="0000FF">
              <a:alpha val="25098"/>
            </a:srgbClr>
          </a:solidFill>
          <a:ln w="12700">
            <a:solidFill>
              <a:schemeClr val="tx1"/>
            </a:solidFill>
            <a:round/>
            <a:headEnd type="none" w="sm" len="sm"/>
            <a:tailEnd type="none" w="sm" len="sm"/>
          </a:ln>
        </p:spPr>
        <p:txBody>
          <a:bodyPr/>
          <a:lstStyle/>
          <a:p>
            <a:pPr eaLnBrk="0" hangingPunct="0"/>
            <a:r>
              <a:rPr lang="en-US" sz="1200"/>
              <a:t>IEEE 802.15 </a:t>
            </a:r>
          </a:p>
          <a:p>
            <a:pPr eaLnBrk="0" hangingPunct="0"/>
            <a:r>
              <a:rPr lang="en-US" sz="1200"/>
              <a:t>TG4g Network</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357688" y="6475413"/>
            <a:ext cx="50482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Slide </a:t>
            </a:r>
            <a:fld id="{8BB665FD-8805-44D6-B88E-467BA3F3991B}" type="slidenum">
              <a:rPr lang="en-US" sz="1200">
                <a:solidFill>
                  <a:srgbClr val="000000"/>
                </a:solidFill>
              </a:rPr>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76</a:t>
            </a:fld>
            <a:endParaRPr lang="en-US" sz="1200">
              <a:solidFill>
                <a:srgbClr val="000000"/>
              </a:solidFill>
            </a:endParaRPr>
          </a:p>
        </p:txBody>
      </p:sp>
      <p:sp>
        <p:nvSpPr>
          <p:cNvPr id="5122" name="Text Box 2"/>
          <p:cNvSpPr txBox="1">
            <a:spLocks noChangeArrowheads="1"/>
          </p:cNvSpPr>
          <p:nvPr/>
        </p:nvSpPr>
        <p:spPr bwMode="auto">
          <a:xfrm>
            <a:off x="4357688" y="6475413"/>
            <a:ext cx="50482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Slide </a:t>
            </a:r>
            <a:fld id="{F1311BCB-1136-4B7B-8980-EA04B801836D}" type="slidenum">
              <a:rPr lang="en-US" sz="1200">
                <a:solidFill>
                  <a:srgbClr val="000000"/>
                </a:solidFill>
              </a:rPr>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76</a:t>
            </a:fld>
            <a:endParaRPr lang="en-US" sz="1200">
              <a:solidFill>
                <a:srgbClr val="000000"/>
              </a:solidFill>
            </a:endParaRPr>
          </a:p>
        </p:txBody>
      </p:sp>
      <p:sp>
        <p:nvSpPr>
          <p:cNvPr id="5124" name="Text Box 4"/>
          <p:cNvSpPr txBox="1">
            <a:spLocks noChangeArrowheads="1"/>
          </p:cNvSpPr>
          <p:nvPr/>
        </p:nvSpPr>
        <p:spPr bwMode="auto">
          <a:xfrm>
            <a:off x="381000" y="1295400"/>
            <a:ext cx="81534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marL="342900" indent="-3349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rgbClr val="000000"/>
                </a:solidFill>
                <a:latin typeface="Times New Roman" charset="0"/>
                <a:ea typeface="ＭＳ Ｐゴシック" charset="0"/>
                <a:cs typeface="ＭＳ Ｐゴシック"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rgbClr val="000000"/>
                </a:solidFill>
                <a:latin typeface="Times New Roman" charset="0"/>
                <a:ea typeface="ＭＳ Ｐゴシック" charset="0"/>
                <a:cs typeface="ＭＳ Ｐゴシック"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rgbClr val="000000"/>
                </a:solidFill>
                <a:latin typeface="Times New Roman" charset="0"/>
                <a:ea typeface="ＭＳ Ｐゴシック" charset="0"/>
                <a:cs typeface="ＭＳ Ｐゴシック"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rgbClr val="000000"/>
                </a:solidFill>
                <a:latin typeface="Times New Roman" charset="0"/>
                <a:ea typeface="ＭＳ Ｐゴシック" charset="0"/>
                <a:cs typeface="ＭＳ Ｐゴシック"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rgbClr val="000000"/>
                </a:solidFill>
                <a:latin typeface="Times New Roman" charset="0"/>
                <a:ea typeface="ＭＳ Ｐゴシック" charset="0"/>
                <a:cs typeface="ＭＳ Ｐゴシック" charset="0"/>
              </a:defRPr>
            </a:lvl9pPr>
          </a:lstStyle>
          <a:p>
            <a:pPr>
              <a:spcBef>
                <a:spcPts val="375"/>
              </a:spcBef>
              <a:defRPr/>
            </a:pPr>
            <a:r>
              <a:rPr lang="en-US" sz="1600" dirty="0" smtClean="0">
                <a:latin typeface="+mn-lt"/>
              </a:rPr>
              <a:t>This Standard defines an amendment to IEEE 802.15.4. It addresses principally outdoor Low Data Rate Wireless Smart Metering Utility Network requirements. It defines an alternate PHY and only those MAC modifications needed to support its implementation.  </a:t>
            </a:r>
          </a:p>
          <a:p>
            <a:pPr>
              <a:spcBef>
                <a:spcPts val="375"/>
              </a:spcBef>
              <a:defRPr/>
            </a:pPr>
            <a:r>
              <a:rPr lang="en-US" sz="1600" dirty="0" smtClean="0">
                <a:latin typeface="+mn-lt"/>
              </a:rPr>
              <a:t>Specifically, the amendment supports all of the following:  </a:t>
            </a:r>
          </a:p>
          <a:p>
            <a:pPr>
              <a:spcBef>
                <a:spcPts val="375"/>
              </a:spcBef>
              <a:buFont typeface="Times New Roman" charset="0"/>
              <a:buChar char="•"/>
              <a:defRPr/>
            </a:pPr>
            <a:r>
              <a:rPr lang="en-US" sz="1600" dirty="0" smtClean="0">
                <a:latin typeface="+mn-lt"/>
              </a:rPr>
              <a:t>Operation in any of the regionally available license exempt frequency bands, such as 700MHz to 1GHz, and the 2.4 GHz band. </a:t>
            </a:r>
            <a:endParaRPr lang="en-US" sz="1600" dirty="0">
              <a:latin typeface="+mn-lt"/>
            </a:endParaRPr>
          </a:p>
          <a:p>
            <a:pPr>
              <a:spcBef>
                <a:spcPts val="375"/>
              </a:spcBef>
              <a:buFont typeface="Times New Roman" charset="0"/>
              <a:buChar char="•"/>
              <a:defRPr/>
            </a:pPr>
            <a:r>
              <a:rPr lang="en-US" sz="1600" dirty="0" smtClean="0">
                <a:latin typeface="+mn-lt"/>
              </a:rPr>
              <a:t>Data rate of at least 40 </a:t>
            </a:r>
            <a:r>
              <a:rPr lang="en-US" sz="1600" dirty="0" err="1" smtClean="0">
                <a:latin typeface="+mn-lt"/>
              </a:rPr>
              <a:t>kbits</a:t>
            </a:r>
            <a:r>
              <a:rPr lang="en-US" sz="1600" dirty="0" smtClean="0">
                <a:latin typeface="+mn-lt"/>
              </a:rPr>
              <a:t> per second but not more than 1000 </a:t>
            </a:r>
            <a:r>
              <a:rPr lang="en-US" sz="1600" dirty="0" err="1" smtClean="0">
                <a:latin typeface="+mn-lt"/>
              </a:rPr>
              <a:t>kbits</a:t>
            </a:r>
            <a:r>
              <a:rPr lang="en-US" sz="1600" dirty="0" smtClean="0">
                <a:latin typeface="+mn-lt"/>
              </a:rPr>
              <a:t> per second </a:t>
            </a:r>
          </a:p>
          <a:p>
            <a:pPr>
              <a:spcBef>
                <a:spcPts val="375"/>
              </a:spcBef>
              <a:buFont typeface="Times New Roman" charset="0"/>
              <a:buChar char="•"/>
              <a:defRPr/>
            </a:pPr>
            <a:r>
              <a:rPr lang="en-US" sz="1600" dirty="0" smtClean="0">
                <a:latin typeface="+mn-lt"/>
              </a:rPr>
              <a:t>Achieve the optimal energy efficient link margin given the environmental conditions encountered in Smart Metering deployments.</a:t>
            </a:r>
          </a:p>
          <a:p>
            <a:pPr>
              <a:spcBef>
                <a:spcPts val="375"/>
              </a:spcBef>
              <a:buFont typeface="Times New Roman" charset="0"/>
              <a:buChar char="•"/>
              <a:defRPr/>
            </a:pPr>
            <a:r>
              <a:rPr lang="en-US" sz="1600" dirty="0" smtClean="0">
                <a:latin typeface="+mn-lt"/>
              </a:rPr>
              <a:t>Principally outdoor communications </a:t>
            </a:r>
          </a:p>
          <a:p>
            <a:pPr>
              <a:spcBef>
                <a:spcPts val="375"/>
              </a:spcBef>
              <a:buFont typeface="Times New Roman" charset="0"/>
              <a:buChar char="•"/>
              <a:defRPr/>
            </a:pPr>
            <a:r>
              <a:rPr lang="en-US" sz="1600" dirty="0" smtClean="0">
                <a:latin typeface="+mn-lt"/>
              </a:rPr>
              <a:t>PHY frame sizes up to a minimum of 1500 octets  </a:t>
            </a:r>
          </a:p>
          <a:p>
            <a:pPr>
              <a:spcBef>
                <a:spcPts val="375"/>
              </a:spcBef>
              <a:buFont typeface="Times New Roman" charset="0"/>
              <a:buChar char="•"/>
              <a:defRPr/>
            </a:pPr>
            <a:r>
              <a:rPr lang="en-US" sz="1600" dirty="0" smtClean="0">
                <a:latin typeface="+mn-lt"/>
              </a:rPr>
              <a:t> Simultaneous operation for at least 3 co-located orthogonal networks  </a:t>
            </a:r>
          </a:p>
          <a:p>
            <a:pPr>
              <a:spcBef>
                <a:spcPts val="375"/>
              </a:spcBef>
              <a:buFont typeface="Times New Roman" charset="0"/>
              <a:buChar char="•"/>
              <a:defRPr/>
            </a:pPr>
            <a:r>
              <a:rPr lang="en-US" sz="1600" dirty="0" smtClean="0">
                <a:latin typeface="+mn-lt"/>
              </a:rPr>
              <a:t>Connectivity to at least one thousand direct neighbors characteristic of dense urban deployment  </a:t>
            </a:r>
          </a:p>
          <a:p>
            <a:pPr>
              <a:spcBef>
                <a:spcPts val="375"/>
              </a:spcBef>
              <a:buFont typeface="Times New Roman" charset="0"/>
              <a:buChar char="•"/>
              <a:defRPr/>
            </a:pPr>
            <a:r>
              <a:rPr lang="en-US" sz="1600" dirty="0" smtClean="0">
                <a:latin typeface="+mn-lt"/>
              </a:rPr>
              <a:t>Provides mechanisms that enable coexistence with other systems in the same band(s) including IEEE 802.11, 802.15 and 802.16 systems </a:t>
            </a:r>
          </a:p>
        </p:txBody>
      </p:sp>
      <p:sp>
        <p:nvSpPr>
          <p:cNvPr id="304133" name="Rectangle 2"/>
          <p:cNvSpPr txBox="1">
            <a:spLocks noChangeArrowheads="1"/>
          </p:cNvSpPr>
          <p:nvPr/>
        </p:nvSpPr>
        <p:spPr bwMode="auto">
          <a:xfrm>
            <a:off x="685800" y="457200"/>
            <a:ext cx="7772400" cy="762000"/>
          </a:xfrm>
          <a:prstGeom prst="rect">
            <a:avLst/>
          </a:prstGeom>
          <a:noFill/>
          <a:ln w="9525">
            <a:noFill/>
            <a:miter lim="800000"/>
            <a:headEnd/>
            <a:tailEnd/>
          </a:ln>
        </p:spPr>
        <p:txBody>
          <a:bodyPr/>
          <a:lstStyle/>
          <a:p>
            <a:pPr eaLnBrk="0" hangingPunct="0"/>
            <a:r>
              <a:rPr lang="en-US" sz="3600" b="1">
                <a:solidFill>
                  <a:schemeClr val="tx2"/>
                </a:solidFill>
                <a:latin typeface="Arial" charset="0"/>
              </a:rPr>
              <a:t>TG4g-SUN PAR Scope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357688" y="6475413"/>
            <a:ext cx="50482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Slide </a:t>
            </a:r>
            <a:fld id="{A41FA084-A0C5-4B21-82FC-E06F1D38009F}" type="slidenum">
              <a:rPr lang="en-US" sz="1200">
                <a:solidFill>
                  <a:srgbClr val="000000"/>
                </a:solidFill>
              </a:rPr>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77</a:t>
            </a:fld>
            <a:endParaRPr lang="en-US" sz="1200">
              <a:solidFill>
                <a:srgbClr val="000000"/>
              </a:solidFill>
            </a:endParaRPr>
          </a:p>
        </p:txBody>
      </p:sp>
      <p:sp>
        <p:nvSpPr>
          <p:cNvPr id="6146" name="Text Box 2"/>
          <p:cNvSpPr txBox="1">
            <a:spLocks noChangeArrowheads="1"/>
          </p:cNvSpPr>
          <p:nvPr/>
        </p:nvSpPr>
        <p:spPr bwMode="auto">
          <a:xfrm>
            <a:off x="4357688" y="6475413"/>
            <a:ext cx="50482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Slide </a:t>
            </a:r>
            <a:fld id="{9A1D9A19-28FE-4DE8-8824-D7B7B9C00687}" type="slidenum">
              <a:rPr lang="en-US" sz="1200">
                <a:solidFill>
                  <a:srgbClr val="000000"/>
                </a:solidFill>
              </a:rPr>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77</a:t>
            </a:fld>
            <a:endParaRPr lang="en-US" sz="1200">
              <a:solidFill>
                <a:srgbClr val="000000"/>
              </a:solidFill>
            </a:endParaRPr>
          </a:p>
        </p:txBody>
      </p:sp>
      <p:sp>
        <p:nvSpPr>
          <p:cNvPr id="6148" name="Text Box 4"/>
          <p:cNvSpPr txBox="1">
            <a:spLocks noChangeArrowheads="1"/>
          </p:cNvSpPr>
          <p:nvPr/>
        </p:nvSpPr>
        <p:spPr bwMode="auto">
          <a:xfrm>
            <a:off x="381000" y="1524000"/>
            <a:ext cx="81534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a:solidFill>
                  <a:srgbClr val="000000"/>
                </a:solidFill>
                <a:latin typeface="Arial" charset="0"/>
              </a:rPr>
              <a:t>To provide a global standard that facilitates very large scale process control applications such as the utility smart-grid network. This amendment supports large, geographically diverse networks with minimal infrastructure. Smart Metering Utility Networks can potentially contain millions of fixed endpoints. The communication range, robustness, and coexistence characteristics required for this class of application have not been met with existing 802 standards (See explanatory notes in Section 8.1 Doc#15-08-705). </a:t>
            </a:r>
          </a:p>
        </p:txBody>
      </p:sp>
      <p:sp>
        <p:nvSpPr>
          <p:cNvPr id="306181" name="Rectangle 2"/>
          <p:cNvSpPr txBox="1">
            <a:spLocks noChangeArrowheads="1"/>
          </p:cNvSpPr>
          <p:nvPr/>
        </p:nvSpPr>
        <p:spPr bwMode="auto">
          <a:xfrm>
            <a:off x="685800" y="457200"/>
            <a:ext cx="7772400" cy="762000"/>
          </a:xfrm>
          <a:prstGeom prst="rect">
            <a:avLst/>
          </a:prstGeom>
          <a:noFill/>
          <a:ln w="9525">
            <a:noFill/>
            <a:miter lim="800000"/>
            <a:headEnd/>
            <a:tailEnd/>
          </a:ln>
        </p:spPr>
        <p:txBody>
          <a:bodyPr/>
          <a:lstStyle/>
          <a:p>
            <a:pPr eaLnBrk="0" hangingPunct="0"/>
            <a:r>
              <a:rPr lang="en-US" sz="3600" b="1">
                <a:solidFill>
                  <a:schemeClr val="tx2"/>
                </a:solidFill>
                <a:latin typeface="Arial" charset="0"/>
              </a:rPr>
              <a:t>TG4g-SUN PAR Purpose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idx="4294967295"/>
          </p:nvPr>
        </p:nvSpPr>
        <p:spPr>
          <a:xfrm>
            <a:off x="304800" y="381000"/>
            <a:ext cx="7772400" cy="762000"/>
          </a:xfrm>
        </p:spPr>
        <p:txBody>
          <a:bodyPr/>
          <a:lstStyle/>
          <a:p>
            <a:r>
              <a:rPr lang="en-GB" smtClean="0"/>
              <a:t>IEEE 802.15  TG4g Highlights</a:t>
            </a:r>
          </a:p>
        </p:txBody>
      </p:sp>
      <p:sp>
        <p:nvSpPr>
          <p:cNvPr id="12291" name="Content Placeholder 2"/>
          <p:cNvSpPr>
            <a:spLocks noGrp="1"/>
          </p:cNvSpPr>
          <p:nvPr>
            <p:ph idx="4294967295"/>
          </p:nvPr>
        </p:nvSpPr>
        <p:spPr>
          <a:xfrm>
            <a:off x="685800" y="1066800"/>
            <a:ext cx="7772400" cy="5334000"/>
          </a:xfrm>
        </p:spPr>
        <p:txBody>
          <a:bodyPr/>
          <a:lstStyle/>
          <a:p>
            <a:pPr>
              <a:buClr>
                <a:srgbClr val="FF0000"/>
              </a:buClr>
              <a:buFont typeface="Arial"/>
              <a:buChar char="•"/>
              <a:defRPr/>
            </a:pPr>
            <a:r>
              <a:rPr lang="en-GB" sz="2000" b="1" dirty="0" smtClean="0">
                <a:latin typeface="+mj-lt"/>
                <a:cs typeface="ＭＳ Ｐゴシック" charset="0"/>
              </a:rPr>
              <a:t>Key features</a:t>
            </a:r>
          </a:p>
          <a:p>
            <a:pPr marL="914400" lvl="1" indent="-457200">
              <a:buFont typeface="Arial"/>
              <a:buChar char="•"/>
              <a:defRPr/>
            </a:pPr>
            <a:r>
              <a:rPr lang="en-GB" sz="1800" dirty="0" smtClean="0">
                <a:latin typeface="+mj-lt"/>
              </a:rPr>
              <a:t>Three PHYS: FSK, OFDM and OQPSK</a:t>
            </a:r>
          </a:p>
          <a:p>
            <a:pPr marL="914400" lvl="1" indent="-457200">
              <a:buFont typeface="Arial"/>
              <a:buChar char="•"/>
              <a:defRPr/>
            </a:pPr>
            <a:r>
              <a:rPr lang="en-GB" sz="1800" dirty="0" smtClean="0">
                <a:latin typeface="+mj-lt"/>
              </a:rPr>
              <a:t>FSK mode is mandatory</a:t>
            </a:r>
          </a:p>
          <a:p>
            <a:pPr marL="914400" lvl="1" indent="-457200">
              <a:buFont typeface="Arial"/>
              <a:buChar char="•"/>
              <a:defRPr/>
            </a:pPr>
            <a:r>
              <a:rPr lang="en-GB" sz="1800" dirty="0" smtClean="0">
                <a:latin typeface="+mj-lt"/>
              </a:rPr>
              <a:t>Multiple Data rates supported</a:t>
            </a:r>
          </a:p>
          <a:p>
            <a:pPr marL="914400" lvl="1" indent="-457200">
              <a:buFont typeface="Arial"/>
              <a:buChar char="•"/>
              <a:defRPr/>
            </a:pPr>
            <a:r>
              <a:rPr lang="en-GB" sz="1800" dirty="0" smtClean="0">
                <a:latin typeface="+mj-lt"/>
              </a:rPr>
              <a:t>Operation in multiple global frequency bands defined with flexibility to add new frequency bands</a:t>
            </a:r>
          </a:p>
          <a:p>
            <a:pPr marL="914400" lvl="1" indent="-457200">
              <a:buFont typeface="Arial"/>
              <a:buChar char="•"/>
              <a:defRPr/>
            </a:pPr>
            <a:r>
              <a:rPr lang="en-GB" sz="1800" dirty="0" smtClean="0">
                <a:latin typeface="+mj-lt"/>
              </a:rPr>
              <a:t>Frequency hopping / channel agility where appropriate</a:t>
            </a:r>
          </a:p>
          <a:p>
            <a:pPr marL="914400" lvl="1" indent="-457200">
              <a:buFont typeface="Arial"/>
              <a:buChar char="•"/>
              <a:defRPr/>
            </a:pPr>
            <a:r>
              <a:rPr lang="en-GB" sz="1800" dirty="0" smtClean="0">
                <a:latin typeface="+mj-lt"/>
              </a:rPr>
              <a:t>Large frame sizes providing direct support for IP frames without 6LoWPAN</a:t>
            </a:r>
          </a:p>
          <a:p>
            <a:pPr marL="914400" lvl="1" indent="-457200">
              <a:buFont typeface="Arial"/>
              <a:buChar char="•"/>
              <a:defRPr/>
            </a:pPr>
            <a:r>
              <a:rPr lang="en-GB" sz="1800" dirty="0" smtClean="0">
                <a:latin typeface="+mj-lt"/>
              </a:rPr>
              <a:t>Optional forward error correction</a:t>
            </a:r>
          </a:p>
          <a:p>
            <a:pPr marL="914400" lvl="1" indent="-457200">
              <a:buFont typeface="Arial"/>
              <a:buChar char="•"/>
              <a:defRPr/>
            </a:pPr>
            <a:r>
              <a:rPr lang="en-GB" sz="1800" dirty="0" smtClean="0">
                <a:latin typeface="+mj-lt"/>
              </a:rPr>
              <a:t>Support for coexistent networks</a:t>
            </a:r>
          </a:p>
          <a:p>
            <a:pPr marL="457200" lvl="1" indent="0">
              <a:buFont typeface="Wingdings" pitchFamily="2" charset="2"/>
              <a:buNone/>
              <a:defRPr/>
            </a:pPr>
            <a:endParaRPr lang="en-GB" sz="1800" dirty="0" smtClean="0">
              <a:latin typeface="+mj-lt"/>
            </a:endParaRP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txBox="1">
            <a:spLocks noChangeArrowheads="1"/>
          </p:cNvSpPr>
          <p:nvPr/>
        </p:nvSpPr>
        <p:spPr bwMode="auto">
          <a:xfrm>
            <a:off x="685800" y="457200"/>
            <a:ext cx="7772400" cy="762000"/>
          </a:xfrm>
          <a:prstGeom prst="rect">
            <a:avLst/>
          </a:prstGeom>
          <a:noFill/>
          <a:ln w="9525">
            <a:noFill/>
            <a:miter lim="800000"/>
            <a:headEnd/>
            <a:tailEnd/>
          </a:ln>
        </p:spPr>
        <p:txBody>
          <a:bodyPr/>
          <a:lstStyle/>
          <a:p>
            <a:pPr eaLnBrk="0" hangingPunct="0"/>
            <a:r>
              <a:rPr lang="en-US" sz="3600" b="1">
                <a:solidFill>
                  <a:schemeClr val="tx2"/>
                </a:solidFill>
                <a:latin typeface="Arial" charset="0"/>
              </a:rPr>
              <a:t>TG4g-SUN History</a:t>
            </a:r>
          </a:p>
        </p:txBody>
      </p:sp>
      <p:sp>
        <p:nvSpPr>
          <p:cNvPr id="4" name="Text Box 4"/>
          <p:cNvSpPr txBox="1">
            <a:spLocks noChangeArrowheads="1"/>
          </p:cNvSpPr>
          <p:nvPr/>
        </p:nvSpPr>
        <p:spPr bwMode="auto">
          <a:xfrm>
            <a:off x="457200" y="1143000"/>
            <a:ext cx="81534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b="1">
                <a:solidFill>
                  <a:srgbClr val="000000"/>
                </a:solidFill>
                <a:latin typeface="Arial" charset="0"/>
              </a:rPr>
              <a:t>September 2008</a:t>
            </a: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a:solidFill>
                  <a:srgbClr val="000000"/>
                </a:solidFill>
                <a:latin typeface="Arial" charset="0"/>
              </a:rPr>
              <a:t>	Study Group Formed</a:t>
            </a: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a:solidFill>
                <a:srgbClr val="000000"/>
              </a:solidFill>
              <a:latin typeface="Arial" charset="0"/>
            </a:endParaRP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b="1">
                <a:solidFill>
                  <a:srgbClr val="000000"/>
                </a:solidFill>
                <a:latin typeface="Arial" charset="0"/>
              </a:rPr>
              <a:t>November 2008</a:t>
            </a: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a:solidFill>
                  <a:srgbClr val="000000"/>
                </a:solidFill>
                <a:latin typeface="Arial" charset="0"/>
              </a:rPr>
              <a:t>	PAR Approved</a:t>
            </a: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a:solidFill>
                <a:srgbClr val="000000"/>
              </a:solidFill>
              <a:latin typeface="Arial" charset="0"/>
            </a:endParaRP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b="1">
                <a:solidFill>
                  <a:srgbClr val="000000"/>
                </a:solidFill>
                <a:latin typeface="Arial" charset="0"/>
              </a:rPr>
              <a:t>March 2010</a:t>
            </a: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a:solidFill>
                  <a:srgbClr val="000000"/>
                </a:solidFill>
                <a:latin typeface="Arial" charset="0"/>
              </a:rPr>
              <a:t>	1</a:t>
            </a:r>
            <a:r>
              <a:rPr lang="en-US" sz="1800" baseline="30000">
                <a:solidFill>
                  <a:srgbClr val="000000"/>
                </a:solidFill>
                <a:latin typeface="Arial" charset="0"/>
              </a:rPr>
              <a:t>st </a:t>
            </a:r>
            <a:r>
              <a:rPr lang="en-US" sz="1800">
                <a:solidFill>
                  <a:srgbClr val="000000"/>
                </a:solidFill>
                <a:latin typeface="Arial" charset="0"/>
              </a:rPr>
              <a:t> Working Group Letter Ballot  - failed</a:t>
            </a:r>
            <a:endParaRPr lang="en-US" sz="1800">
              <a:solidFill>
                <a:srgbClr val="000000"/>
              </a:solidFill>
              <a:latin typeface="Arial" charset="0"/>
              <a:sym typeface="Wingdings" pitchFamily="2" charset="2"/>
            </a:endParaRP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a:solidFill>
                <a:srgbClr val="000000"/>
              </a:solidFill>
              <a:latin typeface="Arial" charset="0"/>
              <a:sym typeface="Wingdings" pitchFamily="2" charset="2"/>
            </a:endParaRP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b="1">
                <a:solidFill>
                  <a:srgbClr val="000000"/>
                </a:solidFill>
                <a:latin typeface="Arial" charset="0"/>
              </a:rPr>
              <a:t>September 2010 – June 2011</a:t>
            </a: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a:solidFill>
                  <a:srgbClr val="000000"/>
                </a:solidFill>
                <a:latin typeface="Arial" charset="0"/>
              </a:rPr>
              <a:t>	Working Group Letter Ballots and Recirculation Ballots</a:t>
            </a: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a:solidFill>
                <a:srgbClr val="000000"/>
              </a:solidFill>
              <a:latin typeface="Arial" charset="0"/>
            </a:endParaRP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b="1">
                <a:solidFill>
                  <a:srgbClr val="000000"/>
                </a:solidFill>
                <a:latin typeface="Arial" charset="0"/>
              </a:rPr>
              <a:t>July 2011– November 2011</a:t>
            </a: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a:solidFill>
                  <a:srgbClr val="000000"/>
                </a:solidFill>
              </a:rPr>
              <a:t>	</a:t>
            </a:r>
            <a:r>
              <a:rPr lang="en-US" sz="1800">
                <a:solidFill>
                  <a:srgbClr val="000000"/>
                </a:solidFill>
                <a:latin typeface="Arial" charset="0"/>
              </a:rPr>
              <a:t>Sponsor Ballot and Recirculation Ballot</a:t>
            </a: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a:solidFill>
                <a:srgbClr val="000000"/>
              </a:solidFill>
              <a:latin typeface="Arial" charset="0"/>
            </a:endParaRPr>
          </a:p>
          <a:p>
            <a:pPr marL="342900" indent="-334963">
              <a:spcBef>
                <a:spcPts val="4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a:solidFill>
                <a:srgbClr val="000000"/>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a:srcRect/>
          <a:stretch>
            <a:fillRect/>
          </a:stretch>
        </p:blipFill>
        <p:spPr bwMode="auto">
          <a:xfrm>
            <a:off x="1143000" y="1447800"/>
            <a:ext cx="6492875" cy="4876800"/>
          </a:xfrm>
          <a:prstGeom prst="rect">
            <a:avLst/>
          </a:prstGeom>
          <a:noFill/>
          <a:ln w="9525">
            <a:noFill/>
            <a:miter lim="800000"/>
            <a:headEnd/>
            <a:tailEnd/>
          </a:ln>
        </p:spPr>
      </p:pic>
      <p:sp>
        <p:nvSpPr>
          <p:cNvPr id="5" name="Rectangle 2"/>
          <p:cNvSpPr>
            <a:spLocks noGrp="1" noChangeArrowheads="1"/>
          </p:cNvSpPr>
          <p:nvPr>
            <p:ph type="title" idx="4294967295"/>
          </p:nvPr>
        </p:nvSpPr>
        <p:spPr>
          <a:xfrm>
            <a:off x="228600" y="457200"/>
            <a:ext cx="8763000" cy="762000"/>
          </a:xfrm>
        </p:spPr>
        <p:txBody>
          <a:bodyPr/>
          <a:lstStyle/>
          <a:p>
            <a:pPr>
              <a:defRPr/>
            </a:pPr>
            <a:r>
              <a:rPr lang="en-US" sz="3200" cap="all" dirty="0" smtClean="0">
                <a:cs typeface="+mj-cs"/>
              </a:rPr>
              <a:t>Example: IEEE P2030 SG Comm. Model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357688" y="6475413"/>
            <a:ext cx="50482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Slide </a:t>
            </a:r>
            <a:fld id="{C7259324-AC5D-4EB3-8742-7D824A4F0BDA}" type="slidenum">
              <a:rPr lang="en-US" sz="1200">
                <a:solidFill>
                  <a:srgbClr val="000000"/>
                </a:solidFill>
              </a:rPr>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80</a:t>
            </a:fld>
            <a:endParaRPr lang="en-US" sz="1200">
              <a:solidFill>
                <a:srgbClr val="000000"/>
              </a:solidFill>
            </a:endParaRPr>
          </a:p>
        </p:txBody>
      </p:sp>
      <p:sp>
        <p:nvSpPr>
          <p:cNvPr id="9218" name="Text Box 2"/>
          <p:cNvSpPr txBox="1">
            <a:spLocks noChangeArrowheads="1"/>
          </p:cNvSpPr>
          <p:nvPr/>
        </p:nvSpPr>
        <p:spPr bwMode="auto">
          <a:xfrm>
            <a:off x="4357688" y="6475413"/>
            <a:ext cx="50482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Slide </a:t>
            </a:r>
            <a:fld id="{3EC02114-C8ED-47DE-BBCA-C28CE3EC5F1C}" type="slidenum">
              <a:rPr lang="en-US" sz="1200">
                <a:solidFill>
                  <a:srgbClr val="000000"/>
                </a:solidFill>
              </a:rPr>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80</a:t>
            </a:fld>
            <a:endParaRPr lang="en-US" sz="1200">
              <a:solidFill>
                <a:srgbClr val="000000"/>
              </a:solidFill>
            </a:endParaRPr>
          </a:p>
        </p:txBody>
      </p:sp>
      <p:sp>
        <p:nvSpPr>
          <p:cNvPr id="9220" name="Rectangle 4"/>
          <p:cNvSpPr>
            <a:spLocks noChangeArrowheads="1"/>
          </p:cNvSpPr>
          <p:nvPr/>
        </p:nvSpPr>
        <p:spPr bwMode="auto">
          <a:xfrm>
            <a:off x="609600" y="1981200"/>
            <a:ext cx="8077200"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spcBef>
                <a:spcPts val="0"/>
              </a:spcBef>
              <a:defRPr/>
            </a:pPr>
            <a:endParaRPr lang="en-US" sz="1600" dirty="0">
              <a:latin typeface="+mn-lt"/>
              <a:ea typeface="ＭＳ Ｐゴシック" pitchFamily="50" charset="-128"/>
              <a:cs typeface="ＭＳ Ｐゴシック" charset="0"/>
            </a:endParaRPr>
          </a:p>
          <a:p>
            <a:pPr>
              <a:spcBef>
                <a:spcPts val="0"/>
              </a:spcBef>
              <a:defRPr/>
            </a:pPr>
            <a:r>
              <a:rPr lang="en-US" sz="1600" dirty="0">
                <a:latin typeface="+mn-lt"/>
                <a:ea typeface="ＭＳ Ｐゴシック" pitchFamily="50" charset="-128"/>
                <a:cs typeface="ＭＳ Ｐゴシック" charset="0"/>
              </a:rPr>
              <a:t>   </a:t>
            </a:r>
          </a:p>
          <a:p>
            <a:pPr>
              <a:spcBef>
                <a:spcPts val="0"/>
              </a:spcBef>
              <a:defRPr/>
            </a:pPr>
            <a:r>
              <a:rPr lang="en-US" sz="1600" dirty="0">
                <a:latin typeface="+mn-lt"/>
                <a:ea typeface="ＭＳ Ｐゴシック" pitchFamily="50" charset="-128"/>
                <a:cs typeface="ＭＳ Ｐゴシック" charset="0"/>
              </a:rPr>
              <a:t>	</a:t>
            </a:r>
          </a:p>
          <a:p>
            <a:pPr>
              <a:spcBef>
                <a:spcPts val="0"/>
              </a:spcBef>
              <a:defRPr/>
            </a:pPr>
            <a:endParaRPr lang="en-US" sz="1600" dirty="0">
              <a:solidFill>
                <a:srgbClr val="800000"/>
              </a:solidFill>
              <a:latin typeface="+mn-lt"/>
              <a:ea typeface="ＭＳ Ｐゴシック" pitchFamily="50" charset="-128"/>
              <a:cs typeface="ＭＳ Ｐゴシック" charset="0"/>
            </a:endParaRPr>
          </a:p>
          <a:p>
            <a:pPr marL="525463" indent="-525463">
              <a:buClr>
                <a:srgbClr val="FF0000"/>
              </a:buClr>
              <a:buFont typeface="Wingdings" charset="0"/>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1600" dirty="0">
              <a:solidFill>
                <a:srgbClr val="800000"/>
              </a:solidFill>
              <a:latin typeface="+mn-lt"/>
              <a:ea typeface="ＭＳ Ｐゴシック" charset="0"/>
              <a:cs typeface="ＭＳ Ｐゴシック" charset="0"/>
            </a:endParaRPr>
          </a:p>
          <a:p>
            <a:pPr marL="525463" indent="-525463">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1600" dirty="0">
              <a:solidFill>
                <a:srgbClr val="800000"/>
              </a:solidFill>
              <a:latin typeface="+mn-lt"/>
              <a:ea typeface="ＭＳ Ｐゴシック" charset="0"/>
              <a:cs typeface="ＭＳ Ｐゴシック" charset="0"/>
            </a:endParaRPr>
          </a:p>
          <a:p>
            <a:pPr marL="525463" indent="-525463">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1600" dirty="0">
              <a:solidFill>
                <a:srgbClr val="800000"/>
              </a:solidFill>
              <a:latin typeface="+mn-lt"/>
              <a:ea typeface="ＭＳ Ｐゴシック" charset="0"/>
              <a:cs typeface="ＭＳ Ｐゴシック" charset="0"/>
            </a:endParaRPr>
          </a:p>
        </p:txBody>
      </p:sp>
      <p:sp>
        <p:nvSpPr>
          <p:cNvPr id="311301" name="Rectangle 2"/>
          <p:cNvSpPr txBox="1">
            <a:spLocks noChangeArrowheads="1"/>
          </p:cNvSpPr>
          <p:nvPr/>
        </p:nvSpPr>
        <p:spPr bwMode="auto">
          <a:xfrm>
            <a:off x="457200" y="457200"/>
            <a:ext cx="8229600" cy="1143000"/>
          </a:xfrm>
          <a:prstGeom prst="rect">
            <a:avLst/>
          </a:prstGeom>
          <a:noFill/>
          <a:ln w="9525">
            <a:noFill/>
            <a:miter lim="800000"/>
            <a:headEnd/>
            <a:tailEnd/>
          </a:ln>
        </p:spPr>
        <p:txBody>
          <a:bodyPr/>
          <a:lstStyle/>
          <a:p>
            <a:pPr eaLnBrk="0" hangingPunct="0"/>
            <a:r>
              <a:rPr lang="en-US" sz="3600" b="1">
                <a:solidFill>
                  <a:schemeClr val="tx2"/>
                </a:solidFill>
                <a:latin typeface="Arial" charset="0"/>
              </a:rPr>
              <a:t>TG4g-Sponsor Ballot Results</a:t>
            </a:r>
          </a:p>
        </p:txBody>
      </p:sp>
      <p:graphicFrame>
        <p:nvGraphicFramePr>
          <p:cNvPr id="311302" name="Object 1"/>
          <p:cNvGraphicFramePr>
            <a:graphicFrameLocks noChangeAspect="1"/>
          </p:cNvGraphicFramePr>
          <p:nvPr/>
        </p:nvGraphicFramePr>
        <p:xfrm>
          <a:off x="1447800" y="1736725"/>
          <a:ext cx="5849938" cy="3384550"/>
        </p:xfrm>
        <a:graphic>
          <a:graphicData uri="http://schemas.openxmlformats.org/presentationml/2006/ole">
            <mc:AlternateContent xmlns:mc="http://schemas.openxmlformats.org/markup-compatibility/2006">
              <mc:Choice xmlns:v="urn:schemas-microsoft-com:vml" Requires="v">
                <p:oleObj spid="_x0000_s311311" name="Worksheet" r:id="rId4" imgW="3314700" imgH="1917700" progId="Excel.Sheet.12">
                  <p:embed/>
                </p:oleObj>
              </mc:Choice>
              <mc:Fallback>
                <p:oleObj name="Worksheet" r:id="rId4" imgW="3314700" imgH="191770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736725"/>
                        <a:ext cx="5849938" cy="338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idx="4294967295"/>
          </p:nvPr>
        </p:nvSpPr>
        <p:spPr>
          <a:xfrm>
            <a:off x="685800" y="2743200"/>
            <a:ext cx="7772400" cy="762000"/>
          </a:xfrm>
        </p:spPr>
        <p:txBody>
          <a:bodyPr/>
          <a:lstStyle/>
          <a:p>
            <a:pPr algn="ctr"/>
            <a:r>
              <a:rPr lang="en-US" smtClean="0"/>
              <a:t>Questions?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endParaRPr lang="en-US" smtClean="0"/>
          </a:p>
        </p:txBody>
      </p:sp>
      <p:sp>
        <p:nvSpPr>
          <p:cNvPr id="266243" name="Rectangle 3"/>
          <p:cNvSpPr>
            <a:spLocks noGrp="1" noChangeArrowheads="1"/>
          </p:cNvSpPr>
          <p:nvPr>
            <p:ph type="body" idx="1"/>
          </p:nvPr>
        </p:nvSpPr>
        <p:spPr/>
        <p:txBody>
          <a:bodyPr/>
          <a:lstStyle/>
          <a:p>
            <a:endParaRPr 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idx="4294967295"/>
          </p:nvPr>
        </p:nvSpPr>
        <p:spPr>
          <a:xfrm>
            <a:off x="0" y="914400"/>
            <a:ext cx="9144000" cy="1616075"/>
          </a:xfrm>
        </p:spPr>
        <p:txBody>
          <a:bodyPr/>
          <a:lstStyle/>
          <a:p>
            <a:pPr algn="ctr" eaLnBrk="1" hangingPunct="1">
              <a:lnSpc>
                <a:spcPct val="90000"/>
              </a:lnSpc>
            </a:pPr>
            <a:r>
              <a:rPr lang="en-US" sz="4400" smtClean="0">
                <a:solidFill>
                  <a:srgbClr val="233A9B"/>
                </a:solidFill>
              </a:rPr>
              <a:t>Smart Grid Information Update</a:t>
            </a:r>
            <a:br>
              <a:rPr lang="en-US" sz="4400" smtClean="0">
                <a:solidFill>
                  <a:srgbClr val="233A9B"/>
                </a:solidFill>
              </a:rPr>
            </a:br>
            <a:r>
              <a:rPr lang="en-US" sz="4400" smtClean="0">
                <a:solidFill>
                  <a:srgbClr val="233A9B"/>
                </a:solidFill>
              </a:rPr>
              <a:t/>
            </a:r>
            <a:br>
              <a:rPr lang="en-US" sz="4400" smtClean="0">
                <a:solidFill>
                  <a:srgbClr val="233A9B"/>
                </a:solidFill>
              </a:rPr>
            </a:br>
            <a:r>
              <a:rPr lang="en-US" sz="3200" smtClean="0">
                <a:solidFill>
                  <a:srgbClr val="233A9B"/>
                </a:solidFill>
              </a:rPr>
              <a:t>November 2011</a:t>
            </a:r>
            <a:br>
              <a:rPr lang="en-US" sz="3200" smtClean="0">
                <a:solidFill>
                  <a:srgbClr val="233A9B"/>
                </a:solidFill>
              </a:rPr>
            </a:br>
            <a:r>
              <a:rPr lang="en-US" sz="3200" smtClean="0">
                <a:solidFill>
                  <a:srgbClr val="233A9B"/>
                </a:solidFill>
              </a:rPr>
              <a:t>Wi-Fi Activities</a:t>
            </a:r>
          </a:p>
        </p:txBody>
      </p:sp>
      <p:sp>
        <p:nvSpPr>
          <p:cNvPr id="248835" name="Rectangle 3"/>
          <p:cNvSpPr>
            <a:spLocks noGrp="1" noChangeArrowheads="1"/>
          </p:cNvSpPr>
          <p:nvPr>
            <p:ph type="subTitle" idx="4294967295"/>
          </p:nvPr>
        </p:nvSpPr>
        <p:spPr>
          <a:xfrm>
            <a:off x="2514600" y="3606800"/>
            <a:ext cx="3919538" cy="2044700"/>
          </a:xfrm>
        </p:spPr>
        <p:txBody>
          <a:bodyPr/>
          <a:lstStyle/>
          <a:p>
            <a:pPr marL="0" indent="0" algn="ctr" eaLnBrk="1" hangingPunct="1">
              <a:lnSpc>
                <a:spcPct val="90000"/>
              </a:lnSpc>
              <a:buFont typeface="Wingdings" pitchFamily="2" charset="2"/>
              <a:buNone/>
            </a:pPr>
            <a:r>
              <a:rPr lang="en-US" sz="3000" b="1" smtClean="0">
                <a:solidFill>
                  <a:schemeClr val="tx2"/>
                </a:solidFill>
              </a:rPr>
              <a:t>IEEE 802 LMSC Tutorial</a:t>
            </a:r>
            <a:endParaRPr lang="en-US" sz="2400" b="1" smtClean="0">
              <a:solidFill>
                <a:schemeClr val="tx2"/>
              </a:solidFill>
            </a:endParaRPr>
          </a:p>
          <a:p>
            <a:pPr marL="0" indent="0" algn="ctr" eaLnBrk="1" hangingPunct="1">
              <a:lnSpc>
                <a:spcPct val="90000"/>
              </a:lnSpc>
              <a:buFont typeface="Wingdings" pitchFamily="2" charset="2"/>
              <a:buNone/>
            </a:pPr>
            <a:r>
              <a:rPr lang="en-US" sz="2400" b="1" smtClean="0">
                <a:solidFill>
                  <a:schemeClr val="tx2"/>
                </a:solidFill>
              </a:rPr>
              <a:t>Atlanta, GA, USA</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idx="4294967295"/>
          </p:nvPr>
        </p:nvSpPr>
        <p:spPr>
          <a:xfrm>
            <a:off x="457200" y="457200"/>
            <a:ext cx="8382000" cy="762000"/>
          </a:xfrm>
        </p:spPr>
        <p:txBody>
          <a:bodyPr anchor="ctr"/>
          <a:lstStyle/>
          <a:p>
            <a:r>
              <a:rPr lang="en-US" sz="3200" smtClean="0"/>
              <a:t>Wi-Fi technology has all the key building blocks for an effective, efficient smart grid</a:t>
            </a:r>
          </a:p>
        </p:txBody>
      </p:sp>
      <p:sp>
        <p:nvSpPr>
          <p:cNvPr id="4" name="Snip Diagonal Corner Rectangle 3"/>
          <p:cNvSpPr/>
          <p:nvPr/>
        </p:nvSpPr>
        <p:spPr bwMode="auto">
          <a:xfrm>
            <a:off x="1851025" y="2374900"/>
            <a:ext cx="1858963" cy="1277938"/>
          </a:xfrm>
          <a:prstGeom prst="snip2DiagRect">
            <a:avLst/>
          </a:prstGeom>
          <a:solidFill>
            <a:schemeClr val="accent4">
              <a:lumMod val="20000"/>
              <a:lumOff val="80000"/>
            </a:schemeClr>
          </a:solidFill>
          <a:ln>
            <a:solidFill>
              <a:schemeClr val="accent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r>
              <a:rPr lang="en-US" sz="1800" b="1" dirty="0">
                <a:solidFill>
                  <a:schemeClr val="accent4"/>
                </a:solidFill>
              </a:rPr>
              <a:t>Compatible</a:t>
            </a:r>
          </a:p>
        </p:txBody>
      </p:sp>
      <p:sp>
        <p:nvSpPr>
          <p:cNvPr id="5" name="TextBox 4"/>
          <p:cNvSpPr txBox="1"/>
          <p:nvPr/>
        </p:nvSpPr>
        <p:spPr>
          <a:xfrm>
            <a:off x="381000" y="1905000"/>
            <a:ext cx="8610600" cy="519113"/>
          </a:xfrm>
          <a:prstGeom prst="rect">
            <a:avLst/>
          </a:prstGeom>
          <a:noFill/>
        </p:spPr>
        <p:txBody>
          <a:bodyPr>
            <a:spAutoFit/>
          </a:bodyPr>
          <a:lstStyle/>
          <a:p>
            <a:pPr eaLnBrk="0" hangingPunct="0">
              <a:defRPr/>
            </a:pPr>
            <a:r>
              <a:rPr lang="en-US" sz="2800" b="1" i="1" dirty="0">
                <a:solidFill>
                  <a:schemeClr val="accent4"/>
                </a:solidFill>
                <a:latin typeface="+mn-lt"/>
                <a:ea typeface="+mn-ea"/>
                <a:cs typeface="+mn-cs"/>
              </a:rPr>
              <a:t>The Smart Grid needs solutions that are… </a:t>
            </a:r>
          </a:p>
        </p:txBody>
      </p:sp>
      <p:sp>
        <p:nvSpPr>
          <p:cNvPr id="6" name="TextBox 5"/>
          <p:cNvSpPr txBox="1"/>
          <p:nvPr/>
        </p:nvSpPr>
        <p:spPr>
          <a:xfrm>
            <a:off x="409575" y="5424488"/>
            <a:ext cx="8610600" cy="519112"/>
          </a:xfrm>
          <a:prstGeom prst="rect">
            <a:avLst/>
          </a:prstGeom>
          <a:noFill/>
        </p:spPr>
        <p:txBody>
          <a:bodyPr>
            <a:spAutoFit/>
          </a:bodyPr>
          <a:lstStyle/>
          <a:p>
            <a:pPr algn="r" eaLnBrk="0" hangingPunct="0">
              <a:defRPr/>
            </a:pPr>
            <a:r>
              <a:rPr lang="en-US" sz="2800" b="1" i="1" dirty="0">
                <a:solidFill>
                  <a:schemeClr val="accent4"/>
                </a:solidFill>
                <a:latin typeface="+mn-lt"/>
                <a:ea typeface="+mn-ea"/>
                <a:cs typeface="+mn-cs"/>
              </a:rPr>
              <a:t>Wi-Fi technology delivers today!</a:t>
            </a:r>
          </a:p>
        </p:txBody>
      </p:sp>
      <p:sp>
        <p:nvSpPr>
          <p:cNvPr id="7" name="Snip Diagonal Corner Rectangle 6"/>
          <p:cNvSpPr/>
          <p:nvPr/>
        </p:nvSpPr>
        <p:spPr bwMode="auto">
          <a:xfrm>
            <a:off x="3538538" y="2374900"/>
            <a:ext cx="1860550" cy="1277938"/>
          </a:xfrm>
          <a:prstGeom prst="snip2DiagRect">
            <a:avLst/>
          </a:prstGeom>
          <a:solidFill>
            <a:schemeClr val="accent4"/>
          </a:solidFill>
          <a:ln>
            <a:solidFill>
              <a:schemeClr val="accent4"/>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en-US" sz="1800" b="1" dirty="0">
                <a:solidFill>
                  <a:schemeClr val="bg1"/>
                </a:solidFill>
              </a:rPr>
              <a:t>Security- protected</a:t>
            </a:r>
          </a:p>
        </p:txBody>
      </p:sp>
      <p:sp>
        <p:nvSpPr>
          <p:cNvPr id="8" name="Snip Diagonal Corner Rectangle 7"/>
          <p:cNvSpPr/>
          <p:nvPr/>
        </p:nvSpPr>
        <p:spPr bwMode="auto">
          <a:xfrm>
            <a:off x="5241925" y="2379663"/>
            <a:ext cx="1858963" cy="1277937"/>
          </a:xfrm>
          <a:prstGeom prst="snip2DiagRect">
            <a:avLst/>
          </a:prstGeom>
          <a:solidFill>
            <a:schemeClr val="accent4">
              <a:lumMod val="20000"/>
              <a:lumOff val="80000"/>
            </a:schemeClr>
          </a:solidFill>
          <a:ln>
            <a:solidFill>
              <a:schemeClr val="accent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r>
              <a:rPr lang="en-US" sz="1800" b="1" dirty="0">
                <a:solidFill>
                  <a:schemeClr val="accent4"/>
                </a:solidFill>
              </a:rPr>
              <a:t>IP-based</a:t>
            </a:r>
          </a:p>
        </p:txBody>
      </p:sp>
      <p:sp>
        <p:nvSpPr>
          <p:cNvPr id="9" name="Snip Diagonal Corner Rectangle 8"/>
          <p:cNvSpPr/>
          <p:nvPr/>
        </p:nvSpPr>
        <p:spPr bwMode="auto">
          <a:xfrm>
            <a:off x="6945313" y="2379663"/>
            <a:ext cx="1858962" cy="1277937"/>
          </a:xfrm>
          <a:prstGeom prst="snip2DiagRect">
            <a:avLst/>
          </a:prstGeom>
          <a:solidFill>
            <a:schemeClr val="accent4"/>
          </a:solidFill>
          <a:ln>
            <a:solidFill>
              <a:schemeClr val="accent4"/>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en-US" sz="1800" b="1" dirty="0">
                <a:solidFill>
                  <a:schemeClr val="bg1"/>
                </a:solidFill>
              </a:rPr>
              <a:t>Produced in scale</a:t>
            </a:r>
          </a:p>
        </p:txBody>
      </p:sp>
      <p:sp>
        <p:nvSpPr>
          <p:cNvPr id="14" name="Snip Diagonal Corner Rectangle 13"/>
          <p:cNvSpPr/>
          <p:nvPr/>
        </p:nvSpPr>
        <p:spPr bwMode="auto">
          <a:xfrm>
            <a:off x="133350" y="2374900"/>
            <a:ext cx="1858963" cy="1277938"/>
          </a:xfrm>
          <a:prstGeom prst="snip2DiagRect">
            <a:avLst/>
          </a:prstGeom>
          <a:solidFill>
            <a:schemeClr val="accent4"/>
          </a:solidFill>
          <a:ln>
            <a:solidFill>
              <a:schemeClr val="accent4"/>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en-US" sz="1800" b="1" dirty="0">
                <a:solidFill>
                  <a:schemeClr val="bg1"/>
                </a:solidFill>
              </a:rPr>
              <a:t>Widely-used</a:t>
            </a:r>
          </a:p>
        </p:txBody>
      </p:sp>
      <p:sp>
        <p:nvSpPr>
          <p:cNvPr id="16" name="Snip Diagonal Corner Rectangle 15"/>
          <p:cNvSpPr/>
          <p:nvPr/>
        </p:nvSpPr>
        <p:spPr bwMode="auto">
          <a:xfrm>
            <a:off x="2066925" y="3975100"/>
            <a:ext cx="1858963" cy="1277938"/>
          </a:xfrm>
          <a:prstGeom prst="snip2Diag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lstStyle/>
          <a:p>
            <a:pPr eaLnBrk="0" hangingPunct="0">
              <a:defRPr/>
            </a:pPr>
            <a:r>
              <a:rPr lang="en-US" sz="1800" b="1" dirty="0">
                <a:solidFill>
                  <a:schemeClr val="accent2">
                    <a:lumMod val="75000"/>
                  </a:schemeClr>
                </a:solidFill>
              </a:rPr>
              <a:t>11+ years of backward compatibility</a:t>
            </a:r>
          </a:p>
        </p:txBody>
      </p:sp>
      <p:sp>
        <p:nvSpPr>
          <p:cNvPr id="17" name="Snip Diagonal Corner Rectangle 16"/>
          <p:cNvSpPr/>
          <p:nvPr/>
        </p:nvSpPr>
        <p:spPr bwMode="auto">
          <a:xfrm>
            <a:off x="3754438" y="3975100"/>
            <a:ext cx="1858962" cy="1277938"/>
          </a:xfrm>
          <a:prstGeom prst="snip2DiagRect">
            <a:avLst/>
          </a:prstGeom>
          <a:solidFill>
            <a:schemeClr val="accent2">
              <a:lumMod val="75000"/>
            </a:schemeClr>
          </a:solidFill>
          <a:ln>
            <a:solidFill>
              <a:schemeClr val="accent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eaLnBrk="0" hangingPunct="0">
              <a:defRPr/>
            </a:pPr>
            <a:r>
              <a:rPr lang="en-US" sz="1800" b="1" dirty="0">
                <a:solidFill>
                  <a:schemeClr val="bg1"/>
                </a:solidFill>
              </a:rPr>
              <a:t>WPA2 in every chip</a:t>
            </a:r>
          </a:p>
        </p:txBody>
      </p:sp>
      <p:sp>
        <p:nvSpPr>
          <p:cNvPr id="18" name="Snip Diagonal Corner Rectangle 17"/>
          <p:cNvSpPr/>
          <p:nvPr/>
        </p:nvSpPr>
        <p:spPr bwMode="auto">
          <a:xfrm>
            <a:off x="5457825" y="3979863"/>
            <a:ext cx="1858963" cy="1277937"/>
          </a:xfrm>
          <a:prstGeom prst="snip2Diag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lstStyle/>
          <a:p>
            <a:pPr eaLnBrk="0" hangingPunct="0">
              <a:defRPr/>
            </a:pPr>
            <a:r>
              <a:rPr lang="en-US" sz="1800" b="1" dirty="0">
                <a:solidFill>
                  <a:schemeClr val="accent2">
                    <a:lumMod val="75000"/>
                  </a:schemeClr>
                </a:solidFill>
              </a:rPr>
              <a:t>IP networks and device to device </a:t>
            </a:r>
          </a:p>
        </p:txBody>
      </p:sp>
      <p:sp>
        <p:nvSpPr>
          <p:cNvPr id="19" name="Snip Diagonal Corner Rectangle 18"/>
          <p:cNvSpPr/>
          <p:nvPr/>
        </p:nvSpPr>
        <p:spPr bwMode="auto">
          <a:xfrm>
            <a:off x="7161213" y="3979863"/>
            <a:ext cx="1858962" cy="1277937"/>
          </a:xfrm>
          <a:prstGeom prst="snip2DiagRect">
            <a:avLst/>
          </a:prstGeom>
          <a:solidFill>
            <a:schemeClr val="accent2">
              <a:lumMod val="75000"/>
            </a:schemeClr>
          </a:solidFill>
          <a:ln>
            <a:solidFill>
              <a:schemeClr val="accent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eaLnBrk="0" hangingPunct="0">
              <a:defRPr/>
            </a:pPr>
            <a:r>
              <a:rPr lang="en-US" sz="1800" b="1" dirty="0">
                <a:solidFill>
                  <a:schemeClr val="bg1"/>
                </a:solidFill>
              </a:rPr>
              <a:t>1B units in 2011</a:t>
            </a:r>
          </a:p>
        </p:txBody>
      </p:sp>
      <p:sp>
        <p:nvSpPr>
          <p:cNvPr id="20" name="Snip Diagonal Corner Rectangle 19"/>
          <p:cNvSpPr/>
          <p:nvPr/>
        </p:nvSpPr>
        <p:spPr bwMode="auto">
          <a:xfrm>
            <a:off x="347663" y="3975100"/>
            <a:ext cx="1860550" cy="1277938"/>
          </a:xfrm>
          <a:prstGeom prst="snip2DiagRect">
            <a:avLst/>
          </a:prstGeom>
          <a:solidFill>
            <a:schemeClr val="accent2">
              <a:lumMod val="75000"/>
            </a:schemeClr>
          </a:solidFill>
          <a:ln>
            <a:solidFill>
              <a:schemeClr val="accent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eaLnBrk="0" hangingPunct="0">
              <a:defRPr/>
            </a:pPr>
            <a:r>
              <a:rPr lang="en-US" sz="1800" b="1" dirty="0">
                <a:solidFill>
                  <a:schemeClr val="bg1"/>
                </a:solidFill>
              </a:rPr>
              <a:t>More than 1B users and 2B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4" grpId="0" animBg="1"/>
      <p:bldP spid="16" grpId="0" animBg="1"/>
      <p:bldP spid="17" grpId="0" animBg="1"/>
      <p:bldP spid="18" grpId="0" animBg="1"/>
      <p:bldP spid="19" grpId="0" animBg="1"/>
      <p:bldP spid="2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idx="4294967295"/>
          </p:nvPr>
        </p:nvSpPr>
        <p:spPr>
          <a:xfrm>
            <a:off x="685800" y="457200"/>
            <a:ext cx="8153400" cy="762000"/>
          </a:xfrm>
        </p:spPr>
        <p:txBody>
          <a:bodyPr anchor="ctr"/>
          <a:lstStyle/>
          <a:p>
            <a:r>
              <a:rPr lang="en-US" sz="2800" smtClean="0"/>
              <a:t>Wi-Fi: The world’s home networking technology extends to smart energy use cases</a:t>
            </a:r>
          </a:p>
        </p:txBody>
      </p:sp>
      <p:sp>
        <p:nvSpPr>
          <p:cNvPr id="237571" name="Content Placeholder 2"/>
          <p:cNvSpPr>
            <a:spLocks noGrp="1"/>
          </p:cNvSpPr>
          <p:nvPr>
            <p:ph idx="4294967295"/>
          </p:nvPr>
        </p:nvSpPr>
        <p:spPr>
          <a:xfrm>
            <a:off x="228600" y="1371600"/>
            <a:ext cx="7653338" cy="4800600"/>
          </a:xfrm>
        </p:spPr>
        <p:txBody>
          <a:bodyPr/>
          <a:lstStyle/>
          <a:p>
            <a:pPr marL="233363" indent="-233363"/>
            <a:r>
              <a:rPr lang="en-US" sz="2400" smtClean="0"/>
              <a:t>Loved by consumers and specified by </a:t>
            </a:r>
            <a:br>
              <a:rPr lang="en-US" sz="2400" smtClean="0"/>
            </a:br>
            <a:r>
              <a:rPr lang="en-US" sz="2400" smtClean="0"/>
              <a:t>broadband service providers</a:t>
            </a:r>
          </a:p>
          <a:p>
            <a:pPr marL="233363" indent="-233363"/>
            <a:r>
              <a:rPr lang="en-US" sz="2400" smtClean="0"/>
              <a:t>Whole-home coverage that</a:t>
            </a:r>
            <a:br>
              <a:rPr lang="en-US" sz="2400" smtClean="0"/>
            </a:br>
            <a:r>
              <a:rPr lang="en-US" sz="2400" smtClean="0"/>
              <a:t>extends outdoors </a:t>
            </a:r>
          </a:p>
          <a:p>
            <a:pPr marL="233363" indent="-233363"/>
            <a:r>
              <a:rPr lang="en-US" sz="2400" smtClean="0"/>
              <a:t>Device-to-device and </a:t>
            </a:r>
            <a:br>
              <a:rPr lang="en-US" sz="2400" smtClean="0"/>
            </a:br>
            <a:r>
              <a:rPr lang="en-US" sz="2400" smtClean="0"/>
              <a:t>traditional networking models; </a:t>
            </a:r>
            <a:br>
              <a:rPr lang="en-US" sz="2400" smtClean="0"/>
            </a:br>
            <a:r>
              <a:rPr lang="en-US" sz="2400" smtClean="0"/>
              <a:t>all interoperate</a:t>
            </a:r>
          </a:p>
          <a:p>
            <a:pPr marL="233363" indent="-233363"/>
            <a:r>
              <a:rPr lang="en-US" sz="2400" smtClean="0"/>
              <a:t>Connect an entire household </a:t>
            </a:r>
            <a:br>
              <a:rPr lang="en-US" sz="2400" smtClean="0"/>
            </a:br>
            <a:r>
              <a:rPr lang="en-US" sz="2400" smtClean="0"/>
              <a:t>of appliances, consumer </a:t>
            </a:r>
            <a:br>
              <a:rPr lang="en-US" sz="2400" smtClean="0"/>
            </a:br>
            <a:r>
              <a:rPr lang="en-US" sz="2400" smtClean="0"/>
              <a:t>electronics, automobiles and </a:t>
            </a:r>
            <a:br>
              <a:rPr lang="en-US" sz="2400" smtClean="0"/>
            </a:br>
            <a:r>
              <a:rPr lang="en-US" sz="2400" smtClean="0"/>
              <a:t>smart energy devices on a </a:t>
            </a:r>
            <a:br>
              <a:rPr lang="en-US" sz="2400" smtClean="0"/>
            </a:br>
            <a:r>
              <a:rPr lang="en-US" sz="2400" smtClean="0"/>
              <a:t>single technology</a:t>
            </a:r>
          </a:p>
        </p:txBody>
      </p:sp>
      <p:pic>
        <p:nvPicPr>
          <p:cNvPr id="5125" name="Picture 5"/>
          <p:cNvPicPr>
            <a:picLocks noChangeAspect="1" noChangeArrowheads="1"/>
          </p:cNvPicPr>
          <p:nvPr/>
        </p:nvPicPr>
        <p:blipFill>
          <a:blip r:embed="rId3"/>
          <a:srcRect/>
          <a:stretch>
            <a:fillRect/>
          </a:stretch>
        </p:blipFill>
        <p:spPr bwMode="auto">
          <a:xfrm>
            <a:off x="4614863" y="2065338"/>
            <a:ext cx="4214812" cy="26638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bwMode="auto">
          <a:xfrm>
            <a:off x="571500" y="1285875"/>
            <a:ext cx="7643813" cy="5143500"/>
          </a:xfrm>
          <a:prstGeom prst="ellipse">
            <a:avLst/>
          </a:prstGeom>
          <a:noFill/>
          <a:ln w="28575" cap="flat" cmpd="sng" algn="ctr">
            <a:solidFill>
              <a:schemeClr val="accent2">
                <a:lumMod val="75000"/>
              </a:schemeClr>
            </a:solidFill>
            <a:prstDash val="solid"/>
            <a:round/>
            <a:headEnd type="none" w="med" len="med"/>
            <a:tailEnd type="none" w="med" len="med"/>
          </a:ln>
          <a:effectLst/>
        </p:spPr>
        <p:txBody>
          <a:bodyPr/>
          <a:lstStyle/>
          <a:p>
            <a:pPr eaLnBrk="0" hangingPunct="0">
              <a:defRPr/>
            </a:pPr>
            <a:endParaRPr lang="en-US">
              <a:latin typeface="Times"/>
              <a:ea typeface="+mn-ea"/>
              <a:cs typeface="+mn-cs"/>
            </a:endParaRPr>
          </a:p>
        </p:txBody>
      </p:sp>
      <p:sp>
        <p:nvSpPr>
          <p:cNvPr id="29" name="Cloud 28"/>
          <p:cNvSpPr/>
          <p:nvPr/>
        </p:nvSpPr>
        <p:spPr bwMode="auto">
          <a:xfrm>
            <a:off x="7572375" y="1928813"/>
            <a:ext cx="2857500" cy="4214812"/>
          </a:xfrm>
          <a:prstGeom prst="cloud">
            <a:avLst/>
          </a:prstGeom>
          <a:solidFill>
            <a:schemeClr val="bg1"/>
          </a:solidFill>
          <a:ln w="28575" cap="flat" cmpd="sng" algn="ctr">
            <a:solidFill>
              <a:schemeClr val="bg2">
                <a:lumMod val="40000"/>
                <a:lumOff val="60000"/>
              </a:schemeClr>
            </a:solidFill>
            <a:prstDash val="solid"/>
            <a:round/>
            <a:headEnd type="none" w="med" len="med"/>
            <a:tailEnd type="none" w="med" len="med"/>
          </a:ln>
          <a:effectLst/>
        </p:spPr>
        <p:txBody>
          <a:bodyPr/>
          <a:lstStyle/>
          <a:p>
            <a:pPr eaLnBrk="0" hangingPunct="0">
              <a:defRPr/>
            </a:pPr>
            <a:endParaRPr lang="en-US">
              <a:latin typeface="Times"/>
              <a:ea typeface="+mn-ea"/>
              <a:cs typeface="+mn-cs"/>
            </a:endParaRPr>
          </a:p>
        </p:txBody>
      </p:sp>
      <p:sp>
        <p:nvSpPr>
          <p:cNvPr id="28" name="Cloud 27"/>
          <p:cNvSpPr/>
          <p:nvPr/>
        </p:nvSpPr>
        <p:spPr bwMode="auto">
          <a:xfrm>
            <a:off x="-1785938" y="1857375"/>
            <a:ext cx="2857501" cy="4214813"/>
          </a:xfrm>
          <a:prstGeom prst="cloud">
            <a:avLst/>
          </a:prstGeom>
          <a:solidFill>
            <a:schemeClr val="bg1"/>
          </a:solidFill>
          <a:ln w="28575" cap="flat" cmpd="sng" algn="ctr">
            <a:solidFill>
              <a:schemeClr val="bg2">
                <a:lumMod val="40000"/>
                <a:lumOff val="60000"/>
              </a:schemeClr>
            </a:solidFill>
            <a:prstDash val="solid"/>
            <a:round/>
            <a:headEnd type="none" w="med" len="med"/>
            <a:tailEnd type="none" w="med" len="med"/>
          </a:ln>
          <a:effectLst/>
        </p:spPr>
        <p:txBody>
          <a:bodyPr/>
          <a:lstStyle/>
          <a:p>
            <a:pPr eaLnBrk="0" hangingPunct="0">
              <a:defRPr/>
            </a:pPr>
            <a:endParaRPr lang="en-US">
              <a:latin typeface="Times"/>
              <a:ea typeface="+mn-ea"/>
              <a:cs typeface="+mn-cs"/>
            </a:endParaRPr>
          </a:p>
        </p:txBody>
      </p:sp>
      <p:pic>
        <p:nvPicPr>
          <p:cNvPr id="239621" name="Picture 4" descr="add_thermostat.gif"/>
          <p:cNvPicPr>
            <a:picLocks noChangeAspect="1"/>
          </p:cNvPicPr>
          <p:nvPr/>
        </p:nvPicPr>
        <p:blipFill>
          <a:blip r:embed="rId3"/>
          <a:srcRect/>
          <a:stretch>
            <a:fillRect/>
          </a:stretch>
        </p:blipFill>
        <p:spPr bwMode="auto">
          <a:xfrm>
            <a:off x="4000500" y="3357563"/>
            <a:ext cx="1071563" cy="765175"/>
          </a:xfrm>
          <a:prstGeom prst="rect">
            <a:avLst/>
          </a:prstGeom>
          <a:noFill/>
          <a:ln w="9525">
            <a:noFill/>
            <a:miter lim="800000"/>
            <a:headEnd/>
            <a:tailEnd/>
          </a:ln>
        </p:spPr>
      </p:pic>
      <p:sp>
        <p:nvSpPr>
          <p:cNvPr id="18" name="TextBox 17"/>
          <p:cNvSpPr txBox="1"/>
          <p:nvPr/>
        </p:nvSpPr>
        <p:spPr>
          <a:xfrm>
            <a:off x="0" y="3214688"/>
            <a:ext cx="928688" cy="830262"/>
          </a:xfrm>
          <a:prstGeom prst="rect">
            <a:avLst/>
          </a:prstGeom>
          <a:noFill/>
        </p:spPr>
        <p:txBody>
          <a:bodyPr>
            <a:spAutoFit/>
          </a:bodyPr>
          <a:lstStyle/>
          <a:p>
            <a:pPr eaLnBrk="0" hangingPunct="0">
              <a:defRPr/>
            </a:pPr>
            <a:r>
              <a:rPr lang="en-US" sz="1600" dirty="0">
                <a:solidFill>
                  <a:schemeClr val="bg2"/>
                </a:solidFill>
                <a:latin typeface="+mn-lt"/>
                <a:ea typeface="+mn-ea"/>
                <a:cs typeface="+mn-cs"/>
              </a:rPr>
              <a:t>Utility AMI</a:t>
            </a:r>
          </a:p>
          <a:p>
            <a:pPr eaLnBrk="0" hangingPunct="0">
              <a:defRPr/>
            </a:pPr>
            <a:r>
              <a:rPr lang="en-US" sz="1600" dirty="0">
                <a:solidFill>
                  <a:schemeClr val="bg2"/>
                </a:solidFill>
                <a:latin typeface="+mn-lt"/>
                <a:ea typeface="+mn-ea"/>
                <a:cs typeface="+mn-cs"/>
              </a:rPr>
              <a:t>Network</a:t>
            </a:r>
          </a:p>
        </p:txBody>
      </p:sp>
      <p:sp>
        <p:nvSpPr>
          <p:cNvPr id="239623" name="Title 18"/>
          <p:cNvSpPr>
            <a:spLocks noGrp="1"/>
          </p:cNvSpPr>
          <p:nvPr>
            <p:ph type="title" idx="4294967295"/>
          </p:nvPr>
        </p:nvSpPr>
        <p:spPr/>
        <p:txBody>
          <a:bodyPr anchor="ctr"/>
          <a:lstStyle/>
          <a:p>
            <a:r>
              <a:rPr lang="en-US" sz="2400" b="0" smtClean="0"/>
              <a:t>Wi-Fi brings more: </a:t>
            </a:r>
            <a:r>
              <a:rPr lang="en-US" sz="2400" smtClean="0"/>
              <a:t>Internet connectivity for remote management and two-way interaction</a:t>
            </a:r>
          </a:p>
        </p:txBody>
      </p:sp>
      <p:pic>
        <p:nvPicPr>
          <p:cNvPr id="239624" name="Picture 3"/>
          <p:cNvPicPr>
            <a:picLocks noChangeAspect="1" noChangeArrowheads="1"/>
          </p:cNvPicPr>
          <p:nvPr/>
        </p:nvPicPr>
        <p:blipFill>
          <a:blip r:embed="rId4"/>
          <a:srcRect/>
          <a:stretch>
            <a:fillRect/>
          </a:stretch>
        </p:blipFill>
        <p:spPr bwMode="auto">
          <a:xfrm>
            <a:off x="3929063" y="4429125"/>
            <a:ext cx="1098550" cy="1428750"/>
          </a:xfrm>
          <a:prstGeom prst="rect">
            <a:avLst/>
          </a:prstGeom>
          <a:noFill/>
          <a:ln w="9525">
            <a:noFill/>
            <a:miter lim="800000"/>
            <a:headEnd/>
            <a:tailEnd/>
          </a:ln>
        </p:spPr>
      </p:pic>
      <p:pic>
        <p:nvPicPr>
          <p:cNvPr id="239625" name="Picture 2"/>
          <p:cNvPicPr>
            <a:picLocks noChangeAspect="1" noChangeArrowheads="1"/>
          </p:cNvPicPr>
          <p:nvPr/>
        </p:nvPicPr>
        <p:blipFill>
          <a:blip r:embed="rId5"/>
          <a:srcRect/>
          <a:stretch>
            <a:fillRect/>
          </a:stretch>
        </p:blipFill>
        <p:spPr bwMode="auto">
          <a:xfrm>
            <a:off x="4000500" y="1643063"/>
            <a:ext cx="1054100" cy="1476375"/>
          </a:xfrm>
          <a:prstGeom prst="rect">
            <a:avLst/>
          </a:prstGeom>
          <a:noFill/>
          <a:ln w="9525">
            <a:noFill/>
            <a:miter lim="800000"/>
            <a:headEnd/>
            <a:tailEnd/>
          </a:ln>
        </p:spPr>
      </p:pic>
      <p:pic>
        <p:nvPicPr>
          <p:cNvPr id="239626" name="Picture 19"/>
          <p:cNvPicPr>
            <a:picLocks noChangeAspect="1" noChangeArrowheads="1"/>
          </p:cNvPicPr>
          <p:nvPr/>
        </p:nvPicPr>
        <p:blipFill>
          <a:blip r:embed="rId6"/>
          <a:srcRect/>
          <a:stretch>
            <a:fillRect/>
          </a:stretch>
        </p:blipFill>
        <p:spPr bwMode="auto">
          <a:xfrm>
            <a:off x="6143625" y="3071813"/>
            <a:ext cx="1071563" cy="1381125"/>
          </a:xfrm>
          <a:prstGeom prst="rect">
            <a:avLst/>
          </a:prstGeom>
          <a:noFill/>
          <a:ln w="9525">
            <a:noFill/>
            <a:miter lim="800000"/>
            <a:headEnd/>
            <a:tailEnd/>
          </a:ln>
        </p:spPr>
      </p:pic>
      <p:sp>
        <p:nvSpPr>
          <p:cNvPr id="30" name="TextBox 29"/>
          <p:cNvSpPr txBox="1"/>
          <p:nvPr/>
        </p:nvSpPr>
        <p:spPr>
          <a:xfrm>
            <a:off x="8001000" y="3500438"/>
            <a:ext cx="928688" cy="338137"/>
          </a:xfrm>
          <a:prstGeom prst="rect">
            <a:avLst/>
          </a:prstGeom>
          <a:solidFill>
            <a:schemeClr val="bg1"/>
          </a:solidFill>
        </p:spPr>
        <p:txBody>
          <a:bodyPr>
            <a:spAutoFit/>
          </a:bodyPr>
          <a:lstStyle/>
          <a:p>
            <a:pPr eaLnBrk="0" hangingPunct="0">
              <a:defRPr/>
            </a:pPr>
            <a:r>
              <a:rPr lang="en-US" sz="1600" dirty="0">
                <a:solidFill>
                  <a:schemeClr val="bg2"/>
                </a:solidFill>
                <a:latin typeface="+mn-lt"/>
                <a:ea typeface="+mn-ea"/>
                <a:cs typeface="+mn-cs"/>
              </a:rPr>
              <a:t>Internet</a:t>
            </a:r>
          </a:p>
        </p:txBody>
      </p:sp>
      <p:pic>
        <p:nvPicPr>
          <p:cNvPr id="239628" name="Picture 2"/>
          <p:cNvPicPr>
            <a:picLocks noChangeAspect="1" noChangeArrowheads="1"/>
          </p:cNvPicPr>
          <p:nvPr/>
        </p:nvPicPr>
        <p:blipFill>
          <a:blip r:embed="rId7"/>
          <a:srcRect/>
          <a:stretch>
            <a:fillRect/>
          </a:stretch>
        </p:blipFill>
        <p:spPr bwMode="auto">
          <a:xfrm>
            <a:off x="1643063" y="2928938"/>
            <a:ext cx="8794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idx="4294967295"/>
          </p:nvPr>
        </p:nvSpPr>
        <p:spPr/>
        <p:txBody>
          <a:bodyPr anchor="ctr"/>
          <a:lstStyle/>
          <a:p>
            <a:r>
              <a:rPr lang="en-US" smtClean="0"/>
              <a:t>Wi-Fi: Connecting appliances</a:t>
            </a:r>
          </a:p>
        </p:txBody>
      </p:sp>
      <p:sp>
        <p:nvSpPr>
          <p:cNvPr id="241667" name="Content Placeholder 2"/>
          <p:cNvSpPr>
            <a:spLocks noGrp="1"/>
          </p:cNvSpPr>
          <p:nvPr>
            <p:ph idx="4294967295"/>
          </p:nvPr>
        </p:nvSpPr>
        <p:spPr>
          <a:xfrm>
            <a:off x="152400" y="1295400"/>
            <a:ext cx="8153400" cy="4800600"/>
          </a:xfrm>
        </p:spPr>
        <p:txBody>
          <a:bodyPr/>
          <a:lstStyle/>
          <a:p>
            <a:pPr marL="233363" indent="-233363"/>
            <a:r>
              <a:rPr lang="en-US" sz="2400" dirty="0" smtClean="0"/>
              <a:t>Efficient home appliances conserve energy and </a:t>
            </a:r>
            <a:br>
              <a:rPr lang="en-US" sz="2400" dirty="0" smtClean="0"/>
            </a:br>
            <a:r>
              <a:rPr lang="en-US" sz="2400" dirty="0" smtClean="0"/>
              <a:t>when connected with Wi-Fi, contribute to a successful </a:t>
            </a:r>
            <a:br>
              <a:rPr lang="en-US" sz="2400" dirty="0" smtClean="0"/>
            </a:br>
            <a:r>
              <a:rPr lang="en-US" sz="2400" dirty="0" smtClean="0"/>
              <a:t>smart grid</a:t>
            </a:r>
          </a:p>
          <a:p>
            <a:pPr marL="233363" indent="-233363"/>
            <a:r>
              <a:rPr lang="en-US" sz="2400" dirty="0" smtClean="0"/>
              <a:t>Consumer is able to manage their own energy </a:t>
            </a:r>
            <a:br>
              <a:rPr lang="en-US" sz="2400" dirty="0" smtClean="0"/>
            </a:br>
            <a:r>
              <a:rPr lang="en-US" sz="2400" dirty="0" smtClean="0"/>
              <a:t>use, even remotely</a:t>
            </a:r>
          </a:p>
          <a:p>
            <a:pPr marL="233363" indent="-233363"/>
            <a:r>
              <a:rPr lang="en-US" sz="2400" dirty="0" smtClean="0"/>
              <a:t>Communicate with in-home and utility </a:t>
            </a:r>
            <a:br>
              <a:rPr lang="en-US" sz="2400" dirty="0" smtClean="0"/>
            </a:br>
            <a:r>
              <a:rPr lang="en-US" sz="2400" dirty="0" smtClean="0"/>
              <a:t>energy management systems </a:t>
            </a:r>
          </a:p>
          <a:p>
            <a:pPr marL="233363" indent="-233363"/>
            <a:r>
              <a:rPr lang="en-US" sz="2400" dirty="0" smtClean="0"/>
              <a:t>AHAM </a:t>
            </a:r>
            <a:r>
              <a:rPr lang="en-US" sz="2000" dirty="0" smtClean="0"/>
              <a:t>(Association of Home </a:t>
            </a:r>
            <a:r>
              <a:rPr lang="en-US" sz="2000" dirty="0" smtClean="0"/>
              <a:t>Appliance Manufacturers</a:t>
            </a:r>
            <a:r>
              <a:rPr lang="en-US" sz="2000" dirty="0" smtClean="0"/>
              <a:t>)</a:t>
            </a:r>
            <a:r>
              <a:rPr lang="en-US" sz="2400" dirty="0" smtClean="0"/>
              <a:t> </a:t>
            </a:r>
            <a:r>
              <a:rPr lang="en-US" sz="2400" dirty="0" smtClean="0"/>
              <a:t>     </a:t>
            </a:r>
            <a:r>
              <a:rPr lang="en-US" sz="2400" dirty="0" smtClean="0">
                <a:hlinkClick r:id="rId3"/>
              </a:rPr>
              <a:t>specified </a:t>
            </a:r>
            <a:r>
              <a:rPr lang="en-US" sz="2400" dirty="0" smtClean="0">
                <a:hlinkClick r:id="rId3"/>
              </a:rPr>
              <a:t>Wi-Fi </a:t>
            </a:r>
            <a:r>
              <a:rPr lang="en-US" sz="2400" dirty="0" smtClean="0"/>
              <a:t>as </a:t>
            </a:r>
            <a:r>
              <a:rPr lang="en-US" sz="2400" dirty="0" smtClean="0"/>
              <a:t>one of three top-rated smart  appliance </a:t>
            </a:r>
            <a:r>
              <a:rPr lang="en-US" sz="2400" dirty="0" smtClean="0"/>
              <a:t>communications </a:t>
            </a:r>
            <a:r>
              <a:rPr lang="en-US" sz="2400" dirty="0" smtClean="0"/>
              <a:t>technologies</a:t>
            </a:r>
            <a:endParaRPr lang="en-US" sz="2400" dirty="0" smtClean="0"/>
          </a:p>
          <a:p>
            <a:pPr marL="457200" lvl="1" indent="-223838"/>
            <a:r>
              <a:rPr lang="en-US" sz="2200" dirty="0" smtClean="0"/>
              <a:t>Task force included 12 major appliance manufacturers</a:t>
            </a:r>
            <a:endParaRPr lang="en-US" sz="2700" dirty="0" smtClean="0"/>
          </a:p>
          <a:p>
            <a:pPr marL="233363" indent="-233363"/>
            <a:endParaRPr lang="en-US" sz="2400" dirty="0" smtClean="0"/>
          </a:p>
          <a:p>
            <a:pPr marL="233363" indent="-233363">
              <a:buFont typeface="Wingdings" pitchFamily="2" charset="2"/>
              <a:buNone/>
            </a:pPr>
            <a:endParaRPr lang="en-US" sz="2000" dirty="0" smtClean="0"/>
          </a:p>
          <a:p>
            <a:pPr marL="233363" indent="-233363"/>
            <a:endParaRPr lang="en-US" sz="2400" dirty="0" smtClean="0"/>
          </a:p>
        </p:txBody>
      </p:sp>
      <p:pic>
        <p:nvPicPr>
          <p:cNvPr id="241668" name="Picture 2"/>
          <p:cNvPicPr>
            <a:picLocks noChangeAspect="1" noChangeArrowheads="1"/>
          </p:cNvPicPr>
          <p:nvPr/>
        </p:nvPicPr>
        <p:blipFill>
          <a:blip r:embed="rId4"/>
          <a:srcRect/>
          <a:stretch>
            <a:fillRect/>
          </a:stretch>
        </p:blipFill>
        <p:spPr bwMode="auto">
          <a:xfrm>
            <a:off x="7848600" y="1143000"/>
            <a:ext cx="1047750" cy="1382713"/>
          </a:xfrm>
          <a:prstGeom prst="rect">
            <a:avLst/>
          </a:prstGeom>
          <a:noFill/>
          <a:ln w="9525">
            <a:noFill/>
            <a:miter lim="800000"/>
            <a:headEnd/>
            <a:tailEnd/>
          </a:ln>
        </p:spPr>
      </p:pic>
      <p:pic>
        <p:nvPicPr>
          <p:cNvPr id="241669" name="Picture 4"/>
          <p:cNvPicPr>
            <a:picLocks noChangeAspect="1" noChangeArrowheads="1"/>
          </p:cNvPicPr>
          <p:nvPr/>
        </p:nvPicPr>
        <p:blipFill>
          <a:blip r:embed="rId5"/>
          <a:srcRect/>
          <a:stretch>
            <a:fillRect/>
          </a:stretch>
        </p:blipFill>
        <p:spPr bwMode="auto">
          <a:xfrm>
            <a:off x="7464425" y="3200400"/>
            <a:ext cx="1755775" cy="271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idx="4294967295"/>
          </p:nvPr>
        </p:nvSpPr>
        <p:spPr/>
        <p:txBody>
          <a:bodyPr anchor="ctr"/>
          <a:lstStyle/>
          <a:p>
            <a:r>
              <a:rPr lang="en-US" sz="2800" smtClean="0"/>
              <a:t>Wi-Fi: Connecting consumer electronics</a:t>
            </a:r>
          </a:p>
        </p:txBody>
      </p:sp>
      <p:sp>
        <p:nvSpPr>
          <p:cNvPr id="243715" name="Content Placeholder 2"/>
          <p:cNvSpPr>
            <a:spLocks noGrp="1"/>
          </p:cNvSpPr>
          <p:nvPr>
            <p:ph idx="4294967295"/>
          </p:nvPr>
        </p:nvSpPr>
        <p:spPr>
          <a:xfrm>
            <a:off x="228600" y="1295400"/>
            <a:ext cx="8229600" cy="4800600"/>
          </a:xfrm>
        </p:spPr>
        <p:txBody>
          <a:bodyPr/>
          <a:lstStyle/>
          <a:p>
            <a:pPr marL="233363" indent="-233363"/>
            <a:r>
              <a:rPr lang="en-US" sz="2000" smtClean="0"/>
              <a:t>Consumer electronics (excluding handsets) now represent 25% of all Wi-Fi shipments worldwide</a:t>
            </a:r>
          </a:p>
          <a:p>
            <a:pPr marL="233363" indent="-233363"/>
            <a:r>
              <a:rPr lang="en-US" sz="2000" smtClean="0"/>
              <a:t>Wi-Fi becoming very desirable feature in televisions, set top boxes, gaming devices and high-end audio system</a:t>
            </a:r>
          </a:p>
          <a:p>
            <a:pPr marL="233363" indent="-233363"/>
            <a:r>
              <a:rPr lang="en-US" sz="2000" smtClean="0"/>
              <a:t>Advanced features to improve </a:t>
            </a:r>
            <a:br>
              <a:rPr lang="en-US" sz="2000" smtClean="0"/>
            </a:br>
            <a:r>
              <a:rPr lang="en-US" sz="2000" smtClean="0"/>
              <a:t>performance in multimedia </a:t>
            </a:r>
            <a:br>
              <a:rPr lang="en-US" sz="2000" smtClean="0"/>
            </a:br>
            <a:r>
              <a:rPr lang="en-US" sz="2000" smtClean="0"/>
              <a:t>applications will increase </a:t>
            </a:r>
            <a:br>
              <a:rPr lang="en-US" sz="2000" smtClean="0"/>
            </a:br>
            <a:r>
              <a:rPr lang="en-US" sz="2000" smtClean="0"/>
              <a:t>Wi-Fi’s pervasiveness in </a:t>
            </a:r>
            <a:br>
              <a:rPr lang="en-US" sz="2000" smtClean="0"/>
            </a:br>
            <a:r>
              <a:rPr lang="en-US" sz="2000" smtClean="0"/>
              <a:t>CE category</a:t>
            </a:r>
          </a:p>
          <a:p>
            <a:pPr marL="233363" indent="-233363"/>
            <a:r>
              <a:rPr lang="en-US" sz="2000" smtClean="0"/>
              <a:t>Compelling opportunity to connect </a:t>
            </a:r>
            <a:br>
              <a:rPr lang="en-US" sz="2000" smtClean="0"/>
            </a:br>
            <a:r>
              <a:rPr lang="en-US" sz="2000" smtClean="0"/>
              <a:t>energy-consuming CE devices to </a:t>
            </a:r>
            <a:br>
              <a:rPr lang="en-US" sz="2000" smtClean="0"/>
            </a:br>
            <a:r>
              <a:rPr lang="en-US" sz="2000" smtClean="0"/>
              <a:t>home energy management </a:t>
            </a:r>
            <a:br>
              <a:rPr lang="en-US" sz="2000" smtClean="0"/>
            </a:br>
            <a:r>
              <a:rPr lang="en-US" sz="2000" smtClean="0"/>
              <a:t>systems; no new technology </a:t>
            </a:r>
            <a:br>
              <a:rPr lang="en-US" sz="2000" smtClean="0"/>
            </a:br>
            <a:r>
              <a:rPr lang="en-US" sz="2000" smtClean="0"/>
              <a:t>needed</a:t>
            </a:r>
          </a:p>
        </p:txBody>
      </p:sp>
      <p:pic>
        <p:nvPicPr>
          <p:cNvPr id="4" name="Picture 3"/>
          <p:cNvPicPr>
            <a:picLocks noChangeAspect="1"/>
          </p:cNvPicPr>
          <p:nvPr/>
        </p:nvPicPr>
        <p:blipFill>
          <a:blip r:embed="rId2"/>
          <a:stretch>
            <a:fillRect/>
          </a:stretch>
        </p:blipFill>
        <p:spPr>
          <a:xfrm>
            <a:off x="4775200" y="2900363"/>
            <a:ext cx="3989388" cy="2647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idx="4294967295"/>
          </p:nvPr>
        </p:nvSpPr>
        <p:spPr>
          <a:xfrm>
            <a:off x="228600" y="457200"/>
            <a:ext cx="8686800" cy="762000"/>
          </a:xfrm>
        </p:spPr>
        <p:txBody>
          <a:bodyPr anchor="ctr"/>
          <a:lstStyle/>
          <a:p>
            <a:r>
              <a:rPr lang="en-US" sz="2800" smtClean="0"/>
              <a:t>Wi-Fi and Consortium for SEP 2 Interoperability</a:t>
            </a:r>
          </a:p>
        </p:txBody>
      </p:sp>
      <p:sp>
        <p:nvSpPr>
          <p:cNvPr id="244739" name="Content Placeholder 2"/>
          <p:cNvSpPr>
            <a:spLocks noGrp="1"/>
          </p:cNvSpPr>
          <p:nvPr>
            <p:ph idx="4294967295"/>
          </p:nvPr>
        </p:nvSpPr>
        <p:spPr>
          <a:xfrm>
            <a:off x="228600" y="1676400"/>
            <a:ext cx="8534400" cy="4800600"/>
          </a:xfrm>
        </p:spPr>
        <p:txBody>
          <a:bodyPr/>
          <a:lstStyle/>
          <a:p>
            <a:pPr marL="233363" indent="-233363"/>
            <a:r>
              <a:rPr lang="en-US" sz="2000" smtClean="0"/>
              <a:t>Smart Energy Profile 2 (SEP 2) will be central for smart energy networks in home, commercial and enterprise settings</a:t>
            </a:r>
          </a:p>
          <a:p>
            <a:pPr marL="457200" lvl="1" indent="-223838"/>
            <a:r>
              <a:rPr lang="en-US" sz="2000" smtClean="0"/>
              <a:t>SEP 2 applications manage the data transfer between two devices</a:t>
            </a:r>
          </a:p>
          <a:p>
            <a:pPr marL="233363" indent="-233363"/>
            <a:r>
              <a:rPr lang="en-US" sz="2000" smtClean="0"/>
              <a:t>Wi-Fi Alliance is founding SEP 2 Consortium with several technology organizations to ensure SEP 2  works on a variety of technologies</a:t>
            </a:r>
          </a:p>
          <a:p>
            <a:pPr marL="457200" lvl="1" indent="-223838"/>
            <a:r>
              <a:rPr lang="en-US" sz="2000" smtClean="0"/>
              <a:t>Joint certification and test program to certify wireless and wired devices </a:t>
            </a:r>
          </a:p>
          <a:p>
            <a:pPr marL="457200" lvl="1" indent="-223838"/>
            <a:r>
              <a:rPr lang="en-US" sz="2000" smtClean="0"/>
              <a:t>Addresses devices such as thermostats, appliances and gateways</a:t>
            </a:r>
          </a:p>
          <a:p>
            <a:pPr marL="457200" lvl="1" indent="-223838"/>
            <a:r>
              <a:rPr lang="en-US" sz="2000" smtClean="0"/>
              <a:t>Application and device interoperability for the smart energy ecosystem ­– including utilities, product vendors and consumers</a:t>
            </a:r>
          </a:p>
          <a:p>
            <a:pPr marL="457200" lvl="1" indent="-223838"/>
            <a:r>
              <a:rPr lang="en-US" sz="2000" smtClean="0"/>
              <a:t>Goal is to deliver an interoperability program as soon as possible</a:t>
            </a:r>
          </a:p>
          <a:p>
            <a:pPr marL="233363" indent="-233363"/>
            <a:r>
              <a:rPr lang="en-US" sz="2000" smtClean="0"/>
              <a:t>Wi-Fi Alliance presented the first large-scale multi-vendor demonstration of SEP 2 over Wi-Fi earlier this year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228600" y="457200"/>
            <a:ext cx="8915400" cy="762000"/>
          </a:xfrm>
        </p:spPr>
        <p:txBody>
          <a:bodyPr/>
          <a:lstStyle/>
          <a:p>
            <a:r>
              <a:rPr lang="en-US" smtClean="0"/>
              <a:t>What benefits can 802 bring to the SG?</a:t>
            </a:r>
          </a:p>
        </p:txBody>
      </p:sp>
      <p:sp>
        <p:nvSpPr>
          <p:cNvPr id="4" name="Rectangle 3"/>
          <p:cNvSpPr txBox="1">
            <a:spLocks noChangeArrowheads="1"/>
          </p:cNvSpPr>
          <p:nvPr/>
        </p:nvSpPr>
        <p:spPr bwMode="auto">
          <a:xfrm>
            <a:off x="685800" y="1447800"/>
            <a:ext cx="7772400" cy="419100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80000"/>
              <a:defRPr/>
            </a:pPr>
            <a:r>
              <a:rPr lang="en-US" sz="3600" dirty="0">
                <a:ea typeface="ＭＳ Ｐゴシック" pitchFamily="34" charset="-128"/>
                <a:cs typeface="+mn-cs"/>
              </a:rPr>
              <a:t>Continue to provide standards based communications that provide or enhance:</a:t>
            </a:r>
          </a:p>
          <a:p>
            <a:pPr marL="342900" indent="-342900" eaLnBrk="0" hangingPunct="0">
              <a:lnSpc>
                <a:spcPct val="80000"/>
              </a:lnSpc>
              <a:spcBef>
                <a:spcPct val="20000"/>
              </a:spcBef>
              <a:buClr>
                <a:schemeClr val="bg2"/>
              </a:buClr>
              <a:buSzPct val="80000"/>
              <a:buFontTx/>
              <a:buBlip>
                <a:blip r:embed="rId2"/>
              </a:buBlip>
              <a:defRPr/>
            </a:pPr>
            <a:r>
              <a:rPr lang="en-US" sz="3200" dirty="0">
                <a:ea typeface="ＭＳ Ｐゴシック" pitchFamily="34" charset="-128"/>
                <a:cs typeface="+mn-cs"/>
              </a:rPr>
              <a:t>Communications interoperability</a:t>
            </a:r>
            <a:r>
              <a:rPr lang="en-US" sz="3200" kern="0" dirty="0">
                <a:latin typeface="+mn-lt"/>
                <a:ea typeface="+mn-ea"/>
                <a:cs typeface="+mn-cs"/>
              </a:rPr>
              <a:t>.</a:t>
            </a:r>
          </a:p>
          <a:p>
            <a:pPr marL="342900" indent="-342900" eaLnBrk="0" hangingPunct="0">
              <a:lnSpc>
                <a:spcPct val="80000"/>
              </a:lnSpc>
              <a:spcBef>
                <a:spcPct val="20000"/>
              </a:spcBef>
              <a:buClr>
                <a:schemeClr val="bg2"/>
              </a:buClr>
              <a:buSzPct val="80000"/>
              <a:buFontTx/>
              <a:buBlip>
                <a:blip r:embed="rId2"/>
              </a:buBlip>
              <a:defRPr/>
            </a:pPr>
            <a:r>
              <a:rPr lang="en-US" sz="3200" dirty="0">
                <a:ea typeface="ＭＳ Ｐゴシック" pitchFamily="34" charset="-128"/>
                <a:cs typeface="+mn-cs"/>
              </a:rPr>
              <a:t>Re-use of communications infrastructure.</a:t>
            </a:r>
          </a:p>
          <a:p>
            <a:pPr marL="342900" indent="-342900" eaLnBrk="0" hangingPunct="0">
              <a:lnSpc>
                <a:spcPct val="80000"/>
              </a:lnSpc>
              <a:spcBef>
                <a:spcPct val="20000"/>
              </a:spcBef>
              <a:buClr>
                <a:schemeClr val="bg2"/>
              </a:buClr>
              <a:buSzPct val="80000"/>
              <a:buFontTx/>
              <a:buBlip>
                <a:blip r:embed="rId2"/>
              </a:buBlip>
              <a:defRPr/>
            </a:pPr>
            <a:r>
              <a:rPr lang="en-US" sz="3200" dirty="0">
                <a:ea typeface="ＭＳ Ｐゴシック" pitchFamily="34" charset="-128"/>
                <a:cs typeface="+mn-cs"/>
              </a:rPr>
              <a:t>Improved reliability and reduced latency. </a:t>
            </a:r>
          </a:p>
          <a:p>
            <a:pPr marL="342900" indent="-342900" eaLnBrk="0" hangingPunct="0">
              <a:lnSpc>
                <a:spcPct val="80000"/>
              </a:lnSpc>
              <a:spcBef>
                <a:spcPct val="20000"/>
              </a:spcBef>
              <a:buClr>
                <a:schemeClr val="bg2"/>
              </a:buClr>
              <a:buSzPct val="80000"/>
              <a:buFontTx/>
              <a:buBlip>
                <a:blip r:embed="rId2"/>
              </a:buBlip>
              <a:defRPr/>
            </a:pPr>
            <a:r>
              <a:rPr lang="en-US" sz="3200" dirty="0">
                <a:ea typeface="ＭＳ Ｐゴシック" pitchFamily="34" charset="-128"/>
                <a:cs typeface="+mn-cs"/>
              </a:rPr>
              <a:t>Techniques that adapt to the environment thereby reducing both deployment and ongoing operational costs.</a:t>
            </a:r>
          </a:p>
          <a:p>
            <a:pPr marL="342900" indent="-342900" eaLnBrk="0" hangingPunct="0">
              <a:lnSpc>
                <a:spcPct val="80000"/>
              </a:lnSpc>
              <a:spcBef>
                <a:spcPct val="20000"/>
              </a:spcBef>
              <a:buClr>
                <a:schemeClr val="bg2"/>
              </a:buClr>
              <a:buSzPct val="80000"/>
              <a:defRPr/>
            </a:pPr>
            <a:endParaRPr lang="en-US" sz="2800" kern="0" dirty="0">
              <a:latin typeface="+mn-lt"/>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idx="4294967295"/>
          </p:nvPr>
        </p:nvSpPr>
        <p:spPr/>
        <p:txBody>
          <a:bodyPr anchor="ctr"/>
          <a:lstStyle/>
          <a:p>
            <a:r>
              <a:rPr lang="en-US" sz="2800" smtClean="0"/>
              <a:t>Wi-Fi Alliance activities underway to </a:t>
            </a:r>
            <a:br>
              <a:rPr lang="en-US" sz="2800" smtClean="0"/>
            </a:br>
            <a:r>
              <a:rPr lang="en-US" sz="2800" smtClean="0"/>
              <a:t>address smart grid</a:t>
            </a:r>
          </a:p>
        </p:txBody>
      </p:sp>
      <p:sp>
        <p:nvSpPr>
          <p:cNvPr id="246787" name="Content Placeholder 2"/>
          <p:cNvSpPr>
            <a:spLocks noGrp="1"/>
          </p:cNvSpPr>
          <p:nvPr>
            <p:ph sz="half" idx="4294967295"/>
          </p:nvPr>
        </p:nvSpPr>
        <p:spPr>
          <a:xfrm>
            <a:off x="304800" y="1219200"/>
            <a:ext cx="4349750" cy="4502150"/>
          </a:xfrm>
        </p:spPr>
        <p:txBody>
          <a:bodyPr/>
          <a:lstStyle/>
          <a:p>
            <a:pPr marL="233363" indent="-233363"/>
            <a:r>
              <a:rPr lang="en-US" sz="2200" dirty="0" smtClean="0"/>
              <a:t>Certification program for Smart Energy Profile 2 (SEP2) in development</a:t>
            </a:r>
          </a:p>
          <a:p>
            <a:pPr marL="233363" indent="-233363"/>
            <a:r>
              <a:rPr lang="en-US" sz="2200" dirty="0" smtClean="0"/>
              <a:t>Collaboration with other industry bodies (</a:t>
            </a:r>
            <a:r>
              <a:rPr lang="en-US" sz="2200" dirty="0" err="1" smtClean="0"/>
              <a:t>HomePlug</a:t>
            </a:r>
            <a:r>
              <a:rPr lang="en-US" sz="2200" dirty="0" smtClean="0"/>
              <a:t>, </a:t>
            </a:r>
            <a:r>
              <a:rPr lang="en-US" sz="2200" dirty="0" err="1" smtClean="0"/>
              <a:t>ZigBee</a:t>
            </a:r>
            <a:r>
              <a:rPr lang="en-US" sz="2200" dirty="0" smtClean="0"/>
              <a:t>, etc.)</a:t>
            </a:r>
          </a:p>
          <a:p>
            <a:pPr marL="233363" indent="-233363"/>
            <a:r>
              <a:rPr lang="en-US" sz="2200" dirty="0" smtClean="0"/>
              <a:t>Work with utilities focused on education and two-way exchange</a:t>
            </a:r>
          </a:p>
          <a:p>
            <a:pPr marL="233363" indent="-233363"/>
            <a:r>
              <a:rPr lang="en-US" sz="2200" dirty="0" smtClean="0"/>
              <a:t>Additional development work in power management protocols to address M2M usages</a:t>
            </a:r>
          </a:p>
          <a:p>
            <a:pPr marL="233363" indent="-233363"/>
            <a:r>
              <a:rPr lang="en-US" sz="2200" dirty="0" smtClean="0"/>
              <a:t>Expertise and input to government agencies and regulatory bodies</a:t>
            </a:r>
          </a:p>
          <a:p>
            <a:pPr marL="457200" lvl="1" indent="-223838"/>
            <a:endParaRPr lang="en-US" sz="2200" dirty="0" smtClean="0"/>
          </a:p>
        </p:txBody>
      </p:sp>
      <p:graphicFrame>
        <p:nvGraphicFramePr>
          <p:cNvPr id="5" name="Content Placeholder 4"/>
          <p:cNvGraphicFramePr>
            <a:graphicFrameLocks noGrp="1"/>
          </p:cNvGraphicFramePr>
          <p:nvPr>
            <p:ph sz="half" idx="4294967295"/>
          </p:nvPr>
        </p:nvGraphicFramePr>
        <p:xfrm>
          <a:off x="4815840" y="788670"/>
          <a:ext cx="4038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endParaRPr lang="en-US" smtClean="0"/>
          </a:p>
        </p:txBody>
      </p:sp>
      <p:sp>
        <p:nvSpPr>
          <p:cNvPr id="218115" name="Rectangle 3"/>
          <p:cNvSpPr>
            <a:spLocks noGrp="1" noChangeArrowheads="1"/>
          </p:cNvSpPr>
          <p:nvPr>
            <p:ph type="body" idx="1"/>
          </p:nvPr>
        </p:nvSpPr>
        <p:spPr/>
        <p:txBody>
          <a:bodyPr/>
          <a:lstStyle/>
          <a:p>
            <a:endParaRPr lang="en-US"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idx="4294967295"/>
          </p:nvPr>
        </p:nvSpPr>
        <p:spPr>
          <a:xfrm>
            <a:off x="0" y="914400"/>
            <a:ext cx="9144000" cy="1616075"/>
          </a:xfrm>
        </p:spPr>
        <p:txBody>
          <a:bodyPr/>
          <a:lstStyle/>
          <a:p>
            <a:pPr algn="ctr" eaLnBrk="1" hangingPunct="1">
              <a:lnSpc>
                <a:spcPct val="90000"/>
              </a:lnSpc>
            </a:pPr>
            <a:r>
              <a:rPr lang="en-US" sz="4400" smtClean="0">
                <a:solidFill>
                  <a:srgbClr val="233A9B"/>
                </a:solidFill>
              </a:rPr>
              <a:t>Smart Grid Information Update</a:t>
            </a:r>
            <a:br>
              <a:rPr lang="en-US" sz="4400" smtClean="0">
                <a:solidFill>
                  <a:srgbClr val="233A9B"/>
                </a:solidFill>
              </a:rPr>
            </a:br>
            <a:r>
              <a:rPr lang="en-US" sz="4400" smtClean="0">
                <a:solidFill>
                  <a:srgbClr val="233A9B"/>
                </a:solidFill>
              </a:rPr>
              <a:t/>
            </a:r>
            <a:br>
              <a:rPr lang="en-US" sz="4400" smtClean="0">
                <a:solidFill>
                  <a:srgbClr val="233A9B"/>
                </a:solidFill>
              </a:rPr>
            </a:br>
            <a:r>
              <a:rPr lang="en-US" sz="3200" smtClean="0">
                <a:solidFill>
                  <a:srgbClr val="233A9B"/>
                </a:solidFill>
              </a:rPr>
              <a:t>November 2011</a:t>
            </a:r>
            <a:br>
              <a:rPr lang="en-US" sz="3200" smtClean="0">
                <a:solidFill>
                  <a:srgbClr val="233A9B"/>
                </a:solidFill>
              </a:rPr>
            </a:br>
            <a:r>
              <a:rPr lang="en-US" sz="3200" smtClean="0">
                <a:solidFill>
                  <a:srgbClr val="233A9B"/>
                </a:solidFill>
              </a:rPr>
              <a:t>IEEE Activities</a:t>
            </a:r>
          </a:p>
        </p:txBody>
      </p:sp>
      <p:sp>
        <p:nvSpPr>
          <p:cNvPr id="233475" name="Rectangle 3"/>
          <p:cNvSpPr>
            <a:spLocks noGrp="1" noChangeArrowheads="1"/>
          </p:cNvSpPr>
          <p:nvPr>
            <p:ph type="subTitle" idx="4294967295"/>
          </p:nvPr>
        </p:nvSpPr>
        <p:spPr>
          <a:xfrm>
            <a:off x="2514600" y="3606800"/>
            <a:ext cx="3919538" cy="2044700"/>
          </a:xfrm>
        </p:spPr>
        <p:txBody>
          <a:bodyPr/>
          <a:lstStyle/>
          <a:p>
            <a:pPr marL="0" indent="0" algn="ctr" eaLnBrk="1" hangingPunct="1">
              <a:lnSpc>
                <a:spcPct val="90000"/>
              </a:lnSpc>
              <a:buFont typeface="Wingdings" pitchFamily="2" charset="2"/>
              <a:buNone/>
            </a:pPr>
            <a:r>
              <a:rPr lang="en-US" sz="3000" b="1" smtClean="0">
                <a:solidFill>
                  <a:schemeClr val="tx2"/>
                </a:solidFill>
              </a:rPr>
              <a:t>IEEE 802 LMSC Tutorial</a:t>
            </a:r>
            <a:endParaRPr lang="en-US" sz="2400" b="1" smtClean="0">
              <a:solidFill>
                <a:schemeClr val="tx2"/>
              </a:solidFill>
            </a:endParaRPr>
          </a:p>
          <a:p>
            <a:pPr marL="0" indent="0" algn="ctr" eaLnBrk="1" hangingPunct="1">
              <a:lnSpc>
                <a:spcPct val="90000"/>
              </a:lnSpc>
              <a:buFont typeface="Wingdings" pitchFamily="2" charset="2"/>
              <a:buNone/>
            </a:pPr>
            <a:r>
              <a:rPr lang="en-US" sz="2400" b="1" smtClean="0">
                <a:solidFill>
                  <a:schemeClr val="tx2"/>
                </a:solidFill>
              </a:rPr>
              <a:t>Atlanta, GA, USA</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Box 1"/>
          <p:cNvSpPr txBox="1">
            <a:spLocks noChangeArrowheads="1"/>
          </p:cNvSpPr>
          <p:nvPr/>
        </p:nvSpPr>
        <p:spPr bwMode="auto">
          <a:xfrm>
            <a:off x="914400" y="2286000"/>
            <a:ext cx="3397250" cy="3503613"/>
          </a:xfrm>
          <a:prstGeom prst="rect">
            <a:avLst/>
          </a:prstGeom>
          <a:noFill/>
          <a:ln w="9525">
            <a:noFill/>
            <a:miter lim="800000"/>
            <a:headEnd/>
            <a:tailEnd/>
          </a:ln>
        </p:spPr>
        <p:txBody>
          <a:bodyPr wrap="none">
            <a:spAutoFit/>
          </a:bodyPr>
          <a:lstStyle/>
          <a:p>
            <a:r>
              <a:rPr lang="en-US" sz="3200"/>
              <a:t>IEEE &amp; Smart Grid</a:t>
            </a:r>
          </a:p>
          <a:p>
            <a:r>
              <a:rPr lang="en-US" sz="3200"/>
              <a:t>Conferences </a:t>
            </a:r>
          </a:p>
          <a:p>
            <a:r>
              <a:rPr lang="en-US" sz="3200"/>
              <a:t>Publications</a:t>
            </a:r>
          </a:p>
          <a:p>
            <a:r>
              <a:rPr lang="en-US" sz="3200"/>
              <a:t>Standards</a:t>
            </a:r>
          </a:p>
          <a:p>
            <a:r>
              <a:rPr lang="en-US" sz="3200"/>
              <a:t>Societies</a:t>
            </a:r>
          </a:p>
          <a:p>
            <a:r>
              <a:rPr lang="en-US" sz="3200"/>
              <a:t>Resources</a:t>
            </a:r>
          </a:p>
          <a:p>
            <a:endParaRPr lang="en-US" sz="3200"/>
          </a:p>
        </p:txBody>
      </p:sp>
      <p:sp>
        <p:nvSpPr>
          <p:cNvPr id="219139" name="Rectangle 2"/>
          <p:cNvSpPr txBox="1">
            <a:spLocks noChangeArrowheads="1"/>
          </p:cNvSpPr>
          <p:nvPr/>
        </p:nvSpPr>
        <p:spPr bwMode="auto">
          <a:xfrm>
            <a:off x="685800" y="457200"/>
            <a:ext cx="7772400" cy="457200"/>
          </a:xfrm>
          <a:prstGeom prst="rect">
            <a:avLst/>
          </a:prstGeom>
          <a:noFill/>
          <a:ln w="9525">
            <a:noFill/>
            <a:miter lim="800000"/>
            <a:headEnd/>
            <a:tailEnd/>
          </a:ln>
        </p:spPr>
        <p:txBody>
          <a:bodyPr/>
          <a:lstStyle/>
          <a:p>
            <a:pPr eaLnBrk="0" hangingPunct="0"/>
            <a:r>
              <a:rPr lang="en-US" sz="3600" b="1">
                <a:solidFill>
                  <a:schemeClr val="tx2"/>
                </a:solidFill>
                <a:latin typeface="Arial" charset="0"/>
              </a:rPr>
              <a:t>IEEE Smart Grid Website Structure</a:t>
            </a:r>
            <a:endParaRPr lang="en-US" b="1">
              <a:solidFill>
                <a:schemeClr val="tx2"/>
              </a:solidFill>
              <a:latin typeface="Arial" charset="0"/>
            </a:endParaRPr>
          </a:p>
        </p:txBody>
      </p:sp>
      <p:sp>
        <p:nvSpPr>
          <p:cNvPr id="219140" name="Text Box 4"/>
          <p:cNvSpPr txBox="1">
            <a:spLocks noChangeArrowheads="1"/>
          </p:cNvSpPr>
          <p:nvPr/>
        </p:nvSpPr>
        <p:spPr bwMode="auto">
          <a:xfrm>
            <a:off x="609600" y="1447800"/>
            <a:ext cx="3714750" cy="519113"/>
          </a:xfrm>
          <a:prstGeom prst="rect">
            <a:avLst/>
          </a:prstGeom>
          <a:noFill/>
          <a:ln w="9525">
            <a:noFill/>
            <a:miter lim="800000"/>
            <a:headEnd/>
            <a:tailEnd/>
          </a:ln>
        </p:spPr>
        <p:txBody>
          <a:bodyPr wrap="none">
            <a:spAutoFit/>
          </a:bodyPr>
          <a:lstStyle/>
          <a:p>
            <a:r>
              <a:rPr lang="en-US" sz="2800">
                <a:hlinkClick r:id="rId2"/>
              </a:rPr>
              <a:t>http://smartgrid.ieee.org/</a:t>
            </a:r>
            <a:endParaRPr lang="en-US" sz="28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Box 1"/>
          <p:cNvSpPr txBox="1">
            <a:spLocks noChangeArrowheads="1"/>
          </p:cNvSpPr>
          <p:nvPr/>
        </p:nvSpPr>
        <p:spPr bwMode="auto">
          <a:xfrm>
            <a:off x="152400" y="1066800"/>
            <a:ext cx="8839200" cy="5451475"/>
          </a:xfrm>
          <a:prstGeom prst="rect">
            <a:avLst/>
          </a:prstGeom>
          <a:noFill/>
          <a:ln w="9525">
            <a:noFill/>
            <a:miter lim="800000"/>
            <a:headEnd/>
            <a:tailEnd/>
          </a:ln>
        </p:spPr>
        <p:txBody>
          <a:bodyPr>
            <a:spAutoFit/>
          </a:bodyPr>
          <a:lstStyle/>
          <a:p>
            <a:r>
              <a:rPr lang="en-US" sz="2200" b="1"/>
              <a:t>IEEE has the expertise to make smart grid a reality</a:t>
            </a:r>
          </a:p>
          <a:p>
            <a:r>
              <a:rPr lang="en-US" sz="2200"/>
              <a:t>IEEE is one of the very few organizations able to provide industry with a wide diversity of expertise, information, resources and the vision necessary to realize the smart grid’s full potential. Those resources include the </a:t>
            </a:r>
            <a:r>
              <a:rPr lang="en-US" sz="2200">
                <a:hlinkClick r:id="rId2"/>
              </a:rPr>
              <a:t>IEEE Xplore digital library</a:t>
            </a:r>
            <a:r>
              <a:rPr lang="en-US" sz="2200"/>
              <a:t>, which includes journal articles covering the most current research and conference proceedings, including "IEEE Innovative Smart Grid Technologies 2010" and the new "IEEE Smart Grid World Forum."</a:t>
            </a:r>
          </a:p>
          <a:p>
            <a:r>
              <a:rPr lang="en-US" sz="2200"/>
              <a:t>To date, nearly 2,500 papers focused on smart grid have been published in over 40 IEEE journals. IEEE has nearly 100 standards and standards in development relevant to smart grid, including the over 20 IEEE standards named in the NIST Framework and Roadmap for Smart Grid Interoperability Standards, Release 1.0. The NIST report describes a high-level reference model for the smart grid, identifies nearly 80 existing standards that can be used now to support its development, and identifies high priority gaps for which new or revised standards are needed.</a:t>
            </a:r>
          </a:p>
        </p:txBody>
      </p:sp>
      <p:sp>
        <p:nvSpPr>
          <p:cNvPr id="220163" name="Rectangle 2"/>
          <p:cNvSpPr txBox="1">
            <a:spLocks noChangeArrowheads="1"/>
          </p:cNvSpPr>
          <p:nvPr/>
        </p:nvSpPr>
        <p:spPr bwMode="auto">
          <a:xfrm>
            <a:off x="685800" y="457200"/>
            <a:ext cx="7772400" cy="457200"/>
          </a:xfrm>
          <a:prstGeom prst="rect">
            <a:avLst/>
          </a:prstGeom>
          <a:noFill/>
          <a:ln w="9525">
            <a:noFill/>
            <a:miter lim="800000"/>
            <a:headEnd/>
            <a:tailEnd/>
          </a:ln>
        </p:spPr>
        <p:txBody>
          <a:bodyPr/>
          <a:lstStyle/>
          <a:p>
            <a:pPr eaLnBrk="0" hangingPunct="0"/>
            <a:r>
              <a:rPr lang="en-US" sz="3600" b="1">
                <a:solidFill>
                  <a:schemeClr val="tx2"/>
                </a:solidFill>
                <a:latin typeface="Arial" charset="0"/>
              </a:rPr>
              <a:t>IEEE Banner Line</a:t>
            </a:r>
            <a:endParaRPr lang="en-US" b="1">
              <a:solidFill>
                <a:schemeClr val="tx2"/>
              </a:solidFill>
              <a:latin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Box 1"/>
          <p:cNvSpPr txBox="1">
            <a:spLocks noChangeArrowheads="1"/>
          </p:cNvSpPr>
          <p:nvPr/>
        </p:nvSpPr>
        <p:spPr bwMode="auto">
          <a:xfrm>
            <a:off x="228600" y="990600"/>
            <a:ext cx="8915400" cy="5584825"/>
          </a:xfrm>
          <a:prstGeom prst="rect">
            <a:avLst/>
          </a:prstGeom>
          <a:noFill/>
          <a:ln w="9525">
            <a:noFill/>
            <a:miter lim="800000"/>
            <a:headEnd/>
            <a:tailEnd/>
          </a:ln>
        </p:spPr>
        <p:txBody>
          <a:bodyPr>
            <a:spAutoFit/>
          </a:bodyPr>
          <a:lstStyle/>
          <a:p>
            <a:r>
              <a:rPr lang="en-US" sz="1800" b="1">
                <a:latin typeface="Arial" charset="0"/>
              </a:rPr>
              <a:t>FierceSmartGrid</a:t>
            </a:r>
          </a:p>
          <a:p>
            <a:r>
              <a:rPr lang="en-US" sz="1800" b="1">
                <a:latin typeface="Arial" charset="0"/>
              </a:rPr>
              <a:t>Q&amp;A with IEEE's Russell Lefevre</a:t>
            </a:r>
          </a:p>
          <a:p>
            <a:r>
              <a:rPr lang="en-US" sz="1800" b="1" u="sng">
                <a:latin typeface="Arial" charset="0"/>
                <a:hlinkClick r:id="rId2"/>
              </a:rPr>
              <a:t>http://www.fiercesmartgrid.com/story/qa-ieees-russell-lefevre/2011-08-31</a:t>
            </a:r>
            <a:endParaRPr lang="en-US" sz="1800" b="1">
              <a:latin typeface="Arial" charset="0"/>
            </a:endParaRPr>
          </a:p>
          <a:p>
            <a:r>
              <a:rPr lang="en-US" sz="1800" b="1">
                <a:latin typeface="Arial" charset="0"/>
              </a:rPr>
              <a:t> </a:t>
            </a:r>
          </a:p>
          <a:p>
            <a:r>
              <a:rPr lang="en-US" sz="1800" b="1">
                <a:latin typeface="Arial" charset="0"/>
              </a:rPr>
              <a:t>Smart Grid News</a:t>
            </a:r>
          </a:p>
          <a:p>
            <a:r>
              <a:rPr lang="en-US" sz="1800" b="1">
                <a:latin typeface="Arial" charset="0"/>
              </a:rPr>
              <a:t>Surprising Deployment Developments by David Fox-Penner (IEEE newsletter)</a:t>
            </a:r>
          </a:p>
          <a:p>
            <a:r>
              <a:rPr lang="en-US" sz="1800" b="1" u="sng">
                <a:latin typeface="Arial" charset="0"/>
                <a:hlinkClick r:id="rId3"/>
              </a:rPr>
              <a:t>http://www.smartgridnews.com/artman/publish/Business_Lessons_Learned/Jesse-s-summer-reading-list-including-the-best-book-yet-about-the-smart-grid-3928.html</a:t>
            </a:r>
            <a:endParaRPr lang="en-US" sz="1800" b="1">
              <a:latin typeface="Arial" charset="0"/>
            </a:endParaRPr>
          </a:p>
          <a:p>
            <a:r>
              <a:rPr lang="en-US" sz="1800" b="1">
                <a:latin typeface="Arial" charset="0"/>
              </a:rPr>
              <a:t> </a:t>
            </a:r>
          </a:p>
          <a:p>
            <a:r>
              <a:rPr lang="en-US" sz="1800" b="1">
                <a:latin typeface="Arial" charset="0"/>
              </a:rPr>
              <a:t>Connected Planet</a:t>
            </a:r>
          </a:p>
          <a:p>
            <a:r>
              <a:rPr lang="en-US" sz="1800" b="1">
                <a:latin typeface="Arial" charset="0"/>
              </a:rPr>
              <a:t>IEEE ’surprising’ smart grid findings won’t surprise rural readers</a:t>
            </a:r>
          </a:p>
          <a:p>
            <a:r>
              <a:rPr lang="en-US" sz="1800" b="1">
                <a:latin typeface="Arial" charset="0"/>
              </a:rPr>
              <a:t>By Joan Engebretson</a:t>
            </a:r>
          </a:p>
          <a:p>
            <a:r>
              <a:rPr lang="en-US" sz="1800" b="1" u="sng">
                <a:latin typeface="Arial" charset="0"/>
                <a:hlinkClick r:id="rId4"/>
              </a:rPr>
              <a:t>http://blog.connectedplanetonline.com/unfiltered/2011/08/16/ieee-surprising-smart-grid-findings-wont-surprise-rural-readers/</a:t>
            </a:r>
            <a:endParaRPr lang="en-US" sz="1800" b="1">
              <a:latin typeface="Arial" charset="0"/>
            </a:endParaRPr>
          </a:p>
          <a:p>
            <a:r>
              <a:rPr lang="en-US" sz="1800" b="1">
                <a:latin typeface="Arial" charset="0"/>
              </a:rPr>
              <a:t> </a:t>
            </a:r>
          </a:p>
          <a:p>
            <a:r>
              <a:rPr lang="en-US" sz="1800" b="1">
                <a:latin typeface="Arial" charset="0"/>
              </a:rPr>
              <a:t>Utility Products</a:t>
            </a:r>
          </a:p>
          <a:p>
            <a:r>
              <a:rPr lang="en-US" sz="1800" b="1">
                <a:latin typeface="Arial" charset="0"/>
              </a:rPr>
              <a:t>August Issue of IEEE Smart Grid Newsletter Features Smart Grid Early Adopters</a:t>
            </a:r>
          </a:p>
          <a:p>
            <a:r>
              <a:rPr lang="en-US" sz="1800" b="1" u="sng">
                <a:latin typeface="Arial" charset="0"/>
                <a:hlinkClick r:id="rId5"/>
              </a:rPr>
              <a:t>http://www.utilityproducts.com/news/2011/08/1481254804/august-issue-of-ieee-smart-grid-newsletter-features-smart-grid-early-adopters.html</a:t>
            </a:r>
            <a:endParaRPr lang="en-US" sz="1800" b="1">
              <a:latin typeface="Arial" charset="0"/>
            </a:endParaRPr>
          </a:p>
        </p:txBody>
      </p:sp>
      <p:sp>
        <p:nvSpPr>
          <p:cNvPr id="221187" name="Rectangle 2"/>
          <p:cNvSpPr txBox="1">
            <a:spLocks noChangeArrowheads="1"/>
          </p:cNvSpPr>
          <p:nvPr/>
        </p:nvSpPr>
        <p:spPr bwMode="auto">
          <a:xfrm>
            <a:off x="685800" y="457200"/>
            <a:ext cx="7772400" cy="457200"/>
          </a:xfrm>
          <a:prstGeom prst="rect">
            <a:avLst/>
          </a:prstGeom>
          <a:noFill/>
          <a:ln w="9525">
            <a:noFill/>
            <a:miter lim="800000"/>
            <a:headEnd/>
            <a:tailEnd/>
          </a:ln>
        </p:spPr>
        <p:txBody>
          <a:bodyPr/>
          <a:lstStyle/>
          <a:p>
            <a:pPr eaLnBrk="0" hangingPunct="0"/>
            <a:r>
              <a:rPr lang="en-US" sz="3600" b="1">
                <a:solidFill>
                  <a:schemeClr val="tx2"/>
                </a:solidFill>
                <a:latin typeface="Arial" charset="0"/>
              </a:rPr>
              <a:t>Media Coverage </a:t>
            </a:r>
            <a:r>
              <a:rPr lang="en-US" b="1">
                <a:solidFill>
                  <a:schemeClr val="tx2"/>
                </a:solidFill>
                <a:latin typeface="Arial" charset="0"/>
              </a:rPr>
              <a:t>(example from August)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txBox="1">
            <a:spLocks noChangeArrowheads="1"/>
          </p:cNvSpPr>
          <p:nvPr/>
        </p:nvSpPr>
        <p:spPr bwMode="auto">
          <a:xfrm>
            <a:off x="685800" y="457200"/>
            <a:ext cx="7772400" cy="762000"/>
          </a:xfrm>
          <a:prstGeom prst="rect">
            <a:avLst/>
          </a:prstGeom>
          <a:noFill/>
          <a:ln w="9525">
            <a:noFill/>
            <a:miter lim="800000"/>
            <a:headEnd/>
            <a:tailEnd/>
          </a:ln>
        </p:spPr>
        <p:txBody>
          <a:bodyPr/>
          <a:lstStyle/>
          <a:p>
            <a:pPr eaLnBrk="0" hangingPunct="0"/>
            <a:r>
              <a:rPr lang="en-US" sz="3600" b="1">
                <a:solidFill>
                  <a:schemeClr val="tx2"/>
                </a:solidFill>
                <a:latin typeface="Arial" charset="0"/>
              </a:rPr>
              <a:t>Past Conference Events</a:t>
            </a:r>
          </a:p>
        </p:txBody>
      </p:sp>
      <p:pic>
        <p:nvPicPr>
          <p:cNvPr id="222211" name="Picture 5" descr="Smart Grid World Forum">
            <a:hlinkClick r:id="rId2" tooltip="SG World Forum China"/>
          </p:cNvPr>
          <p:cNvPicPr>
            <a:picLocks noChangeAspect="1" noChangeArrowheads="1"/>
          </p:cNvPicPr>
          <p:nvPr/>
        </p:nvPicPr>
        <p:blipFill>
          <a:blip r:embed="rId3"/>
          <a:srcRect/>
          <a:stretch>
            <a:fillRect/>
          </a:stretch>
        </p:blipFill>
        <p:spPr bwMode="auto">
          <a:xfrm>
            <a:off x="2286000" y="990600"/>
            <a:ext cx="3200400" cy="53340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Box 1"/>
          <p:cNvSpPr txBox="1">
            <a:spLocks noChangeArrowheads="1"/>
          </p:cNvSpPr>
          <p:nvPr/>
        </p:nvSpPr>
        <p:spPr bwMode="auto">
          <a:xfrm>
            <a:off x="228600" y="1066800"/>
            <a:ext cx="8763000" cy="5508625"/>
          </a:xfrm>
          <a:prstGeom prst="rect">
            <a:avLst/>
          </a:prstGeom>
          <a:noFill/>
          <a:ln w="9525">
            <a:noFill/>
            <a:miter lim="800000"/>
            <a:headEnd/>
            <a:tailEnd/>
          </a:ln>
        </p:spPr>
        <p:txBody>
          <a:bodyPr>
            <a:spAutoFit/>
          </a:bodyPr>
          <a:lstStyle/>
          <a:p>
            <a:r>
              <a:rPr lang="en-US" sz="2200" b="1" dirty="0"/>
              <a:t>SMFG 2011 (Smart Measurements for Future Grids 2011)</a:t>
            </a:r>
          </a:p>
          <a:p>
            <a:r>
              <a:rPr lang="en-US" sz="2200" dirty="0">
                <a:hlinkClick r:id="rId2"/>
              </a:rPr>
              <a:t>http://smfg2011.ieee-ims.org/</a:t>
            </a:r>
            <a:endParaRPr lang="en-US" sz="2200" dirty="0"/>
          </a:p>
          <a:p>
            <a:r>
              <a:rPr lang="en-US" sz="2200" b="1" dirty="0"/>
              <a:t>The event will start on: Nov 14, 2011</a:t>
            </a:r>
            <a:endParaRPr lang="en-US" sz="2200" dirty="0"/>
          </a:p>
          <a:p>
            <a:r>
              <a:rPr lang="en-US" sz="2200" b="1" dirty="0"/>
              <a:t>And will end on: Nov 16, 2011</a:t>
            </a:r>
            <a:endParaRPr lang="en-US" sz="2200" dirty="0"/>
          </a:p>
          <a:p>
            <a:r>
              <a:rPr lang="en-US" sz="2200" dirty="0"/>
              <a:t>The power grids of the future come into reality by enabling intelligent communication across sensing, measurement, and control layers of the existing power systems.</a:t>
            </a:r>
          </a:p>
          <a:p>
            <a:endParaRPr lang="en-US" sz="2200" dirty="0"/>
          </a:p>
          <a:p>
            <a:r>
              <a:rPr lang="en-US" sz="2200" b="1" dirty="0"/>
              <a:t>ISGT Australia 2011 (IEEE Power &amp; Energy Society Innovative Smart Grid Technologies Australia 2011)</a:t>
            </a:r>
          </a:p>
          <a:p>
            <a:r>
              <a:rPr lang="en-US" sz="2200" dirty="0">
                <a:hlinkClick r:id="rId3"/>
              </a:rPr>
              <a:t>http://isgtasia2011.com/</a:t>
            </a:r>
            <a:endParaRPr lang="en-US" sz="2200" dirty="0"/>
          </a:p>
          <a:p>
            <a:r>
              <a:rPr lang="en-US" sz="2200" b="1" dirty="0"/>
              <a:t>The event will start on: Nov 13, 2011</a:t>
            </a:r>
            <a:endParaRPr lang="en-US" sz="2200" dirty="0"/>
          </a:p>
          <a:p>
            <a:r>
              <a:rPr lang="en-US" sz="2200" b="1" dirty="0"/>
              <a:t>And will end on: Nov 16, 2011</a:t>
            </a:r>
            <a:endParaRPr lang="en-US" sz="2200" dirty="0"/>
          </a:p>
          <a:p>
            <a:r>
              <a:rPr lang="en-US" sz="2200" dirty="0"/>
              <a:t>The conference brings together University, Industry and Government people to discuss the latest innovation, up to date experiences and policy issues in Smart Grid development.</a:t>
            </a:r>
          </a:p>
        </p:txBody>
      </p:sp>
      <p:sp>
        <p:nvSpPr>
          <p:cNvPr id="223235" name="Rectangle 2"/>
          <p:cNvSpPr txBox="1">
            <a:spLocks noChangeArrowheads="1"/>
          </p:cNvSpPr>
          <p:nvPr/>
        </p:nvSpPr>
        <p:spPr bwMode="auto">
          <a:xfrm>
            <a:off x="685800" y="457200"/>
            <a:ext cx="7772400" cy="762000"/>
          </a:xfrm>
          <a:prstGeom prst="rect">
            <a:avLst/>
          </a:prstGeom>
          <a:noFill/>
          <a:ln w="9525">
            <a:noFill/>
            <a:miter lim="800000"/>
            <a:headEnd/>
            <a:tailEnd/>
          </a:ln>
        </p:spPr>
        <p:txBody>
          <a:bodyPr/>
          <a:lstStyle/>
          <a:p>
            <a:pPr eaLnBrk="0" hangingPunct="0"/>
            <a:r>
              <a:rPr lang="en-US" sz="3600" b="1">
                <a:solidFill>
                  <a:schemeClr val="tx2"/>
                </a:solidFill>
                <a:latin typeface="Arial" charset="0"/>
              </a:rPr>
              <a:t>Future Conference Events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Box 1"/>
          <p:cNvSpPr txBox="1">
            <a:spLocks noChangeArrowheads="1"/>
          </p:cNvSpPr>
          <p:nvPr/>
        </p:nvSpPr>
        <p:spPr bwMode="auto">
          <a:xfrm>
            <a:off x="228600" y="1219200"/>
            <a:ext cx="8763000" cy="3444875"/>
          </a:xfrm>
          <a:prstGeom prst="rect">
            <a:avLst/>
          </a:prstGeom>
          <a:noFill/>
          <a:ln w="9525">
            <a:noFill/>
            <a:miter lim="800000"/>
            <a:headEnd/>
            <a:tailEnd/>
          </a:ln>
        </p:spPr>
        <p:txBody>
          <a:bodyPr>
            <a:spAutoFit/>
          </a:bodyPr>
          <a:lstStyle/>
          <a:p>
            <a:r>
              <a:rPr lang="fr-FR" sz="3600" b="1"/>
              <a:t>IEEE PES </a:t>
            </a:r>
          </a:p>
          <a:p>
            <a:r>
              <a:rPr lang="en-US" sz="3400" b="1"/>
              <a:t>Innovative Smart Grid Technologies Europe</a:t>
            </a:r>
          </a:p>
          <a:p>
            <a:endParaRPr lang="fr-FR" sz="3400" b="1"/>
          </a:p>
          <a:p>
            <a:endParaRPr lang="fr-FR" sz="2000" b="1"/>
          </a:p>
          <a:p>
            <a:endParaRPr lang="fr-FR" sz="2000" b="1"/>
          </a:p>
          <a:p>
            <a:r>
              <a:rPr lang="en-US" sz="2800" b="1"/>
              <a:t>October 14 - 17, 2012</a:t>
            </a:r>
          </a:p>
          <a:p>
            <a:r>
              <a:rPr lang="en-US" sz="2800" b="1"/>
              <a:t>Berlin, Germany</a:t>
            </a:r>
          </a:p>
          <a:p>
            <a:endParaRPr lang="fr-FR" sz="2000" b="1"/>
          </a:p>
        </p:txBody>
      </p:sp>
      <p:sp>
        <p:nvSpPr>
          <p:cNvPr id="224259" name="Rectangle 2"/>
          <p:cNvSpPr txBox="1">
            <a:spLocks noChangeArrowheads="1"/>
          </p:cNvSpPr>
          <p:nvPr/>
        </p:nvSpPr>
        <p:spPr bwMode="auto">
          <a:xfrm>
            <a:off x="685800" y="457200"/>
            <a:ext cx="7772400" cy="762000"/>
          </a:xfrm>
          <a:prstGeom prst="rect">
            <a:avLst/>
          </a:prstGeom>
          <a:noFill/>
          <a:ln w="9525">
            <a:noFill/>
            <a:miter lim="800000"/>
            <a:headEnd/>
            <a:tailEnd/>
          </a:ln>
        </p:spPr>
        <p:txBody>
          <a:bodyPr/>
          <a:lstStyle/>
          <a:p>
            <a:pPr eaLnBrk="0" hangingPunct="0"/>
            <a:r>
              <a:rPr lang="en-US" sz="3600" b="1">
                <a:solidFill>
                  <a:schemeClr val="tx2"/>
                </a:solidFill>
                <a:latin typeface="Arial" charset="0"/>
              </a:rPr>
              <a:t>Future events</a:t>
            </a:r>
          </a:p>
        </p:txBody>
      </p:sp>
      <p:sp>
        <p:nvSpPr>
          <p:cNvPr id="224260" name="Text Box 4"/>
          <p:cNvSpPr txBox="1">
            <a:spLocks noChangeArrowheads="1"/>
          </p:cNvSpPr>
          <p:nvPr/>
        </p:nvSpPr>
        <p:spPr bwMode="auto">
          <a:xfrm>
            <a:off x="609600" y="5334000"/>
            <a:ext cx="5768975" cy="519113"/>
          </a:xfrm>
          <a:prstGeom prst="rect">
            <a:avLst/>
          </a:prstGeom>
          <a:noFill/>
          <a:ln w="9525">
            <a:noFill/>
            <a:miter lim="800000"/>
            <a:headEnd/>
            <a:tailEnd/>
          </a:ln>
        </p:spPr>
        <p:txBody>
          <a:bodyPr wrap="none">
            <a:spAutoFit/>
          </a:bodyPr>
          <a:lstStyle/>
          <a:p>
            <a:r>
              <a:rPr lang="en-US" sz="2800">
                <a:hlinkClick r:id="rId2"/>
              </a:rPr>
              <a:t>http://www.ieee-isgt-2012.eu/isgt2012/</a:t>
            </a:r>
            <a:endParaRPr lang="en-US" sz="28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p:txBody>
          <a:bodyPr/>
          <a:lstStyle/>
          <a:p>
            <a:endParaRPr lang="en-US" smtClean="0"/>
          </a:p>
        </p:txBody>
      </p:sp>
      <p:pic>
        <p:nvPicPr>
          <p:cNvPr id="225283" name="Picture 4"/>
          <p:cNvPicPr>
            <a:picLocks noChangeAspect="1" noChangeArrowheads="1"/>
          </p:cNvPicPr>
          <p:nvPr/>
        </p:nvPicPr>
        <p:blipFill>
          <a:blip r:embed="rId2"/>
          <a:srcRect/>
          <a:stretch>
            <a:fillRect/>
          </a:stretch>
        </p:blipFill>
        <p:spPr bwMode="auto">
          <a:xfrm>
            <a:off x="0" y="419100"/>
            <a:ext cx="9144000" cy="6019800"/>
          </a:xfrm>
          <a:prstGeom prst="rect">
            <a:avLst/>
          </a:prstGeom>
          <a:noFill/>
          <a:ln w="9525">
            <a:noFill/>
            <a:miter lim="800000"/>
            <a:headEnd/>
            <a:tailEnd/>
          </a:ln>
        </p:spPr>
      </p:pic>
      <p:sp>
        <p:nvSpPr>
          <p:cNvPr id="225284" name="Text Box 5"/>
          <p:cNvSpPr txBox="1">
            <a:spLocks noChangeArrowheads="1"/>
          </p:cNvSpPr>
          <p:nvPr/>
        </p:nvSpPr>
        <p:spPr bwMode="auto">
          <a:xfrm>
            <a:off x="228600" y="609600"/>
            <a:ext cx="8712200" cy="1311275"/>
          </a:xfrm>
          <a:prstGeom prst="rect">
            <a:avLst/>
          </a:prstGeom>
          <a:noFill/>
          <a:ln w="9525">
            <a:noFill/>
            <a:miter lim="800000"/>
            <a:headEnd/>
            <a:tailEnd/>
          </a:ln>
        </p:spPr>
        <p:txBody>
          <a:bodyPr wrap="none">
            <a:spAutoFit/>
          </a:bodyPr>
          <a:lstStyle/>
          <a:p>
            <a:r>
              <a:rPr lang="en-US" sz="2800" b="1">
                <a:solidFill>
                  <a:schemeClr val="bg1"/>
                </a:solidFill>
              </a:rPr>
              <a:t>IEEE SmartGridComm ’12</a:t>
            </a:r>
          </a:p>
          <a:p>
            <a:r>
              <a:rPr lang="en-US" sz="2800" b="1">
                <a:solidFill>
                  <a:schemeClr val="bg1"/>
                </a:solidFill>
              </a:rPr>
              <a:t>Tainan City, Taiwan  November 5-8 2012</a:t>
            </a:r>
          </a:p>
          <a:p>
            <a:r>
              <a:rPr lang="en-US" b="1">
                <a:solidFill>
                  <a:schemeClr val="bg1"/>
                </a:solidFill>
                <a:latin typeface="Calibri" pitchFamily="34" charset="0"/>
              </a:rPr>
              <a:t>Third IEEE International Conference on Smart Grid Communications</a:t>
            </a:r>
            <a:endParaRPr lang="en-US" sz="2800" b="1"/>
          </a:p>
        </p:txBody>
      </p:sp>
      <p:sp>
        <p:nvSpPr>
          <p:cNvPr id="225285" name="Text Box 6"/>
          <p:cNvSpPr txBox="1">
            <a:spLocks noChangeArrowheads="1"/>
          </p:cNvSpPr>
          <p:nvPr/>
        </p:nvSpPr>
        <p:spPr bwMode="auto">
          <a:xfrm>
            <a:off x="1279525" y="5932488"/>
            <a:ext cx="5492750" cy="519112"/>
          </a:xfrm>
          <a:prstGeom prst="rect">
            <a:avLst/>
          </a:prstGeom>
          <a:solidFill>
            <a:schemeClr val="bg1"/>
          </a:solidFill>
          <a:ln w="9525">
            <a:noFill/>
            <a:miter lim="800000"/>
            <a:headEnd/>
            <a:tailEnd/>
          </a:ln>
        </p:spPr>
        <p:txBody>
          <a:bodyPr wrap="none">
            <a:spAutoFit/>
          </a:bodyPr>
          <a:lstStyle/>
          <a:p>
            <a:r>
              <a:rPr lang="en-US" sz="2800">
                <a:solidFill>
                  <a:schemeClr val="bg1"/>
                </a:solidFill>
                <a:hlinkClick r:id="rId3"/>
              </a:rPr>
              <a:t>http://www.ieee-smartgridcomm.org/</a:t>
            </a:r>
            <a:endParaRPr lang="en-US" sz="2800">
              <a:solidFill>
                <a:schemeClr val="bg1"/>
              </a:solidFill>
            </a:endParaRPr>
          </a:p>
        </p:txBody>
      </p:sp>
    </p:spTree>
  </p:cSld>
  <p:clrMapOvr>
    <a:masterClrMapping/>
  </p:clrMapOvr>
</p:sld>
</file>

<file path=ppt/theme/theme1.xml><?xml version="1.0" encoding="utf-8"?>
<a:theme xmlns:a="http://schemas.openxmlformats.org/drawingml/2006/main" name="Single_Customized_Image_Template">
  <a:themeElements>
    <a:clrScheme name="Custom 1">
      <a:dk1>
        <a:srgbClr val="000000"/>
      </a:dk1>
      <a:lt1>
        <a:srgbClr val="FFFFFF"/>
      </a:lt1>
      <a:dk2>
        <a:srgbClr val="0F3D88"/>
      </a:dk2>
      <a:lt2>
        <a:srgbClr val="808080"/>
      </a:lt2>
      <a:accent1>
        <a:srgbClr val="7DA9F0"/>
      </a:accent1>
      <a:accent2>
        <a:srgbClr val="59B308"/>
      </a:accent2>
      <a:accent3>
        <a:srgbClr val="FFFF00"/>
      </a:accent3>
      <a:accent4>
        <a:srgbClr val="FEB2FF"/>
      </a:accent4>
      <a:accent5>
        <a:srgbClr val="FFC0AA"/>
      </a:accent5>
      <a:accent6>
        <a:srgbClr val="50A206"/>
      </a:accent6>
      <a:hlink>
        <a:srgbClr val="0080FF"/>
      </a:hlink>
      <a:folHlink>
        <a:srgbClr val="800080"/>
      </a:folHlink>
    </a:clrScheme>
    <a:fontScheme name="Single_Customized_Image_Template">
      <a:majorFont>
        <a:latin typeface="Arial"/>
        <a:ea typeface="ＭＳ Ｐゴシック"/>
        <a:cs typeface=""/>
      </a:majorFont>
      <a:minorFont>
        <a:latin typeface="Arial"/>
        <a:ea typeface="ＭＳ Ｐゴシック"/>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Single_Customized_Imag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_Customized_Imag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_Customized_Imag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_Customized_Imag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_Customized_Imag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_Customized_Imag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_Customized_Image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_Customized_Imag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_Customized_Imag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_Customized_Imag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_Customized_Imag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_Customized_Imag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_Customized_Image_Templat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32208</TotalTime>
  <Words>7630</Words>
  <Application>Microsoft Office PowerPoint</Application>
  <PresentationFormat>On-screen Show (4:3)</PresentationFormat>
  <Paragraphs>1233</Paragraphs>
  <Slides>138</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138</vt:i4>
      </vt:variant>
    </vt:vector>
  </HeadingPairs>
  <TitlesOfParts>
    <vt:vector size="142" baseType="lpstr">
      <vt:lpstr>Single_Customized_Image_Template</vt:lpstr>
      <vt:lpstr>Visio</vt:lpstr>
      <vt:lpstr>Photo Editor Photo</vt:lpstr>
      <vt:lpstr>Worksheet</vt:lpstr>
      <vt:lpstr>Smart Grid Information Update  November 2011 802.15 DCN: 15-11-0802-01</vt:lpstr>
      <vt:lpstr>Introduction to the event</vt:lpstr>
      <vt:lpstr>Speakers</vt:lpstr>
      <vt:lpstr>What is Smart Grid?  John Buffington</vt:lpstr>
      <vt:lpstr>Many SG Definitions Depend upon Perspective</vt:lpstr>
      <vt:lpstr>Example definition –  US Department of Energy</vt:lpstr>
      <vt:lpstr>SG: A group of intertwined Markets</vt:lpstr>
      <vt:lpstr>Example: IEEE P2030 SG Comm. Model</vt:lpstr>
      <vt:lpstr>What benefits can 802 bring to the SG?</vt:lpstr>
      <vt:lpstr>European Smart Grid Standards Update  Larry Taylor Tom Siep</vt:lpstr>
      <vt:lpstr>Update</vt:lpstr>
      <vt:lpstr>EU M441 Smart Metering Mandate</vt:lpstr>
      <vt:lpstr>EU M441 Smart Metering Mandate details </vt:lpstr>
      <vt:lpstr>EU M490 Smart Grid Mandate</vt:lpstr>
      <vt:lpstr>EU M490 Smart Grid Mandate details</vt:lpstr>
      <vt:lpstr>M490 SGCG</vt:lpstr>
      <vt:lpstr>M490 Activity</vt:lpstr>
      <vt:lpstr>ETSI</vt:lpstr>
      <vt:lpstr>ETSI ERM</vt:lpstr>
      <vt:lpstr>OSG</vt:lpstr>
      <vt:lpstr>SEDC</vt:lpstr>
      <vt:lpstr>Smart Grid in Europe</vt:lpstr>
      <vt:lpstr>European Context</vt:lpstr>
      <vt:lpstr>European Smart Grid Programs</vt:lpstr>
      <vt:lpstr>European Smart Grid Programs (2)</vt:lpstr>
      <vt:lpstr>EU M/441 Smart Metering Mandate</vt:lpstr>
      <vt:lpstr>ITU</vt:lpstr>
      <vt:lpstr>ETSI</vt:lpstr>
      <vt:lpstr>ETSI (2)</vt:lpstr>
      <vt:lpstr>Wi-Fi® in the Smart Grid</vt:lpstr>
      <vt:lpstr>Smart Grid Information Update  November 2011 EPRI Status </vt:lpstr>
      <vt:lpstr>Electric Power Research Institute (EPRI)</vt:lpstr>
      <vt:lpstr>Agenda</vt:lpstr>
      <vt:lpstr>What is a Field Area Network? (FAN)</vt:lpstr>
      <vt:lpstr>The problem: present day D-SCADA and AMI networks</vt:lpstr>
      <vt:lpstr>The solution: with Field Area Network</vt:lpstr>
      <vt:lpstr>CIM Primer</vt:lpstr>
      <vt:lpstr>CIM-MultiSpeak* Harmonization Goals, Value, Deliverables</vt:lpstr>
      <vt:lpstr>The Modular Communication Interface Indispensible Characteristics</vt:lpstr>
      <vt:lpstr>Progress Toward an Open Standard</vt:lpstr>
      <vt:lpstr>OpenADR Demonstration Project</vt:lpstr>
      <vt:lpstr>Smart Grid Demonstration Initiative</vt:lpstr>
      <vt:lpstr>Thank You</vt:lpstr>
      <vt:lpstr>PowerPoint Presentation</vt:lpstr>
      <vt:lpstr>ZigBee Smart Energy Brief Background</vt:lpstr>
      <vt:lpstr>ZigBee Product Architecture</vt:lpstr>
      <vt:lpstr>Current ZigBee Application Profiles</vt:lpstr>
      <vt:lpstr>Smart Energy &amp; Home Automation</vt:lpstr>
      <vt:lpstr> ZigBee Smart Energy Standard</vt:lpstr>
      <vt:lpstr>Recent ZigBee Smart Energy Enhancements</vt:lpstr>
      <vt:lpstr>Origins of SEP2</vt:lpstr>
      <vt:lpstr>SEP 2.0 Stack Overview and Responsibilities</vt:lpstr>
      <vt:lpstr>6LoWPAN</vt:lpstr>
      <vt:lpstr>Routing Protocol for Low Power and Lossy Networks (RPL)</vt:lpstr>
      <vt:lpstr>Transport Layer Security (TLS)</vt:lpstr>
      <vt:lpstr>PANA / EAP-TLS / EAP-PSK</vt:lpstr>
      <vt:lpstr>APP SUPPORT SPEC</vt:lpstr>
      <vt:lpstr>App Support Spec</vt:lpstr>
      <vt:lpstr>HTTP</vt:lpstr>
      <vt:lpstr>mDNS(Multicast DNS)</vt:lpstr>
      <vt:lpstr>SEP 2.0 APP SPEC</vt:lpstr>
      <vt:lpstr>Efficient XML Interchange (EXI)</vt:lpstr>
      <vt:lpstr>CIM (Common Information Model)</vt:lpstr>
      <vt:lpstr>DNS-SD (Service Discovery)</vt:lpstr>
      <vt:lpstr>STATUS</vt:lpstr>
      <vt:lpstr>We are getting there…</vt:lpstr>
      <vt:lpstr>PowerPoint Presentation</vt:lpstr>
      <vt:lpstr>The MoU - Agreement</vt:lpstr>
      <vt:lpstr>Consortium Makeup</vt:lpstr>
      <vt:lpstr>Technical Committee (TC) [1/2]</vt:lpstr>
      <vt:lpstr>Technical Committee (TC) [2/2]</vt:lpstr>
      <vt:lpstr>November 28th Test Event</vt:lpstr>
      <vt:lpstr>Questions?</vt:lpstr>
      <vt:lpstr>802.15 TG4g Phil Beecher</vt:lpstr>
      <vt:lpstr>Smart Grid Domains – 802.15 TG4g </vt:lpstr>
      <vt:lpstr>PowerPoint Presentation</vt:lpstr>
      <vt:lpstr>PowerPoint Presentation</vt:lpstr>
      <vt:lpstr>IEEE 802.15  TG4g Highlights</vt:lpstr>
      <vt:lpstr>PowerPoint Presentation</vt:lpstr>
      <vt:lpstr>PowerPoint Presentation</vt:lpstr>
      <vt:lpstr>Questions?</vt:lpstr>
      <vt:lpstr>PowerPoint Presentation</vt:lpstr>
      <vt:lpstr>Smart Grid Information Update  November 2011 Wi-Fi Activities</vt:lpstr>
      <vt:lpstr>Wi-Fi technology has all the key building blocks for an effective, efficient smart grid</vt:lpstr>
      <vt:lpstr>Wi-Fi: The world’s home networking technology extends to smart energy use cases</vt:lpstr>
      <vt:lpstr>Wi-Fi brings more: Internet connectivity for remote management and two-way interaction</vt:lpstr>
      <vt:lpstr>Wi-Fi: Connecting appliances</vt:lpstr>
      <vt:lpstr>Wi-Fi: Connecting consumer electronics</vt:lpstr>
      <vt:lpstr>Wi-Fi and Consortium for SEP 2 Interoperability</vt:lpstr>
      <vt:lpstr>Wi-Fi Alliance activities underway to  address smart grid</vt:lpstr>
      <vt:lpstr>PowerPoint Presentation</vt:lpstr>
      <vt:lpstr>Smart Grid Information Update  November 2011 IEEE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Standards</vt:lpstr>
      <vt:lpstr>PowerPoint Presentation</vt:lpstr>
      <vt:lpstr>PowerPoint Presentation</vt:lpstr>
      <vt:lpstr>PowerPoint Presentation</vt:lpstr>
      <vt:lpstr>PowerPoint Presentation</vt:lpstr>
      <vt:lpstr>Smart Grid Information Update  November 2011 NIST PAP2</vt:lpstr>
      <vt:lpstr>PowerPoint Presentation</vt:lpstr>
      <vt:lpstr>US Electric Generation</vt:lpstr>
      <vt:lpstr>US Energy Use - 2009</vt:lpstr>
      <vt:lpstr>PowerPoint Presentation</vt:lpstr>
      <vt:lpstr>Energy Independence &amp; Security Act (2007)</vt:lpstr>
      <vt:lpstr>NIST SGIP Origins</vt:lpstr>
      <vt:lpstr>PowerPoint Presentation</vt:lpstr>
      <vt:lpstr>PowerPoint Presentation</vt:lpstr>
      <vt:lpstr>Level of Urgency</vt:lpstr>
      <vt:lpstr>PowerPoint Presentation</vt:lpstr>
      <vt:lpstr>SGIP Catalog of Standards</vt:lpstr>
      <vt:lpstr>Rationale for Priority Action Plans (PAPs)</vt:lpstr>
      <vt:lpstr>Priority Action Plans</vt:lpstr>
      <vt:lpstr>IP Priority Action Plan</vt:lpstr>
      <vt:lpstr>PowerPoint Presentation</vt:lpstr>
      <vt:lpstr>Wireless Priority Action Plan</vt:lpstr>
      <vt:lpstr>PAP#2 Report Outline   Jan 13, 2011</vt:lpstr>
      <vt:lpstr>NIST PAP#2 Report – Section 4</vt:lpstr>
      <vt:lpstr>PAP#2 Obervations</vt:lpstr>
      <vt:lpstr>PAP#2 Extended Goals</vt:lpstr>
      <vt:lpstr>PowerPoint Presentation</vt:lpstr>
      <vt:lpstr>OpenSG Traffic Flows</vt:lpstr>
      <vt:lpstr>PAP#2 Extended Goals</vt:lpstr>
      <vt:lpstr>PAP#2 Extended Goals</vt:lpstr>
      <vt:lpstr>PAP#2 Extended Goals</vt:lpstr>
      <vt:lpstr>PowerPoint Presentation</vt:lpstr>
      <vt:lpstr>Key SGIP Publications</vt:lpstr>
      <vt:lpstr>PAP#2 Version 1</vt:lpstr>
      <vt:lpstr>Sources</vt:lpstr>
      <vt:lpstr>Links to Other US Activities</vt:lpstr>
      <vt:lpstr>Thank You</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IEEE</dc:creator>
  <cp:lastModifiedBy>bheile</cp:lastModifiedBy>
  <cp:revision>229</cp:revision>
  <dcterms:created xsi:type="dcterms:W3CDTF">2001-05-17T13:58:32Z</dcterms:created>
  <dcterms:modified xsi:type="dcterms:W3CDTF">2011-11-09T00:01:25Z</dcterms:modified>
</cp:coreProperties>
</file>