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29" r:id="rId2"/>
    <p:sldId id="259" r:id="rId3"/>
    <p:sldId id="530" r:id="rId4"/>
    <p:sldId id="288" r:id="rId5"/>
    <p:sldId id="518" r:id="rId6"/>
    <p:sldId id="519" r:id="rId7"/>
    <p:sldId id="526" r:id="rId8"/>
    <p:sldId id="527" r:id="rId9"/>
    <p:sldId id="257" r:id="rId10"/>
    <p:sldId id="499" r:id="rId11"/>
    <p:sldId id="454" r:id="rId12"/>
    <p:sldId id="460" r:id="rId13"/>
    <p:sldId id="458" r:id="rId14"/>
    <p:sldId id="459" r:id="rId15"/>
    <p:sldId id="258" r:id="rId16"/>
    <p:sldId id="488" r:id="rId17"/>
    <p:sldId id="452" r:id="rId18"/>
    <p:sldId id="474" r:id="rId19"/>
    <p:sldId id="483" r:id="rId20"/>
    <p:sldId id="485" r:id="rId21"/>
    <p:sldId id="486" r:id="rId22"/>
    <p:sldId id="514" r:id="rId23"/>
    <p:sldId id="487" r:id="rId24"/>
    <p:sldId id="502" r:id="rId25"/>
    <p:sldId id="525" r:id="rId26"/>
    <p:sldId id="489" r:id="rId27"/>
    <p:sldId id="494" r:id="rId28"/>
    <p:sldId id="490" r:id="rId29"/>
    <p:sldId id="491" r:id="rId30"/>
    <p:sldId id="492" r:id="rId31"/>
    <p:sldId id="493" r:id="rId32"/>
    <p:sldId id="495" r:id="rId33"/>
    <p:sldId id="528" r:id="rId34"/>
    <p:sldId id="501" r:id="rId35"/>
    <p:sldId id="484" r:id="rId36"/>
    <p:sldId id="496" r:id="rId37"/>
    <p:sldId id="497" r:id="rId38"/>
    <p:sldId id="498" r:id="rId39"/>
    <p:sldId id="470" r:id="rId40"/>
    <p:sldId id="447" r:id="rId41"/>
    <p:sldId id="435" r:id="rId42"/>
    <p:sldId id="261" r:id="rId43"/>
    <p:sldId id="385" r:id="rId44"/>
    <p:sldId id="507" r:id="rId45"/>
    <p:sldId id="504" r:id="rId46"/>
    <p:sldId id="505" r:id="rId47"/>
    <p:sldId id="508" r:id="rId48"/>
    <p:sldId id="506" r:id="rId49"/>
    <p:sldId id="509" r:id="rId50"/>
    <p:sldId id="503" r:id="rId51"/>
    <p:sldId id="477" r:id="rId52"/>
    <p:sldId id="510" r:id="rId53"/>
    <p:sldId id="511" r:id="rId54"/>
    <p:sldId id="512" r:id="rId55"/>
    <p:sldId id="515" r:id="rId56"/>
    <p:sldId id="461" r:id="rId57"/>
    <p:sldId id="521" r:id="rId58"/>
    <p:sldId id="522" r:id="rId59"/>
    <p:sldId id="478" r:id="rId60"/>
    <p:sldId id="523" r:id="rId61"/>
    <p:sldId id="479" r:id="rId62"/>
    <p:sldId id="524" r:id="rId63"/>
    <p:sldId id="471" r:id="rId64"/>
    <p:sldId id="266" r:id="rId65"/>
    <p:sldId id="52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3" autoAdjust="0"/>
    <p:restoredTop sz="94660"/>
  </p:normalViewPr>
  <p:slideViewPr>
    <p:cSldViewPr>
      <p:cViewPr varScale="1">
        <p:scale>
          <a:sx n="71" d="100"/>
          <a:sy n="71" d="100"/>
        </p:scale>
        <p:origin x="-11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pecclesi\My%20Documents\2011\Regulatory\tvws-link_budget_analysis-wsa-2.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8"/>
  <c:clrMapOvr bg1="lt1" tx1="dk1" bg2="lt2" tx2="dk2" accent1="accent1" accent2="accent2" accent3="accent3" accent4="accent4" accent5="accent5" accent6="accent6" hlink="hlink" folHlink="folHlink"/>
  <c:chart>
    <c:autoTitleDeleted val="1"/>
    <c:plotArea>
      <c:layout/>
      <c:lineChart>
        <c:grouping val="standard"/>
        <c:ser>
          <c:idx val="1"/>
          <c:order val="0"/>
          <c:tx>
            <c:strRef>
              <c:f>RvsR!$N$3</c:f>
              <c:strCache>
                <c:ptCount val="1"/>
                <c:pt idx="0">
                  <c:v>TVWS</c:v>
                </c:pt>
              </c:strCache>
            </c:strRef>
          </c:tx>
          <c:marker>
            <c:symbol val="none"/>
          </c:marker>
          <c:cat>
            <c:numRef>
              <c:f>RvsR!$H$4:$H$54</c:f>
              <c:numCache>
                <c:formatCode>General</c:formatCode>
                <c:ptCount val="51"/>
                <c:pt idx="0">
                  <c:v>10</c:v>
                </c:pt>
                <c:pt idx="1">
                  <c:v>25</c:v>
                </c:pt>
                <c:pt idx="2">
                  <c:v>50</c:v>
                </c:pt>
                <c:pt idx="3">
                  <c:v>75</c:v>
                </c:pt>
                <c:pt idx="4">
                  <c:v>100</c:v>
                </c:pt>
                <c:pt idx="5">
                  <c:v>125</c:v>
                </c:pt>
                <c:pt idx="6">
                  <c:v>150</c:v>
                </c:pt>
                <c:pt idx="7">
                  <c:v>175</c:v>
                </c:pt>
                <c:pt idx="8">
                  <c:v>200</c:v>
                </c:pt>
                <c:pt idx="9">
                  <c:v>225</c:v>
                </c:pt>
                <c:pt idx="10">
                  <c:v>250</c:v>
                </c:pt>
                <c:pt idx="11">
                  <c:v>275</c:v>
                </c:pt>
                <c:pt idx="12">
                  <c:v>300</c:v>
                </c:pt>
                <c:pt idx="13">
                  <c:v>325</c:v>
                </c:pt>
                <c:pt idx="14">
                  <c:v>350</c:v>
                </c:pt>
                <c:pt idx="15">
                  <c:v>375</c:v>
                </c:pt>
                <c:pt idx="16">
                  <c:v>400</c:v>
                </c:pt>
                <c:pt idx="17">
                  <c:v>425</c:v>
                </c:pt>
                <c:pt idx="18">
                  <c:v>450</c:v>
                </c:pt>
                <c:pt idx="19">
                  <c:v>475</c:v>
                </c:pt>
                <c:pt idx="20">
                  <c:v>500</c:v>
                </c:pt>
                <c:pt idx="21">
                  <c:v>525</c:v>
                </c:pt>
                <c:pt idx="22">
                  <c:v>550</c:v>
                </c:pt>
                <c:pt idx="23">
                  <c:v>575</c:v>
                </c:pt>
                <c:pt idx="24">
                  <c:v>600</c:v>
                </c:pt>
                <c:pt idx="25">
                  <c:v>625</c:v>
                </c:pt>
                <c:pt idx="26">
                  <c:v>650</c:v>
                </c:pt>
                <c:pt idx="27">
                  <c:v>675</c:v>
                </c:pt>
                <c:pt idx="28">
                  <c:v>700</c:v>
                </c:pt>
                <c:pt idx="29">
                  <c:v>725</c:v>
                </c:pt>
                <c:pt idx="30">
                  <c:v>750</c:v>
                </c:pt>
                <c:pt idx="31">
                  <c:v>775</c:v>
                </c:pt>
                <c:pt idx="32">
                  <c:v>800</c:v>
                </c:pt>
                <c:pt idx="33">
                  <c:v>825</c:v>
                </c:pt>
                <c:pt idx="34">
                  <c:v>850</c:v>
                </c:pt>
                <c:pt idx="35">
                  <c:v>875</c:v>
                </c:pt>
                <c:pt idx="36">
                  <c:v>900</c:v>
                </c:pt>
                <c:pt idx="37">
                  <c:v>925</c:v>
                </c:pt>
                <c:pt idx="38">
                  <c:v>950</c:v>
                </c:pt>
                <c:pt idx="39">
                  <c:v>975</c:v>
                </c:pt>
                <c:pt idx="40">
                  <c:v>1000</c:v>
                </c:pt>
                <c:pt idx="41">
                  <c:v>1025</c:v>
                </c:pt>
                <c:pt idx="42">
                  <c:v>1050</c:v>
                </c:pt>
                <c:pt idx="43">
                  <c:v>1075</c:v>
                </c:pt>
                <c:pt idx="44">
                  <c:v>1100</c:v>
                </c:pt>
                <c:pt idx="45">
                  <c:v>1125</c:v>
                </c:pt>
                <c:pt idx="46">
                  <c:v>1150</c:v>
                </c:pt>
                <c:pt idx="47">
                  <c:v>1175</c:v>
                </c:pt>
                <c:pt idx="48">
                  <c:v>1200</c:v>
                </c:pt>
                <c:pt idx="49">
                  <c:v>1225</c:v>
                </c:pt>
                <c:pt idx="50">
                  <c:v>1250</c:v>
                </c:pt>
              </c:numCache>
            </c:numRef>
          </c:cat>
          <c:val>
            <c:numRef>
              <c:f>RvsR!$N$4:$N$54</c:f>
              <c:numCache>
                <c:formatCode>General</c:formatCode>
                <c:ptCount val="51"/>
                <c:pt idx="0">
                  <c:v>78.758457224055519</c:v>
                </c:pt>
                <c:pt idx="1">
                  <c:v>68.183068293402741</c:v>
                </c:pt>
                <c:pt idx="2">
                  <c:v>60.183196250324301</c:v>
                </c:pt>
                <c:pt idx="3">
                  <c:v>55.50370949978555</c:v>
                </c:pt>
                <c:pt idx="4">
                  <c:v>52.183708049638881</c:v>
                </c:pt>
                <c:pt idx="5">
                  <c:v>47.033842018322346</c:v>
                </c:pt>
                <c:pt idx="6">
                  <c:v>42.827079495845915</c:v>
                </c:pt>
                <c:pt idx="7">
                  <c:v>39.271743970652906</c:v>
                </c:pt>
                <c:pt idx="8">
                  <c:v>36.193934515465173</c:v>
                </c:pt>
                <c:pt idx="9">
                  <c:v>33.481689600133137</c:v>
                </c:pt>
                <c:pt idx="10">
                  <c:v>31.058772921849727</c:v>
                </c:pt>
                <c:pt idx="11">
                  <c:v>28.871018593220032</c:v>
                </c:pt>
                <c:pt idx="12">
                  <c:v>26.878640962524738</c:v>
                </c:pt>
                <c:pt idx="13">
                  <c:v>25.05163068850057</c:v>
                </c:pt>
                <c:pt idx="14">
                  <c:v>23.366858877991699</c:v>
                </c:pt>
                <c:pt idx="15">
                  <c:v>21.806179278098742</c:v>
                </c:pt>
                <c:pt idx="16">
                  <c:v>20.355140331953489</c:v>
                </c:pt>
                <c:pt idx="17">
                  <c:v>19.00208413764879</c:v>
                </c:pt>
                <c:pt idx="18">
                  <c:v>17.737498842421189</c:v>
                </c:pt>
                <c:pt idx="19">
                  <c:v>16.553541734948553</c:v>
                </c:pt>
                <c:pt idx="20">
                  <c:v>15.443680214006507</c:v>
                </c:pt>
                <c:pt idx="21">
                  <c:v>14.402416073013704</c:v>
                </c:pt>
                <c:pt idx="22">
                  <c:v>13.425070030491549</c:v>
                </c:pt>
                <c:pt idx="23">
                  <c:v>12.507610858030455</c:v>
                </c:pt>
                <c:pt idx="24">
                  <c:v>11.646518354197568</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er>
        <c:ser>
          <c:idx val="2"/>
          <c:order val="1"/>
          <c:tx>
            <c:strRef>
              <c:f>RvsR!$O$3</c:f>
              <c:strCache>
                <c:ptCount val="1"/>
                <c:pt idx="0">
                  <c:v>TVWS-Fixed</c:v>
                </c:pt>
              </c:strCache>
            </c:strRef>
          </c:tx>
          <c:marker>
            <c:symbol val="none"/>
          </c:marker>
          <c:cat>
            <c:numRef>
              <c:f>RvsR!$H$4:$H$54</c:f>
              <c:numCache>
                <c:formatCode>General</c:formatCode>
                <c:ptCount val="51"/>
                <c:pt idx="0">
                  <c:v>10</c:v>
                </c:pt>
                <c:pt idx="1">
                  <c:v>25</c:v>
                </c:pt>
                <c:pt idx="2">
                  <c:v>50</c:v>
                </c:pt>
                <c:pt idx="3">
                  <c:v>75</c:v>
                </c:pt>
                <c:pt idx="4">
                  <c:v>100</c:v>
                </c:pt>
                <c:pt idx="5">
                  <c:v>125</c:v>
                </c:pt>
                <c:pt idx="6">
                  <c:v>150</c:v>
                </c:pt>
                <c:pt idx="7">
                  <c:v>175</c:v>
                </c:pt>
                <c:pt idx="8">
                  <c:v>200</c:v>
                </c:pt>
                <c:pt idx="9">
                  <c:v>225</c:v>
                </c:pt>
                <c:pt idx="10">
                  <c:v>250</c:v>
                </c:pt>
                <c:pt idx="11">
                  <c:v>275</c:v>
                </c:pt>
                <c:pt idx="12">
                  <c:v>300</c:v>
                </c:pt>
                <c:pt idx="13">
                  <c:v>325</c:v>
                </c:pt>
                <c:pt idx="14">
                  <c:v>350</c:v>
                </c:pt>
                <c:pt idx="15">
                  <c:v>375</c:v>
                </c:pt>
                <c:pt idx="16">
                  <c:v>400</c:v>
                </c:pt>
                <c:pt idx="17">
                  <c:v>425</c:v>
                </c:pt>
                <c:pt idx="18">
                  <c:v>450</c:v>
                </c:pt>
                <c:pt idx="19">
                  <c:v>475</c:v>
                </c:pt>
                <c:pt idx="20">
                  <c:v>500</c:v>
                </c:pt>
                <c:pt idx="21">
                  <c:v>525</c:v>
                </c:pt>
                <c:pt idx="22">
                  <c:v>550</c:v>
                </c:pt>
                <c:pt idx="23">
                  <c:v>575</c:v>
                </c:pt>
                <c:pt idx="24">
                  <c:v>600</c:v>
                </c:pt>
                <c:pt idx="25">
                  <c:v>625</c:v>
                </c:pt>
                <c:pt idx="26">
                  <c:v>650</c:v>
                </c:pt>
                <c:pt idx="27">
                  <c:v>675</c:v>
                </c:pt>
                <c:pt idx="28">
                  <c:v>700</c:v>
                </c:pt>
                <c:pt idx="29">
                  <c:v>725</c:v>
                </c:pt>
                <c:pt idx="30">
                  <c:v>750</c:v>
                </c:pt>
                <c:pt idx="31">
                  <c:v>775</c:v>
                </c:pt>
                <c:pt idx="32">
                  <c:v>800</c:v>
                </c:pt>
                <c:pt idx="33">
                  <c:v>825</c:v>
                </c:pt>
                <c:pt idx="34">
                  <c:v>850</c:v>
                </c:pt>
                <c:pt idx="35">
                  <c:v>875</c:v>
                </c:pt>
                <c:pt idx="36">
                  <c:v>900</c:v>
                </c:pt>
                <c:pt idx="37">
                  <c:v>925</c:v>
                </c:pt>
                <c:pt idx="38">
                  <c:v>950</c:v>
                </c:pt>
                <c:pt idx="39">
                  <c:v>975</c:v>
                </c:pt>
                <c:pt idx="40">
                  <c:v>1000</c:v>
                </c:pt>
                <c:pt idx="41">
                  <c:v>1025</c:v>
                </c:pt>
                <c:pt idx="42">
                  <c:v>1050</c:v>
                </c:pt>
                <c:pt idx="43">
                  <c:v>1075</c:v>
                </c:pt>
                <c:pt idx="44">
                  <c:v>1100</c:v>
                </c:pt>
                <c:pt idx="45">
                  <c:v>1125</c:v>
                </c:pt>
                <c:pt idx="46">
                  <c:v>1150</c:v>
                </c:pt>
                <c:pt idx="47">
                  <c:v>1175</c:v>
                </c:pt>
                <c:pt idx="48">
                  <c:v>1200</c:v>
                </c:pt>
                <c:pt idx="49">
                  <c:v>1225</c:v>
                </c:pt>
                <c:pt idx="50">
                  <c:v>1250</c:v>
                </c:pt>
              </c:numCache>
            </c:numRef>
          </c:cat>
          <c:val>
            <c:numRef>
              <c:f>RvsR!$O$4:$O$54</c:f>
              <c:numCache>
                <c:formatCode>General</c:formatCode>
                <c:ptCount val="51"/>
                <c:pt idx="0">
                  <c:v>136.72021002400712</c:v>
                </c:pt>
                <c:pt idx="1">
                  <c:v>126.14478526646447</c:v>
                </c:pt>
                <c:pt idx="2">
                  <c:v>118.14478527202377</c:v>
                </c:pt>
                <c:pt idx="3">
                  <c:v>113.46508527552021</c:v>
                </c:pt>
                <c:pt idx="4">
                  <c:v>110.14478529426101</c:v>
                </c:pt>
                <c:pt idx="5">
                  <c:v>104.99393581879953</c:v>
                </c:pt>
                <c:pt idx="6">
                  <c:v>100.78538540317251</c:v>
                </c:pt>
                <c:pt idx="7">
                  <c:v>97.227106789767831</c:v>
                </c:pt>
                <c:pt idx="8">
                  <c:v>94.144785738999488</c:v>
                </c:pt>
                <c:pt idx="9">
                  <c:v>91.42598600141217</c:v>
                </c:pt>
                <c:pt idx="10">
                  <c:v>88.993936904587073</c:v>
                </c:pt>
                <c:pt idx="11">
                  <c:v>86.793881062096119</c:v>
                </c:pt>
                <c:pt idx="12">
                  <c:v>84.785387654660298</c:v>
                </c:pt>
                <c:pt idx="13">
                  <c:v>82.937753082211827</c:v>
                </c:pt>
                <c:pt idx="14">
                  <c:v>81.227110960926524</c:v>
                </c:pt>
                <c:pt idx="15">
                  <c:v>79.634541598124258</c:v>
                </c:pt>
                <c:pt idx="16">
                  <c:v>78.144792854810589</c:v>
                </c:pt>
                <c:pt idx="17">
                  <c:v>76.745389477776541</c:v>
                </c:pt>
                <c:pt idx="18">
                  <c:v>75.425997399560572</c:v>
                </c:pt>
                <c:pt idx="19">
                  <c:v>74.177960142923126</c:v>
                </c:pt>
                <c:pt idx="20">
                  <c:v>72.993954277155296</c:v>
                </c:pt>
                <c:pt idx="21">
                  <c:v>71.86772902437599</c:v>
                </c:pt>
                <c:pt idx="22">
                  <c:v>70.793906497253133</c:v>
                </c:pt>
                <c:pt idx="23">
                  <c:v>69.767826378042926</c:v>
                </c:pt>
                <c:pt idx="24">
                  <c:v>68.785423678352501</c:v>
                </c:pt>
                <c:pt idx="25">
                  <c:v>67.843131469179127</c:v>
                </c:pt>
                <c:pt idx="26">
                  <c:v>66.937802699846827</c:v>
                </c:pt>
                <c:pt idx="27">
                  <c:v>66.066646779739855</c:v>
                </c:pt>
                <c:pt idx="28">
                  <c:v>65.227177699061045</c:v>
                </c:pt>
                <c:pt idx="29">
                  <c:v>64.417171257378527</c:v>
                </c:pt>
                <c:pt idx="30">
                  <c:v>63.634629546141326</c:v>
                </c:pt>
                <c:pt idx="31">
                  <c:v>62.877751257156774</c:v>
                </c:pt>
                <c:pt idx="32">
                  <c:v>62.144906706594981</c:v>
                </c:pt>
                <c:pt idx="33">
                  <c:v>61.434616703432724</c:v>
                </c:pt>
                <c:pt idx="34">
                  <c:v>60.745534573383644</c:v>
                </c:pt>
                <c:pt idx="35">
                  <c:v>60.076430789239495</c:v>
                </c:pt>
                <c:pt idx="36">
                  <c:v>59.426179766878263</c:v>
                </c:pt>
                <c:pt idx="37">
                  <c:v>58.793748470768811</c:v>
                </c:pt>
                <c:pt idx="38">
                  <c:v>58.178186539322738</c:v>
                </c:pt>
                <c:pt idx="39">
                  <c:v>57.578617693130056</c:v>
                </c:pt>
                <c:pt idx="40">
                  <c:v>56.994232231134212</c:v>
                </c:pt>
                <c:pt idx="41">
                  <c:v>56.424280453505517</c:v>
                </c:pt>
                <c:pt idx="42">
                  <c:v>55.868066877187005</c:v>
                </c:pt>
                <c:pt idx="43">
                  <c:v>55.324945132160643</c:v>
                </c:pt>
                <c:pt idx="44">
                  <c:v>54.794313444519105</c:v>
                </c:pt>
                <c:pt idx="45">
                  <c:v>54.275610627189216</c:v>
                </c:pt>
                <c:pt idx="46">
                  <c:v>53.768312511351475</c:v>
                </c:pt>
                <c:pt idx="47">
                  <c:v>53.27192876166847</c:v>
                </c:pt>
                <c:pt idx="48">
                  <c:v>52.786000026834586</c:v>
                </c:pt>
                <c:pt idx="49">
                  <c:v>52.310095383944144</c:v>
                </c:pt>
                <c:pt idx="50">
                  <c:v>51.84381004106492</c:v>
                </c:pt>
              </c:numCache>
            </c:numRef>
          </c:val>
        </c:ser>
        <c:ser>
          <c:idx val="3"/>
          <c:order val="2"/>
          <c:tx>
            <c:strRef>
              <c:f>RvsR!$P$3</c:f>
              <c:strCache>
                <c:ptCount val="1"/>
                <c:pt idx="0">
                  <c:v>WLAN-2.4</c:v>
                </c:pt>
              </c:strCache>
            </c:strRef>
          </c:tx>
          <c:marker>
            <c:symbol val="none"/>
          </c:marker>
          <c:cat>
            <c:numRef>
              <c:f>RvsR!$H$4:$H$54</c:f>
              <c:numCache>
                <c:formatCode>General</c:formatCode>
                <c:ptCount val="51"/>
                <c:pt idx="0">
                  <c:v>10</c:v>
                </c:pt>
                <c:pt idx="1">
                  <c:v>25</c:v>
                </c:pt>
                <c:pt idx="2">
                  <c:v>50</c:v>
                </c:pt>
                <c:pt idx="3">
                  <c:v>75</c:v>
                </c:pt>
                <c:pt idx="4">
                  <c:v>100</c:v>
                </c:pt>
                <c:pt idx="5">
                  <c:v>125</c:v>
                </c:pt>
                <c:pt idx="6">
                  <c:v>150</c:v>
                </c:pt>
                <c:pt idx="7">
                  <c:v>175</c:v>
                </c:pt>
                <c:pt idx="8">
                  <c:v>200</c:v>
                </c:pt>
                <c:pt idx="9">
                  <c:v>225</c:v>
                </c:pt>
                <c:pt idx="10">
                  <c:v>250</c:v>
                </c:pt>
                <c:pt idx="11">
                  <c:v>275</c:v>
                </c:pt>
                <c:pt idx="12">
                  <c:v>300</c:v>
                </c:pt>
                <c:pt idx="13">
                  <c:v>325</c:v>
                </c:pt>
                <c:pt idx="14">
                  <c:v>350</c:v>
                </c:pt>
                <c:pt idx="15">
                  <c:v>375</c:v>
                </c:pt>
                <c:pt idx="16">
                  <c:v>400</c:v>
                </c:pt>
                <c:pt idx="17">
                  <c:v>425</c:v>
                </c:pt>
                <c:pt idx="18">
                  <c:v>450</c:v>
                </c:pt>
                <c:pt idx="19">
                  <c:v>475</c:v>
                </c:pt>
                <c:pt idx="20">
                  <c:v>500</c:v>
                </c:pt>
                <c:pt idx="21">
                  <c:v>525</c:v>
                </c:pt>
                <c:pt idx="22">
                  <c:v>550</c:v>
                </c:pt>
                <c:pt idx="23">
                  <c:v>575</c:v>
                </c:pt>
                <c:pt idx="24">
                  <c:v>600</c:v>
                </c:pt>
                <c:pt idx="25">
                  <c:v>625</c:v>
                </c:pt>
                <c:pt idx="26">
                  <c:v>650</c:v>
                </c:pt>
                <c:pt idx="27">
                  <c:v>675</c:v>
                </c:pt>
                <c:pt idx="28">
                  <c:v>700</c:v>
                </c:pt>
                <c:pt idx="29">
                  <c:v>725</c:v>
                </c:pt>
                <c:pt idx="30">
                  <c:v>750</c:v>
                </c:pt>
                <c:pt idx="31">
                  <c:v>775</c:v>
                </c:pt>
                <c:pt idx="32">
                  <c:v>800</c:v>
                </c:pt>
                <c:pt idx="33">
                  <c:v>825</c:v>
                </c:pt>
                <c:pt idx="34">
                  <c:v>850</c:v>
                </c:pt>
                <c:pt idx="35">
                  <c:v>875</c:v>
                </c:pt>
                <c:pt idx="36">
                  <c:v>900</c:v>
                </c:pt>
                <c:pt idx="37">
                  <c:v>925</c:v>
                </c:pt>
                <c:pt idx="38">
                  <c:v>950</c:v>
                </c:pt>
                <c:pt idx="39">
                  <c:v>975</c:v>
                </c:pt>
                <c:pt idx="40">
                  <c:v>1000</c:v>
                </c:pt>
                <c:pt idx="41">
                  <c:v>1025</c:v>
                </c:pt>
                <c:pt idx="42">
                  <c:v>1050</c:v>
                </c:pt>
                <c:pt idx="43">
                  <c:v>1075</c:v>
                </c:pt>
                <c:pt idx="44">
                  <c:v>1100</c:v>
                </c:pt>
                <c:pt idx="45">
                  <c:v>1125</c:v>
                </c:pt>
                <c:pt idx="46">
                  <c:v>1150</c:v>
                </c:pt>
                <c:pt idx="47">
                  <c:v>1175</c:v>
                </c:pt>
                <c:pt idx="48">
                  <c:v>1200</c:v>
                </c:pt>
                <c:pt idx="49">
                  <c:v>1225</c:v>
                </c:pt>
                <c:pt idx="50">
                  <c:v>1250</c:v>
                </c:pt>
              </c:numCache>
            </c:numRef>
          </c:cat>
          <c:val>
            <c:numRef>
              <c:f>RvsR!$P$4:$P$54</c:f>
              <c:numCache>
                <c:formatCode>General</c:formatCode>
                <c:ptCount val="51"/>
                <c:pt idx="0">
                  <c:v>277.92386130000705</c:v>
                </c:pt>
                <c:pt idx="1">
                  <c:v>225.05667136686608</c:v>
                </c:pt>
                <c:pt idx="2">
                  <c:v>185.09212155403563</c:v>
                </c:pt>
                <c:pt idx="3">
                  <c:v>161.75260855423261</c:v>
                </c:pt>
                <c:pt idx="4">
                  <c:v>145.23348835695501</c:v>
                </c:pt>
                <c:pt idx="5">
                  <c:v>119.74900066459308</c:v>
                </c:pt>
                <c:pt idx="6">
                  <c:v>99.19041628098968</c:v>
                </c:pt>
                <c:pt idx="7">
                  <c:v>82.179056898929446</c:v>
                </c:pt>
                <c:pt idx="8">
                  <c:v>67.924435708203845</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er>
        <c:ser>
          <c:idx val="4"/>
          <c:order val="3"/>
          <c:tx>
            <c:strRef>
              <c:f>RvsR!$Q$3</c:f>
              <c:strCache>
                <c:ptCount val="1"/>
                <c:pt idx="0">
                  <c:v>WLAN-5</c:v>
                </c:pt>
              </c:strCache>
            </c:strRef>
          </c:tx>
          <c:marker>
            <c:symbol val="none"/>
          </c:marker>
          <c:cat>
            <c:numRef>
              <c:f>RvsR!$H$4:$H$54</c:f>
              <c:numCache>
                <c:formatCode>General</c:formatCode>
                <c:ptCount val="51"/>
                <c:pt idx="0">
                  <c:v>10</c:v>
                </c:pt>
                <c:pt idx="1">
                  <c:v>25</c:v>
                </c:pt>
                <c:pt idx="2">
                  <c:v>50</c:v>
                </c:pt>
                <c:pt idx="3">
                  <c:v>75</c:v>
                </c:pt>
                <c:pt idx="4">
                  <c:v>100</c:v>
                </c:pt>
                <c:pt idx="5">
                  <c:v>125</c:v>
                </c:pt>
                <c:pt idx="6">
                  <c:v>150</c:v>
                </c:pt>
                <c:pt idx="7">
                  <c:v>175</c:v>
                </c:pt>
                <c:pt idx="8">
                  <c:v>200</c:v>
                </c:pt>
                <c:pt idx="9">
                  <c:v>225</c:v>
                </c:pt>
                <c:pt idx="10">
                  <c:v>250</c:v>
                </c:pt>
                <c:pt idx="11">
                  <c:v>275</c:v>
                </c:pt>
                <c:pt idx="12">
                  <c:v>300</c:v>
                </c:pt>
                <c:pt idx="13">
                  <c:v>325</c:v>
                </c:pt>
                <c:pt idx="14">
                  <c:v>350</c:v>
                </c:pt>
                <c:pt idx="15">
                  <c:v>375</c:v>
                </c:pt>
                <c:pt idx="16">
                  <c:v>400</c:v>
                </c:pt>
                <c:pt idx="17">
                  <c:v>425</c:v>
                </c:pt>
                <c:pt idx="18">
                  <c:v>450</c:v>
                </c:pt>
                <c:pt idx="19">
                  <c:v>475</c:v>
                </c:pt>
                <c:pt idx="20">
                  <c:v>500</c:v>
                </c:pt>
                <c:pt idx="21">
                  <c:v>525</c:v>
                </c:pt>
                <c:pt idx="22">
                  <c:v>550</c:v>
                </c:pt>
                <c:pt idx="23">
                  <c:v>575</c:v>
                </c:pt>
                <c:pt idx="24">
                  <c:v>600</c:v>
                </c:pt>
                <c:pt idx="25">
                  <c:v>625</c:v>
                </c:pt>
                <c:pt idx="26">
                  <c:v>650</c:v>
                </c:pt>
                <c:pt idx="27">
                  <c:v>675</c:v>
                </c:pt>
                <c:pt idx="28">
                  <c:v>700</c:v>
                </c:pt>
                <c:pt idx="29">
                  <c:v>725</c:v>
                </c:pt>
                <c:pt idx="30">
                  <c:v>750</c:v>
                </c:pt>
                <c:pt idx="31">
                  <c:v>775</c:v>
                </c:pt>
                <c:pt idx="32">
                  <c:v>800</c:v>
                </c:pt>
                <c:pt idx="33">
                  <c:v>825</c:v>
                </c:pt>
                <c:pt idx="34">
                  <c:v>850</c:v>
                </c:pt>
                <c:pt idx="35">
                  <c:v>875</c:v>
                </c:pt>
                <c:pt idx="36">
                  <c:v>900</c:v>
                </c:pt>
                <c:pt idx="37">
                  <c:v>925</c:v>
                </c:pt>
                <c:pt idx="38">
                  <c:v>950</c:v>
                </c:pt>
                <c:pt idx="39">
                  <c:v>975</c:v>
                </c:pt>
                <c:pt idx="40">
                  <c:v>1000</c:v>
                </c:pt>
                <c:pt idx="41">
                  <c:v>1025</c:v>
                </c:pt>
                <c:pt idx="42">
                  <c:v>1050</c:v>
                </c:pt>
                <c:pt idx="43">
                  <c:v>1075</c:v>
                </c:pt>
                <c:pt idx="44">
                  <c:v>1100</c:v>
                </c:pt>
                <c:pt idx="45">
                  <c:v>1125</c:v>
                </c:pt>
                <c:pt idx="46">
                  <c:v>1150</c:v>
                </c:pt>
                <c:pt idx="47">
                  <c:v>1175</c:v>
                </c:pt>
                <c:pt idx="48">
                  <c:v>1200</c:v>
                </c:pt>
                <c:pt idx="49">
                  <c:v>1225</c:v>
                </c:pt>
                <c:pt idx="50">
                  <c:v>1250</c:v>
                </c:pt>
              </c:numCache>
            </c:numRef>
          </c:cat>
          <c:val>
            <c:numRef>
              <c:f>RvsR!$Q$4:$Q$54</c:f>
              <c:numCache>
                <c:formatCode>General</c:formatCode>
                <c:ptCount val="51"/>
                <c:pt idx="0">
                  <c:v>763.94995298523747</c:v>
                </c:pt>
                <c:pt idx="1">
                  <c:v>553.2473160180316</c:v>
                </c:pt>
                <c:pt idx="2">
                  <c:v>396.08030136990413</c:v>
                </c:pt>
                <c:pt idx="3">
                  <c:v>307.05868675216874</c:v>
                </c:pt>
                <c:pt idx="4">
                  <c:v>246.76418218673462</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er>
        <c:marker val="1"/>
        <c:axId val="80299904"/>
        <c:axId val="80322560"/>
      </c:lineChart>
      <c:catAx>
        <c:axId val="80299904"/>
        <c:scaling>
          <c:orientation val="minMax"/>
        </c:scaling>
        <c:axPos val="b"/>
        <c:title>
          <c:tx>
            <c:rich>
              <a:bodyPr/>
              <a:lstStyle/>
              <a:p>
                <a:pPr>
                  <a:defRPr/>
                </a:pPr>
                <a:r>
                  <a:rPr lang="en-US"/>
                  <a:t>Range (meters)</a:t>
                </a:r>
              </a:p>
            </c:rich>
          </c:tx>
          <c:layout/>
        </c:title>
        <c:numFmt formatCode="General" sourceLinked="1"/>
        <c:tickLblPos val="nextTo"/>
        <c:crossAx val="80322560"/>
        <c:crosses val="autoZero"/>
        <c:auto val="1"/>
        <c:lblAlgn val="ctr"/>
        <c:lblOffset val="100"/>
      </c:catAx>
      <c:valAx>
        <c:axId val="80322560"/>
        <c:scaling>
          <c:orientation val="minMax"/>
        </c:scaling>
        <c:axPos val="l"/>
        <c:majorGridlines/>
        <c:title>
          <c:tx>
            <c:rich>
              <a:bodyPr rot="-5400000" vert="horz"/>
              <a:lstStyle/>
              <a:p>
                <a:pPr>
                  <a:lnSpc>
                    <a:spcPct val="100000"/>
                  </a:lnSpc>
                  <a:defRPr/>
                </a:pPr>
                <a:r>
                  <a:rPr lang="en-US" dirty="0"/>
                  <a:t>Capacity </a:t>
                </a:r>
                <a:endParaRPr lang="en-US" dirty="0" smtClean="0"/>
              </a:p>
              <a:p>
                <a:pPr>
                  <a:lnSpc>
                    <a:spcPct val="100000"/>
                  </a:lnSpc>
                  <a:defRPr/>
                </a:pPr>
                <a:r>
                  <a:rPr lang="en-US" dirty="0" smtClean="0"/>
                  <a:t>(</a:t>
                </a:r>
                <a:r>
                  <a:rPr lang="en-US" dirty="0"/>
                  <a:t>Mega bits per second)</a:t>
                </a:r>
              </a:p>
            </c:rich>
          </c:tx>
          <c:layout/>
        </c:title>
        <c:numFmt formatCode="General" sourceLinked="1"/>
        <c:tickLblPos val="nextTo"/>
        <c:crossAx val="80299904"/>
        <c:crosses val="autoZero"/>
        <c:crossBetween val="between"/>
      </c:valAx>
    </c:plotArea>
    <c:legend>
      <c:legendPos val="t"/>
      <c:layout/>
    </c:legend>
    <c:plotVisOnly val="1"/>
    <c:dispBlanksAs val="gap"/>
  </c:chart>
  <c:txPr>
    <a:bodyPr/>
    <a:lstStyle/>
    <a:p>
      <a:pPr>
        <a:defRPr sz="1800"/>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9301C-D88A-4BD1-9492-F23C145CB834}" type="datetimeFigureOut">
              <a:rPr lang="en-US" smtClean="0"/>
              <a:pPr/>
              <a:t>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387ECC-334D-4A29-B945-A02D017FE1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52525" y="692150"/>
            <a:ext cx="4552950" cy="3416300"/>
          </a:xfrm>
          <a:ln/>
        </p:spPr>
      </p:sp>
      <p:sp>
        <p:nvSpPr>
          <p:cNvPr id="15363" name="Notes Placeholder 2"/>
          <p:cNvSpPr>
            <a:spLocks noGrp="1"/>
          </p:cNvSpPr>
          <p:nvPr>
            <p:ph type="body" idx="1"/>
          </p:nvPr>
        </p:nvSpPr>
        <p:spPr>
          <a:noFill/>
          <a:ln/>
        </p:spPr>
        <p:txBody>
          <a:bodyPr/>
          <a:lstStyle/>
          <a:p>
            <a:endParaRPr lang="ko-KR" altLang="en-US" smtClean="0">
              <a:ea typeface="굴림" pitchFamily="50" charset="-127"/>
            </a:endParaRPr>
          </a:p>
        </p:txBody>
      </p:sp>
      <p:sp>
        <p:nvSpPr>
          <p:cNvPr id="15364" name="Header Placeholder 3"/>
          <p:cNvSpPr>
            <a:spLocks noGrp="1"/>
          </p:cNvSpPr>
          <p:nvPr>
            <p:ph type="hdr" sz="quarter"/>
          </p:nvPr>
        </p:nvSpPr>
        <p:spPr>
          <a:xfrm>
            <a:off x="3429000" y="96812"/>
            <a:ext cx="2782957" cy="209238"/>
          </a:xfrm>
          <a:noFill/>
        </p:spPr>
        <p:txBody>
          <a:bodyPr/>
          <a:lstStyle/>
          <a:p>
            <a:r>
              <a:rPr lang="en-US" altLang="ko-KR" smtClean="0"/>
              <a:t>doc.: IEEE 802.15-09-0114-00-004g-Trends-in-SUN-capacity</a:t>
            </a:r>
          </a:p>
        </p:txBody>
      </p:sp>
      <p:sp>
        <p:nvSpPr>
          <p:cNvPr id="15365" name="Date Placeholder 4"/>
          <p:cNvSpPr>
            <a:spLocks noGrp="1"/>
          </p:cNvSpPr>
          <p:nvPr>
            <p:ph type="dt" sz="quarter" idx="1"/>
          </p:nvPr>
        </p:nvSpPr>
        <p:spPr>
          <a:noFill/>
        </p:spPr>
        <p:txBody>
          <a:bodyPr/>
          <a:lstStyle/>
          <a:p>
            <a:r>
              <a:rPr lang="en-US" altLang="ko-KR" smtClean="0">
                <a:ea typeface="굴림" pitchFamily="50" charset="-127"/>
              </a:rPr>
              <a:t>&lt;month year&gt;</a:t>
            </a:r>
          </a:p>
        </p:txBody>
      </p:sp>
      <p:sp>
        <p:nvSpPr>
          <p:cNvPr id="15366" name="Footer Placeholder 5"/>
          <p:cNvSpPr>
            <a:spLocks noGrp="1"/>
          </p:cNvSpPr>
          <p:nvPr>
            <p:ph type="ftr" sz="quarter" idx="4"/>
          </p:nvPr>
        </p:nvSpPr>
        <p:spPr>
          <a:xfrm>
            <a:off x="3730280" y="8853566"/>
            <a:ext cx="2481677" cy="179570"/>
          </a:xfrm>
          <a:noFill/>
        </p:spPr>
        <p:txBody>
          <a:bodyPr/>
          <a:lstStyle/>
          <a:p>
            <a:pPr lvl="4"/>
            <a:r>
              <a:rPr lang="en-US" altLang="ko-KR" smtClean="0">
                <a:ea typeface="굴림" pitchFamily="50" charset="-127"/>
              </a:rPr>
              <a:t>Emmanuel Monnerie, Landis+Gyr</a:t>
            </a:r>
          </a:p>
        </p:txBody>
      </p:sp>
      <p:sp>
        <p:nvSpPr>
          <p:cNvPr id="15367" name="Slide Number Placeholder 6"/>
          <p:cNvSpPr>
            <a:spLocks noGrp="1"/>
          </p:cNvSpPr>
          <p:nvPr>
            <p:ph type="sldNum" sz="quarter" idx="5"/>
          </p:nvPr>
        </p:nvSpPr>
        <p:spPr>
          <a:noFill/>
        </p:spPr>
        <p:txBody>
          <a:bodyPr/>
          <a:lstStyle/>
          <a:p>
            <a:r>
              <a:rPr lang="en-US" altLang="ko-KR" smtClean="0"/>
              <a:t>Page </a:t>
            </a:r>
            <a:fld id="{BAD6C669-5185-45E2-A09C-D5CFAE5ECA5D}" type="slidenum">
              <a:rPr lang="en-US" altLang="ko-KR" smtClean="0"/>
              <a:pPr/>
              <a:t>1</a:t>
            </a:fld>
            <a:endParaRPr lang="en-US"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3E528C2-2599-4994-9DB2-4C7B712336F6}"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5181600"/>
            <a:ext cx="2133600" cy="365125"/>
          </a:xfrm>
          <a:prstGeom prst="rect">
            <a:avLst/>
          </a:prstGeom>
        </p:spPr>
        <p:txBody>
          <a:bodyPr/>
          <a:lstStyle/>
          <a:p>
            <a:fld id="{09A0F234-07B5-499A-85A5-3F5BB6F185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3E528C2-2599-4994-9DB2-4C7B712336F6}"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5181600"/>
            <a:ext cx="2133600" cy="365125"/>
          </a:xfrm>
          <a:prstGeom prst="rect">
            <a:avLst/>
          </a:prstGeom>
        </p:spPr>
        <p:txBody>
          <a:bodyPr/>
          <a:lstStyle/>
          <a:p>
            <a:fld id="{09A0F234-07B5-499A-85A5-3F5BB6F185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3E528C2-2599-4994-9DB2-4C7B712336F6}"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5181600"/>
            <a:ext cx="2133600" cy="365125"/>
          </a:xfrm>
          <a:prstGeom prst="rect">
            <a:avLst/>
          </a:prstGeom>
        </p:spPr>
        <p:txBody>
          <a:bodyPr/>
          <a:lstStyle/>
          <a:p>
            <a:fld id="{09A0F234-07B5-499A-85A5-3F5BB6F185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Slide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3E528C2-2599-4994-9DB2-4C7B712336F6}"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5181600"/>
            <a:ext cx="2133600" cy="365125"/>
          </a:xfrm>
          <a:prstGeom prst="rect">
            <a:avLst/>
          </a:prstGeom>
        </p:spPr>
        <p:txBody>
          <a:bodyPr/>
          <a:lstStyle/>
          <a:p>
            <a:fld id="{09A0F234-07B5-499A-85A5-3F5BB6F185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3E528C2-2599-4994-9DB2-4C7B712336F6}"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00800" y="5181600"/>
            <a:ext cx="2133600" cy="365125"/>
          </a:xfrm>
          <a:prstGeom prst="rect">
            <a:avLst/>
          </a:prstGeom>
        </p:spPr>
        <p:txBody>
          <a:bodyPr/>
          <a:lstStyle/>
          <a:p>
            <a:fld id="{09A0F234-07B5-499A-85A5-3F5BB6F185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3E528C2-2599-4994-9DB2-4C7B712336F6}" type="datetimeFigureOut">
              <a:rPr lang="en-US" smtClean="0"/>
              <a:pPr/>
              <a:t>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400800" y="5181600"/>
            <a:ext cx="2133600" cy="365125"/>
          </a:xfrm>
          <a:prstGeom prst="rect">
            <a:avLst/>
          </a:prstGeom>
        </p:spPr>
        <p:txBody>
          <a:bodyPr/>
          <a:lstStyle/>
          <a:p>
            <a:fld id="{09A0F234-07B5-499A-85A5-3F5BB6F185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3E528C2-2599-4994-9DB2-4C7B712336F6}" type="datetimeFigureOut">
              <a:rPr lang="en-US" smtClean="0"/>
              <a:pPr/>
              <a:t>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00800" y="5181600"/>
            <a:ext cx="2133600" cy="365125"/>
          </a:xfrm>
          <a:prstGeom prst="rect">
            <a:avLst/>
          </a:prstGeom>
        </p:spPr>
        <p:txBody>
          <a:bodyPr/>
          <a:lstStyle/>
          <a:p>
            <a:fld id="{09A0F234-07B5-499A-85A5-3F5BB6F185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7"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0" name="Rectangle 4"/>
          <p:cNvSpPr txBox="1">
            <a:spLocks noChangeArrowheads="1"/>
          </p:cNvSpPr>
          <p:nvPr userDrawn="1"/>
        </p:nvSpPr>
        <p:spPr>
          <a:xfrm>
            <a:off x="685800" y="381000"/>
            <a:ext cx="1600200" cy="215900"/>
          </a:xfrm>
          <a:prstGeom prst="rect">
            <a:avLst/>
          </a:prstGeom>
        </p:spPr>
        <p:txBody>
          <a:bodyPr vert="horz" lIns="91440" tIns="45720" rIns="91440" bIns="45720" rtlCol="0" anchor="ctr"/>
          <a:lstStyle>
            <a:lvl1pPr>
              <a:defRPr sz="1400" b="1">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November 2011</a:t>
            </a:r>
            <a:endParaRPr kumimoji="0" lang="en-US" altLang="ko-KR" sz="1400" b="1" i="0" u="none" strike="noStrike" kern="1200" cap="none" spc="0" normalizeH="0" baseline="0" noProof="0" dirty="0">
              <a:ln>
                <a:noFill/>
              </a:ln>
              <a:solidFill>
                <a:schemeClr val="tx1"/>
              </a:solidFill>
              <a:effectLst/>
              <a:uLnTx/>
              <a:uFillTx/>
              <a:latin typeface="+mn-lt"/>
              <a:ea typeface="ＭＳ Ｐゴシック" pitchFamily="34" charset="-128"/>
              <a:cs typeface="+mn-cs"/>
            </a:endParaRPr>
          </a:p>
        </p:txBody>
      </p:sp>
      <p:sp>
        <p:nvSpPr>
          <p:cNvPr id="11" name="Rectangle 5"/>
          <p:cNvSpPr>
            <a:spLocks noGrp="1" noChangeArrowheads="1"/>
          </p:cNvSpPr>
          <p:nvPr>
            <p:ph type="sldNum" sz="quarter" idx="10"/>
          </p:nvPr>
        </p:nvSpPr>
        <p:spPr>
          <a:xfrm>
            <a:off x="4114800" y="6475412"/>
            <a:ext cx="1066800" cy="382588"/>
          </a:xfrm>
          <a:prstGeom prst="rect">
            <a:avLst/>
          </a:prstGeom>
        </p:spPr>
        <p:txBody>
          <a:bodyPr/>
          <a:lstStyle>
            <a:lvl1pPr algn="ctr">
              <a:defRPr sz="1600">
                <a:solidFill>
                  <a:schemeClr val="tx1"/>
                </a:solidFill>
              </a:defRPr>
            </a:lvl1pPr>
          </a:lstStyle>
          <a:p>
            <a:pPr>
              <a:defRPr/>
            </a:pPr>
            <a:r>
              <a:rPr lang="en-US" altLang="ko-KR" dirty="0" smtClean="0"/>
              <a:t>Slide </a:t>
            </a:r>
            <a:fld id="{C0DB4157-8B21-4D80-AF78-6960F4236634}" type="slidenum">
              <a:rPr lang="en-US" altLang="ko-KR" smtClean="0"/>
              <a:pPr>
                <a:defRPr/>
              </a:pPr>
              <a:t>‹#›</a:t>
            </a:fld>
            <a:endParaRPr lang="en-US" altLang="ko-K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3E528C2-2599-4994-9DB2-4C7B712336F6}"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00800" y="5181600"/>
            <a:ext cx="2133600" cy="365125"/>
          </a:xfrm>
          <a:prstGeom prst="rect">
            <a:avLst/>
          </a:prstGeom>
        </p:spPr>
        <p:txBody>
          <a:bodyPr/>
          <a:lstStyle/>
          <a:p>
            <a:fld id="{09A0F234-07B5-499A-85A5-3F5BB6F185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3E528C2-2599-4994-9DB2-4C7B712336F6}"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00800" y="5181600"/>
            <a:ext cx="2133600" cy="365125"/>
          </a:xfrm>
          <a:prstGeom prst="rect">
            <a:avLst/>
          </a:prstGeom>
        </p:spPr>
        <p:txBody>
          <a:bodyPr/>
          <a:lstStyle/>
          <a:p>
            <a:fld id="{09A0F234-07B5-499A-85A5-3F5BB6F185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24600"/>
            <a:ext cx="2895600" cy="533400"/>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Slide #</a:t>
            </a:r>
            <a:endParaRPr lang="en-US" dirty="0"/>
          </a:p>
        </p:txBody>
      </p:sp>
      <p:sp>
        <p:nvSpPr>
          <p:cNvPr id="7" name="Rectangle 7"/>
          <p:cNvSpPr>
            <a:spLocks noChangeArrowheads="1"/>
          </p:cNvSpPr>
          <p:nvPr userDrawn="1"/>
        </p:nvSpPr>
        <p:spPr bwMode="auto">
          <a:xfrm>
            <a:off x="3962400" y="381000"/>
            <a:ext cx="4495800" cy="215900"/>
          </a:xfrm>
          <a:prstGeom prst="rect">
            <a:avLst/>
          </a:prstGeom>
          <a:noFill/>
          <a:ln w="9525">
            <a:noFill/>
            <a:miter lim="800000"/>
            <a:headEnd/>
            <a:tailEnd/>
          </a:ln>
          <a:effectLst/>
        </p:spPr>
        <p:txBody>
          <a:bodyPr lIns="0" tIns="0" rIns="0" bIns="0" anchor="b">
            <a:spAutoFit/>
          </a:bodyPr>
          <a:lstStyle/>
          <a:p>
            <a:pPr lvl="4" algn="r">
              <a:defRPr/>
            </a:pPr>
            <a:r>
              <a:rPr lang="en-US" altLang="ko-KR" sz="1400" b="1" dirty="0" smtClean="0">
                <a:ea typeface="굴림" pitchFamily="50" charset="-127"/>
              </a:rPr>
              <a:t>15-11-0</a:t>
            </a:r>
            <a:r>
              <a:rPr lang="en-US" altLang="ko-KR" sz="1400" b="1" dirty="0" smtClean="0">
                <a:ea typeface="+mn-ea"/>
              </a:rPr>
              <a:t>796</a:t>
            </a:r>
            <a:r>
              <a:rPr lang="en-US" altLang="ko-KR" sz="1400" b="1" dirty="0" smtClean="0">
                <a:ea typeface="굴림" pitchFamily="50" charset="-127"/>
              </a:rPr>
              <a:t>-00-004m</a:t>
            </a:r>
            <a:endParaRPr lang="en-US" altLang="ja-JP" sz="1400" b="1" dirty="0">
              <a:ea typeface="굴림" pitchFamily="50" charset="-127"/>
            </a:endParaRPr>
          </a:p>
        </p:txBody>
      </p:sp>
      <p:sp>
        <p:nvSpPr>
          <p:cNvPr id="8"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9"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0" name="Rectangle 9"/>
          <p:cNvSpPr>
            <a:spLocks noChangeArrowheads="1"/>
          </p:cNvSpPr>
          <p:nvPr userDrawn="1"/>
        </p:nvSpPr>
        <p:spPr bwMode="auto">
          <a:xfrm>
            <a:off x="5410200" y="6475413"/>
            <a:ext cx="3200400" cy="215444"/>
          </a:xfrm>
          <a:prstGeom prst="rect">
            <a:avLst/>
          </a:prstGeom>
          <a:noFill/>
          <a:ln w="9525">
            <a:noFill/>
            <a:miter lim="800000"/>
            <a:headEnd/>
            <a:tailEnd/>
          </a:ln>
          <a:effectLst/>
        </p:spPr>
        <p:txBody>
          <a:bodyPr lIns="0" tIns="0" rIns="0" bIns="0">
            <a:spAutoFit/>
          </a:bodyPr>
          <a:lstStyle/>
          <a:p>
            <a:pPr algn="r" eaLnBrk="0" hangingPunct="0">
              <a:defRPr/>
            </a:pPr>
            <a:r>
              <a:rPr lang="en-US" altLang="ko-KR" sz="1400" b="0" dirty="0" err="1" smtClean="0">
                <a:ea typeface="굴림" charset="-127"/>
              </a:rPr>
              <a:t>Soo</a:t>
            </a:r>
            <a:r>
              <a:rPr lang="en-US" altLang="ko-KR" sz="1400" b="0" dirty="0" smtClean="0">
                <a:ea typeface="굴림" charset="-127"/>
              </a:rPr>
              <a:t>-Young Chang, et</a:t>
            </a:r>
            <a:r>
              <a:rPr lang="en-US" altLang="ko-KR" sz="1400" b="0" baseline="0" dirty="0" smtClean="0">
                <a:ea typeface="굴림" charset="-127"/>
              </a:rPr>
              <a:t> al</a:t>
            </a:r>
            <a:r>
              <a:rPr lang="en-US" altLang="ko-KR" sz="1400" b="0" dirty="0" smtClean="0">
                <a:ea typeface="굴림" charset="-127"/>
              </a:rPr>
              <a:t>, CSUS</a:t>
            </a:r>
            <a:endParaRPr lang="ko-KR" altLang="en-US" sz="1400" b="0" dirty="0">
              <a:ea typeface="굴림" charset="-127"/>
            </a:endParaRPr>
          </a:p>
        </p:txBody>
      </p:sp>
      <p:sp>
        <p:nvSpPr>
          <p:cNvPr id="11" name="Rectangle 4"/>
          <p:cNvSpPr txBox="1">
            <a:spLocks noChangeArrowheads="1"/>
          </p:cNvSpPr>
          <p:nvPr userDrawn="1"/>
        </p:nvSpPr>
        <p:spPr>
          <a:xfrm>
            <a:off x="685800" y="381000"/>
            <a:ext cx="1600200" cy="215900"/>
          </a:xfrm>
          <a:prstGeom prst="rect">
            <a:avLst/>
          </a:prstGeom>
        </p:spPr>
        <p:txBody>
          <a:bodyPr vert="horz" lIns="91440" tIns="45720" rIns="91440" bIns="45720" rtlCol="0" anchor="ctr"/>
          <a:lstStyle>
            <a:lvl1pPr>
              <a:defRPr sz="1400" b="1">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November 2011</a:t>
            </a:r>
            <a:endParaRPr kumimoji="0" lang="en-US" altLang="ko-KR" sz="1400" b="1" i="0" u="none" strike="noStrike" kern="1200" cap="none" spc="0" normalizeH="0" baseline="0" noProof="0" dirty="0">
              <a:ln>
                <a:noFill/>
              </a:ln>
              <a:solidFill>
                <a:schemeClr val="tx1"/>
              </a:solidFill>
              <a:effectLst/>
              <a:uLnTx/>
              <a:uFillTx/>
              <a:latin typeface="+mn-lt"/>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cept.org/ecc/groups/ecc/wg-se/se-43" TargetMode="External"/><Relationship Id="rId2" Type="http://schemas.openxmlformats.org/officeDocument/2006/relationships/hyperlink" Target="http://ieee802.org/19/pub/Workshop/4_Kennedy-RIM.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akeholders.ofcom.org.uk/binaries/consultations/geolocation/summary/geolocation.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ept.org/ecc/groups/ecc/wg-se/se-43" TargetMode="External"/><Relationship Id="rId2" Type="http://schemas.openxmlformats.org/officeDocument/2006/relationships/hyperlink" Target="http://ieee802.org/19/pub/Workshop/4_Kennedy-RIM.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cept.org/ecc/groups/ecc/wg-se/se-43" TargetMode="External"/><Relationship Id="rId2" Type="http://schemas.openxmlformats.org/officeDocument/2006/relationships/hyperlink" Target="http://ieee802.org/19/pub/Workshop/4_Kennedy-RIM.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cept.org/ecc/groups/ecc/wg-se/se-43" TargetMode="External"/><Relationship Id="rId2" Type="http://schemas.openxmlformats.org/officeDocument/2006/relationships/hyperlink" Target="http://ieee802.org/19/pub/Workshop/4_Kennedy-RIM.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gpo.gov/fdsys/pkg/CFR-2010-title47-vol1/pdf/CFR-2010-title47-vol1-part15.pdf" TargetMode="External"/><Relationship Id="rId7" Type="http://schemas.openxmlformats.org/officeDocument/2006/relationships/hyperlink" Target="http://hraunfoss.fcc.gov/edocs_public/attachmatch/DA-01-260A1.pdf" TargetMode="External"/><Relationship Id="rId2" Type="http://schemas.openxmlformats.org/officeDocument/2006/relationships/hyperlink" Target="http://www.fcc.gov/oet/info/rules/part15/PART15_07-10-08.pdf" TargetMode="External"/><Relationship Id="rId1" Type="http://schemas.openxmlformats.org/officeDocument/2006/relationships/slideLayout" Target="../slideLayouts/slideLayout2.xml"/><Relationship Id="rId6" Type="http://schemas.openxmlformats.org/officeDocument/2006/relationships/hyperlink" Target="http://fjallfoss.fcc.gov/ecfs/document/view?id=7021713432" TargetMode="External"/><Relationship Id="rId5" Type="http://schemas.openxmlformats.org/officeDocument/2006/relationships/hyperlink" Target="https://mentor.ieee.org/802.11/dcn/11/11-11-0499-03-00af-us-metro-mhzpops.xls" TargetMode="External"/><Relationship Id="rId4" Type="http://schemas.openxmlformats.org/officeDocument/2006/relationships/hyperlink" Target="https://mentor.ieee.org/802.11/dcn/11/11-11-0175-02-00af-fcc-tvws-terminology.ppt"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pectrumbridge.com/whitespaces.aspx" TargetMode="External"/><Relationship Id="rId3" Type="http://schemas.openxmlformats.org/officeDocument/2006/relationships/hyperlink" Target="http://www.erodocdb.dk/docs/doc98/official/Pdf/ECCRep159.pdf" TargetMode="External"/><Relationship Id="rId7" Type="http://schemas.openxmlformats.org/officeDocument/2006/relationships/hyperlink" Target="http://palgronsund.com/tag/ietf/" TargetMode="External"/><Relationship Id="rId2" Type="http://schemas.openxmlformats.org/officeDocument/2006/relationships/hyperlink" Target="http://www.wonderlandwpa.com/dev/ecc_newsletter_june/june-2011/index.html" TargetMode="External"/><Relationship Id="rId1" Type="http://schemas.openxmlformats.org/officeDocument/2006/relationships/slideLayout" Target="../slideLayouts/slideLayout2.xml"/><Relationship Id="rId6" Type="http://schemas.openxmlformats.org/officeDocument/2006/relationships/hyperlink" Target="https://mentor.ieee.org/802.11/dcn/11/11-11-0175-02-00af-fcc-tvws-terminology.ppt" TargetMode="External"/><Relationship Id="rId5" Type="http://schemas.openxmlformats.org/officeDocument/2006/relationships/hyperlink" Target="http://www.gpo.gov/fdsys/pkg/CFR-2010-title47-vol1/pdf/CFR-2010-title47-vol1-part15.pdf" TargetMode="External"/><Relationship Id="rId10" Type="http://schemas.openxmlformats.org/officeDocument/2006/relationships/hyperlink" Target="https://mentor.ieee.org/802.11/dcn/11/11-11-0968-01-00ah-channel-model-text.docx" TargetMode="External"/><Relationship Id="rId4" Type="http://schemas.openxmlformats.org/officeDocument/2006/relationships/hyperlink" Target="http://fjallfoss.fcc.gov/ecfs/" TargetMode="External"/><Relationship Id="rId9" Type="http://schemas.openxmlformats.org/officeDocument/2006/relationships/hyperlink" Target="https://mentor.ieee.org/802.11/dcn/11/11-11-0499-02-00af-us-metro-mhzpops.xl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838200"/>
            <a:ext cx="8991600" cy="5663089"/>
          </a:xfrm>
          <a:prstGeom prst="rect">
            <a:avLst/>
          </a:prstGeom>
          <a:noFill/>
          <a:ln w="12700">
            <a:noFill/>
            <a:miter lim="800000"/>
            <a:headEnd type="none" w="sm" len="sm"/>
            <a:tailEnd type="none" w="sm" len="sm"/>
          </a:ln>
          <a:effectLst/>
        </p:spPr>
        <p:txBody>
          <a:bodyPr>
            <a:spAutoFit/>
          </a:bodyPr>
          <a:lstStyle/>
          <a:p>
            <a:pPr algn="ctr" eaLnBrk="0" hangingPunct="0">
              <a:defRPr/>
            </a:pPr>
            <a:r>
              <a:rPr lang="en-US" altLang="ko-KR" sz="1800" b="1" u="sng" dirty="0">
                <a:effectLst>
                  <a:outerShdw blurRad="38100" dist="38100" dir="2700000" algn="tl">
                    <a:srgbClr val="C0C0C0"/>
                  </a:outerShdw>
                </a:effectLst>
                <a:ea typeface="굴림" pitchFamily="50" charset="-127"/>
              </a:rPr>
              <a:t>Project: IEEE P802.15 Working Group for Wireless Personal Area Networks (WPANs)</a:t>
            </a:r>
            <a:endParaRPr lang="en-US" altLang="ko-KR" sz="1600" b="1" dirty="0">
              <a:ea typeface="굴림" pitchFamily="50" charset="-127"/>
            </a:endParaRPr>
          </a:p>
          <a:p>
            <a:pPr eaLnBrk="0" hangingPunct="0">
              <a:defRPr/>
            </a:pPr>
            <a:endParaRPr lang="en-US" altLang="ko-KR" sz="1600" dirty="0">
              <a:ea typeface="굴림" pitchFamily="50" charset="-127"/>
            </a:endParaRPr>
          </a:p>
          <a:p>
            <a:pPr eaLnBrk="0" hangingPunct="0">
              <a:defRPr/>
            </a:pPr>
            <a:r>
              <a:rPr lang="en-US" altLang="ko-KR" sz="1600" b="1" dirty="0">
                <a:ea typeface="굴림" pitchFamily="50" charset="-127"/>
              </a:rPr>
              <a:t>Submission Title:</a:t>
            </a:r>
            <a:r>
              <a:rPr lang="en-US" altLang="ko-KR" sz="1600" dirty="0">
                <a:ea typeface="굴림" pitchFamily="50" charset="-127"/>
              </a:rPr>
              <a:t> TV White </a:t>
            </a:r>
            <a:r>
              <a:rPr lang="en-US" altLang="ko-KR" sz="1600" dirty="0" smtClean="0">
                <a:ea typeface="굴림" pitchFamily="50" charset="-127"/>
              </a:rPr>
              <a:t>Space Related Regulations and Activities </a:t>
            </a:r>
            <a:r>
              <a:rPr lang="en-US" altLang="ko-KR" sz="1600" dirty="0">
                <a:ea typeface="굴림" pitchFamily="50" charset="-127"/>
              </a:rPr>
              <a:t>for WPAN </a:t>
            </a:r>
          </a:p>
          <a:p>
            <a:pPr eaLnBrk="0" hangingPunct="0">
              <a:defRPr/>
            </a:pPr>
            <a:r>
              <a:rPr lang="en-US" altLang="ko-KR" sz="1600" dirty="0">
                <a:ea typeface="굴림" pitchFamily="50" charset="-127"/>
              </a:rPr>
              <a:t>	</a:t>
            </a:r>
          </a:p>
          <a:p>
            <a:pPr eaLnBrk="0" hangingPunct="0">
              <a:defRPr/>
            </a:pPr>
            <a:r>
              <a:rPr lang="en-US" altLang="ko-KR" sz="1600" b="1" dirty="0">
                <a:ea typeface="굴림" pitchFamily="50" charset="-127"/>
              </a:rPr>
              <a:t>Date Submitted:</a:t>
            </a:r>
            <a:r>
              <a:rPr lang="en-US" altLang="ko-KR" sz="1600" dirty="0">
                <a:ea typeface="굴림" pitchFamily="50" charset="-127"/>
              </a:rPr>
              <a:t> </a:t>
            </a:r>
            <a:r>
              <a:rPr lang="en-US" altLang="ko-KR" sz="1600" dirty="0" smtClean="0">
                <a:ea typeface="굴림" pitchFamily="50" charset="-127"/>
              </a:rPr>
              <a:t>November 7, </a:t>
            </a:r>
            <a:r>
              <a:rPr lang="en-US" altLang="ko-KR" sz="1600" dirty="0">
                <a:ea typeface="굴림" pitchFamily="50" charset="-127"/>
              </a:rPr>
              <a:t>2011	</a:t>
            </a:r>
          </a:p>
          <a:p>
            <a:pPr eaLnBrk="0" hangingPunct="0">
              <a:defRPr/>
            </a:pPr>
            <a:endParaRPr lang="en-US" altLang="ko-KR" sz="1600" dirty="0">
              <a:ea typeface="굴림" pitchFamily="50" charset="-127"/>
            </a:endParaRPr>
          </a:p>
          <a:p>
            <a:pPr eaLnBrk="0" hangingPunct="0">
              <a:defRPr/>
            </a:pPr>
            <a:r>
              <a:rPr lang="en-US" altLang="ko-KR" sz="1600" b="1" dirty="0">
                <a:ea typeface="굴림" pitchFamily="50" charset="-127"/>
              </a:rPr>
              <a:t>Source:</a:t>
            </a:r>
            <a:r>
              <a:rPr lang="en-US" altLang="ko-KR" sz="1600" dirty="0">
                <a:ea typeface="굴림" pitchFamily="50" charset="-127"/>
              </a:rPr>
              <a:t> </a:t>
            </a:r>
            <a:r>
              <a:rPr lang="en-US" altLang="ko-KR" sz="1600" dirty="0" err="1" smtClean="0">
                <a:ea typeface="굴림" pitchFamily="50" charset="-127"/>
              </a:rPr>
              <a:t>Soo</a:t>
            </a:r>
            <a:r>
              <a:rPr lang="en-US" altLang="ko-KR" sz="1600" dirty="0" smtClean="0">
                <a:ea typeface="굴림" pitchFamily="50" charset="-127"/>
              </a:rPr>
              <a:t>-Young Chang, California State University Sacramento, and Mi-Kyung </a:t>
            </a:r>
            <a:r>
              <a:rPr lang="en-US" altLang="ko-KR" sz="1600" dirty="0">
                <a:ea typeface="굴림" pitchFamily="50" charset="-127"/>
              </a:rPr>
              <a:t>Oh</a:t>
            </a:r>
            <a:r>
              <a:rPr lang="en-US" altLang="ko-KR" sz="1600" dirty="0" smtClean="0">
                <a:ea typeface="굴림" pitchFamily="50" charset="-127"/>
              </a:rPr>
              <a:t>, </a:t>
            </a:r>
            <a:r>
              <a:rPr lang="en-US" altLang="ko-KR" sz="1600" dirty="0">
                <a:ea typeface="굴림" pitchFamily="50" charset="-127"/>
              </a:rPr>
              <a:t>and </a:t>
            </a:r>
            <a:r>
              <a:rPr lang="en-US" altLang="ko-KR" sz="1600" dirty="0" err="1">
                <a:ea typeface="굴림" pitchFamily="50" charset="-127"/>
              </a:rPr>
              <a:t>Sangsung</a:t>
            </a:r>
            <a:r>
              <a:rPr lang="en-US" altLang="ko-KR" sz="1600" dirty="0">
                <a:ea typeface="굴림" pitchFamily="50" charset="-127"/>
              </a:rPr>
              <a:t> </a:t>
            </a:r>
            <a:r>
              <a:rPr lang="en-US" altLang="ko-KR" sz="1600" dirty="0" err="1" smtClean="0">
                <a:ea typeface="굴림" pitchFamily="50" charset="-127"/>
              </a:rPr>
              <a:t>Choi</a:t>
            </a:r>
            <a:r>
              <a:rPr lang="en-US" altLang="ko-KR" sz="1600" dirty="0" smtClean="0">
                <a:ea typeface="굴림" pitchFamily="50" charset="-127"/>
              </a:rPr>
              <a:t>,</a:t>
            </a:r>
            <a:endParaRPr lang="en-US" altLang="ko-KR" sz="1600" dirty="0">
              <a:ea typeface="굴림" pitchFamily="50" charset="-127"/>
            </a:endParaRPr>
          </a:p>
          <a:p>
            <a:pPr eaLnBrk="0" hangingPunct="0">
              <a:defRPr/>
            </a:pPr>
            <a:r>
              <a:rPr lang="en-US" altLang="ko-KR" sz="1600" dirty="0">
                <a:ea typeface="굴림" pitchFamily="50" charset="-127"/>
              </a:rPr>
              <a:t>              Electronics and Telecommunications Research Institute(ETRI)</a:t>
            </a:r>
          </a:p>
          <a:p>
            <a:pPr eaLnBrk="0" hangingPunct="0">
              <a:defRPr/>
            </a:pPr>
            <a:r>
              <a:rPr lang="en-US" altLang="ko-KR" sz="1600" dirty="0">
                <a:ea typeface="굴림" pitchFamily="50" charset="-127"/>
              </a:rPr>
              <a:t>              Voice: </a:t>
            </a:r>
            <a:r>
              <a:rPr lang="en-US" altLang="ko-KR" sz="1600" dirty="0" smtClean="0">
                <a:ea typeface="굴림" pitchFamily="50" charset="-127"/>
              </a:rPr>
              <a:t>+</a:t>
            </a:r>
            <a:r>
              <a:rPr lang="en-US" altLang="ko-KR" sz="1600" dirty="0" smtClean="0">
                <a:ea typeface="굴림" pitchFamily="50" charset="-127"/>
              </a:rPr>
              <a:t>1</a:t>
            </a:r>
            <a:r>
              <a:rPr lang="en-US" altLang="ko-KR" sz="1600" dirty="0" smtClean="0">
                <a:ea typeface="굴림" pitchFamily="50" charset="-127"/>
              </a:rPr>
              <a:t> 530 574 2741,  </a:t>
            </a:r>
            <a:r>
              <a:rPr lang="en-US" altLang="ko-KR" sz="1600" dirty="0">
                <a:ea typeface="굴림" pitchFamily="50" charset="-127"/>
              </a:rPr>
              <a:t>E-</a:t>
            </a:r>
            <a:r>
              <a:rPr lang="en-US" altLang="ko-KR" sz="1600" dirty="0" err="1">
                <a:ea typeface="굴림" pitchFamily="50" charset="-127"/>
              </a:rPr>
              <a:t>maill</a:t>
            </a:r>
            <a:r>
              <a:rPr lang="en-US" altLang="ko-KR" sz="1600" dirty="0">
                <a:ea typeface="굴림" pitchFamily="50" charset="-127"/>
              </a:rPr>
              <a:t>: </a:t>
            </a:r>
            <a:r>
              <a:rPr lang="en-US" altLang="ko-KR" sz="1600" dirty="0" smtClean="0">
                <a:ea typeface="굴림" pitchFamily="50" charset="-127"/>
              </a:rPr>
              <a:t>sychang@ecs.csus.edu </a:t>
            </a:r>
            <a:r>
              <a:rPr lang="en-US" altLang="ko-KR" sz="1600" dirty="0">
                <a:ea typeface="굴림" pitchFamily="50" charset="-127"/>
              </a:rPr>
              <a:t>	</a:t>
            </a:r>
          </a:p>
          <a:p>
            <a:pPr eaLnBrk="0" hangingPunct="0">
              <a:spcBef>
                <a:spcPts val="600"/>
              </a:spcBef>
              <a:spcAft>
                <a:spcPts val="600"/>
              </a:spcAft>
              <a:defRPr/>
            </a:pPr>
            <a:r>
              <a:rPr lang="en-US" altLang="ko-KR" sz="1600" b="1" dirty="0">
                <a:ea typeface="굴림" pitchFamily="50" charset="-127"/>
              </a:rPr>
              <a:t>Re:</a:t>
            </a:r>
            <a:r>
              <a:rPr lang="en-US" altLang="ko-KR" sz="1600" dirty="0">
                <a:ea typeface="굴림" pitchFamily="50" charset="-127"/>
              </a:rPr>
              <a:t> [802.15 SG 4TV]</a:t>
            </a:r>
          </a:p>
          <a:p>
            <a:pPr eaLnBrk="0" hangingPunct="0">
              <a:spcBef>
                <a:spcPts val="600"/>
              </a:spcBef>
              <a:spcAft>
                <a:spcPts val="600"/>
              </a:spcAft>
              <a:defRPr/>
            </a:pPr>
            <a:r>
              <a:rPr lang="en-US" altLang="ko-KR" sz="1600" b="1" dirty="0">
                <a:ea typeface="굴림" pitchFamily="50" charset="-127"/>
              </a:rPr>
              <a:t>Abstract:</a:t>
            </a:r>
            <a:r>
              <a:rPr lang="en-US" altLang="ko-KR" sz="1600" dirty="0">
                <a:ea typeface="굴림" pitchFamily="50" charset="-127"/>
              </a:rPr>
              <a:t>	TV white space </a:t>
            </a:r>
            <a:r>
              <a:rPr lang="en-US" altLang="ko-KR" sz="1600" dirty="0" smtClean="0">
                <a:ea typeface="굴림" pitchFamily="50" charset="-127"/>
              </a:rPr>
              <a:t>related regulations and activities which may be related to future operations </a:t>
            </a:r>
            <a:r>
              <a:rPr lang="en-US" altLang="ko-KR" sz="1600" dirty="0">
                <a:ea typeface="굴림" pitchFamily="50" charset="-127"/>
              </a:rPr>
              <a:t>for </a:t>
            </a:r>
            <a:r>
              <a:rPr lang="en-US" altLang="ko-KR" sz="1600" dirty="0" smtClean="0">
                <a:ea typeface="굴림" pitchFamily="50" charset="-127"/>
              </a:rPr>
              <a:t>WPAN  are summarized.</a:t>
            </a:r>
            <a:endParaRPr lang="en-US" altLang="ko-KR" sz="1600" dirty="0">
              <a:ea typeface="굴림" pitchFamily="50" charset="-127"/>
            </a:endParaRPr>
          </a:p>
          <a:p>
            <a:pPr eaLnBrk="0" hangingPunct="0">
              <a:spcBef>
                <a:spcPts val="600"/>
              </a:spcBef>
              <a:spcAft>
                <a:spcPts val="600"/>
              </a:spcAft>
              <a:defRPr/>
            </a:pPr>
            <a:r>
              <a:rPr lang="en-US" altLang="ko-KR" sz="1600" b="1" dirty="0">
                <a:ea typeface="굴림" pitchFamily="50" charset="-127"/>
              </a:rPr>
              <a:t>Purpose:</a:t>
            </a:r>
            <a:r>
              <a:rPr lang="en-US" altLang="ko-KR" sz="1600" dirty="0">
                <a:ea typeface="굴림" pitchFamily="50" charset="-127"/>
              </a:rPr>
              <a:t> To </a:t>
            </a:r>
            <a:r>
              <a:rPr lang="en-US" altLang="ko-KR" sz="1600" dirty="0" smtClean="0">
                <a:ea typeface="굴림" pitchFamily="50" charset="-127"/>
              </a:rPr>
              <a:t>provide information on the rules and activities to the 802.15 TG4m  group</a:t>
            </a:r>
            <a:endParaRPr lang="en-US" altLang="ko-KR" sz="1600" dirty="0">
              <a:ea typeface="굴림" pitchFamily="50" charset="-127"/>
            </a:endParaRPr>
          </a:p>
          <a:p>
            <a:pPr eaLnBrk="0" hangingPunct="0">
              <a:spcBef>
                <a:spcPts val="600"/>
              </a:spcBef>
              <a:spcAft>
                <a:spcPts val="600"/>
              </a:spcAft>
              <a:defRPr/>
            </a:pPr>
            <a:r>
              <a:rPr lang="en-US" altLang="ko-KR" sz="1600" b="1" dirty="0">
                <a:ea typeface="굴림" pitchFamily="50" charset="-127"/>
              </a:rPr>
              <a:t>Notice:</a:t>
            </a:r>
            <a:r>
              <a:rPr lang="en-US" altLang="ko-KR" sz="1600" dirty="0">
                <a:ea typeface="굴림" pitchFamily="50"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endParaRPr lang="en-US" altLang="ko-KR" sz="1600" dirty="0">
              <a:ea typeface="굴림" pitchFamily="50" charset="-127"/>
            </a:endParaRPr>
          </a:p>
          <a:p>
            <a:pPr eaLnBrk="0" hangingPunct="0">
              <a:defRPr/>
            </a:pPr>
            <a:r>
              <a:rPr lang="en-US" altLang="ko-KR" sz="1600" b="1" dirty="0">
                <a:ea typeface="굴림" pitchFamily="50" charset="-127"/>
              </a:rPr>
              <a:t>Release:</a:t>
            </a:r>
            <a:r>
              <a:rPr lang="en-US" altLang="ko-KR" sz="1600" dirty="0">
                <a:ea typeface="굴림" pitchFamily="50" charset="-127"/>
              </a:rPr>
              <a:t> The contributor acknowledges and accepts that this contribution becomes the property of IEEE and may be made publicly available by P802.15.	</a:t>
            </a:r>
          </a:p>
        </p:txBody>
      </p:sp>
      <p:sp>
        <p:nvSpPr>
          <p:cNvPr id="307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1</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FCC DECISION, ET DOCKET 04-186 (2)</a:t>
            </a:r>
            <a:endParaRPr lang="en-US" sz="3200" i="1"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a:buNone/>
            </a:pPr>
            <a:r>
              <a:rPr lang="en-US" sz="6400" b="1" u="sng" dirty="0" smtClean="0"/>
              <a:t>FCC 04-113, Notice of Proposed Rule Making, May 13, 2004</a:t>
            </a:r>
          </a:p>
          <a:p>
            <a:r>
              <a:rPr lang="en-US" sz="6000" b="1" dirty="0" smtClean="0"/>
              <a:t>Unlicensed Operation in the TV Broadcast Bands</a:t>
            </a:r>
            <a:endParaRPr lang="en-US" sz="6000" dirty="0" smtClean="0"/>
          </a:p>
          <a:p>
            <a:pPr lvl="1"/>
            <a:r>
              <a:rPr lang="en-US" sz="6400" dirty="0" smtClean="0"/>
              <a:t>In an initiative to increase the use of radio spectrum to provide greater service to the American public</a:t>
            </a:r>
          </a:p>
          <a:p>
            <a:pPr lvl="1"/>
            <a:r>
              <a:rPr lang="en-US" sz="6400" dirty="0" smtClean="0"/>
              <a:t>To allow unlicensed radio transmitters to operate in the broadcast television spectrum at locations where that spectrum is not being used by television stations. </a:t>
            </a:r>
          </a:p>
          <a:p>
            <a:pPr lvl="1"/>
            <a:r>
              <a:rPr lang="en-US" sz="6400" dirty="0" smtClean="0"/>
              <a:t>To allow the development of new and innovative types of unlicensed broadband devices and services for businesses and consumers by utilizing vacant spectrum that is particularly well suited for these purposes. </a:t>
            </a:r>
          </a:p>
          <a:p>
            <a:pPr lvl="1"/>
            <a:r>
              <a:rPr lang="en-US" sz="6400" dirty="0" smtClean="0"/>
              <a:t>Further, </a:t>
            </a:r>
            <a:r>
              <a:rPr lang="en-US" sz="6400" dirty="0" smtClean="0">
                <a:solidFill>
                  <a:srgbClr val="FF0000"/>
                </a:solidFill>
              </a:rPr>
              <a:t>new unlicensed broadband operations may provide synergy with traditional broadcast operations and offer broadcasters the opportunity to provide new services. </a:t>
            </a:r>
          </a:p>
          <a:p>
            <a:pPr lvl="1"/>
            <a:r>
              <a:rPr lang="en-US" sz="6400" dirty="0" smtClean="0"/>
              <a:t>In order to ensure that no interference is caused to TV stations and their viewers, the Commission proposed to require unlicensed devices to</a:t>
            </a:r>
            <a:r>
              <a:rPr lang="en-US" sz="6400" dirty="0" smtClean="0">
                <a:solidFill>
                  <a:srgbClr val="FF0000"/>
                </a:solidFill>
              </a:rPr>
              <a:t> incorporate “smart radio” features to identify unused TV channels</a:t>
            </a:r>
            <a:r>
              <a:rPr lang="en-US" sz="6400" dirty="0" smtClean="0"/>
              <a:t>.</a:t>
            </a:r>
          </a:p>
          <a:p>
            <a:pPr lvl="1"/>
            <a:r>
              <a:rPr lang="en-US" sz="6400" dirty="0" smtClean="0"/>
              <a:t>Part 15 of the Commission’s rules permits the operation of unlicensed radio transmitters on a non-harmful interference basis to authorized services. Accordingly, any such uses would have to be on a strict non-harmful interference basis, and the Commission proposed specific technical requirements to ensure that TV reception is not impaired. </a:t>
            </a:r>
          </a:p>
          <a:p>
            <a:pPr lvl="1"/>
            <a:r>
              <a:rPr lang="en-US" sz="6400" dirty="0" smtClean="0"/>
              <a:t>To classify the unlicensed broadband devices into </a:t>
            </a:r>
            <a:r>
              <a:rPr lang="en-US" sz="6400" dirty="0" smtClean="0">
                <a:solidFill>
                  <a:srgbClr val="FF0000"/>
                </a:solidFill>
              </a:rPr>
              <a:t>two general functional categories</a:t>
            </a:r>
            <a:r>
              <a:rPr lang="en-US" sz="6400" dirty="0" smtClean="0"/>
              <a:t>. </a:t>
            </a:r>
          </a:p>
          <a:p>
            <a:pPr lvl="2"/>
            <a:r>
              <a:rPr lang="en-US" sz="6400" dirty="0" smtClean="0"/>
              <a:t>Lower power “</a:t>
            </a:r>
            <a:r>
              <a:rPr lang="en-US" sz="6400" dirty="0" smtClean="0">
                <a:solidFill>
                  <a:srgbClr val="FF0000"/>
                </a:solidFill>
              </a:rPr>
              <a:t>personal/portable</a:t>
            </a:r>
            <a:r>
              <a:rPr lang="en-US" sz="6400" dirty="0" smtClean="0"/>
              <a:t>” unlicensed devices,  and </a:t>
            </a:r>
          </a:p>
          <a:p>
            <a:pPr lvl="2"/>
            <a:r>
              <a:rPr lang="en-US" sz="6400" dirty="0" smtClean="0"/>
              <a:t>Higher power “</a:t>
            </a:r>
            <a:r>
              <a:rPr lang="en-US" sz="6400" dirty="0" smtClean="0">
                <a:solidFill>
                  <a:srgbClr val="FF0000"/>
                </a:solidFill>
              </a:rPr>
              <a:t>fixed/access</a:t>
            </a:r>
            <a:r>
              <a:rPr lang="en-US" sz="6400" dirty="0" smtClean="0"/>
              <a:t>” unlicensed devices </a:t>
            </a:r>
          </a:p>
          <a:p>
            <a:pPr lvl="1"/>
            <a:endParaRPr lang="en-US" sz="4900" dirty="0" smtClean="0">
              <a:solidFill>
                <a:srgbClr val="FF0000"/>
              </a:solidFill>
            </a:endParaRP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10</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FCC DECISION, ET DOCKET 04-186 (3)</a:t>
            </a:r>
            <a:endParaRPr lang="en-US" sz="3200" i="1" dirty="0">
              <a:solidFill>
                <a:srgbClr val="00B0F0"/>
              </a:solidFill>
            </a:endParaRPr>
          </a:p>
        </p:txBody>
      </p:sp>
      <p:sp>
        <p:nvSpPr>
          <p:cNvPr id="3" name="Content Placeholder 2"/>
          <p:cNvSpPr>
            <a:spLocks noGrp="1"/>
          </p:cNvSpPr>
          <p:nvPr>
            <p:ph idx="1"/>
          </p:nvPr>
        </p:nvSpPr>
        <p:spPr/>
        <p:txBody>
          <a:bodyPr>
            <a:normAutofit fontScale="55000" lnSpcReduction="20000"/>
          </a:bodyPr>
          <a:lstStyle/>
          <a:p>
            <a:pPr>
              <a:buNone/>
            </a:pPr>
            <a:r>
              <a:rPr lang="en-US" sz="3600" b="1" u="sng" dirty="0" smtClean="0"/>
              <a:t>FCC DA No. 08-2243, REPORT ON TESTS OF PROTOTYPE TV WHITE SPACE DEVICES, Oct. 15, 2008 </a:t>
            </a:r>
          </a:p>
          <a:p>
            <a:r>
              <a:rPr lang="en-US" sz="3400" dirty="0" smtClean="0"/>
              <a:t>The FCC's Office of Engineering and Technology released a </a:t>
            </a:r>
            <a:r>
              <a:rPr lang="en-US" sz="3400" dirty="0" smtClean="0"/>
              <a:t>report, which </a:t>
            </a:r>
            <a:r>
              <a:rPr lang="en-US" sz="3400" dirty="0" smtClean="0"/>
              <a:t>evaluated prototype TV-band white spaces devices submitted by </a:t>
            </a:r>
            <a:r>
              <a:rPr lang="en-US" sz="3400" dirty="0" err="1" smtClean="0">
                <a:solidFill>
                  <a:srgbClr val="FF0000"/>
                </a:solidFill>
              </a:rPr>
              <a:t>Adaptrum</a:t>
            </a:r>
            <a:r>
              <a:rPr lang="en-US" sz="3400" dirty="0" smtClean="0">
                <a:solidFill>
                  <a:srgbClr val="FF0000"/>
                </a:solidFill>
              </a:rPr>
              <a:t>, The Institute for </a:t>
            </a:r>
            <a:r>
              <a:rPr lang="en-US" sz="3400" dirty="0" err="1" smtClean="0">
                <a:solidFill>
                  <a:srgbClr val="FF0000"/>
                </a:solidFill>
              </a:rPr>
              <a:t>Infocomm</a:t>
            </a:r>
            <a:r>
              <a:rPr lang="en-US" sz="3400" dirty="0" smtClean="0">
                <a:solidFill>
                  <a:srgbClr val="FF0000"/>
                </a:solidFill>
              </a:rPr>
              <a:t> Research, Motorola and Philips</a:t>
            </a:r>
            <a:r>
              <a:rPr lang="en-US" sz="3400" dirty="0" smtClean="0"/>
              <a:t>. </a:t>
            </a:r>
          </a:p>
          <a:p>
            <a:r>
              <a:rPr lang="en-US" sz="3400" dirty="0" smtClean="0"/>
              <a:t>The report concluded that these devices had met the burden of "proof of concept" in their ability to detect and avoid legacy transmissions, although none of the tested devices adequately detected wireless microphone signals in the presence of a digital TV transmitter on an adjacent channel.</a:t>
            </a:r>
          </a:p>
          <a:p>
            <a:endParaRPr lang="en-US" sz="3400" dirty="0" smtClean="0">
              <a:solidFill>
                <a:srgbClr val="0070C0"/>
              </a:solidFill>
            </a:endParaRPr>
          </a:p>
          <a:p>
            <a:r>
              <a:rPr lang="en-US" sz="3400" dirty="0" smtClean="0">
                <a:solidFill>
                  <a:srgbClr val="0070C0"/>
                </a:solidFill>
              </a:rPr>
              <a:t>From the results of these tests, later the FCC eliminated spectrum sensing as a mandatory function to protect incumbent users.</a:t>
            </a:r>
          </a:p>
          <a:p>
            <a:pPr lvl="1"/>
            <a:r>
              <a:rPr lang="en-US" sz="3000" dirty="0" smtClean="0">
                <a:solidFill>
                  <a:srgbClr val="0070C0"/>
                </a:solidFill>
              </a:rPr>
              <a:t>Although this sensing is strongly recommended and expected to be adopted in the future as a mandatory.</a:t>
            </a:r>
          </a:p>
          <a:p>
            <a:pPr lvl="1"/>
            <a:r>
              <a:rPr lang="en-US" sz="3000" dirty="0" smtClean="0">
                <a:solidFill>
                  <a:srgbClr val="0070C0"/>
                </a:solidFill>
              </a:rPr>
              <a:t>Sensing only devices with lower transmit power utilize this sensing to detect incumbent </a:t>
            </a:r>
            <a:r>
              <a:rPr lang="en-US" sz="3000" dirty="0" smtClean="0">
                <a:solidFill>
                  <a:srgbClr val="0070C0"/>
                </a:solidFill>
              </a:rPr>
              <a:t>signals.</a:t>
            </a:r>
            <a:endParaRPr lang="en-US" sz="3000" dirty="0" smtClean="0">
              <a:solidFill>
                <a:srgbClr val="0070C0"/>
              </a:solidFill>
            </a:endParaRPr>
          </a:p>
          <a:p>
            <a:pPr lvl="1"/>
            <a:endParaRPr lang="en-US" sz="3000" dirty="0" smtClean="0">
              <a:solidFill>
                <a:srgbClr val="0070C0"/>
              </a:solidFill>
            </a:endParaRP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11</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FCC DECISION, ET DOCKET 04-186 (4)</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a:buNone/>
            </a:pPr>
            <a:r>
              <a:rPr lang="en-US" sz="2400" b="1" u="sng" dirty="0" smtClean="0"/>
              <a:t>FCC 08-260, SECOND REPORT AND ORDER AND MEMORANDUM OPINION AND ORDER, Nov. 4, 2008</a:t>
            </a:r>
          </a:p>
          <a:p>
            <a:r>
              <a:rPr lang="en-US" sz="2300" dirty="0" smtClean="0"/>
              <a:t>On </a:t>
            </a:r>
            <a:r>
              <a:rPr lang="en-US" sz="2300" b="1" dirty="0" smtClean="0">
                <a:solidFill>
                  <a:srgbClr val="FF0000"/>
                </a:solidFill>
              </a:rPr>
              <a:t>November 4, 2008</a:t>
            </a:r>
            <a:r>
              <a:rPr lang="en-US" sz="2300" dirty="0" smtClean="0"/>
              <a:t>, the FCC voted 5-0 to approve the unlicensed use of white space and the actual Second Report and Order was released.</a:t>
            </a:r>
          </a:p>
          <a:p>
            <a:r>
              <a:rPr lang="en-US" sz="2300" dirty="0" smtClean="0"/>
              <a:t>This R&amp;O contains some serious obstacles for the development and use of </a:t>
            </a:r>
            <a:r>
              <a:rPr lang="en-US" sz="2300" dirty="0" smtClean="0">
                <a:solidFill>
                  <a:srgbClr val="FF0000"/>
                </a:solidFill>
              </a:rPr>
              <a:t>TV Band Devices (TVBD)</a:t>
            </a:r>
            <a:r>
              <a:rPr lang="en-US" sz="2300" dirty="0" smtClean="0"/>
              <a:t>. Devices </a:t>
            </a:r>
          </a:p>
          <a:p>
            <a:pPr lvl="1"/>
            <a:r>
              <a:rPr lang="en-US" sz="2300" dirty="0" smtClean="0"/>
              <a:t>must both </a:t>
            </a:r>
            <a:r>
              <a:rPr lang="en-US" sz="2300" dirty="0" smtClean="0">
                <a:solidFill>
                  <a:srgbClr val="FF0000"/>
                </a:solidFill>
              </a:rPr>
              <a:t>consult an FCC-mandated database </a:t>
            </a:r>
            <a:r>
              <a:rPr lang="en-US" sz="2300" dirty="0" smtClean="0"/>
              <a:t>to determine which channels are available for use at a given location, and </a:t>
            </a:r>
          </a:p>
          <a:p>
            <a:pPr lvl="1"/>
            <a:r>
              <a:rPr lang="en-US" sz="2300" dirty="0" smtClean="0"/>
              <a:t>must also </a:t>
            </a:r>
            <a:r>
              <a:rPr lang="en-US" sz="2300" dirty="0" smtClean="0">
                <a:solidFill>
                  <a:srgbClr val="FF0000"/>
                </a:solidFill>
              </a:rPr>
              <a:t>monitor the spectrum locally once every minute </a:t>
            </a:r>
            <a:r>
              <a:rPr lang="en-US" sz="2300" dirty="0" smtClean="0"/>
              <a:t>to confirm that no legacy wireless microphones, video assist devices or other emitters are present. </a:t>
            </a:r>
          </a:p>
          <a:p>
            <a:r>
              <a:rPr lang="en-US" sz="2300" dirty="0" smtClean="0"/>
              <a:t>If a single transmission is detected, the device may not transmit anywhere within the entire 6 MHz channel in which the transmission was received</a:t>
            </a:r>
            <a:r>
              <a:rPr lang="en-US" sz="2300" dirty="0" smtClean="0"/>
              <a:t>.</a:t>
            </a:r>
            <a:endParaRPr lang="en-US" sz="2300" dirty="0" smtClean="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12</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FCC DECISION, ET DOCKET 04-186 (5)</a:t>
            </a:r>
          </a:p>
        </p:txBody>
      </p:sp>
      <p:sp>
        <p:nvSpPr>
          <p:cNvPr id="3" name="Content Placeholder 2"/>
          <p:cNvSpPr>
            <a:spLocks noGrp="1"/>
          </p:cNvSpPr>
          <p:nvPr>
            <p:ph idx="1"/>
          </p:nvPr>
        </p:nvSpPr>
        <p:spPr/>
        <p:txBody>
          <a:bodyPr>
            <a:normAutofit fontScale="92500" lnSpcReduction="20000"/>
          </a:bodyPr>
          <a:lstStyle/>
          <a:p>
            <a:pPr>
              <a:buNone/>
            </a:pPr>
            <a:r>
              <a:rPr lang="en-US" sz="2000" b="1" u="sng" dirty="0" smtClean="0"/>
              <a:t>FCC 08-260, SECOND REPORT AND ORDER AND MEMORANDUM OPINION AND ORDER, Nov. 4, 2008 (cont’d)</a:t>
            </a:r>
          </a:p>
          <a:p>
            <a:r>
              <a:rPr lang="en-US" sz="2000" dirty="0" smtClean="0"/>
              <a:t>The rules are to provide for the following capabilities and safeguards:</a:t>
            </a:r>
          </a:p>
          <a:p>
            <a:pPr lvl="1"/>
            <a:r>
              <a:rPr lang="en-US" sz="1600" dirty="0" smtClean="0"/>
              <a:t>Enable both fixed and personal/portable devices</a:t>
            </a:r>
          </a:p>
          <a:p>
            <a:pPr lvl="1"/>
            <a:r>
              <a:rPr lang="en-US" sz="1600" dirty="0" smtClean="0"/>
              <a:t>Devices, except personal/portable devices in client mode, require </a:t>
            </a:r>
            <a:r>
              <a:rPr lang="en-US" sz="1600" dirty="0" err="1" smtClean="0"/>
              <a:t>geolocation</a:t>
            </a:r>
            <a:r>
              <a:rPr lang="en-US" sz="1600" dirty="0" smtClean="0"/>
              <a:t> capability and Internet access of a database of protected radio services and locations and channels that may be used by the TVBDs at each location. The TVBDs must first access the database before operating.</a:t>
            </a:r>
          </a:p>
          <a:p>
            <a:pPr lvl="1"/>
            <a:r>
              <a:rPr lang="en-US" sz="1600" dirty="0" smtClean="0"/>
              <a:t>The database will be established and administered by a third party, or parties.</a:t>
            </a:r>
          </a:p>
          <a:p>
            <a:pPr lvl="1"/>
            <a:r>
              <a:rPr lang="en-US" sz="1600" dirty="0" smtClean="0"/>
              <a:t>Fixed devices may operate on any channel between 2 and 51, except 3, 4 and 37…at up to 4 Watts EIRP.</a:t>
            </a:r>
          </a:p>
          <a:p>
            <a:pPr lvl="1"/>
            <a:r>
              <a:rPr lang="en-US" sz="1600" dirty="0" smtClean="0">
                <a:solidFill>
                  <a:srgbClr val="FF0000"/>
                </a:solidFill>
              </a:rPr>
              <a:t>Fixed and personal/portable devices must also sense TV broadcasting and wireless microphone signals. </a:t>
            </a:r>
            <a:r>
              <a:rPr lang="en-US" sz="1600" dirty="0" smtClean="0">
                <a:solidFill>
                  <a:srgbClr val="FF0000"/>
                </a:solidFill>
                <a:sym typeface="Wingdings" pitchFamily="2" charset="2"/>
              </a:rPr>
              <a:t> this requirement was eliminated by the later rule, FCC 10-174.</a:t>
            </a:r>
            <a:endParaRPr lang="en-US" sz="1600" dirty="0" smtClean="0">
              <a:solidFill>
                <a:srgbClr val="FF0000"/>
              </a:solidFill>
            </a:endParaRPr>
          </a:p>
          <a:p>
            <a:pPr lvl="1"/>
            <a:r>
              <a:rPr lang="en-US" sz="1600" dirty="0" smtClean="0">
                <a:solidFill>
                  <a:srgbClr val="00B050"/>
                </a:solidFill>
              </a:rPr>
              <a:t>Wireless microphones will be protected in a variety of ways:</a:t>
            </a:r>
          </a:p>
          <a:p>
            <a:pPr lvl="2"/>
            <a:r>
              <a:rPr lang="en-US" sz="1600" dirty="0" smtClean="0">
                <a:solidFill>
                  <a:srgbClr val="00B050"/>
                </a:solidFill>
              </a:rPr>
              <a:t>channels from 2 – 20 will be restricted to fixed devices;</a:t>
            </a:r>
          </a:p>
          <a:p>
            <a:pPr lvl="2"/>
            <a:r>
              <a:rPr lang="en-US" sz="1600" dirty="0" smtClean="0">
                <a:solidFill>
                  <a:srgbClr val="00B050"/>
                </a:solidFill>
              </a:rPr>
              <a:t>in 13 major markets where certain channels between 14 and 20 are for land mobile, 2 channels in 21 and 51 will be free of TVBDs; available for wireless microphones</a:t>
            </a:r>
            <a:r>
              <a:rPr lang="en-US" sz="1600" dirty="0" smtClean="0"/>
              <a:t>.</a:t>
            </a:r>
          </a:p>
          <a:p>
            <a:pPr lvl="1"/>
            <a:r>
              <a:rPr lang="en-US" sz="1600" dirty="0" smtClean="0"/>
              <a:t>Devices must adhere to rules to further mitigate and remedy interference.</a:t>
            </a:r>
          </a:p>
          <a:p>
            <a:pPr lvl="1"/>
            <a:r>
              <a:rPr lang="en-US" sz="1600" dirty="0" smtClean="0"/>
              <a:t>Sensing-only devices subject to a “much more rigorous set of tests”.</a:t>
            </a:r>
          </a:p>
          <a:p>
            <a:pPr>
              <a:buNone/>
            </a:pPr>
            <a:endParaRPr lang="en-US" sz="1800" dirty="0" smtClean="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13</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FCC DECISION, ET DOCKET 04-186 (6)</a:t>
            </a:r>
          </a:p>
        </p:txBody>
      </p:sp>
      <p:sp>
        <p:nvSpPr>
          <p:cNvPr id="3" name="Content Placeholder 2"/>
          <p:cNvSpPr>
            <a:spLocks noGrp="1"/>
          </p:cNvSpPr>
          <p:nvPr>
            <p:ph idx="1"/>
          </p:nvPr>
        </p:nvSpPr>
        <p:spPr/>
        <p:txBody>
          <a:bodyPr>
            <a:normAutofit fontScale="92500" lnSpcReduction="20000"/>
          </a:bodyPr>
          <a:lstStyle/>
          <a:p>
            <a:pPr>
              <a:buNone/>
            </a:pPr>
            <a:r>
              <a:rPr lang="en-US" sz="2000" b="1" u="sng" dirty="0" smtClean="0"/>
              <a:t>FCC 08-260, SECOND REPORT AND ORDER AND MEMORANDUM OPINION AND ORDER, Nov. 4, 2008 (cont’d)</a:t>
            </a:r>
            <a:endParaRPr kumimoji="1" lang="en-US" altLang="ja-JP" sz="2000" b="1" u="sng" dirty="0" smtClean="0">
              <a:ea typeface="ＭＳ Ｐゴシック" pitchFamily="34" charset="-128"/>
            </a:endParaRPr>
          </a:p>
          <a:p>
            <a:r>
              <a:rPr kumimoji="1" lang="en-US" altLang="ja-JP" sz="2000" dirty="0" smtClean="0">
                <a:solidFill>
                  <a:srgbClr val="00B050"/>
                </a:solidFill>
                <a:ea typeface="ＭＳ Ｐゴシック" pitchFamily="34" charset="-128"/>
              </a:rPr>
              <a:t>TV channel availability check time</a:t>
            </a:r>
          </a:p>
          <a:p>
            <a:pPr lvl="1"/>
            <a:r>
              <a:rPr kumimoji="1" lang="en-US" altLang="ja-JP" sz="1600" dirty="0" smtClean="0">
                <a:solidFill>
                  <a:srgbClr val="FF0000"/>
                </a:solidFill>
                <a:ea typeface="ＭＳ Ｐゴシック" pitchFamily="34" charset="-128"/>
              </a:rPr>
              <a:t>A TVBD is required to check for TV signals for a minimum time interval of 30 seconds.</a:t>
            </a:r>
            <a:r>
              <a:rPr kumimoji="1" lang="en-US" altLang="ja-JP" sz="1600" dirty="0" smtClean="0">
                <a:solidFill>
                  <a:srgbClr val="00B050"/>
                </a:solidFill>
                <a:ea typeface="ＭＳ Ｐゴシック" pitchFamily="34" charset="-128"/>
              </a:rPr>
              <a:t> If a TV signal is detected on a channel indicated as available for use by the database system, the device will provide a notice of that detection to the operator of the device and a means for the operator to optionally remove the channel from the device’s list of available channels. </a:t>
            </a:r>
          </a:p>
          <a:p>
            <a:pPr lvl="1">
              <a:buNone/>
            </a:pPr>
            <a:r>
              <a:rPr kumimoji="1" lang="en-US" altLang="ja-JP" sz="1600" dirty="0" smtClean="0">
                <a:solidFill>
                  <a:srgbClr val="0070C0"/>
                </a:solidFill>
                <a:ea typeface="ＭＳ Ｐゴシック" pitchFamily="34" charset="-128"/>
                <a:sym typeface="Wingdings" pitchFamily="2" charset="2"/>
              </a:rPr>
              <a:t> </a:t>
            </a:r>
            <a:r>
              <a:rPr kumimoji="1" lang="en-US" altLang="ja-JP" sz="1600" dirty="0" smtClean="0">
                <a:solidFill>
                  <a:srgbClr val="0070C0"/>
                </a:solidFill>
                <a:ea typeface="ＭＳ Ｐゴシック" pitchFamily="34" charset="-128"/>
                <a:sym typeface="Wingdings" pitchFamily="2" charset="2"/>
              </a:rPr>
              <a:t>Now t</a:t>
            </a:r>
            <a:r>
              <a:rPr kumimoji="1" lang="en-US" altLang="ja-JP" sz="1600" dirty="0" smtClean="0">
                <a:solidFill>
                  <a:srgbClr val="0070C0"/>
                </a:solidFill>
                <a:ea typeface="ＭＳ Ｐゴシック" pitchFamily="34" charset="-128"/>
                <a:sym typeface="Wingdings" pitchFamily="2" charset="2"/>
              </a:rPr>
              <a:t>his </a:t>
            </a:r>
            <a:r>
              <a:rPr kumimoji="1" lang="en-US" altLang="ja-JP" sz="1600" dirty="0" smtClean="0">
                <a:solidFill>
                  <a:srgbClr val="0070C0"/>
                </a:solidFill>
                <a:ea typeface="ＭＳ Ｐゴシック" pitchFamily="34" charset="-128"/>
                <a:sym typeface="Wingdings" pitchFamily="2" charset="2"/>
              </a:rPr>
              <a:t>rule is only effective for sensing only devices because sensing requirement was removed as a mandatory by the later rule, 10-174.</a:t>
            </a:r>
            <a:endParaRPr kumimoji="1" lang="en-US" altLang="ja-JP" sz="1600" dirty="0" smtClean="0">
              <a:solidFill>
                <a:srgbClr val="0070C0"/>
              </a:solidFill>
              <a:ea typeface="ＭＳ Ｐゴシック" pitchFamily="34" charset="-128"/>
            </a:endParaRPr>
          </a:p>
          <a:p>
            <a:r>
              <a:rPr kumimoji="1" lang="en-US" altLang="ja-JP" sz="2000" dirty="0" smtClean="0">
                <a:solidFill>
                  <a:srgbClr val="00B050"/>
                </a:solidFill>
                <a:ea typeface="ＭＳ Ｐゴシック" pitchFamily="34" charset="-128"/>
              </a:rPr>
              <a:t>In-service monitoring</a:t>
            </a:r>
          </a:p>
          <a:p>
            <a:pPr lvl="1"/>
            <a:r>
              <a:rPr kumimoji="1" lang="en-US" altLang="ja-JP" sz="1600" dirty="0" smtClean="0">
                <a:solidFill>
                  <a:srgbClr val="00B050"/>
                </a:solidFill>
                <a:ea typeface="ＭＳ Ｐゴシック" pitchFamily="34" charset="-128"/>
              </a:rPr>
              <a:t>A TVBD must perform in-service monitoring of an operating channel a minimum of once every 60 seconds. There is no minimum channel availability check time for in-service monitoring.</a:t>
            </a:r>
          </a:p>
          <a:p>
            <a:pPr lvl="1">
              <a:buNone/>
            </a:pPr>
            <a:r>
              <a:rPr kumimoji="1" lang="en-US" altLang="ja-JP" sz="1600" dirty="0" smtClean="0">
                <a:solidFill>
                  <a:srgbClr val="0070C0"/>
                </a:solidFill>
                <a:ea typeface="ＭＳ Ｐゴシック" pitchFamily="34" charset="-128"/>
                <a:sym typeface="Wingdings" pitchFamily="2" charset="2"/>
              </a:rPr>
              <a:t></a:t>
            </a:r>
            <a:r>
              <a:rPr kumimoji="1" lang="en-US" altLang="ja-JP" sz="1600" dirty="0" smtClean="0">
                <a:solidFill>
                  <a:srgbClr val="0070C0"/>
                </a:solidFill>
                <a:ea typeface="ＭＳ Ｐゴシック" pitchFamily="34" charset="-128"/>
                <a:sym typeface="Wingdings" pitchFamily="2" charset="2"/>
              </a:rPr>
              <a:t>Now </a:t>
            </a:r>
            <a:r>
              <a:rPr kumimoji="1" lang="en-US" altLang="ja-JP" sz="1600" dirty="0" smtClean="0">
                <a:solidFill>
                  <a:srgbClr val="0070C0"/>
                </a:solidFill>
                <a:ea typeface="ＭＳ Ｐゴシック" pitchFamily="34" charset="-128"/>
              </a:rPr>
              <a:t>this </a:t>
            </a:r>
            <a:r>
              <a:rPr kumimoji="1" lang="en-US" altLang="ja-JP" sz="1600" dirty="0" smtClean="0">
                <a:solidFill>
                  <a:srgbClr val="0070C0"/>
                </a:solidFill>
                <a:ea typeface="ＭＳ Ｐゴシック" pitchFamily="34" charset="-128"/>
              </a:rPr>
              <a:t>is only required for sensing only devices by </a:t>
            </a:r>
            <a:r>
              <a:rPr kumimoji="1" lang="en-US" altLang="ja-JP" sz="1600" dirty="0" smtClean="0">
                <a:solidFill>
                  <a:srgbClr val="0070C0"/>
                </a:solidFill>
                <a:ea typeface="ＭＳ Ｐゴシック" pitchFamily="34" charset="-128"/>
              </a:rPr>
              <a:t>10-174.</a:t>
            </a:r>
            <a:endParaRPr kumimoji="1" lang="en-US" altLang="ja-JP" sz="1600" dirty="0" smtClean="0">
              <a:solidFill>
                <a:srgbClr val="00B050"/>
              </a:solidFill>
              <a:ea typeface="ＭＳ Ｐゴシック" pitchFamily="34" charset="-128"/>
            </a:endParaRPr>
          </a:p>
          <a:p>
            <a:pPr>
              <a:buNone/>
            </a:pPr>
            <a:r>
              <a:rPr kumimoji="1" lang="en-US" altLang="ja-JP" sz="2000" dirty="0" smtClean="0">
                <a:solidFill>
                  <a:srgbClr val="FF0000"/>
                </a:solidFill>
                <a:ea typeface="ＭＳ Ｐゴシック" pitchFamily="34" charset="-128"/>
                <a:sym typeface="Wingdings" pitchFamily="2" charset="2"/>
              </a:rPr>
              <a:t> Need DFS (dynamic frequency selection) mechanism.</a:t>
            </a:r>
            <a:endParaRPr kumimoji="1" lang="en-US" altLang="ja-JP" sz="2000" dirty="0" smtClean="0">
              <a:solidFill>
                <a:srgbClr val="FF0000"/>
              </a:solidFill>
              <a:ea typeface="ＭＳ Ｐゴシック" pitchFamily="34" charset="-128"/>
            </a:endParaRPr>
          </a:p>
          <a:p>
            <a:endParaRPr lang="en-US" sz="1800" dirty="0" smtClean="0">
              <a:solidFill>
                <a:srgbClr val="FF0000"/>
              </a:solidFill>
            </a:endParaRPr>
          </a:p>
          <a:p>
            <a:r>
              <a:rPr lang="en-US" sz="1800" dirty="0" smtClean="0">
                <a:solidFill>
                  <a:srgbClr val="FF0000"/>
                </a:solidFill>
              </a:rPr>
              <a:t>Sensing </a:t>
            </a:r>
            <a:r>
              <a:rPr lang="en-US" sz="1800" dirty="0" smtClean="0">
                <a:solidFill>
                  <a:srgbClr val="FF0000"/>
                </a:solidFill>
              </a:rPr>
              <a:t>only devices</a:t>
            </a:r>
          </a:p>
          <a:p>
            <a:pPr lvl="1"/>
            <a:r>
              <a:rPr lang="en-US" sz="1600" dirty="0" smtClean="0">
                <a:solidFill>
                  <a:srgbClr val="FF0000"/>
                </a:solidFill>
              </a:rPr>
              <a:t>The Commission also will permit certification of devices that do not include the </a:t>
            </a:r>
            <a:r>
              <a:rPr lang="en-US" sz="1600" dirty="0" err="1" smtClean="0">
                <a:solidFill>
                  <a:srgbClr val="FF0000"/>
                </a:solidFill>
              </a:rPr>
              <a:t>geolocation</a:t>
            </a:r>
            <a:r>
              <a:rPr lang="en-US" sz="1600" dirty="0" smtClean="0">
                <a:solidFill>
                  <a:srgbClr val="FF0000"/>
                </a:solidFill>
              </a:rPr>
              <a:t> and data base access capabilities, and instead rely solely on spectrum sensing to avoid causing harmful interference, subject to a much more rigorous approval process.</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14</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FCC DECISION, ET DOCKET 04-186 (7)</a:t>
            </a:r>
            <a:endParaRPr lang="en-US" sz="3200" i="1" dirty="0">
              <a:solidFill>
                <a:srgbClr val="00B0F0"/>
              </a:solidFill>
            </a:endParaRPr>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pPr>
              <a:buNone/>
            </a:pPr>
            <a:r>
              <a:rPr lang="en-US" b="1" u="sng" dirty="0" smtClean="0"/>
              <a:t>FCC 10-174, Second Memorandum Opinion and Order, </a:t>
            </a:r>
            <a:r>
              <a:rPr lang="en-US" sz="2800" b="1" u="sng" dirty="0" smtClean="0"/>
              <a:t>September 23, 2010 </a:t>
            </a:r>
          </a:p>
          <a:p>
            <a:r>
              <a:rPr lang="en-US" sz="2800" dirty="0" smtClean="0"/>
              <a:t>The FCC’s final rules for the use of white space for unlicensed wireless devices </a:t>
            </a:r>
          </a:p>
          <a:p>
            <a:pPr lvl="1"/>
            <a:r>
              <a:rPr lang="en-US" sz="2900" b="1" dirty="0" smtClean="0">
                <a:solidFill>
                  <a:srgbClr val="FF0000"/>
                </a:solidFill>
              </a:rPr>
              <a:t>The new rules removed mandatory sensing requirements </a:t>
            </a:r>
            <a:r>
              <a:rPr lang="en-US" sz="2900" dirty="0" smtClean="0"/>
              <a:t>which greatly facilitates the use of the spectrum with </a:t>
            </a:r>
            <a:r>
              <a:rPr lang="en-US" sz="2900" dirty="0" err="1" smtClean="0"/>
              <a:t>geolocation</a:t>
            </a:r>
            <a:r>
              <a:rPr lang="en-US" sz="2900" dirty="0" smtClean="0"/>
              <a:t> based channel allocation. </a:t>
            </a:r>
          </a:p>
          <a:p>
            <a:pPr lvl="1"/>
            <a:r>
              <a:rPr lang="en-US" sz="2900" dirty="0" smtClean="0">
                <a:solidFill>
                  <a:srgbClr val="00B050"/>
                </a:solidFill>
              </a:rPr>
              <a:t>The final rules adopt a proposal from the White Spaces Coalition for very strict emission rules that prevent the direct use of other TVBD such as IEEE 802.11 (Wi-Fi) and 802.15 (WPAN) in a single channel effectively making the new spectrum unusable for IEE 802 technologies.</a:t>
            </a:r>
          </a:p>
          <a:p>
            <a:pPr lvl="1"/>
            <a:r>
              <a:rPr lang="en-US" sz="2900" dirty="0" smtClean="0">
                <a:solidFill>
                  <a:srgbClr val="FF0000"/>
                </a:solidFill>
              </a:rPr>
              <a:t>It also requires wireless microphone users who seek to register in the TV bands databases to certify that they will use all available channels from 7 through 51 prior to requesting registration.</a:t>
            </a:r>
          </a:p>
          <a:p>
            <a:pPr lvl="1"/>
            <a:r>
              <a:rPr lang="en-US" sz="2900" dirty="0" smtClean="0">
                <a:solidFill>
                  <a:srgbClr val="FF0000"/>
                </a:solidFill>
              </a:rPr>
              <a:t>Two vacant UHF channels are reserved for wireless microphones and other low power auxiliary service devices </a:t>
            </a:r>
            <a:r>
              <a:rPr lang="en-US" sz="2900" dirty="0" smtClean="0"/>
              <a:t>in all areas of the U. S.. </a:t>
            </a:r>
          </a:p>
          <a:p>
            <a:pPr lvl="1"/>
            <a:r>
              <a:rPr lang="en-US" sz="2900" dirty="0" smtClean="0"/>
              <a:t>It also maintains a reasonable separation distance between TV White Space device and wireless microphone usage permitted to be registered in the database. This order have also provided for a nominal separation distance between TVBDs and sites of venues and events where large numbers of unlicensed wireless microphones used by permitting such sites to be registered in the TV bands databases.</a:t>
            </a:r>
            <a:endParaRPr lang="en-US" sz="2900" dirty="0" smtClean="0">
              <a:solidFill>
                <a:srgbClr val="00B050"/>
              </a:solidFill>
            </a:endParaRP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15</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rPr>
              <a:t>TITLE 47 CFR PART </a:t>
            </a:r>
            <a:r>
              <a:rPr lang="en-US" sz="3200" b="1" i="1" dirty="0" smtClean="0">
                <a:solidFill>
                  <a:srgbClr val="FF0000"/>
                </a:solidFill>
              </a:rPr>
              <a:t>15 SUBPART H</a:t>
            </a:r>
            <a:endParaRPr lang="en-US" sz="3200" b="1" i="1" dirty="0">
              <a:solidFill>
                <a:srgbClr val="FF0000"/>
              </a:solidFill>
            </a:endParaRPr>
          </a:p>
        </p:txBody>
      </p:sp>
      <p:sp>
        <p:nvSpPr>
          <p:cNvPr id="3" name="Content Placeholder 2"/>
          <p:cNvSpPr>
            <a:spLocks noGrp="1"/>
          </p:cNvSpPr>
          <p:nvPr>
            <p:ph idx="1"/>
          </p:nvPr>
        </p:nvSpPr>
        <p:spPr/>
        <p:txBody>
          <a:bodyPr>
            <a:noAutofit/>
          </a:bodyPr>
          <a:lstStyle/>
          <a:p>
            <a:r>
              <a:rPr lang="en-US" sz="2000" b="1" dirty="0" smtClean="0"/>
              <a:t>Code of Federal Regulations, Title 47, Part 15 (47 CFR 15)</a:t>
            </a:r>
            <a:endParaRPr lang="en-US" sz="2000" dirty="0" smtClean="0"/>
          </a:p>
          <a:p>
            <a:pPr lvl="1"/>
            <a:r>
              <a:rPr lang="en-US" sz="1800" dirty="0" smtClean="0"/>
              <a:t>FCC rules and regulations regarding </a:t>
            </a:r>
            <a:r>
              <a:rPr lang="en-US" sz="1800" b="1" dirty="0" smtClean="0">
                <a:solidFill>
                  <a:srgbClr val="FF0000"/>
                </a:solidFill>
              </a:rPr>
              <a:t>low power unlicensed </a:t>
            </a:r>
            <a:r>
              <a:rPr lang="en-US" sz="1800" b="1" dirty="0" smtClean="0">
                <a:solidFill>
                  <a:srgbClr val="FF0000"/>
                </a:solidFill>
              </a:rPr>
              <a:t>transmissions</a:t>
            </a:r>
            <a:r>
              <a:rPr lang="en-US" sz="1800" dirty="0" smtClean="0"/>
              <a:t>. </a:t>
            </a:r>
          </a:p>
          <a:p>
            <a:pPr lvl="1"/>
            <a:r>
              <a:rPr lang="en-US" sz="1800" dirty="0" smtClean="0"/>
              <a:t>It is a part of Title 47 of the Code of Federal Regulations (CFR), and regulates everything from spurious emissions to unlicensed low-power broadcasting. </a:t>
            </a:r>
          </a:p>
          <a:p>
            <a:pPr lvl="1"/>
            <a:r>
              <a:rPr lang="en-US" sz="1800" dirty="0" smtClean="0"/>
              <a:t>Nearly every electronics device sold inside the United States radiates unintentional emissions, and must be reviewed to comply with Part 15 before it can be advertised or sold in the US market.</a:t>
            </a:r>
          </a:p>
          <a:p>
            <a:r>
              <a:rPr lang="en-US" sz="2000" b="1" dirty="0" smtClean="0"/>
              <a:t>Part 15 Subpart H (15.700)</a:t>
            </a:r>
            <a:endParaRPr lang="en-US" sz="2000" b="1" dirty="0" smtClean="0"/>
          </a:p>
          <a:p>
            <a:pPr lvl="1"/>
            <a:r>
              <a:rPr lang="en-US" sz="1800" b="1" dirty="0" smtClean="0">
                <a:solidFill>
                  <a:srgbClr val="FF0000"/>
                </a:solidFill>
              </a:rPr>
              <a:t>Part </a:t>
            </a:r>
            <a:r>
              <a:rPr lang="en-US" sz="1800" b="1" dirty="0" smtClean="0">
                <a:solidFill>
                  <a:srgbClr val="FF0000"/>
                </a:solidFill>
              </a:rPr>
              <a:t>15 Subpart H </a:t>
            </a:r>
            <a:r>
              <a:rPr lang="en-US" sz="1800" dirty="0" smtClean="0"/>
              <a:t>sets forth the regulations for unlicensed Television Band Devices (TVBDs</a:t>
            </a:r>
            <a:r>
              <a:rPr lang="en-US" sz="1800" dirty="0" smtClean="0"/>
              <a:t>).</a:t>
            </a:r>
            <a:endParaRPr lang="en-US" sz="1800" dirty="0" smtClean="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16</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PERMISSIBLE CHANNELS OF OPERATION, 15.707 </a:t>
            </a:r>
            <a:endParaRPr lang="en-US" sz="3200" b="1" i="1" dirty="0">
              <a:solidFill>
                <a:srgbClr val="00B0F0"/>
              </a:solidFill>
            </a:endParaRPr>
          </a:p>
        </p:txBody>
      </p:sp>
      <p:sp>
        <p:nvSpPr>
          <p:cNvPr id="3" name="Content Placeholder 2"/>
          <p:cNvSpPr>
            <a:spLocks noGrp="1"/>
          </p:cNvSpPr>
          <p:nvPr>
            <p:ph idx="1"/>
          </p:nvPr>
        </p:nvSpPr>
        <p:spPr/>
        <p:txBody>
          <a:bodyPr>
            <a:noAutofit/>
          </a:bodyPr>
          <a:lstStyle/>
          <a:p>
            <a:r>
              <a:rPr lang="en-US" altLang="ko-KR" sz="1800" b="1" dirty="0" smtClean="0">
                <a:ea typeface="굴림" pitchFamily="50" charset="-127"/>
              </a:rPr>
              <a:t>TV channels for Fixed devices and personal/portable devices </a:t>
            </a:r>
          </a:p>
          <a:p>
            <a:pPr lvl="1"/>
            <a:r>
              <a:rPr lang="en-US" altLang="ko-KR" sz="1600" dirty="0" smtClean="0">
                <a:ea typeface="굴림" pitchFamily="50" charset="-127"/>
              </a:rPr>
              <a:t>Fixed devices and personal/portable devices can be operated in the TV white spaces on an unlicensed basis</a:t>
            </a:r>
            <a:r>
              <a:rPr lang="en-US" sz="1600" dirty="0" smtClean="0"/>
              <a:t>:</a:t>
            </a:r>
          </a:p>
          <a:p>
            <a:pPr>
              <a:defRPr/>
            </a:pPr>
            <a:endParaRPr lang="en-US" altLang="ko-KR" sz="1800" b="1" dirty="0" smtClean="0">
              <a:ea typeface="굴림" pitchFamily="50" charset="-127"/>
            </a:endParaRPr>
          </a:p>
          <a:p>
            <a:pPr>
              <a:defRPr/>
            </a:pPr>
            <a:endParaRPr lang="en-US" altLang="ko-KR" sz="1800" b="1" dirty="0" smtClean="0">
              <a:ea typeface="굴림" pitchFamily="50" charset="-127"/>
            </a:endParaRPr>
          </a:p>
          <a:p>
            <a:pPr>
              <a:defRPr/>
            </a:pPr>
            <a:endParaRPr lang="en-US" altLang="ko-KR" sz="1800" b="1" dirty="0" smtClean="0">
              <a:ea typeface="굴림" pitchFamily="50" charset="-127"/>
            </a:endParaRPr>
          </a:p>
          <a:p>
            <a:pPr>
              <a:defRPr/>
            </a:pPr>
            <a:endParaRPr lang="en-US" altLang="ko-KR" sz="1800" b="1" dirty="0" smtClean="0">
              <a:ea typeface="굴림" pitchFamily="50" charset="-127"/>
            </a:endParaRPr>
          </a:p>
          <a:p>
            <a:pPr>
              <a:buNone/>
            </a:pPr>
            <a:endParaRPr lang="en-US" sz="2000" dirty="0" smtClean="0"/>
          </a:p>
          <a:p>
            <a:r>
              <a:rPr lang="en-US" sz="1600" b="1" dirty="0" smtClean="0"/>
              <a:t>Tighter limit around TV channel 37 (608-614 MHz): </a:t>
            </a:r>
            <a:r>
              <a:rPr lang="en-US" sz="1600" dirty="0" smtClean="0"/>
              <a:t>(</a:t>
            </a:r>
            <a:r>
              <a:rPr lang="en-US" sz="1600" dirty="0" err="1" smtClean="0"/>
              <a:t>radioastronomy</a:t>
            </a:r>
            <a:r>
              <a:rPr lang="en-US" sz="1600" dirty="0" smtClean="0"/>
              <a:t>)</a:t>
            </a:r>
            <a:endParaRPr lang="en-US" sz="1600" b="1" dirty="0" smtClean="0">
              <a:solidFill>
                <a:srgbClr val="0070C0"/>
              </a:solidFill>
            </a:endParaRPr>
          </a:p>
          <a:p>
            <a:pPr lvl="1"/>
            <a:r>
              <a:rPr lang="en-US" sz="1600" dirty="0" smtClean="0"/>
              <a:t>If the first channel above and the first channel below TV channel 37 are available, i.e., not occupied by an authorized service,</a:t>
            </a:r>
          </a:p>
          <a:p>
            <a:pPr lvl="2"/>
            <a:r>
              <a:rPr lang="en-US" sz="1600" dirty="0" smtClean="0"/>
              <a:t>operation of TVBDs is prohibited on these two channels;</a:t>
            </a:r>
          </a:p>
          <a:p>
            <a:pPr lvl="1"/>
            <a:r>
              <a:rPr lang="en-US" sz="1600" dirty="0" smtClean="0"/>
              <a:t>If a channel is not available both above and below channel 37,</a:t>
            </a:r>
          </a:p>
          <a:p>
            <a:pPr lvl="2"/>
            <a:r>
              <a:rPr lang="en-US" sz="1600" dirty="0" smtClean="0"/>
              <a:t>operation is prohibited on the first two channels nearest to channel 37. </a:t>
            </a:r>
          </a:p>
          <a:p>
            <a:pPr lvl="1"/>
            <a:r>
              <a:rPr lang="en-US" sz="1600" dirty="0" smtClean="0"/>
              <a:t>These channels will be identified and protected in the TV bands database(s).</a:t>
            </a:r>
            <a:endParaRPr lang="en-US" sz="1600" dirty="0" smtClean="0">
              <a:solidFill>
                <a:srgbClr val="0070C0"/>
              </a:solidFill>
            </a:endParaRPr>
          </a:p>
        </p:txBody>
      </p:sp>
      <p:graphicFrame>
        <p:nvGraphicFramePr>
          <p:cNvPr id="4" name="표 6"/>
          <p:cNvGraphicFramePr>
            <a:graphicFrameLocks noGrp="1"/>
          </p:cNvGraphicFramePr>
          <p:nvPr/>
        </p:nvGraphicFramePr>
        <p:xfrm>
          <a:off x="838200" y="2514600"/>
          <a:ext cx="7467600" cy="1613838"/>
        </p:xfrm>
        <a:graphic>
          <a:graphicData uri="http://schemas.openxmlformats.org/drawingml/2006/table">
            <a:tbl>
              <a:tblPr/>
              <a:tblGrid>
                <a:gridCol w="1471556"/>
                <a:gridCol w="2359859"/>
                <a:gridCol w="3636185"/>
              </a:tblGrid>
              <a:tr h="228600">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CH</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Frequency(MHz)</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Target</a:t>
                      </a:r>
                      <a:r>
                        <a:rPr lang="en-US" altLang="ko-KR" sz="1500" b="1" kern="1200" baseline="0" dirty="0" smtClean="0">
                          <a:solidFill>
                            <a:schemeClr val="tx1"/>
                          </a:solidFill>
                          <a:latin typeface="+mn-lt"/>
                          <a:ea typeface="굴림" pitchFamily="50" charset="-127"/>
                          <a:cs typeface="+mn-cs"/>
                        </a:rPr>
                        <a:t> device</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43">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2</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54 - 60</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Only fixed to</a:t>
                      </a:r>
                      <a:r>
                        <a:rPr lang="en-US" altLang="ko-KR" sz="1500" b="1" kern="1200" baseline="0" dirty="0" smtClean="0">
                          <a:solidFill>
                            <a:schemeClr val="tx1"/>
                          </a:solidFill>
                          <a:latin typeface="+mn-lt"/>
                          <a:ea typeface="굴림" pitchFamily="50" charset="-127"/>
                          <a:cs typeface="+mn-cs"/>
                        </a:rPr>
                        <a:t> fixed</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07">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5-6</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76 - 88</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Only</a:t>
                      </a:r>
                      <a:r>
                        <a:rPr lang="en-US" altLang="ko-KR" sz="1500" b="1" kern="1200" baseline="0" dirty="0" smtClean="0">
                          <a:solidFill>
                            <a:schemeClr val="tx1"/>
                          </a:solidFill>
                          <a:latin typeface="+mn-lt"/>
                          <a:ea typeface="굴림" pitchFamily="50" charset="-127"/>
                          <a:cs typeface="+mn-cs"/>
                        </a:rPr>
                        <a:t> f</a:t>
                      </a:r>
                      <a:r>
                        <a:rPr lang="en-US" altLang="ko-KR" sz="1500" b="1" kern="1200" dirty="0" smtClean="0">
                          <a:solidFill>
                            <a:schemeClr val="tx1"/>
                          </a:solidFill>
                          <a:latin typeface="+mn-lt"/>
                          <a:ea typeface="굴림" pitchFamily="50" charset="-127"/>
                          <a:cs typeface="+mn-cs"/>
                        </a:rPr>
                        <a:t>ixed to</a:t>
                      </a:r>
                      <a:r>
                        <a:rPr lang="en-US" altLang="ko-KR" sz="1500" b="1" kern="1200" baseline="0" dirty="0" smtClean="0">
                          <a:solidFill>
                            <a:schemeClr val="tx1"/>
                          </a:solidFill>
                          <a:latin typeface="+mn-lt"/>
                          <a:ea typeface="굴림" pitchFamily="50" charset="-127"/>
                          <a:cs typeface="+mn-cs"/>
                        </a:rPr>
                        <a:t> fixed</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07">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7-13</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174 - 216</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Only</a:t>
                      </a:r>
                      <a:r>
                        <a:rPr lang="en-US" altLang="ko-KR" sz="1500" b="1" kern="1200" baseline="0" dirty="0" smtClean="0">
                          <a:solidFill>
                            <a:schemeClr val="tx1"/>
                          </a:solidFill>
                          <a:latin typeface="+mn-lt"/>
                          <a:ea typeface="굴림" pitchFamily="50" charset="-127"/>
                          <a:cs typeface="+mn-cs"/>
                        </a:rPr>
                        <a:t> f</a:t>
                      </a:r>
                      <a:r>
                        <a:rPr lang="en-US" altLang="ko-KR" sz="1500" b="1" kern="1200" dirty="0" smtClean="0">
                          <a:solidFill>
                            <a:schemeClr val="tx1"/>
                          </a:solidFill>
                          <a:latin typeface="+mn-lt"/>
                          <a:ea typeface="굴림" pitchFamily="50" charset="-127"/>
                          <a:cs typeface="+mn-cs"/>
                        </a:rPr>
                        <a:t>ixed to</a:t>
                      </a:r>
                      <a:r>
                        <a:rPr lang="en-US" altLang="ko-KR" sz="1500" b="1" kern="1200" baseline="0" dirty="0" smtClean="0">
                          <a:solidFill>
                            <a:schemeClr val="tx1"/>
                          </a:solidFill>
                          <a:latin typeface="+mn-lt"/>
                          <a:ea typeface="굴림" pitchFamily="50" charset="-127"/>
                          <a:cs typeface="+mn-cs"/>
                        </a:rPr>
                        <a:t> fixed</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0">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14-20</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470 - 512</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Only</a:t>
                      </a:r>
                      <a:r>
                        <a:rPr lang="en-US" altLang="ko-KR" sz="1500" b="1" kern="1200" baseline="0" dirty="0" smtClean="0">
                          <a:solidFill>
                            <a:schemeClr val="tx1"/>
                          </a:solidFill>
                          <a:latin typeface="+mn-lt"/>
                          <a:ea typeface="굴림" pitchFamily="50" charset="-127"/>
                          <a:cs typeface="+mn-cs"/>
                        </a:rPr>
                        <a:t> f</a:t>
                      </a:r>
                      <a:r>
                        <a:rPr lang="en-US" altLang="ko-KR" sz="1500" b="1" kern="1200" dirty="0" smtClean="0">
                          <a:solidFill>
                            <a:schemeClr val="tx1"/>
                          </a:solidFill>
                          <a:latin typeface="+mn-lt"/>
                          <a:ea typeface="굴림" pitchFamily="50" charset="-127"/>
                          <a:cs typeface="+mn-cs"/>
                        </a:rPr>
                        <a:t>ixed to</a:t>
                      </a:r>
                      <a:r>
                        <a:rPr lang="en-US" altLang="ko-KR" sz="1500" b="1" kern="1200" baseline="0" dirty="0" smtClean="0">
                          <a:solidFill>
                            <a:schemeClr val="tx1"/>
                          </a:solidFill>
                          <a:latin typeface="+mn-lt"/>
                          <a:ea typeface="굴림" pitchFamily="50" charset="-127"/>
                          <a:cs typeface="+mn-cs"/>
                        </a:rPr>
                        <a:t> fixed</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07">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21-36</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512 - 608</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Fixed device , personal/portable device</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07">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38-51</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614 - 698</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71800" algn="ctr"/>
                        </a:tabLst>
                      </a:pPr>
                      <a:r>
                        <a:rPr lang="en-US" altLang="ko-KR" sz="1500" b="1" kern="1200" dirty="0" smtClean="0">
                          <a:solidFill>
                            <a:schemeClr val="tx1"/>
                          </a:solidFill>
                          <a:latin typeface="+mn-lt"/>
                          <a:ea typeface="굴림" pitchFamily="50" charset="-127"/>
                          <a:cs typeface="+mn-cs"/>
                        </a:rPr>
                        <a:t>Fixed device , personal/portable device</a:t>
                      </a:r>
                      <a:endParaRPr lang="ko-KR" altLang="ko-KR" sz="1500" b="1" kern="1200" dirty="0" smtClean="0">
                        <a:solidFill>
                          <a:schemeClr val="tx1"/>
                        </a:solidFill>
                        <a:latin typeface="+mn-lt"/>
                        <a:ea typeface="굴림" pitchFamily="50" charset="-127"/>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17</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TRANSMIT POWER LIMIT, 15.709(a) (1)</a:t>
            </a:r>
            <a:endParaRPr lang="en-US" sz="3200" i="1" dirty="0">
              <a:solidFill>
                <a:srgbClr val="00B0F0"/>
              </a:solidFill>
            </a:endParaRPr>
          </a:p>
        </p:txBody>
      </p:sp>
      <p:sp>
        <p:nvSpPr>
          <p:cNvPr id="3" name="Content Placeholder 2"/>
          <p:cNvSpPr>
            <a:spLocks noGrp="1"/>
          </p:cNvSpPr>
          <p:nvPr>
            <p:ph idx="1"/>
          </p:nvPr>
        </p:nvSpPr>
        <p:spPr/>
        <p:txBody>
          <a:bodyPr>
            <a:normAutofit fontScale="55000" lnSpcReduction="20000"/>
          </a:bodyPr>
          <a:lstStyle/>
          <a:p>
            <a:pPr>
              <a:buNone/>
            </a:pPr>
            <a:r>
              <a:rPr lang="en-US" b="1" u="sng" dirty="0" smtClean="0"/>
              <a:t>Transmit power</a:t>
            </a:r>
          </a:p>
          <a:p>
            <a:r>
              <a:rPr lang="en-US" sz="2900" b="1" dirty="0" smtClean="0"/>
              <a:t>Fixed: maximum EIRP: 4 W </a:t>
            </a:r>
          </a:p>
          <a:p>
            <a:pPr lvl="1"/>
            <a:r>
              <a:rPr lang="en-US" sz="2900" dirty="0" smtClean="0"/>
              <a:t>Max. power delivered to transmit antenna: 1W regardless of the number of TV channels on which the device operates </a:t>
            </a:r>
          </a:p>
          <a:p>
            <a:pPr lvl="1"/>
            <a:r>
              <a:rPr lang="en-US" sz="2900" dirty="0" smtClean="0"/>
              <a:t>Directional antenna: 10-30 m above ground</a:t>
            </a:r>
          </a:p>
          <a:p>
            <a:pPr lvl="1"/>
            <a:r>
              <a:rPr lang="en-US" sz="2900" dirty="0" smtClean="0"/>
              <a:t>Channels to be avoided: N, N±1 (N being occupied by incumbent)</a:t>
            </a:r>
          </a:p>
          <a:p>
            <a:r>
              <a:rPr lang="en-US" sz="2900" b="1" dirty="0" smtClean="0"/>
              <a:t>Personal/portable: maximum EIRP: 100 </a:t>
            </a:r>
            <a:r>
              <a:rPr lang="en-US" sz="2900" b="1" dirty="0" err="1" smtClean="0"/>
              <a:t>mW</a:t>
            </a:r>
            <a:endParaRPr lang="en-US" sz="2900" b="1" dirty="0" smtClean="0"/>
          </a:p>
          <a:p>
            <a:pPr lvl="1"/>
            <a:r>
              <a:rPr lang="en-US" sz="2900" dirty="0" smtClean="0"/>
              <a:t>Channels to be avoided: N, N±1 </a:t>
            </a:r>
          </a:p>
          <a:p>
            <a:pPr lvl="1"/>
            <a:r>
              <a:rPr lang="en-US" sz="2900" dirty="0" smtClean="0">
                <a:solidFill>
                  <a:srgbClr val="FF0000"/>
                </a:solidFill>
              </a:rPr>
              <a:t>When a Mode I or II device does not meet the adjacent channel separation requirements (i.e., it is operating in a channel adjacent to a licensed user channel within the protected area of that service), the allowable EIRP is limited to 40 </a:t>
            </a:r>
            <a:r>
              <a:rPr lang="en-US" sz="2900" dirty="0" err="1" smtClean="0">
                <a:solidFill>
                  <a:srgbClr val="FF0000"/>
                </a:solidFill>
              </a:rPr>
              <a:t>mW</a:t>
            </a:r>
            <a:r>
              <a:rPr lang="en-US" sz="2900" dirty="0" smtClean="0">
                <a:solidFill>
                  <a:srgbClr val="FF0000"/>
                </a:solidFill>
              </a:rPr>
              <a:t>.</a:t>
            </a:r>
            <a:endParaRPr lang="en-US" sz="2900" dirty="0" smtClean="0"/>
          </a:p>
          <a:p>
            <a:r>
              <a:rPr lang="en-US" sz="2900" b="1" dirty="0" smtClean="0"/>
              <a:t>Transmit power control: </a:t>
            </a:r>
            <a:r>
              <a:rPr lang="en-US" sz="2900" b="1" dirty="0" smtClean="0">
                <a:solidFill>
                  <a:srgbClr val="7030A0"/>
                </a:solidFill>
              </a:rPr>
              <a:t>TVWS unique feature</a:t>
            </a:r>
          </a:p>
          <a:p>
            <a:pPr lvl="1"/>
            <a:r>
              <a:rPr lang="en-US" sz="2900" dirty="0" smtClean="0">
                <a:solidFill>
                  <a:srgbClr val="FF0000"/>
                </a:solidFill>
              </a:rPr>
              <a:t>to limit their operating power to the minimum necessary for successful communication.</a:t>
            </a:r>
          </a:p>
          <a:p>
            <a:r>
              <a:rPr lang="en-US" sz="2900" b="1" dirty="0" smtClean="0"/>
              <a:t>Power spectral density </a:t>
            </a:r>
            <a:r>
              <a:rPr lang="en-US" sz="2900" dirty="0" smtClean="0"/>
              <a:t>conducted from the TVBD to the antenna when measured in any 100 kHz band during any time interval of continuous transmission:</a:t>
            </a:r>
          </a:p>
          <a:p>
            <a:pPr lvl="1"/>
            <a:r>
              <a:rPr lang="en-US" sz="2900" dirty="0" smtClean="0"/>
              <a:t>Fixed devices: 12.2 </a:t>
            </a:r>
            <a:r>
              <a:rPr lang="en-US" sz="2900" dirty="0" err="1" smtClean="0"/>
              <a:t>dBm</a:t>
            </a:r>
            <a:endParaRPr lang="en-US" sz="2900" dirty="0" smtClean="0"/>
          </a:p>
          <a:p>
            <a:pPr lvl="1"/>
            <a:r>
              <a:rPr lang="en-US" sz="2900" dirty="0" smtClean="0"/>
              <a:t>Personal/portable devices operating adjacent to occupied TV channels: -1.8 </a:t>
            </a:r>
            <a:r>
              <a:rPr lang="en-US" sz="2900" dirty="0" err="1" smtClean="0"/>
              <a:t>dBm</a:t>
            </a:r>
            <a:endParaRPr lang="en-US" sz="2900" dirty="0" smtClean="0"/>
          </a:p>
          <a:p>
            <a:pPr lvl="1"/>
            <a:r>
              <a:rPr lang="en-US" sz="2900" dirty="0" smtClean="0"/>
              <a:t>Sensing-only devices: -0.8 </a:t>
            </a:r>
            <a:r>
              <a:rPr lang="en-US" sz="2900" dirty="0" err="1" smtClean="0"/>
              <a:t>dBm</a:t>
            </a:r>
            <a:endParaRPr lang="en-US" sz="2900" dirty="0" smtClean="0"/>
          </a:p>
          <a:p>
            <a:pPr lvl="1"/>
            <a:r>
              <a:rPr lang="en-US" sz="2900" dirty="0" smtClean="0"/>
              <a:t>All other personal/portable devices: 2.2 </a:t>
            </a:r>
            <a:r>
              <a:rPr lang="en-US" sz="2900" dirty="0" err="1" smtClean="0"/>
              <a:t>dBm</a:t>
            </a:r>
            <a:endParaRPr lang="en-US" sz="2900" dirty="0" smtClean="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18</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TRANSMIT POWER LIMIT, 15.709(a) (2)</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a:buNone/>
            </a:pPr>
            <a:r>
              <a:rPr lang="en-US" sz="2200" b="1" u="sng" dirty="0" smtClean="0"/>
              <a:t>Transmit power (cont’d)</a:t>
            </a:r>
          </a:p>
          <a:p>
            <a:r>
              <a:rPr lang="en-US" sz="2200" b="1" dirty="0" smtClean="0"/>
              <a:t>Security measures for database access</a:t>
            </a:r>
          </a:p>
          <a:p>
            <a:pPr lvl="1"/>
            <a:r>
              <a:rPr lang="en-US" sz="2100" dirty="0" smtClean="0"/>
              <a:t>TVBDs shall incorporate adequate security measures to prevent the TVBD from accessing databases not approved by the FCC and to ensure that unauthorized parties can not modify the TVBD or configure its control features to operate inconsistent with the rules and protection criteria set forth in this subpart.</a:t>
            </a:r>
          </a:p>
          <a:p>
            <a:pPr lvl="2"/>
            <a:r>
              <a:rPr lang="en-US" sz="1700" dirty="0" smtClean="0"/>
              <a:t>(15.711(b)(3)(vi)) TV band devices shall incorporate adequate security measures to ensure that they are capable of communicating for purposes of obtaining lists of available channels only with databases operated by administrators authorized by the FCC, and to ensure that communications between TV band devices and databases and between TV band devices are secure to prevent corruption or unauthorized interception of data. </a:t>
            </a:r>
          </a:p>
          <a:p>
            <a:pPr lvl="2"/>
            <a:r>
              <a:rPr lang="en-US" sz="1700" dirty="0" smtClean="0"/>
              <a:t>(15.711(b)(3)(vi)) This requirement includes implementing security for communications between Mode I personal portable devices and fixed or Mode II devices for purposes of providing lists of available channels.</a:t>
            </a:r>
          </a:p>
          <a:p>
            <a:pPr>
              <a:buNone/>
            </a:pPr>
            <a:endParaRPr lang="en-US" sz="2400" b="1" u="sng" dirty="0" smtClean="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19</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rPr>
              <a:t>Contents</a:t>
            </a:r>
            <a:endParaRPr lang="en-US" sz="3200" i="1"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Definition of white space</a:t>
            </a:r>
          </a:p>
          <a:p>
            <a:pPr lvl="1"/>
            <a:r>
              <a:rPr lang="en-US" dirty="0" smtClean="0"/>
              <a:t>Definition of white space</a:t>
            </a:r>
          </a:p>
          <a:p>
            <a:pPr lvl="1"/>
            <a:r>
              <a:rPr lang="en-US" dirty="0" smtClean="0"/>
              <a:t>Incumbent users</a:t>
            </a:r>
          </a:p>
          <a:p>
            <a:endParaRPr lang="en-US" dirty="0" smtClean="0"/>
          </a:p>
          <a:p>
            <a:r>
              <a:rPr lang="en-US" dirty="0" smtClean="0"/>
              <a:t>FCC Decision, Et Docket 04-186</a:t>
            </a:r>
          </a:p>
          <a:p>
            <a:endParaRPr lang="en-US" dirty="0" smtClean="0"/>
          </a:p>
          <a:p>
            <a:r>
              <a:rPr lang="en-US" dirty="0" smtClean="0"/>
              <a:t>Title 47 CFR Part 15 Subpart H</a:t>
            </a:r>
          </a:p>
          <a:p>
            <a:endParaRPr lang="en-US" dirty="0" smtClean="0"/>
          </a:p>
          <a:p>
            <a:r>
              <a:rPr lang="en-US" dirty="0" smtClean="0"/>
              <a:t>White Space Activities</a:t>
            </a:r>
          </a:p>
          <a:p>
            <a:pPr lvl="1"/>
            <a:r>
              <a:rPr lang="en-US" dirty="0" smtClean="0"/>
              <a:t>US</a:t>
            </a:r>
          </a:p>
          <a:p>
            <a:pPr lvl="1"/>
            <a:r>
              <a:rPr lang="en-US" dirty="0" err="1" smtClean="0"/>
              <a:t>Ofcom</a:t>
            </a:r>
            <a:endParaRPr lang="en-US" dirty="0" smtClean="0"/>
          </a:p>
          <a:p>
            <a:pPr lvl="1"/>
            <a:r>
              <a:rPr lang="en-US" dirty="0" smtClean="0"/>
              <a:t>UK</a:t>
            </a:r>
          </a:p>
          <a:p>
            <a:pPr lvl="1"/>
            <a:r>
              <a:rPr lang="en-US" dirty="0" smtClean="0"/>
              <a:t>EU</a:t>
            </a:r>
          </a:p>
          <a:p>
            <a:pPr lvl="1"/>
            <a:r>
              <a:rPr lang="en-US" dirty="0" smtClean="0"/>
              <a:t>Canada</a:t>
            </a:r>
          </a:p>
          <a:p>
            <a:pPr lvl="1"/>
            <a:r>
              <a:rPr lang="en-US" dirty="0" smtClean="0"/>
              <a:t>Asia</a:t>
            </a:r>
            <a:endParaRPr lang="en-US" dirty="0" smtClean="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ANTENNA REQUIREMENTS, 15.709(b)</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000" b="1" dirty="0" smtClean="0"/>
              <a:t>Personal/portable devices</a:t>
            </a:r>
          </a:p>
          <a:p>
            <a:pPr lvl="1"/>
            <a:r>
              <a:rPr lang="en-US" sz="1800" dirty="0" smtClean="0"/>
              <a:t>Transmit and receive antennas shall be permanently attached.</a:t>
            </a:r>
          </a:p>
          <a:p>
            <a:r>
              <a:rPr lang="en-US" sz="2000" b="1" dirty="0" smtClean="0"/>
              <a:t>Fixed devices</a:t>
            </a:r>
            <a:endParaRPr lang="en-US" sz="2000" b="1" dirty="0" smtClean="0">
              <a:solidFill>
                <a:srgbClr val="0070C0"/>
              </a:solidFill>
            </a:endParaRPr>
          </a:p>
          <a:p>
            <a:pPr lvl="1"/>
            <a:r>
              <a:rPr lang="en-US" sz="1800" dirty="0" smtClean="0"/>
              <a:t>The transmit antenna: &lt; 30m above ground level</a:t>
            </a:r>
          </a:p>
          <a:p>
            <a:pPr lvl="1"/>
            <a:r>
              <a:rPr lang="en-US" sz="1800" dirty="0" smtClean="0"/>
              <a:t>Fixed devices may not be located at sites where the height above average terrain (HAAT) at ground level is more than 76 meters.</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20</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EMISSION LIMITS, 15.709(c) (1)</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000" b="1" dirty="0" smtClean="0"/>
              <a:t>Adjacent channel emission limit</a:t>
            </a:r>
          </a:p>
          <a:p>
            <a:pPr lvl="1"/>
            <a:r>
              <a:rPr lang="en-US" sz="1600" dirty="0" smtClean="0"/>
              <a:t>In the television channels immediately adjacent to the channel in which a TVBD is operating, emissions from the TVBD shall be </a:t>
            </a:r>
            <a:r>
              <a:rPr lang="en-US" sz="1600" b="1" dirty="0" smtClean="0">
                <a:solidFill>
                  <a:srgbClr val="FF0000"/>
                </a:solidFill>
              </a:rPr>
              <a:t>at least 72.8 dB below the highest average power in the TV channel </a:t>
            </a:r>
            <a:r>
              <a:rPr lang="en-US" sz="1600" dirty="0" smtClean="0"/>
              <a:t>in which the device is operating.</a:t>
            </a:r>
          </a:p>
          <a:p>
            <a:r>
              <a:rPr lang="en-US" sz="2000" b="1" dirty="0" smtClean="0"/>
              <a:t>Emission measurements </a:t>
            </a:r>
          </a:p>
          <a:p>
            <a:pPr lvl="1"/>
            <a:r>
              <a:rPr lang="en-US" sz="1600" dirty="0" smtClean="0"/>
              <a:t>In the channel of operation: performed using a resolution bandwidth of 6 megahertz with an average detector. </a:t>
            </a:r>
          </a:p>
          <a:p>
            <a:pPr lvl="1"/>
            <a:r>
              <a:rPr lang="en-US" sz="1600" dirty="0" smtClean="0"/>
              <a:t>In the adjacent channels: performed using a minimum resolution bandwidth of 100 kHz with an average detector. A narrower resolution bandwidth may be employed near the band edge, when necessary, provided the measured energy is integrated to show the total power over 100 kHz.</a:t>
            </a:r>
          </a:p>
          <a:p>
            <a:r>
              <a:rPr lang="en-US" sz="2000" b="1" dirty="0" smtClean="0"/>
              <a:t>Emission requirement for N+/-2, N+/-3, …</a:t>
            </a:r>
          </a:p>
          <a:p>
            <a:pPr lvl="1"/>
            <a:r>
              <a:rPr lang="en-US" sz="1600" dirty="0" smtClean="0"/>
              <a:t>At frequencies beyond the television channels immediately adjacent to the channel in which the TVBD is operating, the radiated emissions from TVBDs shall meet the requirements of §</a:t>
            </a:r>
            <a:r>
              <a:rPr lang="en-US" sz="1600" dirty="0" smtClean="0"/>
              <a:t>15.209*.</a:t>
            </a:r>
            <a:endParaRPr lang="en-US" sz="1400" dirty="0" smtClean="0"/>
          </a:p>
        </p:txBody>
      </p:sp>
      <p:sp>
        <p:nvSpPr>
          <p:cNvPr id="4" name="Rectangle 3"/>
          <p:cNvSpPr/>
          <p:nvPr/>
        </p:nvSpPr>
        <p:spPr>
          <a:xfrm>
            <a:off x="609600" y="5791200"/>
            <a:ext cx="4194290" cy="338554"/>
          </a:xfrm>
          <a:prstGeom prst="rect">
            <a:avLst/>
          </a:prstGeom>
        </p:spPr>
        <p:txBody>
          <a:bodyPr wrap="none">
            <a:spAutoFit/>
          </a:bodyPr>
          <a:lstStyle/>
          <a:p>
            <a:r>
              <a:rPr lang="en-US" sz="1600" dirty="0" smtClean="0"/>
              <a:t>* FCC 15.209: specifies Radiated </a:t>
            </a:r>
            <a:r>
              <a:rPr lang="en-US" sz="1600" dirty="0" smtClean="0"/>
              <a:t>emission </a:t>
            </a:r>
            <a:r>
              <a:rPr lang="en-US" sz="1600" dirty="0" smtClean="0"/>
              <a:t>limits.</a:t>
            </a:r>
            <a:endParaRPr lang="en-US" sz="1600" dirty="0"/>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21</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EMISSION LIMITS, 15.709(c) (2)</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endParaRPr lang="en-US" sz="1400" dirty="0" smtClean="0"/>
          </a:p>
        </p:txBody>
      </p:sp>
      <p:pic>
        <p:nvPicPr>
          <p:cNvPr id="4" name="Picture 7"/>
          <p:cNvPicPr>
            <a:picLocks noChangeAspect="1" noChangeArrowheads="1"/>
          </p:cNvPicPr>
          <p:nvPr/>
        </p:nvPicPr>
        <p:blipFill>
          <a:blip r:embed="rId2" cstate="print"/>
          <a:srcRect/>
          <a:stretch>
            <a:fillRect/>
          </a:stretch>
        </p:blipFill>
        <p:spPr bwMode="auto">
          <a:xfrm>
            <a:off x="457200" y="1219200"/>
            <a:ext cx="8305800" cy="5135563"/>
          </a:xfrm>
          <a:prstGeom prst="rect">
            <a:avLst/>
          </a:prstGeom>
          <a:noFill/>
          <a:ln w="9525">
            <a:noFill/>
            <a:miter lim="800000"/>
            <a:headEnd/>
            <a:tailEnd/>
          </a:ln>
        </p:spPr>
      </p:pic>
      <p:sp>
        <p:nvSpPr>
          <p:cNvPr id="5" name="Rectangle 4"/>
          <p:cNvSpPr/>
          <p:nvPr/>
        </p:nvSpPr>
        <p:spPr>
          <a:xfrm>
            <a:off x="533400" y="6096000"/>
            <a:ext cx="8077200" cy="276999"/>
          </a:xfrm>
          <a:prstGeom prst="rect">
            <a:avLst/>
          </a:prstGeom>
        </p:spPr>
        <p:txBody>
          <a:bodyPr wrap="square">
            <a:spAutoFit/>
          </a:bodyPr>
          <a:lstStyle/>
          <a:p>
            <a:r>
              <a:rPr lang="en-US" sz="1200" dirty="0" smtClean="0"/>
              <a:t>WCA White Space update, October 2011, Peter </a:t>
            </a:r>
            <a:r>
              <a:rPr lang="en-US" sz="1200" dirty="0" err="1" smtClean="0"/>
              <a:t>Ecclesine</a:t>
            </a:r>
            <a:r>
              <a:rPr lang="en-US" sz="1200" dirty="0" smtClean="0"/>
              <a:t>,  petere@cisco.com </a:t>
            </a:r>
          </a:p>
        </p:txBody>
      </p:sp>
      <p:sp>
        <p:nvSpPr>
          <p:cNvPr id="6"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22</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INTERFERENCE AVOIDANCE METHODS, 15.711 &amp; 15.717 (1)</a:t>
            </a:r>
            <a:endParaRPr lang="en-US" sz="3200" i="1"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pPr>
              <a:buNone/>
            </a:pPr>
            <a:r>
              <a:rPr lang="en-US" sz="2600" b="1" u="sng" dirty="0" smtClean="0"/>
              <a:t>Two methods for interference avoidance</a:t>
            </a:r>
          </a:p>
          <a:p>
            <a:r>
              <a:rPr lang="en-US" sz="2400" b="1" dirty="0" err="1" smtClean="0"/>
              <a:t>Geolocation</a:t>
            </a:r>
            <a:r>
              <a:rPr lang="en-US" sz="2400" b="1" dirty="0" smtClean="0"/>
              <a:t> and database access, 15.711</a:t>
            </a:r>
          </a:p>
          <a:p>
            <a:pPr lvl="1"/>
            <a:r>
              <a:rPr lang="en-US" sz="2100" dirty="0" smtClean="0"/>
              <a:t>To identify available television channels</a:t>
            </a:r>
          </a:p>
          <a:p>
            <a:pPr lvl="1"/>
            <a:r>
              <a:rPr lang="en-US" sz="2100" dirty="0" smtClean="0"/>
              <a:t>For protection of authorized and unlicensed services:</a:t>
            </a:r>
          </a:p>
          <a:p>
            <a:pPr lvl="2"/>
            <a:r>
              <a:rPr lang="en-US" sz="2100" dirty="0" smtClean="0"/>
              <a:t>digital television stations, digital and analog Class A, low power, translator and booster stations; </a:t>
            </a:r>
          </a:p>
          <a:p>
            <a:pPr lvl="2"/>
            <a:r>
              <a:rPr lang="en-US" sz="2100" dirty="0" smtClean="0"/>
              <a:t>translator receive operations; fixed broadcast auxiliary service links; private land mobile service/commercial radio service (PLMRS/CMRS) operations; </a:t>
            </a:r>
          </a:p>
          <a:p>
            <a:pPr lvl="2"/>
            <a:r>
              <a:rPr lang="en-US" sz="2100" dirty="0" smtClean="0"/>
              <a:t>offshore radiotelephone service; </a:t>
            </a:r>
          </a:p>
          <a:p>
            <a:pPr lvl="2"/>
            <a:r>
              <a:rPr lang="en-US" sz="2100" dirty="0" smtClean="0"/>
              <a:t>low power auxiliary services authorized pursuant to §§ 74.801-74.882, including wireless microphones and MVPD receive sites; and </a:t>
            </a:r>
          </a:p>
          <a:p>
            <a:pPr lvl="2"/>
            <a:r>
              <a:rPr lang="en-US" sz="2100" dirty="0" smtClean="0"/>
              <a:t>unlicensed wireless microphones used by venues of large events and productions/shows as provided under section 15.713(h)(8).</a:t>
            </a:r>
          </a:p>
          <a:p>
            <a:pPr lvl="1"/>
            <a:r>
              <a:rPr lang="en-US" sz="2100" dirty="0" smtClean="0"/>
              <a:t>In addition, protection shall be provided in border areas near Canada and Mexico in accordance with § 15.712(g).</a:t>
            </a:r>
          </a:p>
          <a:p>
            <a:r>
              <a:rPr lang="en-US" sz="2400" b="1" dirty="0" smtClean="0"/>
              <a:t>Spectrum sensing for sensing only devices, 15.717</a:t>
            </a:r>
          </a:p>
          <a:p>
            <a:pPr lvl="1"/>
            <a:r>
              <a:rPr lang="en-US" sz="2100" dirty="0" smtClean="0"/>
              <a:t>For TVBD devices that rely solely on spectrum sensing to identify available channels.</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23</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INTERFERENCE AVOIDANCE METHODS, 15.711 &amp; 15.717 (2)</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000" b="1" dirty="0" smtClean="0"/>
              <a:t>What is the TVBD database? </a:t>
            </a:r>
          </a:p>
          <a:p>
            <a:pPr lvl="1"/>
            <a:r>
              <a:rPr lang="en-US" sz="1800" dirty="0" smtClean="0"/>
              <a:t>TVBD database</a:t>
            </a:r>
          </a:p>
          <a:p>
            <a:pPr lvl="2"/>
            <a:r>
              <a:rPr lang="en-US" sz="1600" dirty="0" smtClean="0"/>
              <a:t>The </a:t>
            </a:r>
            <a:r>
              <a:rPr lang="en-US" sz="1600" dirty="0" smtClean="0"/>
              <a:t>TVBD database is a privately owned and operated </a:t>
            </a:r>
            <a:r>
              <a:rPr lang="en-US" sz="1600" dirty="0" smtClean="0"/>
              <a:t>service that</a:t>
            </a:r>
          </a:p>
          <a:p>
            <a:pPr lvl="3"/>
            <a:r>
              <a:rPr lang="en-US" sz="1600" dirty="0" smtClean="0"/>
              <a:t>fixed </a:t>
            </a:r>
            <a:r>
              <a:rPr lang="en-US" sz="1600" dirty="0" smtClean="0"/>
              <a:t>and Mode II TVBDs must contact to obtain information on channel availability at the locations where they are operated and, </a:t>
            </a:r>
            <a:endParaRPr lang="en-US" sz="1600" dirty="0" smtClean="0"/>
          </a:p>
          <a:p>
            <a:pPr lvl="3"/>
            <a:r>
              <a:rPr lang="en-US" sz="1600" dirty="0" smtClean="0"/>
              <a:t>in </a:t>
            </a:r>
            <a:r>
              <a:rPr lang="en-US" sz="1600" dirty="0" smtClean="0"/>
              <a:t>the case of fixed devices, to register their operation at those locations. </a:t>
            </a:r>
          </a:p>
          <a:p>
            <a:pPr lvl="1"/>
            <a:r>
              <a:rPr lang="en-US" sz="1800" dirty="0" smtClean="0"/>
              <a:t>Database administrator</a:t>
            </a:r>
          </a:p>
          <a:p>
            <a:pPr lvl="2"/>
            <a:r>
              <a:rPr lang="en-US" sz="1600" dirty="0" smtClean="0"/>
              <a:t>The </a:t>
            </a:r>
            <a:r>
              <a:rPr lang="en-US" sz="1600" dirty="0" smtClean="0"/>
              <a:t>FCC has designated multiple database administrators from the private sector to create and operate the TVBD databases. Database administrators may charge fees for the provision of lists of available channels to TVBDs and for the registration of fixed TVBDs and temporary broadcast auxiliary links</a:t>
            </a:r>
            <a:r>
              <a:rPr lang="en-US" sz="1400" dirty="0" smtClean="0"/>
              <a:t>.</a:t>
            </a:r>
            <a:endParaRPr lang="en-US" sz="1400" dirty="0" smtClean="0"/>
          </a:p>
        </p:txBody>
      </p:sp>
      <p:sp>
        <p:nvSpPr>
          <p:cNvPr id="4" name="Rectangle 3"/>
          <p:cNvSpPr/>
          <p:nvPr/>
        </p:nvSpPr>
        <p:spPr>
          <a:xfrm>
            <a:off x="533400" y="5867400"/>
            <a:ext cx="8001000" cy="276999"/>
          </a:xfrm>
          <a:prstGeom prst="rect">
            <a:avLst/>
          </a:prstGeom>
        </p:spPr>
        <p:txBody>
          <a:bodyPr wrap="square">
            <a:spAutoFit/>
          </a:bodyPr>
          <a:lstStyle/>
          <a:p>
            <a:r>
              <a:rPr lang="en-US" sz="1200" dirty="0" smtClean="0"/>
              <a:t>http://www.fcc.gov/document/part-15-tv-bands-devices</a:t>
            </a:r>
            <a:endParaRPr lang="en-US" sz="1200" dirty="0"/>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24</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INTERFERENCE AVOIDANCE METHODS, 15.711 &amp; 15.717 </a:t>
            </a:r>
            <a:r>
              <a:rPr lang="en-US" sz="3200" b="1" i="1" dirty="0" smtClean="0">
                <a:solidFill>
                  <a:srgbClr val="00B0F0"/>
                </a:solidFill>
              </a:rPr>
              <a:t>(3)</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000" b="1" dirty="0" smtClean="0"/>
              <a:t>What </a:t>
            </a:r>
            <a:r>
              <a:rPr lang="en-US" sz="2000" b="1" dirty="0" smtClean="0"/>
              <a:t>does </a:t>
            </a:r>
            <a:r>
              <a:rPr lang="en-US" sz="2000" b="1" dirty="0" smtClean="0"/>
              <a:t>the TVBD </a:t>
            </a:r>
            <a:r>
              <a:rPr lang="en-US" sz="2000" b="1" dirty="0" smtClean="0"/>
              <a:t>database contain? </a:t>
            </a:r>
            <a:endParaRPr lang="en-US" sz="2000" b="1" dirty="0" smtClean="0"/>
          </a:p>
          <a:p>
            <a:pPr lvl="1"/>
            <a:r>
              <a:rPr lang="en-US" sz="1800" dirty="0" smtClean="0"/>
              <a:t>A </a:t>
            </a:r>
            <a:r>
              <a:rPr lang="en-US" sz="1800" dirty="0" smtClean="0"/>
              <a:t>TVBD database will be required to contain information including:</a:t>
            </a:r>
          </a:p>
          <a:p>
            <a:pPr lvl="2"/>
            <a:r>
              <a:rPr lang="en-US" sz="1600" dirty="0" smtClean="0"/>
              <a:t>Records for stations in all of the authorized services that operate in the TV bands using fixed transmitters with designated service areas, including full service and low power TV stations.</a:t>
            </a:r>
          </a:p>
          <a:p>
            <a:pPr lvl="2"/>
            <a:r>
              <a:rPr lang="en-US" sz="1600" dirty="0" smtClean="0"/>
              <a:t>The service paths of broadcast auxiliary point-to-point facilities.</a:t>
            </a:r>
          </a:p>
          <a:p>
            <a:pPr lvl="2"/>
            <a:r>
              <a:rPr lang="en-US" sz="1600" dirty="0" smtClean="0"/>
              <a:t>The geographic regions served by private land mobile and commercial mobile radio service operations on channels 14-20.</a:t>
            </a:r>
          </a:p>
          <a:p>
            <a:pPr lvl="2"/>
            <a:r>
              <a:rPr lang="en-US" sz="1600" dirty="0" smtClean="0"/>
              <a:t>Regions served by the Offshore Radiotelephone Service.</a:t>
            </a:r>
          </a:p>
          <a:p>
            <a:pPr lvl="2"/>
            <a:r>
              <a:rPr lang="en-US" sz="1600" dirty="0" smtClean="0"/>
              <a:t>The locations of cable </a:t>
            </a:r>
            <a:r>
              <a:rPr lang="en-US" sz="1600" dirty="0" err="1" smtClean="0"/>
              <a:t>headends</a:t>
            </a:r>
            <a:r>
              <a:rPr lang="en-US" sz="1600" dirty="0" smtClean="0"/>
              <a:t> and low power TV receive sites that are outside the protected contours of the TV stations whose signals they receive.</a:t>
            </a:r>
          </a:p>
          <a:p>
            <a:pPr lvl="2"/>
            <a:r>
              <a:rPr lang="en-US" sz="1600" dirty="0" smtClean="0"/>
              <a:t>The locations of registered sites where wireless microphones and other low power auxiliary devices are used on a regular or scheduled basis.</a:t>
            </a:r>
          </a:p>
          <a:p>
            <a:pPr lvl="2"/>
            <a:r>
              <a:rPr lang="en-US" sz="1600" dirty="0" smtClean="0"/>
              <a:t>Registration information for fixed TVBDs.</a:t>
            </a:r>
          </a:p>
        </p:txBody>
      </p:sp>
      <p:sp>
        <p:nvSpPr>
          <p:cNvPr id="4" name="Rectangle 3"/>
          <p:cNvSpPr/>
          <p:nvPr/>
        </p:nvSpPr>
        <p:spPr>
          <a:xfrm>
            <a:off x="533400" y="5943600"/>
            <a:ext cx="8001000" cy="276999"/>
          </a:xfrm>
          <a:prstGeom prst="rect">
            <a:avLst/>
          </a:prstGeom>
        </p:spPr>
        <p:txBody>
          <a:bodyPr wrap="square">
            <a:spAutoFit/>
          </a:bodyPr>
          <a:lstStyle/>
          <a:p>
            <a:r>
              <a:rPr lang="en-US" sz="1200" dirty="0" smtClean="0"/>
              <a:t>http://www.fcc.gov/document/part-15-tv-bands-devices</a:t>
            </a:r>
            <a:endParaRPr lang="en-US" sz="1200" dirty="0"/>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25</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GEOLOCATION AND DATABASE ACCESS, 15.711 (1)</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en-US" sz="2400" b="1" dirty="0" err="1" smtClean="0"/>
              <a:t>Geolocation</a:t>
            </a:r>
            <a:r>
              <a:rPr lang="en-US" sz="2400" b="1" dirty="0" smtClean="0"/>
              <a:t> and database access requirements</a:t>
            </a:r>
          </a:p>
          <a:p>
            <a:pPr lvl="1"/>
            <a:r>
              <a:rPr lang="en-US" sz="2100" dirty="0" smtClean="0"/>
              <a:t>Fixed TVBD devices</a:t>
            </a:r>
          </a:p>
          <a:p>
            <a:pPr lvl="2"/>
            <a:r>
              <a:rPr lang="en-US" sz="2100" dirty="0" smtClean="0"/>
              <a:t>The geographic coordinates: an accuracy of +/- 50 meters by either an incorporated geo-location capability or a professional installer.</a:t>
            </a:r>
          </a:p>
          <a:p>
            <a:pPr lvl="2"/>
            <a:r>
              <a:rPr lang="en-US" sz="2100" dirty="0" smtClean="0"/>
              <a:t>If the fixed TVBD is moved to another location or if its stored coordinates become altered, the operator shall re-establish the device’s by re-registering with the data base</a:t>
            </a:r>
          </a:p>
          <a:p>
            <a:pPr lvl="2"/>
            <a:r>
              <a:rPr lang="en-US" sz="2100" dirty="0" smtClean="0"/>
              <a:t>Fixed devices must access a TV bands database over the Internet to determine the TV channels that are available</a:t>
            </a:r>
          </a:p>
          <a:p>
            <a:pPr lvl="3"/>
            <a:r>
              <a:rPr lang="en-US" sz="1900" dirty="0" smtClean="0"/>
              <a:t>at their geographic coordinates, </a:t>
            </a:r>
          </a:p>
          <a:p>
            <a:pPr lvl="3"/>
            <a:r>
              <a:rPr lang="en-US" sz="1900" dirty="0" smtClean="0"/>
              <a:t>taking into consideration the fixed device’s antenna height, </a:t>
            </a:r>
          </a:p>
          <a:p>
            <a:pPr lvl="3"/>
            <a:r>
              <a:rPr lang="en-US" sz="1900" dirty="0" smtClean="0"/>
              <a:t>at least once a day to verify that the operating channels continue to remain available. </a:t>
            </a:r>
          </a:p>
          <a:p>
            <a:pPr lvl="2"/>
            <a:r>
              <a:rPr lang="en-US" sz="2100" dirty="0" smtClean="0"/>
              <a:t>Operation on a channel must cease immediately if the database indicates that the channel is no longer available. </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26</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GEOLOCATION AND DATABASE ACCESS, 15.711 (2)</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000" b="1" dirty="0" err="1" smtClean="0"/>
              <a:t>Geolocation</a:t>
            </a:r>
            <a:r>
              <a:rPr lang="en-US" sz="2000" b="1" dirty="0" smtClean="0"/>
              <a:t> and database access requirements (cont’d)</a:t>
            </a:r>
          </a:p>
          <a:p>
            <a:pPr lvl="1"/>
            <a:r>
              <a:rPr lang="en-US" sz="2000" dirty="0" smtClean="0"/>
              <a:t>Fixed TVBD devices (cont’d)</a:t>
            </a:r>
          </a:p>
          <a:p>
            <a:pPr lvl="2"/>
            <a:r>
              <a:rPr lang="en-US" sz="1800" dirty="0" smtClean="0"/>
              <a:t>Fixed TVBD must adjust their use of channels in accordance with channel availability schedule information provided by their database for the 48 hour period beginning at the time of the device last accessed the database for a list of available channels</a:t>
            </a:r>
            <a:r>
              <a:rPr lang="en-US" sz="1800" dirty="0" smtClean="0"/>
              <a:t>.</a:t>
            </a:r>
            <a:endParaRPr lang="en-US" sz="1800" dirty="0" smtClean="0"/>
          </a:p>
          <a:p>
            <a:pPr lvl="2"/>
            <a:r>
              <a:rPr lang="en-US" sz="1800" dirty="0" smtClean="0"/>
              <a:t>Fixed </a:t>
            </a:r>
            <a:r>
              <a:rPr lang="en-US" sz="1800" dirty="0" smtClean="0"/>
              <a:t>devices without a direct connection to the internet</a:t>
            </a:r>
          </a:p>
          <a:p>
            <a:pPr lvl="3"/>
            <a:r>
              <a:rPr lang="en-US" sz="1600" dirty="0" smtClean="0"/>
              <a:t>A fixed TVBD needing initialization and registration may transmit to another fixed TVBD on either a channel that that other TVBD has transmitted on or on a channel which that other TVBD indicates is available for use to access the database to register its location and receive a list of channels that are available for its own use.</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27</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GEOLOCATION AND DATABASE ACCESS, 15.711 (3)</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US" sz="2000" b="1" dirty="0" err="1" smtClean="0"/>
              <a:t>Geolocation</a:t>
            </a:r>
            <a:r>
              <a:rPr lang="en-US" sz="2000" b="1" dirty="0" smtClean="0"/>
              <a:t> and database access requirements (cont’d)</a:t>
            </a:r>
          </a:p>
          <a:p>
            <a:pPr lvl="1"/>
            <a:r>
              <a:rPr lang="en-US" sz="1900" dirty="0" smtClean="0"/>
              <a:t>Mode II personal/portable devices</a:t>
            </a:r>
          </a:p>
          <a:p>
            <a:pPr lvl="2"/>
            <a:r>
              <a:rPr lang="en-US" sz="1700" dirty="0" smtClean="0"/>
              <a:t>Accuracy of a geo-location capability to determine its geographic coordinates : +/- 50 meters.</a:t>
            </a:r>
          </a:p>
          <a:p>
            <a:pPr lvl="2"/>
            <a:r>
              <a:rPr lang="en-US" sz="1700" dirty="0" smtClean="0"/>
              <a:t>Re-establishment of its position by using its geo-location capability </a:t>
            </a:r>
          </a:p>
          <a:p>
            <a:pPr lvl="3"/>
            <a:r>
              <a:rPr lang="en-US" sz="1700" dirty="0" smtClean="0"/>
              <a:t>each time it is activated from a power-off condition and </a:t>
            </a:r>
          </a:p>
          <a:p>
            <a:pPr lvl="3"/>
            <a:r>
              <a:rPr lang="en-US" sz="1700" dirty="0" smtClean="0"/>
              <a:t>at least once </a:t>
            </a:r>
            <a:r>
              <a:rPr lang="en-US" sz="1700" dirty="0" smtClean="0">
                <a:solidFill>
                  <a:srgbClr val="FF0000"/>
                </a:solidFill>
              </a:rPr>
              <a:t>every 60 seconds </a:t>
            </a:r>
            <a:r>
              <a:rPr lang="en-US" sz="1700" dirty="0" smtClean="0"/>
              <a:t>while in operation, except while in sleep mode, </a:t>
            </a:r>
            <a:r>
              <a:rPr lang="en-US" sz="1700" i="1" dirty="0" smtClean="0"/>
              <a:t>i.e., in a mode </a:t>
            </a:r>
            <a:r>
              <a:rPr lang="en-US" sz="1700" dirty="0" smtClean="0"/>
              <a:t>in which the device is inactive but is not powered-down.</a:t>
            </a:r>
          </a:p>
          <a:p>
            <a:pPr lvl="2"/>
            <a:r>
              <a:rPr lang="en-US" sz="1700" dirty="0" smtClean="0"/>
              <a:t>Access of the database</a:t>
            </a:r>
          </a:p>
          <a:p>
            <a:pPr lvl="3"/>
            <a:r>
              <a:rPr lang="en-US" sz="1700" dirty="0" smtClean="0"/>
              <a:t>each time it is activated from a power-off condition and re-check its location</a:t>
            </a:r>
          </a:p>
          <a:p>
            <a:pPr lvl="3"/>
            <a:r>
              <a:rPr lang="en-US" sz="1700" dirty="0" smtClean="0"/>
              <a:t>if it changes location during operation by more than 100 meters from the location at which it last accessed the database.</a:t>
            </a:r>
          </a:p>
          <a:p>
            <a:pPr lvl="3"/>
            <a:r>
              <a:rPr lang="en-US" sz="1700" dirty="0" smtClean="0"/>
              <a:t>A Mode II personal/portable device that has been in a powered state shall re-check its location and access the database </a:t>
            </a:r>
            <a:r>
              <a:rPr lang="en-US" sz="1700" dirty="0" smtClean="0">
                <a:solidFill>
                  <a:srgbClr val="FF0000"/>
                </a:solidFill>
              </a:rPr>
              <a:t>daily</a:t>
            </a:r>
            <a:r>
              <a:rPr lang="en-US" sz="1700" dirty="0" smtClean="0"/>
              <a:t> to verify that the operating channel(s) continue to be available.</a:t>
            </a:r>
          </a:p>
          <a:p>
            <a:pPr lvl="2"/>
            <a:r>
              <a:rPr lang="en-US" sz="1700" dirty="0" smtClean="0"/>
              <a:t>Adjustment of their use of channels</a:t>
            </a:r>
          </a:p>
          <a:p>
            <a:pPr lvl="3"/>
            <a:r>
              <a:rPr lang="en-US" sz="1700" dirty="0" smtClean="0"/>
              <a:t>in accordance with channel availability schedule information provided by their database for the 48 hour period beginning at the time of the device last accessed the database for a list of available channels.</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28</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GEOLOCATION AND DATABASE ACCESS, 15.711 (4)</a:t>
            </a:r>
            <a:endParaRPr lang="en-US" sz="3200" i="1"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sz="2000" b="1" dirty="0" err="1" smtClean="0"/>
              <a:t>Geolocation</a:t>
            </a:r>
            <a:r>
              <a:rPr lang="en-US" sz="2000" b="1" dirty="0" smtClean="0"/>
              <a:t> and database access requirements (cont’d)</a:t>
            </a:r>
          </a:p>
          <a:p>
            <a:pPr lvl="1"/>
            <a:r>
              <a:rPr lang="en-US" sz="1800" dirty="0" smtClean="0"/>
              <a:t>Mode II personal/portable devices (cont’d)</a:t>
            </a:r>
          </a:p>
          <a:p>
            <a:pPr lvl="2"/>
            <a:r>
              <a:rPr lang="en-US" sz="1800" dirty="0" smtClean="0"/>
              <a:t>Channel availability information for multiple locations </a:t>
            </a:r>
          </a:p>
          <a:p>
            <a:pPr lvl="3"/>
            <a:r>
              <a:rPr lang="en-US" sz="1600" dirty="0" smtClean="0"/>
              <a:t>A Mode II personal/portable device may load channel availability information for multiple locations around, i.e., in the vicinity of, its current location and use that information in its operation. </a:t>
            </a:r>
          </a:p>
          <a:p>
            <a:pPr lvl="3"/>
            <a:r>
              <a:rPr lang="en-US" sz="1600" dirty="0" smtClean="0"/>
              <a:t>A Mode II TVBD may use such available channel information to define a geographic area within which it can operate on the same available channels at all locations, for example a Mode II TVBD could calculate a bounded area in which a channel or channels are available at all locations within the area and operate on a mobile basis within that area.</a:t>
            </a:r>
          </a:p>
          <a:p>
            <a:pPr lvl="3"/>
            <a:r>
              <a:rPr lang="en-US" sz="1600" dirty="0" smtClean="0"/>
              <a:t>A Mode II TVBD using such channel availability information for multiple locations must contact the database again if/when it moves beyond the boundary of the area where the channel availability data is valid.</a:t>
            </a:r>
          </a:p>
          <a:p>
            <a:pPr lvl="2"/>
            <a:r>
              <a:rPr lang="en-US" sz="1800" dirty="0" smtClean="0"/>
              <a:t>Cease of operation</a:t>
            </a:r>
          </a:p>
          <a:p>
            <a:pPr lvl="3"/>
            <a:r>
              <a:rPr lang="en-US" sz="1600" dirty="0" smtClean="0"/>
              <a:t>Operation must cease immediately if the database indicates that the channel is no longer available.</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29</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rPr>
              <a:t>DEFINITION OF WHITE SPACE (1)</a:t>
            </a:r>
            <a:endParaRPr lang="en-US" sz="3200" i="1"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US" dirty="0" smtClean="0"/>
              <a:t>White space</a:t>
            </a:r>
          </a:p>
          <a:p>
            <a:pPr lvl="1"/>
            <a:r>
              <a:rPr lang="en-US" dirty="0" smtClean="0"/>
              <a:t>unused radio spectrum which has either never been used, or is becoming free as a result of technical changes. </a:t>
            </a:r>
          </a:p>
          <a:p>
            <a:pPr lvl="1"/>
            <a:r>
              <a:rPr lang="en-US" dirty="0" smtClean="0"/>
              <a:t>In particular, the switchover to digital television frees up large areas between about 50 MHz and 700 </a:t>
            </a:r>
            <a:r>
              <a:rPr lang="en-US" dirty="0" err="1" smtClean="0"/>
              <a:t>MHz.</a:t>
            </a:r>
            <a:r>
              <a:rPr lang="en-US" dirty="0" smtClean="0"/>
              <a:t> This is because digital transmissions can be packed into adjacent channels, while analog ones cannot. This means that the band can be "compressed" into fewer channels, while still allowing for more transmissions.</a:t>
            </a:r>
          </a:p>
          <a:p>
            <a:r>
              <a:rPr lang="en-US" dirty="0" smtClean="0"/>
              <a:t>In the United States, </a:t>
            </a:r>
          </a:p>
          <a:p>
            <a:pPr lvl="1"/>
            <a:r>
              <a:rPr lang="en-US" dirty="0" smtClean="0"/>
              <a:t>Full power analog television broadcasts, which operated between the 54 MHz and 806 MHz (54-72,76-88,174-216,470-608,and 614-806) television frequencies (Channels 2-69), ceased operating on June 12, 2009 per a United States digital switchovers mandate. At that time, full power TV stations were required to switch to digital transmission and operate only between 54-698 </a:t>
            </a:r>
            <a:r>
              <a:rPr lang="en-US" dirty="0" err="1" smtClean="0"/>
              <a:t>MHz.</a:t>
            </a:r>
            <a:endParaRPr lang="en-US" dirty="0" smtClean="0"/>
          </a:p>
          <a:p>
            <a:pPr lvl="1"/>
            <a:r>
              <a:rPr lang="en-US" dirty="0" smtClean="0"/>
              <a:t>The abandoned television frequencies are primarily in the upper UHF "700-megahertz" band, covering TV channels 52 to 69 (698 to 806 MHz). </a:t>
            </a:r>
          </a:p>
          <a:p>
            <a:pPr lvl="1"/>
            <a:r>
              <a:rPr lang="en-US" dirty="0" smtClean="0"/>
              <a:t>U.S. television and its white spaces will continue to exist in UHF frequencies, as well as VHF frequencies for which mobile users and white-space devices require larger antennas. </a:t>
            </a:r>
          </a:p>
          <a:p>
            <a:r>
              <a:rPr lang="en-US" dirty="0" smtClean="0"/>
              <a:t>In the rest of the world, </a:t>
            </a:r>
          </a:p>
          <a:p>
            <a:pPr lvl="1"/>
            <a:r>
              <a:rPr lang="en-US" dirty="0" smtClean="0"/>
              <a:t>The abandoned television channels are VHF, and the resulting large VHF white spaces are being reallocated for the worldwide (except the U.S.) digital radio standard DAB and DAB+, and DMB.</a:t>
            </a:r>
          </a:p>
          <a:p>
            <a:endParaRPr lang="en-US" dirty="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3</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GEOLOCATION AND DATABASE ACCESS, 15.711 (5)</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000" b="1" dirty="0" err="1" smtClean="0"/>
              <a:t>Geolocation</a:t>
            </a:r>
            <a:r>
              <a:rPr lang="en-US" sz="2000" b="1" dirty="0" smtClean="0"/>
              <a:t> and database access requirements (cont’d)</a:t>
            </a:r>
          </a:p>
          <a:p>
            <a:pPr lvl="1"/>
            <a:r>
              <a:rPr lang="en-US" sz="1800" dirty="0" smtClean="0"/>
              <a:t>Identifying information</a:t>
            </a:r>
          </a:p>
          <a:p>
            <a:pPr lvl="2"/>
            <a:r>
              <a:rPr lang="en-US" sz="1600" dirty="0" smtClean="0">
                <a:solidFill>
                  <a:srgbClr val="FF0000"/>
                </a:solidFill>
              </a:rPr>
              <a:t>Fixed TVBDs </a:t>
            </a:r>
            <a:r>
              <a:rPr lang="en-US" sz="1600" dirty="0" smtClean="0"/>
              <a:t>shall transmit identifying information to register to and receive a list from a database. The identification signal must conform to a standard established by a recognized industry standards setting organization. The identification signal shall carry sufficient information to identify the device and its geographic coordinates: </a:t>
            </a:r>
            <a:r>
              <a:rPr lang="en-US" sz="1600" b="1" dirty="0" smtClean="0">
                <a:solidFill>
                  <a:srgbClr val="FF0000"/>
                </a:solidFill>
              </a:rPr>
              <a:t>TVBD registration database.</a:t>
            </a:r>
          </a:p>
          <a:p>
            <a:pPr lvl="2"/>
            <a:r>
              <a:rPr lang="en-US" sz="1600" dirty="0" smtClean="0"/>
              <a:t>Furthermore, </a:t>
            </a:r>
            <a:r>
              <a:rPr lang="en-US" sz="1600" dirty="0" smtClean="0">
                <a:solidFill>
                  <a:srgbClr val="FF0000"/>
                </a:solidFill>
              </a:rPr>
              <a:t>fixed and personal/portable devices </a:t>
            </a:r>
            <a:r>
              <a:rPr lang="en-US" sz="1600" dirty="0" smtClean="0"/>
              <a:t>operating independently must provide identifying information to the TV bands database: </a:t>
            </a:r>
            <a:r>
              <a:rPr lang="en-US" sz="1600" b="1" dirty="0" smtClean="0">
                <a:solidFill>
                  <a:srgbClr val="FF0000"/>
                </a:solidFill>
              </a:rPr>
              <a:t>TV bands database</a:t>
            </a:r>
            <a:r>
              <a:rPr lang="en-US" sz="1600" dirty="0" smtClean="0"/>
              <a:t>. </a:t>
            </a:r>
          </a:p>
          <a:p>
            <a:pPr lvl="2"/>
            <a:r>
              <a:rPr lang="en-US" sz="1600" dirty="0" smtClean="0"/>
              <a:t>The TVBD must provide its FCC identifier, manufacturer's serial number and geographic coordinates to the database.</a:t>
            </a:r>
          </a:p>
          <a:p>
            <a:pPr lvl="1"/>
            <a:r>
              <a:rPr lang="en-US" sz="1800" dirty="0" smtClean="0"/>
              <a:t>Failure to contact a database </a:t>
            </a:r>
          </a:p>
          <a:p>
            <a:pPr lvl="2"/>
            <a:r>
              <a:rPr lang="en-US" sz="1600" dirty="0" smtClean="0"/>
              <a:t>If a fixed or Mode II personal/portable TVBD fails to successfully contact the TV bands database during any given day, it may continue to operate until 11:59 PM of the following day at which time it must cease operations until it re-establishes contact with the TV bands database and re-verifies its list of available channels.</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30</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GEOLOCATION AND DATABASE ACCESS, 15.711 (6)</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en-US" sz="2000" b="1" dirty="0" err="1" smtClean="0"/>
              <a:t>Geolocation</a:t>
            </a:r>
            <a:r>
              <a:rPr lang="en-US" sz="2000" b="1" dirty="0" smtClean="0"/>
              <a:t> and database access requirements (cont’d)</a:t>
            </a:r>
          </a:p>
          <a:p>
            <a:pPr lvl="1"/>
            <a:r>
              <a:rPr lang="en-US" sz="1800" dirty="0" smtClean="0"/>
              <a:t>Mode I personal/portable TVBD </a:t>
            </a:r>
          </a:p>
          <a:p>
            <a:pPr lvl="2"/>
            <a:r>
              <a:rPr lang="en-US" sz="1700" dirty="0" smtClean="0"/>
              <a:t>A Mode I personal/portable TVBD may only transmit upon receiving a list of available channels from a fixed or Mode II TVBD that has contacted a database and verified that the FCC identifier (FCC ID) of the Mode I device is valid.</a:t>
            </a:r>
          </a:p>
          <a:p>
            <a:pPr lvl="2"/>
            <a:r>
              <a:rPr lang="en-US" sz="1700" dirty="0" smtClean="0"/>
              <a:t>To initiate contact with a fixed or Mode II device, a Mode I device may transmit on an available channel used by the fixed or Mode II TVBD or on a channel the fixed or Mode II TVBD indicates is available for use by a Mode I device on a signal seeking such contacts.</a:t>
            </a:r>
          </a:p>
          <a:p>
            <a:pPr lvl="2"/>
            <a:r>
              <a:rPr lang="en-US" sz="1700" b="1" dirty="0" smtClean="0">
                <a:solidFill>
                  <a:srgbClr val="FF0000"/>
                </a:solidFill>
              </a:rPr>
              <a:t>At least once every 60 seconds</a:t>
            </a:r>
            <a:r>
              <a:rPr lang="en-US" sz="1700" dirty="0" smtClean="0"/>
              <a:t>, except when in sleep mode, a Mode I device </a:t>
            </a:r>
            <a:r>
              <a:rPr lang="en-US" sz="1800" dirty="0" smtClean="0"/>
              <a:t>must either </a:t>
            </a:r>
            <a:endParaRPr lang="en-US" sz="1700" dirty="0" smtClean="0"/>
          </a:p>
          <a:p>
            <a:pPr lvl="3"/>
            <a:r>
              <a:rPr lang="en-US" sz="1600" dirty="0" smtClean="0"/>
              <a:t>(1) </a:t>
            </a:r>
            <a:r>
              <a:rPr lang="en-US" sz="1600" b="1" dirty="0" smtClean="0">
                <a:solidFill>
                  <a:srgbClr val="FF0000"/>
                </a:solidFill>
              </a:rPr>
              <a:t>receive </a:t>
            </a:r>
            <a:r>
              <a:rPr lang="en-US" sz="1600" b="1" dirty="0" smtClean="0">
                <a:solidFill>
                  <a:srgbClr val="FF0000"/>
                </a:solidFill>
              </a:rPr>
              <a:t>a contact verification signal </a:t>
            </a:r>
            <a:r>
              <a:rPr lang="en-US" sz="1600" dirty="0" smtClean="0"/>
              <a:t>from the Mode II or fixed device that provided its current list of available channels </a:t>
            </a:r>
            <a:r>
              <a:rPr lang="en-US" sz="1600" dirty="0" smtClean="0"/>
              <a:t>or </a:t>
            </a:r>
          </a:p>
          <a:p>
            <a:pPr lvl="3"/>
            <a:r>
              <a:rPr lang="en-US" sz="1600" dirty="0" smtClean="0"/>
              <a:t>(2) </a:t>
            </a:r>
            <a:r>
              <a:rPr lang="en-US" sz="1600" b="1" dirty="0" smtClean="0">
                <a:solidFill>
                  <a:srgbClr val="FF0000"/>
                </a:solidFill>
              </a:rPr>
              <a:t>contact a Mode II or fixed device to re-verify/re-establish channel availability. </a:t>
            </a:r>
          </a:p>
          <a:p>
            <a:pPr lvl="2"/>
            <a:r>
              <a:rPr lang="en-US" sz="1700" dirty="0" smtClean="0"/>
              <a:t>A Mode I device must cease operation immediately if it does not receive a contact verification signal or is not able to re-establish a list of available channels through contact with a fixed or Mode II device on this schedule.</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31</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GEOLOCATION AND DATABASE ACCESS, 15.711 (7)</a:t>
            </a:r>
            <a:endParaRPr lang="en-US" sz="3200" i="1" dirty="0">
              <a:solidFill>
                <a:srgbClr val="00B0F0"/>
              </a:solidFill>
            </a:endParaRPr>
          </a:p>
        </p:txBody>
      </p:sp>
      <p:sp>
        <p:nvSpPr>
          <p:cNvPr id="3" name="Content Placeholder 2"/>
          <p:cNvSpPr>
            <a:spLocks noGrp="1"/>
          </p:cNvSpPr>
          <p:nvPr>
            <p:ph idx="1"/>
          </p:nvPr>
        </p:nvSpPr>
        <p:spPr/>
        <p:txBody>
          <a:bodyPr>
            <a:noAutofit/>
          </a:bodyPr>
          <a:lstStyle/>
          <a:p>
            <a:r>
              <a:rPr lang="en-US" sz="2000" b="1" dirty="0" err="1" smtClean="0"/>
              <a:t>Geolocation</a:t>
            </a:r>
            <a:r>
              <a:rPr lang="en-US" sz="2000" b="1" dirty="0" smtClean="0"/>
              <a:t> and database access requirements (cont’d)</a:t>
            </a:r>
          </a:p>
          <a:p>
            <a:pPr lvl="1"/>
            <a:r>
              <a:rPr lang="en-US" sz="1800" dirty="0" smtClean="0"/>
              <a:t>Security for communications for channel availability information (15.711(f))</a:t>
            </a:r>
          </a:p>
          <a:p>
            <a:pPr lvl="2"/>
            <a:r>
              <a:rPr lang="en-US" sz="1800" dirty="0" smtClean="0"/>
              <a:t>Communications between TV bands devices and TV bands databases  and between fixed and Mode II devices </a:t>
            </a:r>
          </a:p>
          <a:p>
            <a:pPr lvl="3"/>
            <a:r>
              <a:rPr lang="en-US" sz="1600" dirty="0" smtClean="0"/>
              <a:t>To be transmitted using secure methods that ensure against corruption or unauthorized modification of the data; </a:t>
            </a:r>
          </a:p>
          <a:p>
            <a:pPr lvl="3"/>
            <a:r>
              <a:rPr lang="en-US" sz="1600" dirty="0" smtClean="0"/>
              <a:t>It is not necessary for TVBDs to apply security coding to channel availability and channel access information where they are not the originating or terminating device and that they simply pass through.</a:t>
            </a:r>
          </a:p>
          <a:p>
            <a:pPr lvl="2"/>
            <a:r>
              <a:rPr lang="en-US" sz="1800" dirty="0" smtClean="0"/>
              <a:t>Communications between a Mode I device and a fixed or Mode II device </a:t>
            </a:r>
          </a:p>
          <a:p>
            <a:pPr lvl="3"/>
            <a:r>
              <a:rPr lang="en-US" sz="1600" dirty="0" smtClean="0"/>
              <a:t>To employ secure methods that ensure against corruption or unauthorized modification of the data. </a:t>
            </a:r>
          </a:p>
          <a:p>
            <a:pPr lvl="3"/>
            <a:r>
              <a:rPr lang="en-US" sz="1600" dirty="0" smtClean="0"/>
              <a:t>Contact verification signals transmitted for Mode I devices are to be encoded with encryption to secure the identity of the transmitting device. </a:t>
            </a:r>
          </a:p>
          <a:p>
            <a:pPr lvl="3"/>
            <a:r>
              <a:rPr lang="en-US" sz="1600" dirty="0" smtClean="0"/>
              <a:t>Mode I devices using contact verification signals shall accept as valid for authorization only the signals of the device from which they obtained their list of available channels.</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32</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GEOLOCATION AND DATABASE ACCESS, 15.711 </a:t>
            </a:r>
            <a:r>
              <a:rPr lang="en-US" sz="3200" b="1" i="1" dirty="0" smtClean="0">
                <a:solidFill>
                  <a:srgbClr val="00B0F0"/>
                </a:solidFill>
              </a:rPr>
              <a:t>(8)</a:t>
            </a:r>
            <a:endParaRPr lang="en-US" sz="3200" i="1" dirty="0">
              <a:solidFill>
                <a:srgbClr val="00B0F0"/>
              </a:solidFill>
            </a:endParaRPr>
          </a:p>
        </p:txBody>
      </p:sp>
      <p:sp>
        <p:nvSpPr>
          <p:cNvPr id="3" name="Content Placeholder 2"/>
          <p:cNvSpPr>
            <a:spLocks noGrp="1"/>
          </p:cNvSpPr>
          <p:nvPr>
            <p:ph idx="1"/>
          </p:nvPr>
        </p:nvSpPr>
        <p:spPr>
          <a:xfrm>
            <a:off x="457200" y="1600200"/>
            <a:ext cx="8229600" cy="4724400"/>
          </a:xfrm>
        </p:spPr>
        <p:txBody>
          <a:bodyPr>
            <a:normAutofit fontScale="55000" lnSpcReduction="20000"/>
          </a:bodyPr>
          <a:lstStyle/>
          <a:p>
            <a:r>
              <a:rPr lang="en-US" sz="3600" b="1" dirty="0" err="1" smtClean="0"/>
              <a:t>Geolocation</a:t>
            </a:r>
            <a:r>
              <a:rPr lang="en-US" sz="3600" b="1" dirty="0" smtClean="0"/>
              <a:t> and database access requirements (cont’d)</a:t>
            </a:r>
          </a:p>
          <a:p>
            <a:pPr lvl="1"/>
            <a:r>
              <a:rPr lang="en-US" sz="3300" dirty="0" smtClean="0"/>
              <a:t>Security for communications for channel availability information (15.711(f)) (cont’d)</a:t>
            </a:r>
          </a:p>
          <a:p>
            <a:pPr lvl="2"/>
            <a:r>
              <a:rPr lang="en-US" altLang="ko-KR" sz="2700" dirty="0" smtClean="0">
                <a:ea typeface="Gulim" pitchFamily="34" charset="-127"/>
              </a:rPr>
              <a:t>Contact </a:t>
            </a:r>
            <a:r>
              <a:rPr lang="en-US" altLang="ko-KR" sz="2700" dirty="0" smtClean="0">
                <a:ea typeface="Gulim" pitchFamily="34" charset="-127"/>
              </a:rPr>
              <a:t>verification signals</a:t>
            </a:r>
          </a:p>
          <a:p>
            <a:pPr lvl="3"/>
            <a:r>
              <a:rPr lang="en-US" altLang="ko-KR" sz="2700" dirty="0" smtClean="0">
                <a:ea typeface="Gulim" pitchFamily="34" charset="-127"/>
              </a:rPr>
              <a:t>Definition and Requirements</a:t>
            </a:r>
          </a:p>
          <a:p>
            <a:pPr lvl="4"/>
            <a:r>
              <a:rPr lang="en-US" altLang="ko-KR" sz="2700" dirty="0" smtClean="0">
                <a:solidFill>
                  <a:srgbClr val="C00000"/>
                </a:solidFill>
                <a:ea typeface="Gulim" pitchFamily="34" charset="-127"/>
              </a:rPr>
              <a:t>An encoded signal broadcast by a fixed or Mode II device</a:t>
            </a:r>
          </a:p>
          <a:p>
            <a:pPr lvl="4"/>
            <a:r>
              <a:rPr lang="en-US" altLang="ko-KR" sz="2700" dirty="0" smtClean="0">
                <a:ea typeface="Gulim" pitchFamily="34" charset="-127"/>
              </a:rPr>
              <a:t>For reception by Mode I devices to which the fixed or Mode II device has provided a list of available channels for operation</a:t>
            </a:r>
          </a:p>
          <a:p>
            <a:pPr lvl="4"/>
            <a:r>
              <a:rPr lang="en-US" altLang="ko-KR" sz="2700" dirty="0" smtClean="0">
                <a:solidFill>
                  <a:srgbClr val="C00000"/>
                </a:solidFill>
                <a:ea typeface="Gulim" pitchFamily="34" charset="-127"/>
              </a:rPr>
              <a:t>It shall be encoded to ensure that the signal originates from the device that provided the list of available channels</a:t>
            </a:r>
          </a:p>
          <a:p>
            <a:pPr lvl="3"/>
            <a:r>
              <a:rPr lang="en-US" altLang="ko-KR" sz="2700" dirty="0" smtClean="0">
                <a:ea typeface="Gulim" pitchFamily="34" charset="-127"/>
              </a:rPr>
              <a:t>Purpose</a:t>
            </a:r>
          </a:p>
          <a:p>
            <a:pPr lvl="4"/>
            <a:r>
              <a:rPr lang="en-US" altLang="ko-KR" sz="2700" dirty="0" smtClean="0">
                <a:solidFill>
                  <a:srgbClr val="C00000"/>
                </a:solidFill>
                <a:ea typeface="Gulim" pitchFamily="34" charset="-127"/>
              </a:rPr>
              <a:t>To establish </a:t>
            </a:r>
            <a:r>
              <a:rPr lang="en-US" altLang="ko-KR" sz="2700" dirty="0" smtClean="0">
                <a:ea typeface="Gulim" pitchFamily="34" charset="-127"/>
              </a:rPr>
              <a:t>that the Mode I device is still within the </a:t>
            </a:r>
            <a:r>
              <a:rPr lang="en-US" altLang="ko-KR" sz="2700" dirty="0" smtClean="0">
                <a:solidFill>
                  <a:srgbClr val="C00000"/>
                </a:solidFill>
                <a:ea typeface="Gulim" pitchFamily="34" charset="-127"/>
              </a:rPr>
              <a:t>reception range </a:t>
            </a:r>
            <a:r>
              <a:rPr lang="en-US" altLang="ko-KR" sz="2700" dirty="0" smtClean="0">
                <a:ea typeface="Gulim" pitchFamily="34" charset="-127"/>
              </a:rPr>
              <a:t>of the fixed or Mode II device</a:t>
            </a:r>
          </a:p>
          <a:p>
            <a:pPr lvl="4"/>
            <a:r>
              <a:rPr lang="en-US" altLang="ko-KR" sz="2700" dirty="0" smtClean="0">
                <a:solidFill>
                  <a:srgbClr val="C00000"/>
                </a:solidFill>
                <a:ea typeface="Gulim" pitchFamily="34" charset="-127"/>
              </a:rPr>
              <a:t>To validate the list of available channels </a:t>
            </a:r>
            <a:r>
              <a:rPr lang="en-US" altLang="ko-KR" sz="2700" dirty="0" smtClean="0">
                <a:ea typeface="Gulim" pitchFamily="34" charset="-127"/>
              </a:rPr>
              <a:t>used by the Mode I device </a:t>
            </a:r>
          </a:p>
          <a:p>
            <a:pPr lvl="3"/>
            <a:r>
              <a:rPr lang="en-US" altLang="ko-KR" sz="2700" dirty="0" smtClean="0">
                <a:ea typeface="Gulim" pitchFamily="34" charset="-127"/>
              </a:rPr>
              <a:t>Device Operation</a:t>
            </a:r>
          </a:p>
          <a:p>
            <a:pPr lvl="4"/>
            <a:r>
              <a:rPr lang="en-US" altLang="ko-KR" sz="2700" b="1" dirty="0" smtClean="0">
                <a:ea typeface="Gulim" pitchFamily="34" charset="-127"/>
              </a:rPr>
              <a:t>A Mode I device </a:t>
            </a:r>
            <a:r>
              <a:rPr lang="en-US" altLang="ko-KR" sz="2700" dirty="0" smtClean="0">
                <a:solidFill>
                  <a:srgbClr val="C00000"/>
                </a:solidFill>
                <a:ea typeface="Gulim" pitchFamily="34" charset="-127"/>
              </a:rPr>
              <a:t>may respond only to a contact verification signal from the fixed or Mode II device that provided the list of available channels </a:t>
            </a:r>
            <a:r>
              <a:rPr lang="en-US" altLang="ko-KR" sz="2700" dirty="0" smtClean="0">
                <a:ea typeface="Gulim" pitchFamily="34" charset="-127"/>
              </a:rPr>
              <a:t>on which it operates. </a:t>
            </a:r>
          </a:p>
          <a:p>
            <a:pPr lvl="4"/>
            <a:r>
              <a:rPr lang="en-US" altLang="ko-KR" sz="2700" b="1" dirty="0" smtClean="0">
                <a:ea typeface="Gulim" pitchFamily="34" charset="-127"/>
              </a:rPr>
              <a:t>A fixed or Mode II device </a:t>
            </a:r>
            <a:r>
              <a:rPr lang="en-US" altLang="ko-KR" sz="2700" dirty="0" smtClean="0">
                <a:solidFill>
                  <a:srgbClr val="C00000"/>
                </a:solidFill>
                <a:ea typeface="Gulim" pitchFamily="34" charset="-127"/>
              </a:rPr>
              <a:t>shall provide the information needed by a Mode I device to decode </a:t>
            </a:r>
            <a:r>
              <a:rPr lang="en-US" altLang="ko-KR" sz="2700" dirty="0" smtClean="0">
                <a:ea typeface="Gulim" pitchFamily="34" charset="-127"/>
              </a:rPr>
              <a:t>the contact verification signal </a:t>
            </a:r>
            <a:r>
              <a:rPr lang="en-US" altLang="ko-KR" sz="2700" dirty="0" smtClean="0">
                <a:solidFill>
                  <a:srgbClr val="C00000"/>
                </a:solidFill>
                <a:ea typeface="Gulim" pitchFamily="34" charset="-127"/>
              </a:rPr>
              <a:t>at the same time it provides the list of available channels.</a:t>
            </a:r>
            <a:endParaRPr lang="ko-KR" altLang="en-US" sz="2700" dirty="0" smtClean="0">
              <a:solidFill>
                <a:srgbClr val="C00000"/>
              </a:solidFill>
              <a:ea typeface="Gulim" pitchFamily="34" charset="-127"/>
            </a:endParaRPr>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33</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GEOLOCATION AND DATABASE ACCESS, 15.711 </a:t>
            </a:r>
            <a:r>
              <a:rPr lang="en-US" sz="3200" b="1" i="1" dirty="0" smtClean="0">
                <a:solidFill>
                  <a:srgbClr val="00B0F0"/>
                </a:solidFill>
              </a:rPr>
              <a:t>(9)</a:t>
            </a:r>
            <a:endParaRPr lang="en-US" sz="3200" i="1" dirty="0">
              <a:solidFill>
                <a:srgbClr val="00B0F0"/>
              </a:solidFill>
            </a:endParaRPr>
          </a:p>
        </p:txBody>
      </p:sp>
      <p:sp>
        <p:nvSpPr>
          <p:cNvPr id="3" name="Content Placeholder 2"/>
          <p:cNvSpPr>
            <a:spLocks noGrp="1"/>
          </p:cNvSpPr>
          <p:nvPr>
            <p:ph idx="1"/>
          </p:nvPr>
        </p:nvSpPr>
        <p:spPr/>
        <p:txBody>
          <a:bodyPr>
            <a:noAutofit/>
          </a:bodyPr>
          <a:lstStyle/>
          <a:p>
            <a:r>
              <a:rPr lang="en-US" sz="2000" b="1" dirty="0" err="1" smtClean="0"/>
              <a:t>Geolocation</a:t>
            </a:r>
            <a:r>
              <a:rPr lang="en-US" sz="2000" b="1" dirty="0" smtClean="0"/>
              <a:t> and database access requirements (cont’d)</a:t>
            </a:r>
          </a:p>
          <a:p>
            <a:pPr lvl="1"/>
            <a:r>
              <a:rPr lang="en-US" sz="1800" dirty="0" smtClean="0"/>
              <a:t>Security for communications for channel availability information (15.711(f)) (cont’d)</a:t>
            </a:r>
          </a:p>
          <a:p>
            <a:pPr lvl="2"/>
            <a:r>
              <a:rPr lang="en-US" sz="1800" dirty="0" smtClean="0"/>
              <a:t>Protection of a TV bands database  from unauthorized data input or alteration of stored data. </a:t>
            </a:r>
          </a:p>
          <a:p>
            <a:pPr lvl="3"/>
            <a:r>
              <a:rPr lang="en-US" sz="1600" dirty="0" smtClean="0"/>
              <a:t>To provide this protection, the administrator of the TV bands database administrator shall establish communications authentication procedures that allow the fixed or Mode II devices to be assured that the data they receive is from an authorized source.</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34</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INTERFERENCE PROTECTION REQUIREMENTS, 15.712 (1)</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000" dirty="0" smtClean="0"/>
              <a:t>Basically these requirements are for database. </a:t>
            </a:r>
          </a:p>
          <a:p>
            <a:pPr>
              <a:buNone/>
            </a:pPr>
            <a:r>
              <a:rPr lang="en-US" sz="2000" b="1" dirty="0" smtClean="0"/>
              <a:t>Protected contour</a:t>
            </a:r>
          </a:p>
          <a:p>
            <a:pPr>
              <a:buNone/>
            </a:pPr>
            <a:endParaRPr lang="en-US" sz="2000" b="1" dirty="0" smtClean="0">
              <a:solidFill>
                <a:srgbClr val="FF0000"/>
              </a:solidFill>
            </a:endParaRPr>
          </a:p>
          <a:p>
            <a:pPr>
              <a:buNone/>
            </a:pPr>
            <a:endParaRPr lang="en-US" sz="2000" b="1" dirty="0" smtClean="0">
              <a:solidFill>
                <a:srgbClr val="FF0000"/>
              </a:solidFill>
            </a:endParaRPr>
          </a:p>
          <a:p>
            <a:pPr>
              <a:buNone/>
            </a:pPr>
            <a:endParaRPr lang="en-US" sz="2000" b="1" dirty="0" smtClean="0">
              <a:solidFill>
                <a:srgbClr val="FF0000"/>
              </a:solidFill>
            </a:endParaRPr>
          </a:p>
          <a:p>
            <a:pPr>
              <a:buNone/>
            </a:pPr>
            <a:endParaRPr lang="en-US" sz="2000" b="1" dirty="0" smtClean="0">
              <a:solidFill>
                <a:srgbClr val="FF0000"/>
              </a:solidFill>
            </a:endParaRPr>
          </a:p>
          <a:p>
            <a:pPr>
              <a:buNone/>
            </a:pPr>
            <a:endParaRPr lang="en-US" sz="2000" b="1" dirty="0" smtClean="0">
              <a:solidFill>
                <a:srgbClr val="FF0000"/>
              </a:solidFill>
            </a:endParaRPr>
          </a:p>
          <a:p>
            <a:pPr>
              <a:buNone/>
            </a:pPr>
            <a:r>
              <a:rPr lang="en-US" sz="2000" b="1" dirty="0" smtClean="0"/>
              <a:t>Required separation distance</a:t>
            </a:r>
          </a:p>
        </p:txBody>
      </p:sp>
      <p:pic>
        <p:nvPicPr>
          <p:cNvPr id="245762" name="Picture 2"/>
          <p:cNvPicPr>
            <a:picLocks noChangeAspect="1" noChangeArrowheads="1"/>
          </p:cNvPicPr>
          <p:nvPr/>
        </p:nvPicPr>
        <p:blipFill>
          <a:blip r:embed="rId2" cstate="print"/>
          <a:srcRect/>
          <a:stretch>
            <a:fillRect/>
          </a:stretch>
        </p:blipFill>
        <p:spPr bwMode="auto">
          <a:xfrm>
            <a:off x="838200" y="2286000"/>
            <a:ext cx="7543800" cy="1905000"/>
          </a:xfrm>
          <a:prstGeom prst="rect">
            <a:avLst/>
          </a:prstGeom>
          <a:noFill/>
          <a:ln w="9525">
            <a:noFill/>
            <a:miter lim="800000"/>
            <a:headEnd/>
            <a:tailEnd/>
          </a:ln>
        </p:spPr>
      </p:pic>
      <p:pic>
        <p:nvPicPr>
          <p:cNvPr id="245763" name="Picture 3"/>
          <p:cNvPicPr>
            <a:picLocks noChangeAspect="1" noChangeArrowheads="1"/>
          </p:cNvPicPr>
          <p:nvPr/>
        </p:nvPicPr>
        <p:blipFill>
          <a:blip r:embed="rId3" cstate="print"/>
          <a:srcRect/>
          <a:stretch>
            <a:fillRect/>
          </a:stretch>
        </p:blipFill>
        <p:spPr bwMode="auto">
          <a:xfrm>
            <a:off x="838200" y="4495800"/>
            <a:ext cx="7620000" cy="1461032"/>
          </a:xfrm>
          <a:prstGeom prst="rect">
            <a:avLst/>
          </a:prstGeom>
          <a:noFill/>
          <a:ln w="9525">
            <a:noFill/>
            <a:miter lim="800000"/>
            <a:headEnd/>
            <a:tailEnd/>
          </a:ln>
        </p:spPr>
      </p:pic>
      <p:sp>
        <p:nvSpPr>
          <p:cNvPr id="6" name="TextBox 5"/>
          <p:cNvSpPr txBox="1"/>
          <p:nvPr/>
        </p:nvSpPr>
        <p:spPr>
          <a:xfrm>
            <a:off x="838200" y="6019800"/>
            <a:ext cx="5034648" cy="338554"/>
          </a:xfrm>
          <a:prstGeom prst="rect">
            <a:avLst/>
          </a:prstGeom>
          <a:solidFill>
            <a:srgbClr val="FFFF00"/>
          </a:solidFill>
        </p:spPr>
        <p:txBody>
          <a:bodyPr wrap="none" rtlCol="0">
            <a:spAutoFit/>
          </a:bodyPr>
          <a:lstStyle/>
          <a:p>
            <a:r>
              <a:rPr lang="en-US" sz="1600" dirty="0" smtClean="0"/>
              <a:t>* For Mode II devices, Less than 3 meters category applies.</a:t>
            </a:r>
            <a:endParaRPr lang="en-US" sz="1600" dirty="0"/>
          </a:p>
        </p:txBody>
      </p:sp>
      <p:sp>
        <p:nvSpPr>
          <p:cNvPr id="7"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35</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INTERFERENCE PROTECTION REQUIREMENTS, 15.712 (2)</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pPr>
              <a:buNone/>
            </a:pPr>
            <a:r>
              <a:rPr lang="en-US" sz="2000" b="1" dirty="0" smtClean="0"/>
              <a:t>Protection of other types of incumbent users</a:t>
            </a:r>
          </a:p>
          <a:p>
            <a:r>
              <a:rPr lang="en-US" sz="1800" dirty="0" smtClean="0"/>
              <a:t>Basically these requirements are for database. </a:t>
            </a:r>
            <a:endParaRPr lang="en-US" sz="2000" b="1" dirty="0" smtClean="0"/>
          </a:p>
          <a:p>
            <a:pPr>
              <a:buNone/>
            </a:pPr>
            <a:r>
              <a:rPr lang="en-US" sz="1800" dirty="0" smtClean="0"/>
              <a:t>	(b) TV translator and Multi-channel Video Programming Distributor (MVPD) receive sites</a:t>
            </a:r>
          </a:p>
          <a:p>
            <a:pPr>
              <a:buNone/>
            </a:pPr>
            <a:r>
              <a:rPr lang="en-US" sz="1800" dirty="0" smtClean="0"/>
              <a:t>	(d) PLMRS/CMRS operations</a:t>
            </a:r>
          </a:p>
          <a:p>
            <a:pPr>
              <a:buNone/>
            </a:pPr>
            <a:r>
              <a:rPr lang="en-US" sz="1800" dirty="0" smtClean="0"/>
              <a:t>	(f) Low power auxiliary services, including wireless microphones</a:t>
            </a:r>
          </a:p>
          <a:p>
            <a:pPr lvl="2"/>
            <a:r>
              <a:rPr lang="en-US" sz="1600" dirty="0" smtClean="0"/>
              <a:t>Fixed TVBDs are not permitted to operate within 1 km, and personal/portable TVBDs will not be permitted to operate within 400 meters.</a:t>
            </a:r>
          </a:p>
          <a:p>
            <a:pPr lvl="2"/>
            <a:r>
              <a:rPr lang="en-US" sz="1600" dirty="0" smtClean="0"/>
              <a:t>TVBDs are not permitted to operate on the first channel on each side of TV channel 37 (608-614 MHz) that is not occupied by a licensed service.</a:t>
            </a:r>
          </a:p>
          <a:p>
            <a:pPr marL="749300" lvl="2" indent="-349250">
              <a:buNone/>
            </a:pPr>
            <a:r>
              <a:rPr lang="en-US" sz="1800" dirty="0" smtClean="0"/>
              <a:t>(g) Border areas near Canada and Mexico</a:t>
            </a:r>
          </a:p>
          <a:p>
            <a:pPr marL="749300" lvl="2" indent="-349250">
              <a:buNone/>
            </a:pPr>
            <a:r>
              <a:rPr lang="en-US" sz="1800" dirty="0" smtClean="0"/>
              <a:t>(h) Radio astronomy services</a:t>
            </a:r>
            <a:endParaRPr lang="en-US" sz="1800" b="1" dirty="0" smtClean="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36</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TV BANDS DATABASE, 15.713, 15.714 &amp; 15.715</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pPr>
              <a:buNone/>
            </a:pPr>
            <a:r>
              <a:rPr lang="en-US" sz="2000" b="1" dirty="0" smtClean="0"/>
              <a:t>15.713 TV bands database</a:t>
            </a:r>
          </a:p>
          <a:p>
            <a:pPr>
              <a:buNone/>
            </a:pPr>
            <a:r>
              <a:rPr lang="en-US" sz="2000" b="1" dirty="0" smtClean="0"/>
              <a:t>15.714 TV bands database administration fees</a:t>
            </a:r>
          </a:p>
          <a:p>
            <a:pPr>
              <a:buNone/>
            </a:pPr>
            <a:r>
              <a:rPr lang="en-US" sz="2000" b="1" dirty="0" smtClean="0"/>
              <a:t>15.715 TV bands database administrator</a:t>
            </a:r>
          </a:p>
          <a:p>
            <a:pPr>
              <a:buNone/>
            </a:pPr>
            <a:endParaRPr lang="en-US" sz="2000" b="1" dirty="0" smtClean="0"/>
          </a:p>
          <a:p>
            <a:pPr marL="342900" lvl="1" indent="-342900">
              <a:buNone/>
            </a:pPr>
            <a:r>
              <a:rPr lang="en-US" sz="2000" b="1" dirty="0" smtClean="0">
                <a:sym typeface="Wingdings" pitchFamily="2" charset="2"/>
              </a:rPr>
              <a:t> </a:t>
            </a:r>
            <a:r>
              <a:rPr lang="en-US" sz="1800" dirty="0" smtClean="0"/>
              <a:t>Out of this scope of the TG4m standard</a:t>
            </a:r>
          </a:p>
          <a:p>
            <a:pPr>
              <a:buNone/>
            </a:pPr>
            <a:endParaRPr lang="en-US" sz="2000" dirty="0" smtClean="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37</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TVBDS THAT RELY ON SPECTRUM SENSING, 15.717</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US" sz="2000" b="1" dirty="0" smtClean="0"/>
              <a:t>Power limit</a:t>
            </a:r>
          </a:p>
          <a:p>
            <a:pPr lvl="1"/>
            <a:r>
              <a:rPr lang="en-US" sz="1800" dirty="0" smtClean="0"/>
              <a:t>Limited to a maximum EIRP of 50 </a:t>
            </a:r>
            <a:r>
              <a:rPr lang="en-US" sz="1800" dirty="0" err="1" smtClean="0"/>
              <a:t>mW</a:t>
            </a:r>
            <a:endParaRPr lang="en-US" sz="1800" dirty="0" smtClean="0"/>
          </a:p>
          <a:p>
            <a:r>
              <a:rPr lang="en-US" sz="2000" b="1" dirty="0" smtClean="0"/>
              <a:t>Sensing requirements</a:t>
            </a:r>
          </a:p>
          <a:p>
            <a:pPr lvl="1">
              <a:buNone/>
            </a:pPr>
            <a:r>
              <a:rPr lang="en-US" sz="1600" dirty="0" smtClean="0"/>
              <a:t>: although required, not necessarily sufficient for demonstrating reliable interference avoidance</a:t>
            </a:r>
          </a:p>
          <a:p>
            <a:pPr lvl="1"/>
            <a:r>
              <a:rPr lang="en-US" sz="1800" dirty="0" smtClean="0"/>
              <a:t>Detection threshold: referenced to an </a:t>
            </a:r>
            <a:r>
              <a:rPr lang="en-US" sz="1800" dirty="0" err="1" smtClean="0"/>
              <a:t>omnidirectional</a:t>
            </a:r>
            <a:r>
              <a:rPr lang="en-US" sz="1800" dirty="0" smtClean="0"/>
              <a:t> receive antenna with a gain of 0 </a:t>
            </a:r>
            <a:r>
              <a:rPr lang="en-US" sz="1800" dirty="0" err="1" smtClean="0"/>
              <a:t>dBi</a:t>
            </a:r>
            <a:endParaRPr lang="en-US" sz="1800" dirty="0" smtClean="0"/>
          </a:p>
          <a:p>
            <a:pPr lvl="2"/>
            <a:r>
              <a:rPr lang="en-US" sz="1600" dirty="0" smtClean="0"/>
              <a:t>ATSC digital TV signals: -114 </a:t>
            </a:r>
            <a:r>
              <a:rPr lang="en-US" sz="1600" dirty="0" err="1" smtClean="0"/>
              <a:t>dBm</a:t>
            </a:r>
            <a:r>
              <a:rPr lang="en-US" sz="1600" dirty="0" smtClean="0"/>
              <a:t>, averaged over a 6 MHz bandwidth;</a:t>
            </a:r>
          </a:p>
          <a:p>
            <a:pPr lvl="2"/>
            <a:r>
              <a:rPr lang="en-US" sz="1600" dirty="0" smtClean="0"/>
              <a:t>NTSC analog TV signals: -114 </a:t>
            </a:r>
            <a:r>
              <a:rPr lang="en-US" sz="1600" dirty="0" err="1" smtClean="0"/>
              <a:t>dBm</a:t>
            </a:r>
            <a:r>
              <a:rPr lang="en-US" sz="1600" dirty="0" smtClean="0"/>
              <a:t>, averaged over a 100 kHz bandwidth;</a:t>
            </a:r>
          </a:p>
          <a:p>
            <a:pPr lvl="2"/>
            <a:r>
              <a:rPr lang="en-US" sz="1600" dirty="0" smtClean="0"/>
              <a:t>Low power auxiliary, including wireless microphone, signals: -107 </a:t>
            </a:r>
            <a:r>
              <a:rPr lang="en-US" sz="1600" dirty="0" err="1" smtClean="0"/>
              <a:t>dBm</a:t>
            </a:r>
            <a:r>
              <a:rPr lang="en-US" sz="1600" dirty="0" smtClean="0"/>
              <a:t>, averaged over a 200 kHz bandwidth.</a:t>
            </a:r>
          </a:p>
          <a:p>
            <a:pPr lvl="1"/>
            <a:r>
              <a:rPr lang="en-US" sz="1800" dirty="0" smtClean="0"/>
              <a:t>Channel availability check time</a:t>
            </a:r>
          </a:p>
          <a:p>
            <a:pPr lvl="2"/>
            <a:r>
              <a:rPr lang="en-US" sz="1700" dirty="0" smtClean="0"/>
              <a:t>A TVBD may start operating on a TV channel if no TV, wireless microphone or other low power auxiliary device signals above the detection threshold are detected within a minimum time interval of 30 seconds.</a:t>
            </a:r>
          </a:p>
          <a:p>
            <a:pPr lvl="1"/>
            <a:r>
              <a:rPr lang="en-US" sz="1800" dirty="0" smtClean="0"/>
              <a:t>In-service monitoring</a:t>
            </a:r>
          </a:p>
          <a:p>
            <a:pPr lvl="2"/>
            <a:r>
              <a:rPr lang="en-US" sz="1700" dirty="0" smtClean="0"/>
              <a:t>in-service monitoring of an operating channel at least once every 60 seconds</a:t>
            </a:r>
          </a:p>
          <a:p>
            <a:pPr lvl="1"/>
            <a:r>
              <a:rPr lang="en-US" sz="1900" dirty="0" smtClean="0"/>
              <a:t>Channel move time</a:t>
            </a:r>
          </a:p>
          <a:p>
            <a:pPr lvl="2"/>
            <a:r>
              <a:rPr lang="en-US" sz="1600" dirty="0" smtClean="0"/>
              <a:t>After a TV, wireless microphone or other low power auxiliary device signal is detected on a TVBD operating channel, all transmissions by the TVBD must cease within 2 seconds.</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38</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CERTIFICATION APPROVAL REQUIREMENTS FOR SENSING-ONLY TVBDS</a:t>
            </a:r>
            <a:endParaRPr lang="en-US" sz="3200" i="1" dirty="0">
              <a:solidFill>
                <a:srgbClr val="00B0F0"/>
              </a:solidFill>
            </a:endParaRP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sz="2300" dirty="0" smtClean="0"/>
              <a:t>The following equipment authorization requirements apply in addition to the requirements in Part 2 of the rules:</a:t>
            </a:r>
          </a:p>
          <a:p>
            <a:pPr lvl="1"/>
            <a:r>
              <a:rPr lang="en-US" sz="2000" dirty="0" smtClean="0"/>
              <a:t>The application must include a full explanation of how the device will protect incumbent </a:t>
            </a:r>
            <a:br>
              <a:rPr lang="en-US" sz="2000" dirty="0" smtClean="0"/>
            </a:br>
            <a:r>
              <a:rPr lang="en-US" sz="2000" dirty="0" smtClean="0"/>
              <a:t>authorized services against interference.</a:t>
            </a:r>
          </a:p>
          <a:p>
            <a:pPr lvl="1"/>
            <a:r>
              <a:rPr lang="en-US" sz="2000" dirty="0" smtClean="0"/>
              <a:t>A pre-production device, identical to the device expected to be marketed, must be submitted to the FCC for testing.</a:t>
            </a:r>
          </a:p>
          <a:p>
            <a:r>
              <a:rPr lang="en-US" sz="2400" dirty="0" smtClean="0"/>
              <a:t>Applications for sensing-only TVBDs will be processed as follows:</a:t>
            </a:r>
          </a:p>
          <a:p>
            <a:pPr lvl="1"/>
            <a:r>
              <a:rPr lang="en-US" sz="2000" dirty="0" smtClean="0"/>
              <a:t>Applications will be placed on Public Notice for a minimum of 30 days for comments </a:t>
            </a:r>
            <a:br>
              <a:rPr lang="en-US" sz="2000" dirty="0" smtClean="0"/>
            </a:br>
            <a:r>
              <a:rPr lang="en-US" sz="2000" dirty="0" smtClean="0"/>
              <a:t>and 15 days for reply comments. The Public Notice will include proposed test procedures and methodologies. </a:t>
            </a:r>
          </a:p>
          <a:p>
            <a:pPr lvl="1"/>
            <a:r>
              <a:rPr lang="en-US" sz="2000" dirty="0" smtClean="0"/>
              <a:t>The Commission will conduct laboratory and field tests of the pre-production device which will be open to the public. This testing will be conducted to evaluate proof of performance of the device, including characterization of its sensing capability and its interference potential.</a:t>
            </a:r>
          </a:p>
          <a:p>
            <a:pPr lvl="1"/>
            <a:r>
              <a:rPr lang="en-US" sz="2000" dirty="0" smtClean="0"/>
              <a:t>After the completion of testing, the Commission will issue by Public Notice, a test report </a:t>
            </a:r>
            <a:br>
              <a:rPr lang="en-US" sz="2000" dirty="0" smtClean="0"/>
            </a:br>
            <a:r>
              <a:rPr lang="en-US" sz="2000" dirty="0" smtClean="0"/>
              <a:t>including recommendations. The Public Notice will provide at least 30 days for comments and, if any objections are received, an additional 15 days for reply comments.</a:t>
            </a:r>
          </a:p>
          <a:p>
            <a:pPr lvl="1"/>
            <a:r>
              <a:rPr lang="en-US" sz="2000" dirty="0" smtClean="0"/>
              <a:t>The decision on whether to certify a TVBD that relies on spectrum sensing will be made </a:t>
            </a:r>
            <a:br>
              <a:rPr lang="en-US" sz="2000" dirty="0" smtClean="0"/>
            </a:br>
            <a:r>
              <a:rPr lang="en-US" sz="2000" dirty="0" smtClean="0"/>
              <a:t>by the full Commission.</a:t>
            </a:r>
          </a:p>
        </p:txBody>
      </p:sp>
      <p:sp>
        <p:nvSpPr>
          <p:cNvPr id="8" name="Rectangle 7"/>
          <p:cNvSpPr/>
          <p:nvPr/>
        </p:nvSpPr>
        <p:spPr>
          <a:xfrm>
            <a:off x="457200" y="5867400"/>
            <a:ext cx="8001000" cy="276999"/>
          </a:xfrm>
          <a:prstGeom prst="rect">
            <a:avLst/>
          </a:prstGeom>
        </p:spPr>
        <p:txBody>
          <a:bodyPr wrap="square">
            <a:spAutoFit/>
          </a:bodyPr>
          <a:lstStyle/>
          <a:p>
            <a:r>
              <a:rPr lang="en-US" sz="1200" dirty="0" smtClean="0"/>
              <a:t>http://www.fcc.gov/document/part-15-tv-bands-devices</a:t>
            </a:r>
            <a:endParaRPr lang="en-US" sz="1200" dirty="0"/>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39</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DEFINITION OF WHITE SPACE (2)</a:t>
            </a:r>
            <a:endParaRPr lang="en-US" sz="3200" i="1" dirty="0">
              <a:solidFill>
                <a:srgbClr val="00B0F0"/>
              </a:solidFill>
            </a:endParaRPr>
          </a:p>
        </p:txBody>
      </p:sp>
      <p:sp>
        <p:nvSpPr>
          <p:cNvPr id="3" name="Content Placeholder 2"/>
          <p:cNvSpPr>
            <a:spLocks noGrp="1"/>
          </p:cNvSpPr>
          <p:nvPr>
            <p:ph idx="1"/>
          </p:nvPr>
        </p:nvSpPr>
        <p:spPr/>
        <p:txBody>
          <a:bodyPr>
            <a:normAutofit fontScale="55000" lnSpcReduction="20000"/>
          </a:bodyPr>
          <a:lstStyle/>
          <a:p>
            <a:r>
              <a:rPr kumimoji="1" lang="en-US" altLang="ja-JP" dirty="0" smtClean="0">
                <a:ea typeface="ＭＳ Ｐゴシック" pitchFamily="34" charset="-128"/>
              </a:rPr>
              <a:t>TVWS</a:t>
            </a:r>
          </a:p>
          <a:p>
            <a:pPr lvl="1"/>
            <a:r>
              <a:rPr kumimoji="1" lang="en-US" altLang="ja-JP" dirty="0" smtClean="0">
                <a:ea typeface="ＭＳ Ｐゴシック" pitchFamily="34" charset="-128"/>
              </a:rPr>
              <a:t>TVWS network operates in </a:t>
            </a:r>
            <a:r>
              <a:rPr lang="en-US" altLang="ja-JP" dirty="0" smtClean="0">
                <a:ea typeface="ＭＳ Ｐゴシック" pitchFamily="34" charset="-128"/>
              </a:rPr>
              <a:t>VHF/UHF band.</a:t>
            </a:r>
          </a:p>
          <a:p>
            <a:pPr lvl="1"/>
            <a:r>
              <a:rPr lang="en-US" altLang="ja-JP" dirty="0" smtClean="0">
                <a:ea typeface="ＭＳ Ｐゴシック" pitchFamily="34" charset="-128"/>
              </a:rPr>
              <a:t>The center frequency is fixed and specified for each TV channel.</a:t>
            </a:r>
          </a:p>
          <a:p>
            <a:pPr lvl="1"/>
            <a:r>
              <a:rPr lang="en-US" altLang="ja-JP" dirty="0" smtClean="0">
                <a:ea typeface="ＭＳ Ｐゴシック" pitchFamily="34" charset="-128"/>
              </a:rPr>
              <a:t>The band is </a:t>
            </a:r>
            <a:r>
              <a:rPr lang="en-US" altLang="ja-JP" b="1" dirty="0" smtClean="0">
                <a:solidFill>
                  <a:srgbClr val="FF0000"/>
                </a:solidFill>
                <a:ea typeface="ＭＳ Ｐゴシック" pitchFamily="34" charset="-128"/>
              </a:rPr>
              <a:t>not necessarily continuous</a:t>
            </a:r>
            <a:r>
              <a:rPr lang="en-US" altLang="ja-JP" dirty="0" smtClean="0">
                <a:ea typeface="ＭＳ Ｐゴシック" pitchFamily="34" charset="-128"/>
              </a:rPr>
              <a:t>.</a:t>
            </a:r>
          </a:p>
          <a:p>
            <a:pPr lvl="1"/>
            <a:r>
              <a:rPr lang="en-US" altLang="ja-JP" dirty="0" smtClean="0">
                <a:ea typeface="ＭＳ Ｐゴシック" pitchFamily="34" charset="-128"/>
              </a:rPr>
              <a:t>Bandwidth of each TV channel is 6MHz in US and 7MHz or 8MHz in other </a:t>
            </a:r>
            <a:r>
              <a:rPr lang="en-US" altLang="ja-JP" dirty="0" smtClean="0">
                <a:ea typeface="ＭＳ Ｐゴシック" pitchFamily="34" charset="-128"/>
              </a:rPr>
              <a:t>areas.</a:t>
            </a:r>
            <a:endParaRPr lang="en-US" altLang="ja-JP" dirty="0" smtClean="0">
              <a:ea typeface="ＭＳ Ｐゴシック" pitchFamily="34" charset="-128"/>
            </a:endParaRPr>
          </a:p>
          <a:p>
            <a:r>
              <a:rPr lang="en-US" altLang="ja-JP" dirty="0" smtClean="0">
                <a:ea typeface="ＭＳ Ｐゴシック" pitchFamily="34" charset="-128"/>
              </a:rPr>
              <a:t>Comparison of TVWS band with 5GHz band</a:t>
            </a:r>
          </a:p>
          <a:p>
            <a:pPr lvl="1"/>
            <a:r>
              <a:rPr lang="en-US" altLang="ja-JP" dirty="0" smtClean="0">
                <a:ea typeface="ＭＳ Ｐゴシック" pitchFamily="34" charset="-128"/>
              </a:rPr>
              <a:t>Path loss 			</a:t>
            </a:r>
            <a:r>
              <a:rPr lang="en-US" altLang="ja-JP" dirty="0" smtClean="0">
                <a:ea typeface="ＭＳ Ｐゴシック" pitchFamily="34" charset="-128"/>
                <a:sym typeface="Wingdings" pitchFamily="2" charset="2"/>
              </a:rPr>
              <a:t> </a:t>
            </a:r>
            <a:r>
              <a:rPr lang="en-US" altLang="ja-JP" dirty="0" smtClean="0">
                <a:ea typeface="ＭＳ Ｐゴシック" pitchFamily="34" charset="-128"/>
              </a:rPr>
              <a:t>smaller</a:t>
            </a:r>
          </a:p>
          <a:p>
            <a:pPr lvl="1"/>
            <a:r>
              <a:rPr lang="en-US" altLang="ja-JP" dirty="0" smtClean="0">
                <a:ea typeface="ＭＳ Ｐゴシック" pitchFamily="34" charset="-128"/>
              </a:rPr>
              <a:t>Number of multiple paths	</a:t>
            </a:r>
            <a:r>
              <a:rPr lang="en-US" altLang="ja-JP" dirty="0" smtClean="0">
                <a:ea typeface="ＭＳ Ｐゴシック" pitchFamily="34" charset="-128"/>
              </a:rPr>
              <a:t>	</a:t>
            </a:r>
            <a:r>
              <a:rPr lang="en-US" altLang="ja-JP" dirty="0" smtClean="0">
                <a:ea typeface="ＭＳ Ｐゴシック" pitchFamily="34" charset="-128"/>
                <a:sym typeface="Wingdings" pitchFamily="2" charset="2"/>
              </a:rPr>
              <a:t> </a:t>
            </a:r>
            <a:r>
              <a:rPr lang="en-US" altLang="ja-JP" dirty="0" smtClean="0">
                <a:ea typeface="ＭＳ Ｐゴシック" pitchFamily="34" charset="-128"/>
              </a:rPr>
              <a:t>more</a:t>
            </a:r>
          </a:p>
          <a:p>
            <a:pPr lvl="1"/>
            <a:r>
              <a:rPr lang="en-US" altLang="ja-JP" dirty="0" smtClean="0">
                <a:ea typeface="ＭＳ Ｐゴシック" pitchFamily="34" charset="-128"/>
              </a:rPr>
              <a:t>Delay spread 		</a:t>
            </a:r>
            <a:r>
              <a:rPr lang="en-US" altLang="ja-JP" dirty="0" smtClean="0">
                <a:ea typeface="ＭＳ Ｐゴシック" pitchFamily="34" charset="-128"/>
              </a:rPr>
              <a:t>	</a:t>
            </a:r>
            <a:r>
              <a:rPr lang="en-US" altLang="ja-JP" dirty="0" smtClean="0">
                <a:ea typeface="ＭＳ Ｐゴシック" pitchFamily="34" charset="-128"/>
                <a:sym typeface="Wingdings" pitchFamily="2" charset="2"/>
              </a:rPr>
              <a:t> </a:t>
            </a:r>
            <a:r>
              <a:rPr lang="en-US" altLang="ja-JP" dirty="0" smtClean="0">
                <a:ea typeface="ＭＳ Ｐゴシック" pitchFamily="34" charset="-128"/>
              </a:rPr>
              <a:t>bigger</a:t>
            </a:r>
          </a:p>
          <a:p>
            <a:pPr lvl="1"/>
            <a:r>
              <a:rPr lang="en-US" altLang="ja-JP" dirty="0" smtClean="0">
                <a:ea typeface="ＭＳ Ｐゴシック" pitchFamily="34" charset="-128"/>
              </a:rPr>
              <a:t>Coherent bandwidth 		</a:t>
            </a:r>
            <a:r>
              <a:rPr lang="en-US" altLang="ja-JP" dirty="0" smtClean="0">
                <a:ea typeface="ＭＳ Ｐゴシック" pitchFamily="34" charset="-128"/>
                <a:sym typeface="Wingdings" pitchFamily="2" charset="2"/>
              </a:rPr>
              <a:t> </a:t>
            </a:r>
            <a:r>
              <a:rPr lang="en-US" altLang="ja-JP" dirty="0" smtClean="0">
                <a:ea typeface="ＭＳ Ｐゴシック" pitchFamily="34" charset="-128"/>
              </a:rPr>
              <a:t>smaller</a:t>
            </a:r>
          </a:p>
          <a:p>
            <a:pPr lvl="1"/>
            <a:r>
              <a:rPr kumimoji="1" lang="en-US" altLang="ja-JP" dirty="0" smtClean="0">
                <a:ea typeface="ＭＳ Ｐゴシック" pitchFamily="34" charset="-128"/>
              </a:rPr>
              <a:t>Doppler frequency 		</a:t>
            </a:r>
            <a:r>
              <a:rPr kumimoji="1" lang="en-US" altLang="ja-JP" dirty="0" smtClean="0">
                <a:ea typeface="ＭＳ Ｐゴシック" pitchFamily="34" charset="-128"/>
                <a:sym typeface="Wingdings" pitchFamily="2" charset="2"/>
              </a:rPr>
              <a:t> </a:t>
            </a:r>
            <a:r>
              <a:rPr kumimoji="1" lang="en-US" altLang="ja-JP" dirty="0" smtClean="0">
                <a:ea typeface="ＭＳ Ｐゴシック" pitchFamily="34" charset="-128"/>
              </a:rPr>
              <a:t>lower, Max 5.3Hz ~ 64.4Hz at 100km/h </a:t>
            </a:r>
          </a:p>
          <a:p>
            <a:pPr lvl="1"/>
            <a:r>
              <a:rPr kumimoji="1" lang="en-US" altLang="ja-JP" dirty="0" smtClean="0">
                <a:ea typeface="ＭＳ Ｐゴシック" pitchFamily="34" charset="-128"/>
              </a:rPr>
              <a:t>Coherent time 		</a:t>
            </a:r>
            <a:r>
              <a:rPr kumimoji="1" lang="en-US" altLang="ja-JP" dirty="0" smtClean="0">
                <a:ea typeface="ＭＳ Ｐゴシック" pitchFamily="34" charset="-128"/>
                <a:sym typeface="Wingdings" pitchFamily="2" charset="2"/>
              </a:rPr>
              <a:t> </a:t>
            </a:r>
            <a:r>
              <a:rPr kumimoji="1" lang="en-US" altLang="ja-JP" dirty="0" smtClean="0">
                <a:ea typeface="ＭＳ Ｐゴシック" pitchFamily="34" charset="-128"/>
              </a:rPr>
              <a:t>larger</a:t>
            </a:r>
            <a:endParaRPr lang="en-US" dirty="0" smtClean="0"/>
          </a:p>
          <a:p>
            <a:r>
              <a:rPr lang="en-US" dirty="0" smtClean="0"/>
              <a:t>Advantages </a:t>
            </a:r>
          </a:p>
          <a:p>
            <a:pPr lvl="1"/>
            <a:r>
              <a:rPr lang="en-US" dirty="0" smtClean="0"/>
              <a:t>Free of charge</a:t>
            </a:r>
          </a:p>
          <a:p>
            <a:pPr lvl="1"/>
            <a:r>
              <a:rPr lang="en-US" dirty="0" smtClean="0"/>
              <a:t>Broad band available of 150 MHz while 3G has only 30 MHz, but </a:t>
            </a:r>
            <a:r>
              <a:rPr lang="en-US" dirty="0" smtClean="0">
                <a:solidFill>
                  <a:srgbClr val="FF0000"/>
                </a:solidFill>
              </a:rPr>
              <a:t>interoperability with other systems in the same band should be solved</a:t>
            </a:r>
            <a:r>
              <a:rPr lang="en-US" dirty="0" smtClean="0"/>
              <a:t>.</a:t>
            </a:r>
          </a:p>
          <a:p>
            <a:pPr lvl="1"/>
            <a:r>
              <a:rPr lang="en-US" dirty="0" smtClean="0"/>
              <a:t>Due to the physics of signal propagation, transmissions in the TV band can </a:t>
            </a:r>
            <a:r>
              <a:rPr lang="en-US" dirty="0" smtClean="0">
                <a:solidFill>
                  <a:srgbClr val="FF0000"/>
                </a:solidFill>
              </a:rPr>
              <a:t>travel farther </a:t>
            </a:r>
            <a:r>
              <a:rPr lang="en-US" dirty="0" smtClean="0"/>
              <a:t>and can </a:t>
            </a:r>
            <a:r>
              <a:rPr lang="en-US" dirty="0" smtClean="0">
                <a:solidFill>
                  <a:srgbClr val="FF0000"/>
                </a:solidFill>
              </a:rPr>
              <a:t>better penetrate into buildings </a:t>
            </a:r>
            <a:r>
              <a:rPr lang="en-US" dirty="0" smtClean="0"/>
              <a:t>than transmissions in the spectrum where existing unlicensed wireless broadband operations are permitted.</a:t>
            </a:r>
            <a:endParaRPr lang="en-US" dirty="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4</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SUMMARY OF FCC GOVERNING REGULATIONS</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n-US" sz="2000" dirty="0" smtClean="0"/>
              <a:t>Summary of FCC governing regulations.</a:t>
            </a:r>
          </a:p>
        </p:txBody>
      </p:sp>
      <p:sp>
        <p:nvSpPr>
          <p:cNvPr id="5" name="Rectangle 4"/>
          <p:cNvSpPr/>
          <p:nvPr/>
        </p:nvSpPr>
        <p:spPr>
          <a:xfrm>
            <a:off x="457200" y="4800600"/>
            <a:ext cx="8229600" cy="964367"/>
          </a:xfrm>
          <a:prstGeom prst="rect">
            <a:avLst/>
          </a:prstGeom>
        </p:spPr>
        <p:txBody>
          <a:bodyPr wrap="square">
            <a:spAutoFit/>
          </a:bodyPr>
          <a:lstStyle/>
          <a:p>
            <a:pPr>
              <a:lnSpc>
                <a:spcPts val="1700"/>
              </a:lnSpc>
            </a:pPr>
            <a:r>
              <a:rPr lang="en-US" sz="1600" dirty="0" smtClean="0">
                <a:solidFill>
                  <a:srgbClr val="FF0000"/>
                </a:solidFill>
              </a:rPr>
              <a:t>* When a Mode II device is operating in a channel adjacent to a licensed user and within the protected area of that service, the allowable transmit power should be limited to 40 </a:t>
            </a:r>
            <a:r>
              <a:rPr lang="en-US" sz="1600" dirty="0" err="1" smtClean="0">
                <a:solidFill>
                  <a:srgbClr val="FF0000"/>
                </a:solidFill>
              </a:rPr>
              <a:t>mW</a:t>
            </a:r>
            <a:r>
              <a:rPr lang="en-US" sz="1600" dirty="0" smtClean="0">
                <a:solidFill>
                  <a:srgbClr val="FF0000"/>
                </a:solidFill>
              </a:rPr>
              <a:t>.</a:t>
            </a:r>
          </a:p>
          <a:p>
            <a:pPr>
              <a:lnSpc>
                <a:spcPts val="1700"/>
              </a:lnSpc>
            </a:pPr>
            <a:endParaRPr lang="en-US" sz="1600" dirty="0" smtClean="0">
              <a:solidFill>
                <a:srgbClr val="FF0000"/>
              </a:solidFill>
            </a:endParaRPr>
          </a:p>
          <a:p>
            <a:pPr>
              <a:lnSpc>
                <a:spcPts val="1700"/>
              </a:lnSpc>
            </a:pPr>
            <a:r>
              <a:rPr lang="en-US" sz="1600" dirty="0" smtClean="0">
                <a:solidFill>
                  <a:srgbClr val="FF0000"/>
                </a:solidFill>
              </a:rPr>
              <a:t>** A single device could be capable of more than one type of operation.</a:t>
            </a:r>
            <a:endParaRPr lang="en-US" sz="1600" dirty="0">
              <a:solidFill>
                <a:srgbClr val="FF0000"/>
              </a:solidFill>
            </a:endParaRPr>
          </a:p>
        </p:txBody>
      </p:sp>
      <p:sp>
        <p:nvSpPr>
          <p:cNvPr id="6" name="TextBox 5"/>
          <p:cNvSpPr txBox="1"/>
          <p:nvPr/>
        </p:nvSpPr>
        <p:spPr>
          <a:xfrm>
            <a:off x="6248400" y="4114800"/>
            <a:ext cx="300082" cy="369332"/>
          </a:xfrm>
          <a:prstGeom prst="rect">
            <a:avLst/>
          </a:prstGeom>
          <a:noFill/>
        </p:spPr>
        <p:txBody>
          <a:bodyPr wrap="none" rtlCol="0">
            <a:spAutoFit/>
          </a:bodyPr>
          <a:lstStyle/>
          <a:p>
            <a:r>
              <a:rPr lang="en-US" dirty="0" smtClean="0"/>
              <a:t>*</a:t>
            </a:r>
            <a:endParaRPr lang="en-US" dirty="0"/>
          </a:p>
        </p:txBody>
      </p:sp>
      <p:sp>
        <p:nvSpPr>
          <p:cNvPr id="7" name="Rectangle 6"/>
          <p:cNvSpPr/>
          <p:nvPr/>
        </p:nvSpPr>
        <p:spPr>
          <a:xfrm>
            <a:off x="457200" y="5867400"/>
            <a:ext cx="8382000" cy="379848"/>
          </a:xfrm>
          <a:prstGeom prst="rect">
            <a:avLst/>
          </a:prstGeom>
        </p:spPr>
        <p:txBody>
          <a:bodyPr wrap="square">
            <a:spAutoFit/>
          </a:bodyPr>
          <a:lstStyle/>
          <a:p>
            <a:pPr>
              <a:lnSpc>
                <a:spcPts val="1100"/>
              </a:lnSpc>
            </a:pPr>
            <a:r>
              <a:rPr lang="en-US" sz="1200" dirty="0" smtClean="0"/>
              <a:t>***  Smart Utility Networks in TV White Space, </a:t>
            </a:r>
            <a:r>
              <a:rPr lang="en-US" sz="1200" i="1" dirty="0" smtClean="0"/>
              <a:t>Chin-Sean Sum, Hiroshi Harada, </a:t>
            </a:r>
            <a:r>
              <a:rPr lang="en-US" sz="1200" i="1" dirty="0" err="1" smtClean="0"/>
              <a:t>Fumihide</a:t>
            </a:r>
            <a:r>
              <a:rPr lang="en-US" sz="1200" i="1" dirty="0" smtClean="0"/>
              <a:t> Kojima, Zhou </a:t>
            </a:r>
            <a:r>
              <a:rPr lang="en-US" sz="1200" i="1" dirty="0" err="1" smtClean="0"/>
              <a:t>Lan</a:t>
            </a:r>
            <a:r>
              <a:rPr lang="en-US" sz="1200" i="1" dirty="0" smtClean="0"/>
              <a:t>, and </a:t>
            </a:r>
            <a:r>
              <a:rPr lang="en-US" sz="1200" i="1" dirty="0" err="1" smtClean="0"/>
              <a:t>Ryuhei</a:t>
            </a:r>
            <a:r>
              <a:rPr lang="en-US" sz="1200" i="1" dirty="0" smtClean="0"/>
              <a:t> </a:t>
            </a:r>
            <a:r>
              <a:rPr lang="en-US" sz="1200" i="1" dirty="0" err="1" smtClean="0"/>
              <a:t>Funada</a:t>
            </a:r>
            <a:r>
              <a:rPr lang="en-US" sz="1200" i="1" dirty="0" smtClean="0"/>
              <a:t>, NICT</a:t>
            </a:r>
            <a:r>
              <a:rPr lang="en-US" sz="1200" b="1" i="1" dirty="0" smtClean="0"/>
              <a:t>, </a:t>
            </a:r>
            <a:r>
              <a:rPr lang="fr-FR" sz="1200" dirty="0" smtClean="0"/>
              <a:t>IEEE Communications Magazine, July 2011</a:t>
            </a:r>
            <a:endParaRPr lang="en-US" sz="1200" dirty="0"/>
          </a:p>
        </p:txBody>
      </p:sp>
      <p:graphicFrame>
        <p:nvGraphicFramePr>
          <p:cNvPr id="9" name="Table 8"/>
          <p:cNvGraphicFramePr>
            <a:graphicFrameLocks noGrp="1"/>
          </p:cNvGraphicFramePr>
          <p:nvPr/>
        </p:nvGraphicFramePr>
        <p:xfrm>
          <a:off x="304800" y="2057400"/>
          <a:ext cx="8534400" cy="2392680"/>
        </p:xfrm>
        <a:graphic>
          <a:graphicData uri="http://schemas.openxmlformats.org/drawingml/2006/table">
            <a:tbl>
              <a:tblPr firstRow="1" bandRow="1">
                <a:tableStyleId>{5C22544A-7EE6-4342-B048-85BDC9FD1C3A}</a:tableStyleId>
              </a:tblPr>
              <a:tblGrid>
                <a:gridCol w="2017222"/>
                <a:gridCol w="1939636"/>
                <a:gridCol w="1163782"/>
                <a:gridCol w="2327564"/>
                <a:gridCol w="1086196"/>
              </a:tblGrid>
              <a:tr h="228600">
                <a:tc rowSpan="2">
                  <a:txBody>
                    <a:bodyPr/>
                    <a:lstStyle/>
                    <a:p>
                      <a:pPr algn="ctr"/>
                      <a:endParaRPr lang="en-US" sz="1200" dirty="0"/>
                    </a:p>
                  </a:txBody>
                  <a:tcPr>
                    <a:solidFill>
                      <a:schemeClr val="bg1"/>
                    </a:solidFill>
                  </a:tcPr>
                </a:tc>
                <a:tc rowSpan="2">
                  <a:txBody>
                    <a:bodyPr/>
                    <a:lstStyle/>
                    <a:p>
                      <a:pPr algn="ctr"/>
                      <a:r>
                        <a:rPr lang="en-US" sz="1200" dirty="0" smtClean="0"/>
                        <a:t>Fixed device</a:t>
                      </a:r>
                      <a:endParaRPr lang="en-US" sz="1200" dirty="0"/>
                    </a:p>
                  </a:txBody>
                  <a:tcPr/>
                </a:tc>
                <a:tc gridSpan="3">
                  <a:txBody>
                    <a:bodyPr/>
                    <a:lstStyle/>
                    <a:p>
                      <a:pPr algn="ctr"/>
                      <a:r>
                        <a:rPr lang="en-US" sz="1200" dirty="0" smtClean="0"/>
                        <a:t>Personal/portable device</a:t>
                      </a:r>
                      <a:endParaRPr lang="en-US" sz="1200" dirty="0"/>
                    </a:p>
                  </a:txBody>
                  <a:tcPr/>
                </a:tc>
                <a:tc hMerge="1">
                  <a:txBody>
                    <a:bodyPr/>
                    <a:lstStyle/>
                    <a:p>
                      <a:endParaRPr lang="en-US" dirty="0"/>
                    </a:p>
                  </a:txBody>
                  <a:tcPr/>
                </a:tc>
                <a:tc hMerge="1">
                  <a:txBody>
                    <a:bodyPr/>
                    <a:lstStyle/>
                    <a:p>
                      <a:endParaRPr lang="en-US" dirty="0"/>
                    </a:p>
                  </a:txBody>
                  <a:tcPr/>
                </a:tc>
              </a:tr>
              <a:tr h="228600">
                <a:tc vMerge="1">
                  <a:txBody>
                    <a:bodyPr/>
                    <a:lstStyle/>
                    <a:p>
                      <a:pPr algn="ctr"/>
                      <a:endParaRPr lang="en-US" sz="1200" dirty="0"/>
                    </a:p>
                  </a:txBody>
                  <a:tcPr/>
                </a:tc>
                <a:tc vMerge="1">
                  <a:txBody>
                    <a:bodyPr/>
                    <a:lstStyle/>
                    <a:p>
                      <a:pPr algn="ctr"/>
                      <a:endParaRPr lang="en-US" sz="1200" dirty="0"/>
                    </a:p>
                  </a:txBody>
                  <a:tcPr/>
                </a:tc>
                <a:tc>
                  <a:txBody>
                    <a:bodyPr/>
                    <a:lstStyle/>
                    <a:p>
                      <a:pPr algn="ctr"/>
                      <a:r>
                        <a:rPr lang="en-US" sz="1200" dirty="0" smtClean="0"/>
                        <a:t>Mode I (client)</a:t>
                      </a:r>
                      <a:endParaRPr lang="en-US" sz="1200" dirty="0"/>
                    </a:p>
                  </a:txBody>
                  <a:tcPr>
                    <a:solidFill>
                      <a:schemeClr val="tx2">
                        <a:lumMod val="40000"/>
                        <a:lumOff val="60000"/>
                      </a:schemeClr>
                    </a:solidFill>
                  </a:tcPr>
                </a:tc>
                <a:tc>
                  <a:txBody>
                    <a:bodyPr/>
                    <a:lstStyle/>
                    <a:p>
                      <a:pPr algn="ctr"/>
                      <a:r>
                        <a:rPr lang="en-US" sz="1200" dirty="0" smtClean="0"/>
                        <a:t>Mode II (independent)</a:t>
                      </a:r>
                      <a:endParaRPr lang="en-US" sz="1200" dirty="0"/>
                    </a:p>
                  </a:txBody>
                  <a:tcPr>
                    <a:solidFill>
                      <a:schemeClr val="tx2">
                        <a:lumMod val="40000"/>
                        <a:lumOff val="60000"/>
                      </a:schemeClr>
                    </a:solidFill>
                  </a:tcPr>
                </a:tc>
                <a:tc>
                  <a:txBody>
                    <a:bodyPr/>
                    <a:lstStyle/>
                    <a:p>
                      <a:pPr algn="ctr"/>
                      <a:r>
                        <a:rPr lang="en-US" sz="1200" dirty="0" smtClean="0"/>
                        <a:t>Sensing</a:t>
                      </a:r>
                      <a:r>
                        <a:rPr lang="en-US" sz="1200" baseline="0" dirty="0" smtClean="0"/>
                        <a:t> -only</a:t>
                      </a:r>
                      <a:endParaRPr lang="en-US" sz="1200" dirty="0"/>
                    </a:p>
                  </a:txBody>
                  <a:tcPr>
                    <a:solidFill>
                      <a:schemeClr val="tx2">
                        <a:lumMod val="40000"/>
                        <a:lumOff val="60000"/>
                      </a:schemeClr>
                    </a:solidFill>
                  </a:tcPr>
                </a:tc>
              </a:tr>
              <a:tr h="289560">
                <a:tc>
                  <a:txBody>
                    <a:bodyPr/>
                    <a:lstStyle/>
                    <a:p>
                      <a:pPr algn="ctr"/>
                      <a:r>
                        <a:rPr lang="en-US" sz="1200" dirty="0" err="1" smtClean="0"/>
                        <a:t>Geolocation</a:t>
                      </a:r>
                      <a:r>
                        <a:rPr lang="en-US" sz="1200" dirty="0" smtClean="0"/>
                        <a:t> awareness</a:t>
                      </a:r>
                      <a:endParaRPr lang="en-US" sz="1200" dirty="0"/>
                    </a:p>
                  </a:txBody>
                  <a:tcPr>
                    <a:solidFill>
                      <a:schemeClr val="accent2">
                        <a:lumMod val="20000"/>
                        <a:lumOff val="80000"/>
                      </a:schemeClr>
                    </a:solidFill>
                  </a:tcPr>
                </a:tc>
                <a:tc>
                  <a:txBody>
                    <a:bodyPr/>
                    <a:lstStyle/>
                    <a:p>
                      <a:pPr algn="ctr"/>
                      <a:r>
                        <a:rPr lang="en-US" sz="1200" dirty="0" smtClean="0"/>
                        <a:t>Required</a:t>
                      </a:r>
                      <a:r>
                        <a:rPr lang="en-US" sz="1200" baseline="0" dirty="0" smtClean="0"/>
                        <a:t> (accuracy +/-50m)</a:t>
                      </a:r>
                      <a:endParaRPr lang="en-US" sz="1200" dirty="0"/>
                    </a:p>
                  </a:txBody>
                  <a:tcPr/>
                </a:tc>
                <a:tc>
                  <a:txBody>
                    <a:bodyPr/>
                    <a:lstStyle/>
                    <a:p>
                      <a:pPr algn="ctr"/>
                      <a:r>
                        <a:rPr lang="en-US" sz="1200" dirty="0" smtClean="0"/>
                        <a:t>Not required</a:t>
                      </a:r>
                      <a:endParaRPr lang="en-US" sz="1200" dirty="0"/>
                    </a:p>
                  </a:txBody>
                  <a:tcPr/>
                </a:tc>
                <a:tc>
                  <a:txBody>
                    <a:bodyPr/>
                    <a:lstStyle/>
                    <a:p>
                      <a:pPr algn="ctr"/>
                      <a:r>
                        <a:rPr lang="en-US" sz="1200" dirty="0" smtClean="0"/>
                        <a:t>Required</a:t>
                      </a:r>
                      <a:r>
                        <a:rPr lang="en-US" sz="1200" baseline="0" dirty="0" smtClean="0"/>
                        <a:t> (accuracy +/-50m)</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Not required</a:t>
                      </a:r>
                    </a:p>
                  </a:txBody>
                  <a:tcPr/>
                </a:tc>
              </a:tr>
              <a:tr h="228600">
                <a:tc>
                  <a:txBody>
                    <a:bodyPr/>
                    <a:lstStyle/>
                    <a:p>
                      <a:pPr algn="ctr"/>
                      <a:r>
                        <a:rPr lang="en-US" sz="1200" dirty="0" err="1" smtClean="0"/>
                        <a:t>Geolocation</a:t>
                      </a:r>
                      <a:r>
                        <a:rPr lang="en-US" sz="1200" baseline="0" dirty="0" smtClean="0"/>
                        <a:t> re-establishment</a:t>
                      </a:r>
                      <a:endParaRPr lang="en-US" sz="1200" dirty="0"/>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Not required</a:t>
                      </a:r>
                    </a:p>
                  </a:txBody>
                  <a:tcPr/>
                </a:tc>
                <a:tc>
                  <a:txBody>
                    <a:bodyPr/>
                    <a:lstStyle/>
                    <a:p>
                      <a:pPr algn="ctr"/>
                      <a:r>
                        <a:rPr lang="en-US" sz="1200" dirty="0" smtClean="0"/>
                        <a:t>Not required</a:t>
                      </a:r>
                      <a:endParaRPr lang="en-US" sz="1200" dirty="0"/>
                    </a:p>
                  </a:txBody>
                  <a:tcPr/>
                </a:tc>
                <a:tc>
                  <a:txBody>
                    <a:bodyPr/>
                    <a:lstStyle/>
                    <a:p>
                      <a:pPr algn="ctr"/>
                      <a:r>
                        <a:rPr lang="en-US" sz="1200" dirty="0" smtClean="0"/>
                        <a:t>Required</a:t>
                      </a:r>
                      <a:r>
                        <a:rPr lang="en-US" sz="1200" baseline="0" dirty="0" smtClean="0"/>
                        <a:t> (once/min)</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Not required</a:t>
                      </a:r>
                    </a:p>
                  </a:txBody>
                  <a:tcPr/>
                </a:tc>
              </a:tr>
              <a:tr h="259080">
                <a:tc>
                  <a:txBody>
                    <a:bodyPr/>
                    <a:lstStyle/>
                    <a:p>
                      <a:pPr algn="ctr"/>
                      <a:r>
                        <a:rPr lang="en-US" sz="1200" dirty="0" smtClean="0"/>
                        <a:t>Database access</a:t>
                      </a:r>
                    </a:p>
                  </a:txBody>
                  <a:tcPr>
                    <a:solidFill>
                      <a:schemeClr val="accent2">
                        <a:lumMod val="20000"/>
                        <a:lumOff val="80000"/>
                      </a:schemeClr>
                    </a:solidFill>
                  </a:tcPr>
                </a:tc>
                <a:tc>
                  <a:txBody>
                    <a:bodyPr/>
                    <a:lstStyle/>
                    <a:p>
                      <a:pPr algn="ctr"/>
                      <a:r>
                        <a:rPr lang="en-US" sz="1200" dirty="0" smtClean="0"/>
                        <a:t>Required</a:t>
                      </a:r>
                      <a:r>
                        <a:rPr lang="en-US" sz="1200" baseline="0" dirty="0" smtClean="0"/>
                        <a:t> (once/day)</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Not</a:t>
                      </a:r>
                      <a:r>
                        <a:rPr lang="en-US" sz="1200" baseline="0" dirty="0" smtClean="0"/>
                        <a:t> r</a:t>
                      </a:r>
                      <a:r>
                        <a:rPr lang="en-US" sz="1200" dirty="0" smtClean="0"/>
                        <a:t>equired</a:t>
                      </a:r>
                    </a:p>
                  </a:txBody>
                  <a:tcPr/>
                </a:tc>
                <a:tc>
                  <a:txBody>
                    <a:bodyPr/>
                    <a:lstStyle/>
                    <a:p>
                      <a:pPr algn="ctr"/>
                      <a:r>
                        <a:rPr lang="en-US" sz="1200" dirty="0" smtClean="0"/>
                        <a:t>Required</a:t>
                      </a:r>
                      <a:r>
                        <a:rPr lang="en-US" sz="1200" baseline="0" dirty="0" smtClean="0"/>
                        <a:t> (daily and upon location change)</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Not required</a:t>
                      </a:r>
                    </a:p>
                  </a:txBody>
                  <a:tcPr/>
                </a:tc>
              </a:tr>
              <a:tr h="182880">
                <a:tc>
                  <a:txBody>
                    <a:bodyPr/>
                    <a:lstStyle/>
                    <a:p>
                      <a:pPr algn="ctr"/>
                      <a:r>
                        <a:rPr lang="en-US" sz="1200" dirty="0" smtClean="0"/>
                        <a:t>Available channels</a:t>
                      </a:r>
                      <a:endParaRPr lang="en-US" sz="1200" dirty="0"/>
                    </a:p>
                  </a:txBody>
                  <a:tcPr>
                    <a:solidFill>
                      <a:schemeClr val="accent2">
                        <a:lumMod val="20000"/>
                        <a:lumOff val="80000"/>
                      </a:schemeClr>
                    </a:solidFill>
                  </a:tcPr>
                </a:tc>
                <a:tc>
                  <a:txBody>
                    <a:bodyPr/>
                    <a:lstStyle/>
                    <a:p>
                      <a:pPr algn="ctr"/>
                      <a:r>
                        <a:rPr lang="en-US" sz="1200" dirty="0" smtClean="0"/>
                        <a:t>2-51 (except</a:t>
                      </a:r>
                      <a:r>
                        <a:rPr lang="en-US" sz="1200" baseline="0" dirty="0" smtClean="0"/>
                        <a:t> 3,4,36-38)</a:t>
                      </a:r>
                      <a:endParaRPr lang="en-US" sz="1200" dirty="0"/>
                    </a:p>
                  </a:txBody>
                  <a:tcPr/>
                </a:tc>
                <a:tc>
                  <a:txBody>
                    <a:bodyPr/>
                    <a:lstStyle/>
                    <a:p>
                      <a:pPr algn="ctr"/>
                      <a:endParaRPr lang="en-US" sz="12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21-51 (except</a:t>
                      </a:r>
                      <a:r>
                        <a:rPr lang="en-US" sz="1200" baseline="0" dirty="0" smtClean="0"/>
                        <a:t> 36-38)</a:t>
                      </a:r>
                      <a:endParaRPr lang="en-US" sz="1200" dirty="0" smtClean="0"/>
                    </a:p>
                  </a:txBody>
                  <a:tcPr/>
                </a:tc>
                <a:tc>
                  <a:txBody>
                    <a:bodyPr/>
                    <a:lstStyle/>
                    <a:p>
                      <a:pPr algn="ctr"/>
                      <a:endParaRPr lang="en-US" sz="1200"/>
                    </a:p>
                  </a:txBody>
                  <a:tcPr/>
                </a:tc>
              </a:tr>
              <a:tr h="137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Power (EIRP)</a:t>
                      </a:r>
                    </a:p>
                  </a:txBody>
                  <a:tcPr>
                    <a:solidFill>
                      <a:schemeClr val="accent2">
                        <a:lumMod val="20000"/>
                        <a:lumOff val="80000"/>
                      </a:schemeClr>
                    </a:solidFill>
                  </a:tcPr>
                </a:tc>
                <a:tc>
                  <a:txBody>
                    <a:bodyPr/>
                    <a:lstStyle/>
                    <a:p>
                      <a:pPr algn="ctr"/>
                      <a:r>
                        <a:rPr lang="en-US" sz="1200" dirty="0" smtClean="0"/>
                        <a:t>4 W</a:t>
                      </a:r>
                      <a:endParaRPr lang="en-US" sz="1200" dirty="0"/>
                    </a:p>
                  </a:txBody>
                  <a:tcPr/>
                </a:tc>
                <a:tc gridSpan="2">
                  <a:txBody>
                    <a:bodyPr/>
                    <a:lstStyle/>
                    <a:p>
                      <a:pPr algn="ctr"/>
                      <a:r>
                        <a:rPr lang="en-US" sz="1200" dirty="0" smtClean="0"/>
                        <a:t>100 </a:t>
                      </a:r>
                      <a:r>
                        <a:rPr lang="en-US" sz="1200" dirty="0" err="1" smtClean="0"/>
                        <a:t>mW</a:t>
                      </a:r>
                      <a:r>
                        <a:rPr lang="en-US" sz="1200" dirty="0" smtClean="0"/>
                        <a:t> *</a:t>
                      </a:r>
                      <a:endParaRPr lang="en-US" sz="1200" dirty="0"/>
                    </a:p>
                  </a:txBody>
                  <a:tcPr/>
                </a:tc>
                <a:tc hMerge="1">
                  <a:txBody>
                    <a:bodyPr/>
                    <a:lstStyle/>
                    <a:p>
                      <a:pPr algn="ctr"/>
                      <a:endParaRPr lang="en-US" sz="1400" dirty="0"/>
                    </a:p>
                  </a:txBody>
                  <a:tcPr/>
                </a:tc>
                <a:tc>
                  <a:txBody>
                    <a:bodyPr/>
                    <a:lstStyle/>
                    <a:p>
                      <a:pPr algn="ctr"/>
                      <a:r>
                        <a:rPr lang="en-US" sz="1200" dirty="0" smtClean="0"/>
                        <a:t>50 </a:t>
                      </a:r>
                      <a:r>
                        <a:rPr lang="en-US" sz="1200" dirty="0" err="1" smtClean="0"/>
                        <a:t>mW</a:t>
                      </a:r>
                      <a:endParaRPr lang="en-US" sz="1200" dirty="0"/>
                    </a:p>
                  </a:txBody>
                  <a:tcPr/>
                </a:tc>
              </a:tr>
              <a:tr h="167640">
                <a:tc>
                  <a:txBody>
                    <a:bodyPr/>
                    <a:lstStyle/>
                    <a:p>
                      <a:pPr algn="ctr"/>
                      <a:r>
                        <a:rPr lang="en-US" sz="1200" dirty="0" smtClean="0"/>
                        <a:t>Spectrum sensing</a:t>
                      </a:r>
                      <a:endParaRPr lang="en-US" sz="1200" dirty="0"/>
                    </a:p>
                  </a:txBody>
                  <a:tcPr>
                    <a:solidFill>
                      <a:schemeClr val="accent2">
                        <a:lumMod val="20000"/>
                        <a:lumOff val="80000"/>
                      </a:schemeClr>
                    </a:solidFill>
                  </a:tcPr>
                </a:tc>
                <a:tc gridSpan="3">
                  <a:txBody>
                    <a:bodyPr/>
                    <a:lstStyle/>
                    <a:p>
                      <a:pPr algn="ctr"/>
                      <a:r>
                        <a:rPr lang="en-US" sz="1200" dirty="0" smtClean="0"/>
                        <a:t>Not required</a:t>
                      </a:r>
                      <a:endParaRPr lang="en-US" sz="1200" dirty="0"/>
                    </a:p>
                  </a:txBody>
                  <a:tcPr/>
                </a:tc>
                <a:tc hMerge="1">
                  <a:txBody>
                    <a:bodyPr/>
                    <a:lstStyle/>
                    <a:p>
                      <a:pPr algn="ctr"/>
                      <a:endParaRPr lang="en-US" sz="1400" dirty="0"/>
                    </a:p>
                  </a:txBody>
                  <a:tcPr/>
                </a:tc>
                <a:tc hMerge="1">
                  <a:txBody>
                    <a:bodyPr/>
                    <a:lstStyle/>
                    <a:p>
                      <a:pPr algn="ctr"/>
                      <a:endParaRPr lang="en-US" sz="1400" dirty="0"/>
                    </a:p>
                  </a:txBody>
                  <a:tcPr/>
                </a:tc>
                <a:tc>
                  <a:txBody>
                    <a:bodyPr/>
                    <a:lstStyle/>
                    <a:p>
                      <a:pPr algn="ctr"/>
                      <a:r>
                        <a:rPr lang="en-US" sz="1200" dirty="0" smtClean="0"/>
                        <a:t>required</a:t>
                      </a:r>
                      <a:endParaRPr lang="en-US" sz="1200" dirty="0"/>
                    </a:p>
                  </a:txBody>
                  <a:tcPr/>
                </a:tc>
              </a:tr>
            </a:tbl>
          </a:graphicData>
        </a:graphic>
      </p:graphicFrame>
      <p:sp>
        <p:nvSpPr>
          <p:cNvPr id="8"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40</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FCC RULES LIMIT WHITE SPACE AVAILABILITY IN POPULATED AREAS</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000" b="1" dirty="0" smtClean="0"/>
              <a:t>White Spaces, Blacked Out:</a:t>
            </a:r>
            <a:r>
              <a:rPr lang="en-US" sz="2000" dirty="0" smtClean="0"/>
              <a:t> </a:t>
            </a:r>
            <a:r>
              <a:rPr lang="en-US" sz="1600" dirty="0" smtClean="0"/>
              <a:t>Empty airwaves called white spaces could enable long-range communications, but FCC rules strictly limit their use in populated areas. Such areas show up in black on this map of white-space availability in the part of the VHF band that corresponds to TV channels 7 to 13. A similar problem also occurs in the UHF spectrum. </a:t>
            </a:r>
          </a:p>
          <a:p>
            <a:endParaRPr lang="en-US" dirty="0"/>
          </a:p>
        </p:txBody>
      </p:sp>
      <p:pic>
        <p:nvPicPr>
          <p:cNvPr id="302082" name="Picture 2"/>
          <p:cNvPicPr>
            <a:picLocks noChangeAspect="1" noChangeArrowheads="1"/>
          </p:cNvPicPr>
          <p:nvPr/>
        </p:nvPicPr>
        <p:blipFill>
          <a:blip r:embed="rId2" cstate="print"/>
          <a:srcRect/>
          <a:stretch>
            <a:fillRect/>
          </a:stretch>
        </p:blipFill>
        <p:spPr bwMode="auto">
          <a:xfrm>
            <a:off x="304800" y="2743200"/>
            <a:ext cx="8629650" cy="3648075"/>
          </a:xfrm>
          <a:prstGeom prst="rect">
            <a:avLst/>
          </a:prstGeom>
          <a:noFill/>
          <a:ln w="9525">
            <a:noFill/>
            <a:miter lim="800000"/>
            <a:headEnd/>
            <a:tailEnd/>
          </a:ln>
        </p:spPr>
      </p:pic>
      <p:sp>
        <p:nvSpPr>
          <p:cNvPr id="7"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41</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200"/>
              </a:lnSpc>
            </a:pPr>
            <a:r>
              <a:rPr lang="en-US" sz="3200" b="1" i="1" dirty="0" smtClean="0">
                <a:solidFill>
                  <a:srgbClr val="FF0000"/>
                </a:solidFill>
              </a:rPr>
              <a:t>WHITE </a:t>
            </a:r>
            <a:r>
              <a:rPr lang="en-US" sz="3200" b="1" i="1" dirty="0" smtClean="0">
                <a:solidFill>
                  <a:srgbClr val="FF0000"/>
                </a:solidFill>
              </a:rPr>
              <a:t>SPACE </a:t>
            </a:r>
            <a:r>
              <a:rPr lang="en-US" sz="3200" b="1" i="1" dirty="0" smtClean="0">
                <a:solidFill>
                  <a:srgbClr val="FF0000"/>
                </a:solidFill>
              </a:rPr>
              <a:t>ACTIVITIES</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000" dirty="0" smtClean="0"/>
              <a:t>IEEE 802.22 </a:t>
            </a:r>
          </a:p>
          <a:p>
            <a:pPr lvl="1"/>
            <a:r>
              <a:rPr lang="en-US" sz="1600" dirty="0" smtClean="0"/>
              <a:t>WRAN </a:t>
            </a:r>
          </a:p>
          <a:p>
            <a:pPr lvl="1"/>
            <a:r>
              <a:rPr lang="en-GB" sz="1600" dirty="0" smtClean="0"/>
              <a:t>RASGCIM</a:t>
            </a:r>
            <a:r>
              <a:rPr lang="en-US" sz="1600" dirty="0" smtClean="0"/>
              <a:t> Study Group for Smart Utility and Critical Infrastructure Monitoring Networks</a:t>
            </a:r>
          </a:p>
          <a:p>
            <a:r>
              <a:rPr lang="en-US" sz="2000" dirty="0" smtClean="0"/>
              <a:t>IEEE 802.11af -TVWS </a:t>
            </a:r>
            <a:r>
              <a:rPr lang="en-US" sz="2000" dirty="0" err="1" smtClean="0"/>
              <a:t>WiFi</a:t>
            </a:r>
            <a:endParaRPr lang="en-US" sz="2000" dirty="0" smtClean="0"/>
          </a:p>
          <a:p>
            <a:r>
              <a:rPr lang="en-US" sz="2000" dirty="0" smtClean="0"/>
              <a:t>IEEE 802.15 TG4m </a:t>
            </a:r>
          </a:p>
          <a:p>
            <a:r>
              <a:rPr lang="en-US" sz="2000" dirty="0" smtClean="0"/>
              <a:t>IEEE 802.19.1 –Interoperability (or coexistence) among white space devices</a:t>
            </a:r>
          </a:p>
          <a:p>
            <a:r>
              <a:rPr lang="en-US" sz="2000" dirty="0" smtClean="0"/>
              <a:t>ECMA TC-48 TG1</a:t>
            </a:r>
          </a:p>
          <a:p>
            <a:r>
              <a:rPr lang="en-US" sz="2000" dirty="0" smtClean="0"/>
              <a:t>Devices from the White Spaces Coalition</a:t>
            </a:r>
          </a:p>
          <a:p>
            <a:r>
              <a:rPr lang="en-US" sz="2000" dirty="0" smtClean="0"/>
              <a:t>Weightless M2M Standard</a:t>
            </a:r>
            <a:endParaRPr lang="en-US" sz="2000" dirty="0" smtClean="0">
              <a:solidFill>
                <a:srgbClr val="00B050"/>
              </a:solidFill>
            </a:endParaRPr>
          </a:p>
          <a:p>
            <a:endParaRPr lang="en-US" sz="2000" dirty="0" smtClean="0"/>
          </a:p>
          <a:p>
            <a:pPr lvl="1"/>
            <a:endParaRPr lang="en-US" dirty="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42</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a:t>
            </a:r>
            <a:r>
              <a:rPr lang="en-US" sz="3200" b="1" i="1" dirty="0" smtClean="0">
                <a:solidFill>
                  <a:srgbClr val="00B0F0"/>
                </a:solidFill>
              </a:rPr>
              <a:t>SPACE </a:t>
            </a:r>
            <a:r>
              <a:rPr lang="en-US" sz="3200" b="1" i="1" dirty="0" smtClean="0">
                <a:solidFill>
                  <a:srgbClr val="00B0F0"/>
                </a:solidFill>
              </a:rPr>
              <a:t>ACTIVITIES</a:t>
            </a:r>
            <a:br>
              <a:rPr lang="en-US" sz="3200" b="1" i="1" dirty="0" smtClean="0">
                <a:solidFill>
                  <a:srgbClr val="00B0F0"/>
                </a:solidFill>
              </a:rPr>
            </a:br>
            <a:r>
              <a:rPr lang="en-US" sz="3200" b="1" i="1" dirty="0" smtClean="0">
                <a:solidFill>
                  <a:srgbClr val="00B0F0"/>
                </a:solidFill>
              </a:rPr>
              <a:t>802.22 RASGCIM SG (1)</a:t>
            </a:r>
            <a:endParaRPr lang="en-US" sz="3200" i="1"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r>
              <a:rPr lang="en-US" sz="2600" dirty="0" smtClean="0"/>
              <a:t>802.22 RASGCIM Study Group</a:t>
            </a:r>
          </a:p>
          <a:p>
            <a:pPr lvl="1"/>
            <a:r>
              <a:rPr lang="en-US" sz="2600" dirty="0" smtClean="0"/>
              <a:t>Scope: </a:t>
            </a:r>
            <a:r>
              <a:rPr lang="en-US" sz="2100" dirty="0" smtClean="0"/>
              <a:t>RASGCIM (Regional Area Smart Grid And Critical Infrastructure Monitoring) </a:t>
            </a:r>
          </a:p>
          <a:p>
            <a:pPr lvl="2"/>
            <a:r>
              <a:rPr lang="en-US" sz="2200" dirty="0" smtClean="0"/>
              <a:t>This standard specifies alternate PHY and necessary MAC amendments to IEEE std. 802.22-2011 for operation in VHF/UHF TV broadcast bands between 54 MHz and 862 MHz to support enhanced broadband services and monitoring applications. The standard supports aggregate data rates greater than the maximum data rate supported by the IEEE std. 802.22-2011. This standard defines new classes of 802.22 devices to address these applications and supports more than 512 devices. This standard also specifies techniques to enhance communications among the devices and makes necessary amendments to the cognitive, security &amp; parameters and connection management clauses.</a:t>
            </a:r>
          </a:p>
          <a:p>
            <a:pPr lvl="1"/>
            <a:r>
              <a:rPr lang="en-GB" sz="2600" dirty="0" smtClean="0"/>
              <a:t>For combined broadband services and monitoring applications aimed at wireless regional area networks using television white space bands</a:t>
            </a:r>
          </a:p>
          <a:p>
            <a:pPr lvl="2"/>
            <a:r>
              <a:rPr lang="en-US" sz="2200" dirty="0" smtClean="0"/>
              <a:t>Extending regional area broadband services to applications such as real-time and/or near real-time monitoring, emergency broadband services, remote medical services etc</a:t>
            </a:r>
          </a:p>
          <a:p>
            <a:pPr lvl="1"/>
            <a:r>
              <a:rPr lang="en-US" sz="2600" dirty="0" smtClean="0"/>
              <a:t>PAR and 5C submitted to EC in Sep. 2011</a:t>
            </a:r>
          </a:p>
          <a:p>
            <a:pPr lvl="1"/>
            <a:endParaRPr lang="en-US" dirty="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43</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802.22 RASGCIM SG (2)</a:t>
            </a:r>
            <a:endParaRPr lang="en-US" sz="3200" i="1" dirty="0">
              <a:solidFill>
                <a:srgbClr val="00B0F0"/>
              </a:solidFill>
            </a:endParaRPr>
          </a:p>
        </p:txBody>
      </p:sp>
      <p:pic>
        <p:nvPicPr>
          <p:cNvPr id="6" name="Picture 7"/>
          <p:cNvPicPr>
            <a:picLocks noChangeAspect="1" noChangeArrowheads="1"/>
          </p:cNvPicPr>
          <p:nvPr/>
        </p:nvPicPr>
        <p:blipFill>
          <a:blip r:embed="rId2" cstate="print"/>
          <a:srcRect/>
          <a:stretch>
            <a:fillRect/>
          </a:stretch>
        </p:blipFill>
        <p:spPr bwMode="auto">
          <a:xfrm>
            <a:off x="250825" y="1412875"/>
            <a:ext cx="8642350" cy="4759325"/>
          </a:xfrm>
          <a:prstGeom prst="rect">
            <a:avLst/>
          </a:prstGeom>
          <a:noFill/>
          <a:ln w="9525">
            <a:noFill/>
            <a:miter lim="800000"/>
            <a:headEnd/>
            <a:tailEnd/>
          </a:ln>
        </p:spPr>
      </p:pic>
      <p:sp>
        <p:nvSpPr>
          <p:cNvPr id="7" name="Rectangle 6"/>
          <p:cNvSpPr/>
          <p:nvPr/>
        </p:nvSpPr>
        <p:spPr>
          <a:xfrm>
            <a:off x="457200" y="1447800"/>
            <a:ext cx="2438400" cy="1200329"/>
          </a:xfrm>
          <a:prstGeom prst="rect">
            <a:avLst/>
          </a:prstGeom>
        </p:spPr>
        <p:txBody>
          <a:bodyPr wrap="square">
            <a:spAutoFit/>
          </a:bodyPr>
          <a:lstStyle/>
          <a:p>
            <a:r>
              <a:rPr lang="en-US" altLang="ja-JP" b="1" dirty="0" smtClean="0">
                <a:solidFill>
                  <a:srgbClr val="0070C0"/>
                </a:solidFill>
                <a:ea typeface="ＭＳ Ｐゴシック" charset="-128"/>
              </a:rPr>
              <a:t>802 Standard Activities for Smart Grid and Critical Infrastructure Monitoring</a:t>
            </a:r>
            <a:endParaRPr lang="en-US" b="1" dirty="0">
              <a:solidFill>
                <a:srgbClr val="0070C0"/>
              </a:solidFill>
            </a:endParaRPr>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44</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802.22 RASGCIM SG (3)</a:t>
            </a:r>
            <a:endParaRPr lang="en-US" sz="3200" i="1" dirty="0">
              <a:solidFill>
                <a:srgbClr val="00B0F0"/>
              </a:solidFill>
            </a:endParaRPr>
          </a:p>
        </p:txBody>
      </p:sp>
      <p:pic>
        <p:nvPicPr>
          <p:cNvPr id="8" name="Picture 3"/>
          <p:cNvPicPr>
            <a:picLocks noChangeAspect="1" noChangeArrowheads="1"/>
          </p:cNvPicPr>
          <p:nvPr/>
        </p:nvPicPr>
        <p:blipFill>
          <a:blip r:embed="rId2" cstate="print"/>
          <a:srcRect/>
          <a:stretch>
            <a:fillRect/>
          </a:stretch>
        </p:blipFill>
        <p:spPr bwMode="auto">
          <a:xfrm>
            <a:off x="381000" y="1447800"/>
            <a:ext cx="5486400" cy="4953000"/>
          </a:xfrm>
          <a:prstGeom prst="rect">
            <a:avLst/>
          </a:prstGeom>
          <a:noFill/>
          <a:ln w="9525">
            <a:noFill/>
            <a:miter lim="800000"/>
            <a:headEnd/>
            <a:tailEnd/>
          </a:ln>
        </p:spPr>
      </p:pic>
      <p:graphicFrame>
        <p:nvGraphicFramePr>
          <p:cNvPr id="10" name="コンテンツ プレースホルダ 60"/>
          <p:cNvGraphicFramePr>
            <a:graphicFrameLocks noGrp="1"/>
          </p:cNvGraphicFramePr>
          <p:nvPr/>
        </p:nvGraphicFramePr>
        <p:xfrm>
          <a:off x="5867400" y="1447800"/>
          <a:ext cx="3022724" cy="4900539"/>
        </p:xfrm>
        <a:graphic>
          <a:graphicData uri="http://schemas.openxmlformats.org/drawingml/2006/table">
            <a:tbl>
              <a:tblPr/>
              <a:tblGrid>
                <a:gridCol w="3022724"/>
              </a:tblGrid>
              <a:tr h="289957">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Times New Roman" pitchFamily="18" charset="0"/>
                          <a:ea typeface="ＭＳ Ｐゴシック" charset="-128"/>
                          <a:cs typeface="Arial" charset="0"/>
                        </a:rPr>
                        <a:t>Usage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r h="695898">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altLang="ja-JP" sz="1400" b="1" dirty="0" smtClean="0">
                          <a:solidFill>
                            <a:srgbClr val="FF0000"/>
                          </a:solidFill>
                          <a:ea typeface="ＭＳ Ｐゴシック" charset="-128"/>
                        </a:rPr>
                        <a:t>Combined Smart Grid, Monitoring and Broadband Services by different types of CPEs</a:t>
                      </a:r>
                      <a:endParaRPr kumimoji="1" lang="en-US" altLang="ja-JP" sz="1400" b="1" i="0" u="none" strike="noStrike" cap="none" normalizeH="0" baseline="0" dirty="0" smtClean="0">
                        <a:ln>
                          <a:noFill/>
                        </a:ln>
                        <a:solidFill>
                          <a:srgbClr val="FF0000"/>
                        </a:solidFill>
                        <a:effectLst/>
                        <a:latin typeface="Times New Roman" pitchFamily="18" charset="0"/>
                        <a:ea typeface="ＭＳ Ｐゴシック"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289957">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Times New Roman" pitchFamily="18" charset="0"/>
                          <a:ea typeface="ＭＳ Ｐゴシック" charset="-128"/>
                          <a:cs typeface="Arial" charset="0"/>
                        </a:rPr>
                        <a:t>Properties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5599">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arenR"/>
                        <a:tabLst/>
                        <a:defRPr/>
                      </a:pPr>
                      <a:r>
                        <a:rPr kumimoji="0" lang="en-US" altLang="ja-JP" sz="1400" b="0" i="0" u="none" strike="noStrike" kern="1200" cap="none" spc="0" normalizeH="0" baseline="0" noProof="0" dirty="0" smtClean="0">
                          <a:ln>
                            <a:noFill/>
                          </a:ln>
                          <a:effectLst/>
                          <a:uLnTx/>
                          <a:uFillTx/>
                          <a:latin typeface="+mn-lt"/>
                          <a:ea typeface="+mn-ea"/>
                          <a:cs typeface="+mn-cs"/>
                        </a:rPr>
                        <a:t>802.22 RA smart grid and critical infrastructure monitoring application will be complimentary to other short range applications at the users’ end</a:t>
                      </a:r>
                    </a:p>
                    <a:p>
                      <a:pPr marL="342900" marR="0" lvl="0" indent="-342900" algn="l" defTabSz="914400" rtl="0" eaLnBrk="1" fontAlgn="base" latinLnBrk="0" hangingPunct="1">
                        <a:lnSpc>
                          <a:spcPct val="100000"/>
                        </a:lnSpc>
                        <a:spcBef>
                          <a:spcPct val="0"/>
                        </a:spcBef>
                        <a:spcAft>
                          <a:spcPct val="0"/>
                        </a:spcAft>
                        <a:buClrTx/>
                        <a:buSzTx/>
                        <a:buFontTx/>
                        <a:buAutoNum type="arabicParenR"/>
                        <a:tabLst/>
                        <a:defRPr/>
                      </a:pPr>
                      <a:r>
                        <a:rPr kumimoji="0" lang="en-US" altLang="ja-JP" sz="1400" b="0" i="0" u="none" strike="noStrike" kern="1200" cap="none" spc="0" normalizeH="0" baseline="0" noProof="0" dirty="0" smtClean="0">
                          <a:ln>
                            <a:noFill/>
                          </a:ln>
                          <a:effectLst/>
                          <a:uLnTx/>
                          <a:uFillTx/>
                          <a:latin typeface="+mn-lt"/>
                          <a:ea typeface="+mn-ea"/>
                          <a:cs typeface="+mn-cs"/>
                        </a:rPr>
                        <a:t>We may have different types of CPEs in 802.22 new SG</a:t>
                      </a:r>
                    </a:p>
                    <a:p>
                      <a:pPr marL="342900" marR="0" lvl="0" indent="-342900" algn="l" defTabSz="914400" rtl="0" eaLnBrk="1" fontAlgn="base" latinLnBrk="0" hangingPunct="1">
                        <a:lnSpc>
                          <a:spcPct val="100000"/>
                        </a:lnSpc>
                        <a:spcBef>
                          <a:spcPct val="0"/>
                        </a:spcBef>
                        <a:spcAft>
                          <a:spcPct val="0"/>
                        </a:spcAft>
                        <a:buClrTx/>
                        <a:buSzTx/>
                        <a:buFontTx/>
                        <a:buAutoNum type="arabicParenR"/>
                        <a:tabLst/>
                        <a:defRPr/>
                      </a:pPr>
                      <a:r>
                        <a:rPr kumimoji="0" lang="en-US" altLang="ja-JP" sz="1400" b="0" i="0" u="none" strike="noStrike" kern="1200" cap="none" spc="0" normalizeH="0" baseline="0" noProof="0" dirty="0" smtClean="0">
                          <a:ln>
                            <a:noFill/>
                          </a:ln>
                          <a:effectLst/>
                          <a:uLnTx/>
                          <a:uFillTx/>
                          <a:latin typeface="+mn-lt"/>
                          <a:ea typeface="+mn-ea"/>
                          <a:cs typeface="+mn-cs"/>
                        </a:rPr>
                        <a:t>Currently CPEs can not communicate to each other. We need this capability</a:t>
                      </a:r>
                    </a:p>
                    <a:p>
                      <a:pPr marL="342900" marR="0" lvl="0" indent="-342900" algn="l" defTabSz="914400" rtl="0" eaLnBrk="1" fontAlgn="base" latinLnBrk="0" hangingPunct="1">
                        <a:lnSpc>
                          <a:spcPct val="100000"/>
                        </a:lnSpc>
                        <a:spcBef>
                          <a:spcPct val="0"/>
                        </a:spcBef>
                        <a:spcAft>
                          <a:spcPct val="0"/>
                        </a:spcAft>
                        <a:buClrTx/>
                        <a:buSzTx/>
                        <a:buFontTx/>
                        <a:buAutoNum type="arabicParenR"/>
                        <a:tabLst/>
                        <a:defRPr/>
                      </a:pPr>
                      <a:r>
                        <a:rPr kumimoji="0" lang="en-US" altLang="ja-JP" sz="1400" b="0" i="0" u="none" strike="noStrike" kern="1200" cap="none" spc="0" normalizeH="0" baseline="0" noProof="0" dirty="0" smtClean="0">
                          <a:ln>
                            <a:noFill/>
                          </a:ln>
                          <a:effectLst/>
                          <a:uLnTx/>
                          <a:uFillTx/>
                          <a:latin typeface="+mn-lt"/>
                          <a:ea typeface="+mn-ea"/>
                          <a:cs typeface="+mn-cs"/>
                        </a:rPr>
                        <a:t> Improved broadband</a:t>
                      </a:r>
                      <a:r>
                        <a:rPr kumimoji="0" lang="en-US" altLang="ja-JP" sz="1400" b="0" i="0" u="none" strike="noStrike" kern="1200" cap="none" spc="0" normalizeH="0" noProof="0" dirty="0" smtClean="0">
                          <a:ln>
                            <a:noFill/>
                          </a:ln>
                          <a:effectLst/>
                          <a:uLnTx/>
                          <a:uFillTx/>
                          <a:latin typeface="+mn-lt"/>
                          <a:ea typeface="+mn-ea"/>
                          <a:cs typeface="+mn-cs"/>
                        </a:rPr>
                        <a:t> service by using wider bandwidth through channel aggregation</a:t>
                      </a:r>
                      <a:endPar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2899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Times New Roman" pitchFamily="18" charset="0"/>
                          <a:ea typeface="ＭＳ Ｐゴシック" charset="-128"/>
                          <a:cs typeface="Arial" charset="0"/>
                        </a:rPr>
                        <a:t>Topology</a:t>
                      </a:r>
                      <a:endParaRPr kumimoji="1" lang="ja-JP" altLang="en-US" sz="1400" b="1"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49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Infrastructure mode</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&amp; Ad mode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bl>
          </a:graphicData>
        </a:graphic>
      </p:graphicFrame>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45</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802.22 RASGCIM SG (4)</a:t>
            </a:r>
            <a:endParaRPr lang="en-US" sz="3200" i="1" dirty="0">
              <a:solidFill>
                <a:srgbClr val="00B0F0"/>
              </a:solidFill>
            </a:endParaRPr>
          </a:p>
        </p:txBody>
      </p:sp>
      <p:graphicFrame>
        <p:nvGraphicFramePr>
          <p:cNvPr id="6" name="コンテンツ プレースホルダ 4"/>
          <p:cNvGraphicFramePr>
            <a:graphicFrameLocks noGrp="1"/>
          </p:cNvGraphicFramePr>
          <p:nvPr/>
        </p:nvGraphicFramePr>
        <p:xfrm>
          <a:off x="468313" y="1773238"/>
          <a:ext cx="8351837" cy="4267200"/>
        </p:xfrm>
        <a:graphic>
          <a:graphicData uri="http://schemas.openxmlformats.org/drawingml/2006/table">
            <a:tbl>
              <a:tblPr/>
              <a:tblGrid>
                <a:gridCol w="1449387"/>
                <a:gridCol w="3662363"/>
                <a:gridCol w="3240087"/>
              </a:tblGrid>
              <a:tr h="2374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Times New Roman" pitchFamily="18" charset="0"/>
                          <a:ea typeface="ＭＳ Ｐゴシック" charset="-128"/>
                          <a:cs typeface="Arial" charset="0"/>
                        </a:rPr>
                        <a:t>Category</a:t>
                      </a:r>
                      <a:endParaRPr kumimoji="1" lang="ja-JP" altLang="en-US" sz="16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Times New Roman" pitchFamily="18" charset="0"/>
                          <a:ea typeface="ＭＳ Ｐゴシック" charset="-128"/>
                          <a:cs typeface="Arial" charset="0"/>
                        </a:rPr>
                        <a:t>Usage Cases</a:t>
                      </a:r>
                      <a:endParaRPr kumimoji="1" lang="ja-JP" altLang="en-US" sz="16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Times New Roman" pitchFamily="18" charset="0"/>
                          <a:ea typeface="ＭＳ Ｐゴシック" charset="-128"/>
                          <a:cs typeface="Arial" charset="0"/>
                        </a:rPr>
                        <a:t>Properties</a:t>
                      </a:r>
                      <a:endParaRPr kumimoji="1" lang="ja-JP" altLang="en-US" sz="16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15839">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A) Smart Grid &amp; Monitoring</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A1) Regional Area Smart Grid/Metering</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6">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Low capacity/complexity CPEs </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Very large number of monitoring CPEs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Fixed and Potable CPEs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Real time monitoring</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Low duty cycle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High reliability and security</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Large coverage area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Infrastructure connection</a:t>
                      </a: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15839">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A2) Agriculture/Farm House Monitoring</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endParaRPr kumimoji="1" lang="ja-JP" altLang="en-US"/>
                    </a:p>
                  </a:txBody>
                  <a:tcPr/>
                </a:tc>
              </a:tr>
              <a:tr h="215839">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A3) Critical Infrastructure/Hazard Monitoring</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endParaRPr kumimoji="1" lang="ja-JP" altLang="en-US"/>
                    </a:p>
                  </a:txBody>
                  <a:tcPr/>
                </a:tc>
              </a:tr>
              <a:tr h="218012">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A4) Environment Monitoring</a:t>
                      </a: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endParaRPr kumimoji="1" lang="ja-JP" altLang="en-US"/>
                    </a:p>
                  </a:txBody>
                  <a:tcPr/>
                </a:tc>
              </a:tr>
              <a:tr h="21583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A5) Homeland Security/Monitoring</a:t>
                      </a: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66926">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A6) Smart Traffic Management and Communication</a:t>
                      </a: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6692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B) Broadband Service Extension</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B1) Temporary Broadband Infrastructure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(e.g., emergency broadband infrastructure)</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Fixed and Portable CPEs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Higher capacity CPEs than Category 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High </a:t>
                      </a:r>
                      <a:r>
                        <a:rPr kumimoji="1" lang="en-US" altLang="ja-JP" sz="1400" b="0" i="0" u="none" strike="noStrike" cap="none" normalizeH="0" baseline="0" dirty="0" err="1" smtClean="0">
                          <a:ln>
                            <a:noFill/>
                          </a:ln>
                          <a:solidFill>
                            <a:schemeClr val="tx1"/>
                          </a:solidFill>
                          <a:effectLst/>
                          <a:latin typeface="Times New Roman" pitchFamily="18" charset="0"/>
                          <a:ea typeface="ＭＳ Ｐゴシック" charset="-128"/>
                          <a:cs typeface="Arial" charset="0"/>
                        </a:rPr>
                        <a:t>QoS</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reliability and security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Higher data rate than Category 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Easy network setup</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Infrastructure and Ad hoc connection</a:t>
                      </a: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2352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B2) Remote Medical Service</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endParaRPr kumimoji="1" lang="ja-JP" altLang="en-US"/>
                    </a:p>
                  </a:txBody>
                  <a:tcPr/>
                </a:tc>
              </a:tr>
              <a:tr h="380826">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B3) </a:t>
                      </a:r>
                      <a:r>
                        <a:rPr lang="en-US" altLang="ja-JP" sz="1400" dirty="0" smtClean="0">
                          <a:solidFill>
                            <a:schemeClr val="tx1"/>
                          </a:solidFill>
                          <a:ea typeface="ＭＳ Ｐゴシック" charset="-128"/>
                        </a:rPr>
                        <a:t>Archipelago/</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Marine Broadband Service</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66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C) Combined Service</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C1) Combined Smart Grid, Monitoring and Broadband Service</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charset="-128"/>
                          <a:cs typeface="Arial" charset="0"/>
                        </a:rPr>
                        <a:t> Category A) and B)</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L="81576" marR="81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46</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802.22 RASGCIM SG (5)</a:t>
            </a:r>
            <a:endParaRPr lang="en-US" sz="3200" i="1" dirty="0">
              <a:solidFill>
                <a:srgbClr val="00B0F0"/>
              </a:solidFill>
            </a:endParaRPr>
          </a:p>
        </p:txBody>
      </p:sp>
      <p:graphicFrame>
        <p:nvGraphicFramePr>
          <p:cNvPr id="5" name="コンテンツ プレースホルダ 6"/>
          <p:cNvGraphicFramePr>
            <a:graphicFrameLocks/>
          </p:cNvGraphicFramePr>
          <p:nvPr/>
        </p:nvGraphicFramePr>
        <p:xfrm>
          <a:off x="250825" y="1447799"/>
          <a:ext cx="8642350" cy="4960661"/>
        </p:xfrm>
        <a:graphic>
          <a:graphicData uri="http://schemas.openxmlformats.org/drawingml/2006/table">
            <a:tbl>
              <a:tblPr/>
              <a:tblGrid>
                <a:gridCol w="1008807"/>
                <a:gridCol w="2016224"/>
                <a:gridCol w="864096"/>
                <a:gridCol w="703511"/>
                <a:gridCol w="1312713"/>
                <a:gridCol w="792088"/>
                <a:gridCol w="1944911"/>
              </a:tblGrid>
              <a:tr h="390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Times New Roman" pitchFamily="18" charset="0"/>
                          <a:ea typeface="ＭＳ Ｐゴシック" charset="-128"/>
                          <a:cs typeface="Arial" charset="0"/>
                        </a:rPr>
                        <a:t>Categories</a:t>
                      </a:r>
                      <a:endParaRPr kumimoji="1" lang="ja-JP" altLang="en-US" sz="10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Times New Roman" pitchFamily="18" charset="0"/>
                          <a:ea typeface="ＭＳ Ｐゴシック" charset="-128"/>
                          <a:cs typeface="Arial" charset="0"/>
                        </a:rPr>
                        <a:t>Usage Case</a:t>
                      </a:r>
                      <a:endParaRPr kumimoji="1" lang="ja-JP" altLang="en-US" sz="10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Times New Roman" pitchFamily="18" charset="0"/>
                          <a:ea typeface="ＭＳ Ｐゴシック" charset="-128"/>
                          <a:cs typeface="Arial" charset="0"/>
                        </a:rPr>
                        <a:t>End Device Capability</a:t>
                      </a:r>
                      <a:endParaRPr kumimoji="1" lang="ja-JP" altLang="en-US" sz="10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Times New Roman" pitchFamily="18" charset="0"/>
                          <a:ea typeface="ＭＳ Ｐゴシック" charset="-128"/>
                          <a:cs typeface="Arial" charset="0"/>
                        </a:rPr>
                        <a:t>Num of Devices</a:t>
                      </a:r>
                      <a:endParaRPr kumimoji="1" lang="ja-JP" altLang="en-US" sz="10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Times New Roman" pitchFamily="18" charset="0"/>
                          <a:ea typeface="ＭＳ Ｐゴシック" charset="-128"/>
                          <a:cs typeface="Arial" charset="0"/>
                        </a:rPr>
                        <a:t>Communication</a:t>
                      </a:r>
                      <a:endParaRPr kumimoji="1" lang="ja-JP" altLang="en-US" sz="10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Times New Roman" pitchFamily="18" charset="0"/>
                          <a:ea typeface="ＭＳ Ｐゴシック" charset="-128"/>
                          <a:cs typeface="Arial" charset="0"/>
                        </a:rPr>
                        <a:t>Mobility</a:t>
                      </a:r>
                      <a:endParaRPr kumimoji="1" lang="ja-JP" altLang="en-US" sz="10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Times New Roman" pitchFamily="18" charset="0"/>
                          <a:ea typeface="ＭＳ Ｐゴシック" charset="-128"/>
                          <a:cs typeface="Arial" charset="0"/>
                        </a:rPr>
                        <a:t>Topology</a:t>
                      </a:r>
                      <a:endParaRPr kumimoji="1" lang="ja-JP" altLang="en-US" sz="10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7041">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 Smart Grid &amp; Monitoring</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A1) Regional Area Smart Grid/Metering</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Low</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Very large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Low duty cycle</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Fixed</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Infrastructure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(Fixed point-to-multipoints)</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9704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A2) Agriculture/Farm House Monitoring</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endParaRPr lang="en-US"/>
                    </a:p>
                  </a:txBody>
                  <a:tcPr/>
                </a:tc>
                <a:tc vMerge="1">
                  <a:txBody>
                    <a:bodyPr/>
                    <a:lstStyle/>
                    <a:p>
                      <a:endParaRPr lang="en-US"/>
                    </a:p>
                  </a:txBody>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High-reliability, Real-time,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Low latency</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Fixed/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Portable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Infrastructure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(Point-to-fixed/portable </a:t>
                      </a:r>
                      <a:r>
                        <a:rPr kumimoji="1" lang="en-US" altLang="ja-JP" sz="1000" b="0" i="0" u="none" strike="noStrike" cap="none" normalizeH="0" baseline="0" dirty="0" err="1" smtClean="0">
                          <a:ln>
                            <a:noFill/>
                          </a:ln>
                          <a:solidFill>
                            <a:schemeClr val="tx1"/>
                          </a:solidFill>
                          <a:effectLst/>
                          <a:latin typeface="Times New Roman" pitchFamily="18" charset="0"/>
                          <a:ea typeface="ＭＳ Ｐゴシック" charset="-128"/>
                          <a:cs typeface="Arial" charset="0"/>
                        </a:rPr>
                        <a:t>multipoints</a:t>
                      </a: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8600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A3) Critical Infrastructure/Hazard Monitoring</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endParaRPr lang="en-US"/>
                    </a:p>
                  </a:txBody>
                  <a:tcPr/>
                </a:tc>
                <a:tc vMerge="1">
                  <a:txBody>
                    <a:bodyPr/>
                    <a:lstStyle/>
                    <a:p>
                      <a:endParaRPr lang="en-US"/>
                    </a:p>
                  </a:txBody>
                  <a:tcPr/>
                </a:tc>
              </a:tr>
              <a:tr h="34992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A4) Environment Monitoring</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endParaRPr lang="en-US"/>
                    </a:p>
                  </a:txBody>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endParaRPr lang="en-US"/>
                    </a:p>
                  </a:txBody>
                  <a:tcPr/>
                </a:tc>
                <a:tc vMerge="1">
                  <a:txBody>
                    <a:bodyPr/>
                    <a:lstStyle/>
                    <a:p>
                      <a:endParaRPr lang="en-US"/>
                    </a:p>
                  </a:txBody>
                  <a:tcPr/>
                </a:tc>
              </a:tr>
              <a:tr h="486005">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A5) Homeland Security/Monitoring</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97041">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A6) Smart Traffic  Management and Communication</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5144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B) Broadband Service Extension</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B1) Emergency Temporary Broadband                   Infrastructure </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High</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Large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High reliability,</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Easy connection</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Portable</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Ad hoc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(Portable-to-Portable)</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9704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B2) Remote Medical Service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Real-time,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Low latency</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Fixed</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Infrastructure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(Fixed point-to-</a:t>
                      </a:r>
                      <a:r>
                        <a:rPr kumimoji="1" lang="en-US" altLang="ja-JP" sz="1000" b="0" i="0" u="none" strike="noStrike" cap="none" normalizeH="0" baseline="0" dirty="0" err="1" smtClean="0">
                          <a:ln>
                            <a:noFill/>
                          </a:ln>
                          <a:solidFill>
                            <a:schemeClr val="tx1"/>
                          </a:solidFill>
                          <a:effectLst/>
                          <a:latin typeface="Times New Roman" pitchFamily="18" charset="0"/>
                          <a:ea typeface="ＭＳ Ｐゴシック" charset="-128"/>
                          <a:cs typeface="Arial" charset="0"/>
                        </a:rPr>
                        <a:t>multipoints</a:t>
                      </a: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51445">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B3) A</a:t>
                      </a:r>
                      <a:r>
                        <a:rPr lang="en-US" altLang="ja-JP" sz="1000" dirty="0" smtClean="0">
                          <a:solidFill>
                            <a:schemeClr val="tx1"/>
                          </a:solidFill>
                          <a:ea typeface="ＭＳ Ｐゴシック" charset="-128"/>
                        </a:rPr>
                        <a:t>rchipelago/Marine Broadband Service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High </a:t>
                      </a:r>
                      <a:r>
                        <a:rPr kumimoji="1" lang="en-US" altLang="ja-JP" sz="1000" b="0" i="0" u="none" strike="noStrike" cap="none" normalizeH="0" baseline="0" dirty="0" err="1" smtClean="0">
                          <a:ln>
                            <a:noFill/>
                          </a:ln>
                          <a:solidFill>
                            <a:schemeClr val="tx1"/>
                          </a:solidFill>
                          <a:effectLst/>
                          <a:latin typeface="Times New Roman" pitchFamily="18" charset="0"/>
                          <a:ea typeface="ＭＳ Ｐゴシック" charset="-128"/>
                          <a:cs typeface="Arial" charset="0"/>
                        </a:rPr>
                        <a:t>QoS</a:t>
                      </a: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 and reliability</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Fixed/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Portable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Infrastructure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(Point-to-fixed/portable </a:t>
                      </a:r>
                      <a:r>
                        <a:rPr kumimoji="1" lang="en-US" altLang="ja-JP" sz="1000" b="0" i="0" u="none" strike="noStrike" cap="none" normalizeH="0" baseline="0" dirty="0" err="1" smtClean="0">
                          <a:ln>
                            <a:noFill/>
                          </a:ln>
                          <a:solidFill>
                            <a:schemeClr val="tx1"/>
                          </a:solidFill>
                          <a:effectLst/>
                          <a:latin typeface="Times New Roman" pitchFamily="18" charset="0"/>
                          <a:ea typeface="ＭＳ Ｐゴシック" charset="-128"/>
                          <a:cs typeface="Arial" charset="0"/>
                        </a:rPr>
                        <a:t>multipoints</a:t>
                      </a: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51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C) Combined Service</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C1) Combined Smart Grid, Monitoring and Broadband Service</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High and Low</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Very Large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Category A) and B)</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Fixed/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Portable</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Infrastructure and Ad-hoc</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47</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802.22 RASGCIM SG (6)</a:t>
            </a:r>
            <a:endParaRPr lang="en-US" sz="3200" i="1" dirty="0">
              <a:solidFill>
                <a:srgbClr val="00B0F0"/>
              </a:solidFill>
            </a:endParaRPr>
          </a:p>
        </p:txBody>
      </p:sp>
      <p:graphicFrame>
        <p:nvGraphicFramePr>
          <p:cNvPr id="4" name="コンテンツ プレースホルダ 6"/>
          <p:cNvGraphicFramePr>
            <a:graphicFrameLocks/>
          </p:cNvGraphicFramePr>
          <p:nvPr>
            <p:extLst>
              <p:ext uri="{D42A27DB-BD31-4B8C-83A1-F6EECF244321}">
                <p14:modId xmlns="" xmlns:p14="http://schemas.microsoft.com/office/powerpoint/2010/main" val="452599190"/>
              </p:ext>
            </p:extLst>
          </p:nvPr>
        </p:nvGraphicFramePr>
        <p:xfrm>
          <a:off x="381000" y="1676400"/>
          <a:ext cx="8458201" cy="4702383"/>
        </p:xfrm>
        <a:graphic>
          <a:graphicData uri="http://schemas.openxmlformats.org/drawingml/2006/table">
            <a:tbl>
              <a:tblPr/>
              <a:tblGrid>
                <a:gridCol w="1056391"/>
                <a:gridCol w="2193838"/>
                <a:gridCol w="1151046"/>
                <a:gridCol w="973961"/>
                <a:gridCol w="1008312"/>
                <a:gridCol w="1028154"/>
                <a:gridCol w="1046499"/>
              </a:tblGrid>
              <a:tr h="4629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Categories</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Usage Case</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Data Rate</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Num of Devices</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Bandwidth</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Reliability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err="1" smtClean="0">
                          <a:ln>
                            <a:noFill/>
                          </a:ln>
                          <a:solidFill>
                            <a:schemeClr val="tx1"/>
                          </a:solidFill>
                          <a:effectLst/>
                          <a:latin typeface="Times New Roman" pitchFamily="18" charset="0"/>
                          <a:ea typeface="ＭＳ Ｐゴシック" charset="-128"/>
                          <a:cs typeface="Arial" charset="0"/>
                        </a:rPr>
                        <a:t>QoS</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Duty Cycle</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1256">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 Smart Grid &amp; Monitoring</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A1) Regional Area Smart Grid/Metering</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Low</a:t>
                      </a:r>
                      <a:b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b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(Single user)</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(Aggregate)</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Times New Roman" pitchFamily="18" charset="0"/>
                          <a:ea typeface="ＭＳ Ｐゴシック" charset="-128"/>
                          <a:cs typeface="Arial" charset="0"/>
                        </a:rPr>
                        <a:t>Large</a:t>
                      </a:r>
                      <a:endParaRPr kumimoji="1" lang="ja-JP" altLang="en-US" sz="1200" b="1" i="0" u="none" strike="noStrike" cap="none" normalizeH="0" baseline="0" dirty="0" smtClean="0">
                        <a:ln>
                          <a:noFill/>
                        </a:ln>
                        <a:solidFill>
                          <a:srgbClr val="FF0000"/>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Small – Mid</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High</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Times New Roman" pitchFamily="18" charset="0"/>
                          <a:ea typeface="ＭＳ Ｐゴシック" charset="-128"/>
                          <a:cs typeface="Arial" charset="0"/>
                        </a:rPr>
                        <a:t>Low</a:t>
                      </a:r>
                      <a:endParaRPr kumimoji="1" lang="ja-JP" altLang="en-US" sz="1200" b="1" i="0" u="none" strike="noStrike" cap="none" normalizeH="0" baseline="0" dirty="0" smtClean="0">
                        <a:ln>
                          <a:noFill/>
                        </a:ln>
                        <a:solidFill>
                          <a:srgbClr val="FF0000"/>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0125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A2) Agriculture/Farm House Monitoring</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endParaRPr lang="en-US"/>
                    </a:p>
                  </a:txBody>
                  <a:tcPr/>
                </a:tc>
                <a:tc vMerge="1">
                  <a:txBody>
                    <a:bodyPr/>
                    <a:lstStyle/>
                    <a:p>
                      <a:endParaRPr lang="en-US"/>
                    </a:p>
                  </a:txBody>
                  <a:tcPr/>
                </a:tc>
                <a:tc vMerge="1">
                  <a:txBody>
                    <a:bodyPr/>
                    <a:lstStyle/>
                    <a:p>
                      <a:endParaRPr lang="en-US" dirty="0"/>
                    </a:p>
                  </a:txBody>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 – High</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0125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A3) Critical Infrastructure/Hazard Monitoring</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tc>
                <a:tc vMerge="1">
                  <a:txBody>
                    <a:bodyPr/>
                    <a:lstStyle/>
                    <a:p>
                      <a:endParaRPr lang="en-US"/>
                    </a:p>
                  </a:txBody>
                  <a:tcPr/>
                </a:tc>
                <a:tc vMerge="1">
                  <a:txBody>
                    <a:bodyPr/>
                    <a:lstStyle/>
                    <a:p>
                      <a:endParaRPr lang="en-US"/>
                    </a:p>
                  </a:txBody>
                  <a:tcPr/>
                </a:tc>
              </a:tr>
              <a:tr h="27655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A4) Environment Monitoring</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endParaRPr lang="en-US"/>
                    </a:p>
                  </a:txBody>
                  <a:tcPr/>
                </a:tc>
                <a:tc vMerge="1">
                  <a:txBody>
                    <a:bodyPr/>
                    <a:lstStyle/>
                    <a:p>
                      <a:endParaRPr lang="en-US"/>
                    </a:p>
                  </a:txBody>
                  <a:tcPr/>
                </a:tc>
                <a:tc vMerge="1">
                  <a:txBody>
                    <a:bodyPr/>
                    <a:lstStyle/>
                    <a:p>
                      <a:endParaRPr lang="en-US" dirty="0"/>
                    </a:p>
                  </a:txBody>
                  <a:tcPr/>
                </a:tc>
                <a:tc vMerge="1">
                  <a:txBody>
                    <a:bodyPr/>
                    <a:lstStyle/>
                    <a:p>
                      <a:endParaRPr lang="en-US"/>
                    </a:p>
                  </a:txBody>
                  <a:tcPr/>
                </a:tc>
                <a:tc vMerge="1">
                  <a:txBody>
                    <a:bodyPr/>
                    <a:lstStyle/>
                    <a:p>
                      <a:endParaRPr lang="en-US"/>
                    </a:p>
                  </a:txBody>
                  <a:tcPr/>
                </a:tc>
              </a:tr>
              <a:tr h="38410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A5) Homeland Security/Monitoring</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01256">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A6) Smart Traffic  Management and Communication</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13259">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B) Broadband Service Extension</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err="1" smtClean="0">
                          <a:ln>
                            <a:noFill/>
                          </a:ln>
                          <a:solidFill>
                            <a:schemeClr val="tx1"/>
                          </a:solidFill>
                          <a:effectLst/>
                          <a:latin typeface="Times New Roman" pitchFamily="18" charset="0"/>
                          <a:ea typeface="ＭＳ Ｐゴシック" charset="-128"/>
                          <a:cs typeface="Arial" charset="0"/>
                        </a:rPr>
                        <a:t>B1</a:t>
                      </a: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 Emergency Temporary Broadband   Infrastructure </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Times New Roman" pitchFamily="18" charset="0"/>
                          <a:ea typeface="ＭＳ Ｐゴシック" charset="-128"/>
                          <a:cs typeface="Arial" charset="0"/>
                        </a:rPr>
                        <a:t>High</a:t>
                      </a:r>
                      <a:endParaRPr kumimoji="1" lang="ja-JP" altLang="en-US" sz="1200" b="1" i="0" u="none" strike="noStrike" cap="none" normalizeH="0" baseline="0" dirty="0" smtClean="0">
                        <a:ln>
                          <a:noFill/>
                        </a:ln>
                        <a:solidFill>
                          <a:srgbClr val="FF0000"/>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Small –Mid</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Large</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 – High</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1379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B2) Remote Medical Service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algn="ctr"/>
                      <a:r>
                        <a:rPr lang="en-US" sz="1200" b="1" dirty="0" smtClean="0"/>
                        <a:t>Low - Mid</a:t>
                      </a:r>
                      <a:endParaRPr lang="en-US" sz="1200" b="1" dirty="0"/>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endParaRPr lang="en-US"/>
                    </a:p>
                  </a:txBody>
                  <a:tcPr/>
                </a:tc>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Times New Roman" pitchFamily="18" charset="0"/>
                          <a:ea typeface="ＭＳ Ｐゴシック" charset="-128"/>
                          <a:cs typeface="Arial" charset="0"/>
                        </a:rPr>
                        <a:t>Very High</a:t>
                      </a:r>
                      <a:endParaRPr kumimoji="1" lang="ja-JP" altLang="en-US" sz="1200" b="1" i="0" u="none" strike="noStrike" cap="none" normalizeH="0" baseline="0" dirty="0" smtClean="0">
                        <a:ln>
                          <a:noFill/>
                        </a:ln>
                        <a:solidFill>
                          <a:srgbClr val="FF0000"/>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Low – Mid</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132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B3) A</a:t>
                      </a:r>
                      <a:r>
                        <a:rPr lang="en-US" altLang="ja-JP" sz="1000" dirty="0" smtClean="0">
                          <a:solidFill>
                            <a:schemeClr val="tx1"/>
                          </a:solidFill>
                          <a:ea typeface="ＭＳ Ｐゴシック" charset="-128"/>
                        </a:rPr>
                        <a:t>rchipelago/Marine Broadband Service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Times New Roman" pitchFamily="18" charset="0"/>
                          <a:ea typeface="ＭＳ Ｐゴシック" charset="-128"/>
                          <a:cs typeface="Arial" charset="0"/>
                        </a:rPr>
                        <a:t>Mid – High</a:t>
                      </a:r>
                      <a:endParaRPr kumimoji="1" lang="ja-JP" altLang="en-US" sz="1100" b="1"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 – High</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8333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C) Combined Service</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C1) Combined Smart Grid, Monitoring and Broadband Service</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Low – Mid</a:t>
                      </a:r>
                      <a:b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b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(Single)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Times New Roman" pitchFamily="18" charset="0"/>
                          <a:ea typeface="ＭＳ Ｐゴシック" charset="-128"/>
                          <a:cs typeface="Arial" charset="0"/>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Times New Roman" pitchFamily="18" charset="0"/>
                          <a:ea typeface="ＭＳ Ｐゴシック" charset="-128"/>
                          <a:cs typeface="Arial" charset="0"/>
                        </a:rPr>
                        <a:t>(Aggregate)</a:t>
                      </a:r>
                      <a:endParaRPr kumimoji="1" lang="ja-JP" altLang="en-US" sz="1200" b="1" i="0" u="none" strike="noStrike" cap="none" normalizeH="0" baseline="0" dirty="0" smtClean="0">
                        <a:ln>
                          <a:noFill/>
                        </a:ln>
                        <a:solidFill>
                          <a:srgbClr val="FF0000"/>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 - Large</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Large</a:t>
                      </a:r>
                      <a:b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b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(Aggregate)</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 - High</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48</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802.22 RASGCIM SG (7)</a:t>
            </a:r>
            <a:endParaRPr lang="en-US" sz="3200" i="1" dirty="0">
              <a:solidFill>
                <a:srgbClr val="00B0F0"/>
              </a:solidFill>
            </a:endParaRPr>
          </a:p>
        </p:txBody>
      </p:sp>
      <p:graphicFrame>
        <p:nvGraphicFramePr>
          <p:cNvPr id="5" name="コンテンツ プレースホルダ 6"/>
          <p:cNvGraphicFramePr>
            <a:graphicFrameLocks/>
          </p:cNvGraphicFramePr>
          <p:nvPr>
            <p:extLst>
              <p:ext uri="{D42A27DB-BD31-4B8C-83A1-F6EECF244321}">
                <p14:modId xmlns="" xmlns:p14="http://schemas.microsoft.com/office/powerpoint/2010/main" val="1541448094"/>
              </p:ext>
            </p:extLst>
          </p:nvPr>
        </p:nvGraphicFramePr>
        <p:xfrm>
          <a:off x="381000" y="1524000"/>
          <a:ext cx="8458200" cy="4806493"/>
        </p:xfrm>
        <a:graphic>
          <a:graphicData uri="http://schemas.openxmlformats.org/drawingml/2006/table">
            <a:tbl>
              <a:tblPr/>
              <a:tblGrid>
                <a:gridCol w="933676"/>
                <a:gridCol w="2100772"/>
                <a:gridCol w="1011483"/>
                <a:gridCol w="1089289"/>
                <a:gridCol w="1011483"/>
                <a:gridCol w="1167096"/>
                <a:gridCol w="1144401"/>
              </a:tblGrid>
              <a:tr h="2526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Categories</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Usage Case</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Complexity</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Power Consumption</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Location</a:t>
                      </a:r>
                      <a:b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b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Information</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Mobility</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Real Time</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3308">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 Smart Grid &amp; Monitoring</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A1) Regional Area Smart Grid/Metering</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Times New Roman" pitchFamily="18" charset="0"/>
                          <a:ea typeface="ＭＳ Ｐゴシック" charset="-128"/>
                          <a:cs typeface="Arial" charset="0"/>
                        </a:rPr>
                        <a:t>Low</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Times New Roman" pitchFamily="18" charset="0"/>
                          <a:ea typeface="ＭＳ Ｐゴシック" charset="-128"/>
                          <a:cs typeface="Arial" charset="0"/>
                        </a:rPr>
                        <a:t>Very Low</a:t>
                      </a:r>
                      <a:endParaRPr kumimoji="1" lang="ja-JP" altLang="en-US" sz="1200" b="1" i="0" u="none" strike="noStrike" cap="none" normalizeH="0" baseline="0" dirty="0" smtClean="0">
                        <a:ln>
                          <a:noFill/>
                        </a:ln>
                        <a:solidFill>
                          <a:srgbClr val="FF0000"/>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rowSpan="6">
                  <a:txBody>
                    <a:bodyPr/>
                    <a:lstStyle/>
                    <a:p>
                      <a:pPr algn="ctr"/>
                      <a:r>
                        <a:rPr lang="en-US" sz="1200" b="1" dirty="0" smtClean="0">
                          <a:solidFill>
                            <a:srgbClr val="FF0000"/>
                          </a:solidFill>
                        </a:rPr>
                        <a:t>Desirable/</a:t>
                      </a:r>
                    </a:p>
                    <a:p>
                      <a:pPr algn="ctr"/>
                      <a:r>
                        <a:rPr lang="en-US" sz="1200" b="1" dirty="0" smtClean="0">
                          <a:solidFill>
                            <a:srgbClr val="FF0000"/>
                          </a:solidFill>
                        </a:rPr>
                        <a:t>Mandatory in some cases</a:t>
                      </a:r>
                      <a:endParaRPr lang="en-US" sz="1200" b="1" dirty="0">
                        <a:solidFill>
                          <a:srgbClr val="FF0000"/>
                        </a:solidFill>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No</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No</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5542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A2) Agriculture/Farm House Monitoring</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Low</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Yes</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387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A3) Critical Infrastructure/Hazard Monitoring</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algn="ctr"/>
                      <a:endParaRPr lang="en-US"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algn="ctr"/>
                      <a:r>
                        <a:rPr lang="en-US" sz="1200" b="1" dirty="0" smtClean="0"/>
                        <a:t>Low</a:t>
                      </a:r>
                      <a:endParaRPr lang="en-US"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algn="ctr"/>
                      <a:r>
                        <a:rPr lang="en-US" sz="1200" b="1" dirty="0" smtClean="0"/>
                        <a:t>Yes</a:t>
                      </a:r>
                      <a:endParaRPr lang="en-US"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387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A4) Environment Monitoring</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tc>
                <a:tc vMerge="1">
                  <a:txBody>
                    <a:bodyPr/>
                    <a:lstStyle/>
                    <a:p>
                      <a:endParaRPr lang="en-US" sz="12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algn="ctr"/>
                      <a:r>
                        <a:rPr lang="en-US" sz="1200" b="1" dirty="0" smtClean="0"/>
                        <a:t>No</a:t>
                      </a:r>
                      <a:endParaRPr lang="en-US"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algn="ctr"/>
                      <a:r>
                        <a:rPr lang="en-US" sz="1200" b="1" dirty="0" smtClean="0"/>
                        <a:t>Yes</a:t>
                      </a:r>
                      <a:endParaRPr lang="en-US"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2112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A5) Homeland Security/Monitoring</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Times New Roman" pitchFamily="18" charset="0"/>
                          <a:ea typeface="ＭＳ Ｐゴシック" charset="-128"/>
                          <a:cs typeface="Arial" charset="0"/>
                        </a:rPr>
                        <a:t>Low</a:t>
                      </a:r>
                      <a:endParaRPr kumimoji="1" lang="ja-JP" altLang="en-US" sz="1200" b="1"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Times New Roman" pitchFamily="18" charset="0"/>
                          <a:ea typeface="ＭＳ Ｐゴシック" charset="-128"/>
                          <a:cs typeface="Arial" charset="0"/>
                        </a:rPr>
                        <a:t>Yes</a:t>
                      </a:r>
                      <a:endParaRPr kumimoji="1" lang="ja-JP" altLang="en-US" sz="1200" b="1"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00214">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A6) Smart Traffic  Management and Communication</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Times New Roman" pitchFamily="18" charset="0"/>
                          <a:ea typeface="ＭＳ Ｐゴシック" charset="-128"/>
                          <a:cs typeface="Arial" charset="0"/>
                        </a:rPr>
                        <a:t>Mid</a:t>
                      </a:r>
                      <a:endParaRPr kumimoji="1" lang="ja-JP" altLang="en-US" sz="1200" b="1"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Times New Roman" pitchFamily="18" charset="0"/>
                          <a:ea typeface="ＭＳ Ｐゴシック" charset="-128"/>
                          <a:cs typeface="Arial" charset="0"/>
                        </a:rPr>
                        <a:t>Yes</a:t>
                      </a:r>
                      <a:endParaRPr kumimoji="1" lang="ja-JP" altLang="en-US" sz="1200" b="1" i="0" u="none" strike="noStrike" cap="none" normalizeH="0" baseline="0" dirty="0" smtClean="0">
                        <a:ln>
                          <a:noFill/>
                        </a:ln>
                        <a:solidFill>
                          <a:srgbClr val="000000"/>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92591">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B) Broadband Service Extension</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err="1" smtClean="0">
                          <a:ln>
                            <a:noFill/>
                          </a:ln>
                          <a:solidFill>
                            <a:schemeClr val="tx1"/>
                          </a:solidFill>
                          <a:effectLst/>
                          <a:latin typeface="Times New Roman" pitchFamily="18" charset="0"/>
                          <a:ea typeface="ＭＳ Ｐゴシック" charset="-128"/>
                          <a:cs typeface="Arial" charset="0"/>
                        </a:rPr>
                        <a:t>B1</a:t>
                      </a: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 Emergency Temporary Broadband  Infrastructure </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High</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 – High</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Not Necessary</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Low – Mid </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No</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89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B2) Remote Medical Service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Low – Mid</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Low – Mid</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200" b="1" dirty="0" smtClean="0"/>
                        <a:t>Desirable</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Low</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Times New Roman" pitchFamily="18" charset="0"/>
                          <a:ea typeface="ＭＳ Ｐゴシック" charset="-128"/>
                          <a:cs typeface="Arial" charset="0"/>
                        </a:rPr>
                        <a:t>Yes</a:t>
                      </a:r>
                      <a:endParaRPr kumimoji="1" lang="ja-JP" altLang="en-US" sz="1200" b="1" i="0" u="none" strike="noStrike" cap="none" normalizeH="0" baseline="0" dirty="0" smtClean="0">
                        <a:ln>
                          <a:noFill/>
                        </a:ln>
                        <a:solidFill>
                          <a:srgbClr val="FF0000"/>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01576">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B3) A</a:t>
                      </a:r>
                      <a:r>
                        <a:rPr lang="en-US" altLang="ja-JP" sz="1000" dirty="0" smtClean="0">
                          <a:solidFill>
                            <a:schemeClr val="tx1"/>
                          </a:solidFill>
                          <a:ea typeface="ＭＳ Ｐゴシック" charset="-128"/>
                        </a:rPr>
                        <a:t>rchipelago/Marine Broadband Service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 - High</a:t>
                      </a:r>
                      <a:endParaRPr kumimoji="1" lang="ja-JP" altLang="en-US" sz="11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Not Necessary</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Low</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No</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92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charset="-128"/>
                          <a:cs typeface="Arial" charset="0"/>
                        </a:rPr>
                        <a:t>C) Combined Service</a:t>
                      </a:r>
                      <a:endParaRPr kumimoji="1" lang="ja-JP" altLang="en-US" sz="1000" b="0" i="0" u="none" strike="noStrike" cap="none" normalizeH="0" baseline="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err="1" smtClean="0">
                          <a:ln>
                            <a:noFill/>
                          </a:ln>
                          <a:solidFill>
                            <a:schemeClr val="tx1"/>
                          </a:solidFill>
                          <a:effectLst/>
                          <a:latin typeface="Times New Roman" pitchFamily="18" charset="0"/>
                          <a:ea typeface="ＭＳ Ｐゴシック" charset="-128"/>
                          <a:cs typeface="Arial" charset="0"/>
                        </a:rPr>
                        <a:t>C1</a:t>
                      </a:r>
                      <a:r>
                        <a:rPr kumimoji="1" lang="en-US" altLang="ja-JP" sz="1000" b="0" i="0" u="none" strike="noStrike" cap="none" normalizeH="0" baseline="0" dirty="0" smtClean="0">
                          <a:ln>
                            <a:noFill/>
                          </a:ln>
                          <a:solidFill>
                            <a:schemeClr val="tx1"/>
                          </a:solidFill>
                          <a:effectLst/>
                          <a:latin typeface="Times New Roman" pitchFamily="18" charset="0"/>
                          <a:ea typeface="ＭＳ Ｐゴシック" charset="-128"/>
                          <a:cs typeface="Arial" charset="0"/>
                        </a:rPr>
                        <a:t>) Combined Smart Grid, Monitoring and Broadband Service</a:t>
                      </a: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 – High</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Mid – High</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Desirable</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Low -Mid</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Times New Roman" pitchFamily="18" charset="0"/>
                          <a:ea typeface="ＭＳ Ｐゴシック" charset="-128"/>
                          <a:cs typeface="Arial" charset="0"/>
                        </a:rPr>
                        <a:t>Yes</a:t>
                      </a:r>
                      <a:endParaRPr kumimoji="1" lang="ja-JP" altLang="en-US" sz="1200" b="1" i="0" u="none" strike="noStrike" cap="none" normalizeH="0" baseline="0" dirty="0" smtClean="0">
                        <a:ln>
                          <a:noFill/>
                        </a:ln>
                        <a:solidFill>
                          <a:schemeClr val="tx1"/>
                        </a:solidFill>
                        <a:effectLst/>
                        <a:latin typeface="Times New Roman" pitchFamily="18" charset="0"/>
                        <a:ea typeface="ＭＳ Ｐゴシック" charset="-128"/>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49</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DEFINITION OF WHITE SPACE (3)</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000" dirty="0" smtClean="0"/>
              <a:t>Capacity versus range</a:t>
            </a:r>
            <a:endParaRPr lang="en-US" sz="2000" dirty="0"/>
          </a:p>
        </p:txBody>
      </p:sp>
      <p:graphicFrame>
        <p:nvGraphicFramePr>
          <p:cNvPr id="4" name="Chart Placeholder 3"/>
          <p:cNvGraphicFramePr>
            <a:graphicFrameLocks/>
          </p:cNvGraphicFramePr>
          <p:nvPr/>
        </p:nvGraphicFramePr>
        <p:xfrm>
          <a:off x="609600" y="2133600"/>
          <a:ext cx="7940675" cy="388327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33400" y="6096000"/>
            <a:ext cx="8077200" cy="276999"/>
          </a:xfrm>
          <a:prstGeom prst="rect">
            <a:avLst/>
          </a:prstGeom>
        </p:spPr>
        <p:txBody>
          <a:bodyPr wrap="square">
            <a:spAutoFit/>
          </a:bodyPr>
          <a:lstStyle/>
          <a:p>
            <a:r>
              <a:rPr lang="en-US" sz="1200" dirty="0" smtClean="0"/>
              <a:t>WCA White Space update, October 2011, Peter </a:t>
            </a:r>
            <a:r>
              <a:rPr lang="en-US" sz="1200" dirty="0" err="1" smtClean="0"/>
              <a:t>Ecclesine</a:t>
            </a:r>
            <a:r>
              <a:rPr lang="en-US" sz="1200" dirty="0" smtClean="0"/>
              <a:t>,  petere@cisco.com </a:t>
            </a:r>
          </a:p>
        </p:txBody>
      </p:sp>
      <p:sp>
        <p:nvSpPr>
          <p:cNvPr id="6"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5</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WHITE SPACES COALITION</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US" sz="2000" dirty="0" smtClean="0"/>
              <a:t>The </a:t>
            </a:r>
            <a:r>
              <a:rPr lang="en-US" sz="2000" b="1" dirty="0" smtClean="0">
                <a:solidFill>
                  <a:srgbClr val="0070C0"/>
                </a:solidFill>
              </a:rPr>
              <a:t>White Spaces Coalition </a:t>
            </a:r>
            <a:r>
              <a:rPr lang="en-US" sz="2000" dirty="0" smtClean="0"/>
              <a:t>consists of eight large technology companies that planned to deliver high speed broadband internet access beginning in February 2009 to United States consumers via existing "white space" in unused television frequencies between 54-698 MHz (TV Channels 2-51). The coalition expected speeds of 80 Mbps and above, and 400 to 800 Mbps for white space short-range networking.</a:t>
            </a:r>
            <a:r>
              <a:rPr lang="en-US" sz="2000" baseline="30000" dirty="0"/>
              <a:t> </a:t>
            </a:r>
            <a:r>
              <a:rPr lang="en-US" sz="2000" dirty="0" smtClean="0"/>
              <a:t>The group includes Microsoft, Google, Dell, HP, Intel, Philips, </a:t>
            </a:r>
            <a:r>
              <a:rPr lang="en-US" sz="2000" dirty="0" err="1" smtClean="0"/>
              <a:t>Earthlink</a:t>
            </a:r>
            <a:r>
              <a:rPr lang="en-US" sz="2000" dirty="0" smtClean="0"/>
              <a:t>, and Samsung Electro-Mechanics.</a:t>
            </a:r>
          </a:p>
          <a:p>
            <a:r>
              <a:rPr lang="en-US" sz="2000" dirty="0" smtClean="0"/>
              <a:t>The White Spaces Coalition was formed after the Senate set the date to cease analog broadcasts. It doesn't appear to have a website, but many of the companies involved in the White Spaces Coalition are also involved in the </a:t>
            </a:r>
            <a:r>
              <a:rPr lang="en-US" sz="2000" b="1" dirty="0" smtClean="0">
                <a:solidFill>
                  <a:srgbClr val="0070C0"/>
                </a:solidFill>
              </a:rPr>
              <a:t>Wireless Innovation Alliance</a:t>
            </a:r>
            <a:r>
              <a:rPr lang="en-US" sz="2000" dirty="0" smtClean="0"/>
              <a:t>.</a:t>
            </a:r>
          </a:p>
          <a:p>
            <a:r>
              <a:rPr lang="en-US" sz="2000" dirty="0" smtClean="0"/>
              <a:t>Google sponsored a campaign named </a:t>
            </a:r>
            <a:r>
              <a:rPr lang="en-US" sz="2000" b="1" dirty="0" smtClean="0">
                <a:solidFill>
                  <a:srgbClr val="0070C0"/>
                </a:solidFill>
              </a:rPr>
              <a:t>Free the Airwaves </a:t>
            </a:r>
            <a:r>
              <a:rPr lang="en-US" sz="2000" dirty="0" smtClean="0"/>
              <a:t>with the purpose of switching over the white spaces that will be cleared up in 2009 by the DTV conversion process by the FCC and converted to an un-licensed spectrum that can be used by Wi-Fi devices. The National Association of Broadcasters (NAB) disapproves of the project because they claim that it would reduce the broadcast quality of their TV signals.</a:t>
            </a:r>
          </a:p>
          <a:p>
            <a:pPr lvl="1"/>
            <a:endParaRPr lang="en-US" dirty="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Slide50</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UNITED </a:t>
            </a:r>
            <a:r>
              <a:rPr lang="en-US" sz="3200" b="1" i="1" dirty="0" smtClean="0">
                <a:solidFill>
                  <a:srgbClr val="00B0F0"/>
                </a:solidFill>
              </a:rPr>
              <a:t>KINGDOM </a:t>
            </a:r>
            <a:r>
              <a:rPr lang="en-US" sz="3200" b="1" i="1" dirty="0" smtClean="0">
                <a:solidFill>
                  <a:srgbClr val="00B0F0"/>
                </a:solidFill>
              </a:rPr>
              <a:t>(1)</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1800" dirty="0" smtClean="0"/>
              <a:t>Digital </a:t>
            </a:r>
            <a:r>
              <a:rPr lang="en-US" sz="1800" dirty="0" smtClean="0"/>
              <a:t>Dividend set for January 1, 2012</a:t>
            </a:r>
          </a:p>
          <a:p>
            <a:r>
              <a:rPr lang="en-US" sz="1800" dirty="0" err="1" smtClean="0"/>
              <a:t>Ofcom</a:t>
            </a:r>
            <a:r>
              <a:rPr lang="en-US" sz="1800" dirty="0" smtClean="0"/>
              <a:t> consultations attempt to define how it will be done</a:t>
            </a:r>
          </a:p>
          <a:p>
            <a:pPr lvl="1"/>
            <a:r>
              <a:rPr lang="en-US" sz="1800" dirty="0" smtClean="0"/>
              <a:t>Digital Dividend: </a:t>
            </a:r>
            <a:r>
              <a:rPr lang="en-US" sz="1800" dirty="0" err="1" smtClean="0"/>
              <a:t>Geolocation</a:t>
            </a:r>
            <a:r>
              <a:rPr lang="en-US" sz="1800" dirty="0" smtClean="0"/>
              <a:t> for Cognitive Access</a:t>
            </a:r>
          </a:p>
          <a:p>
            <a:pPr lvl="1"/>
            <a:r>
              <a:rPr lang="en-US" sz="1800" dirty="0" smtClean="0"/>
              <a:t>Digital </a:t>
            </a:r>
            <a:r>
              <a:rPr lang="en-US" sz="1800" dirty="0" smtClean="0"/>
              <a:t>Dividend</a:t>
            </a:r>
            <a:r>
              <a:rPr lang="en-US" sz="1800" dirty="0" smtClean="0"/>
              <a:t>: 600 MHz band and geographic interleaved spectrum</a:t>
            </a:r>
          </a:p>
          <a:p>
            <a:pPr lvl="1"/>
            <a:r>
              <a:rPr lang="en-US" sz="1800" dirty="0" smtClean="0"/>
              <a:t>Digital Dividend Review: geographic interleaved awards 470 -550 MHz and 630 – 790 MHz</a:t>
            </a:r>
          </a:p>
        </p:txBody>
      </p:sp>
      <p:sp>
        <p:nvSpPr>
          <p:cNvPr id="4" name="Rectangle 3"/>
          <p:cNvSpPr/>
          <p:nvPr/>
        </p:nvSpPr>
        <p:spPr>
          <a:xfrm>
            <a:off x="533400" y="5791200"/>
            <a:ext cx="8077200" cy="276999"/>
          </a:xfrm>
          <a:prstGeom prst="rect">
            <a:avLst/>
          </a:prstGeom>
        </p:spPr>
        <p:txBody>
          <a:bodyPr wrap="square">
            <a:spAutoFit/>
          </a:bodyPr>
          <a:lstStyle/>
          <a:p>
            <a:pPr marL="0" lvl="1"/>
            <a:r>
              <a:rPr lang="en-US" sz="1200" dirty="0" smtClean="0">
                <a:hlinkClick r:id="rId2"/>
              </a:rPr>
              <a:t>http://ieee802.org/19/pub/Workshop/4_Kennedy-RIM.pdf</a:t>
            </a:r>
            <a:r>
              <a:rPr lang="en-US" sz="1200" dirty="0" smtClean="0"/>
              <a:t> and </a:t>
            </a:r>
            <a:r>
              <a:rPr lang="en-US" sz="1200" dirty="0" smtClean="0">
                <a:hlinkClick r:id="rId3"/>
              </a:rPr>
              <a:t>http://www.cept.org/ecc/groups/ecc/wg-se/se-43</a:t>
            </a:r>
            <a:r>
              <a:rPr lang="en-US" sz="1200" dirty="0" smtClean="0"/>
              <a:t> </a:t>
            </a:r>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Slide51</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UNITED </a:t>
            </a:r>
            <a:r>
              <a:rPr lang="en-US" sz="3200" b="1" i="1" dirty="0" smtClean="0">
                <a:solidFill>
                  <a:srgbClr val="00B0F0"/>
                </a:solidFill>
              </a:rPr>
              <a:t>KINGDOM </a:t>
            </a:r>
            <a:r>
              <a:rPr lang="en-US" sz="3200" b="1" i="1" dirty="0" smtClean="0">
                <a:solidFill>
                  <a:srgbClr val="00B0F0"/>
                </a:solidFill>
              </a:rPr>
              <a:t>(2)</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US" sz="2000" b="1" dirty="0" err="1" smtClean="0"/>
              <a:t>Ofcom’s</a:t>
            </a:r>
            <a:r>
              <a:rPr lang="en-US" sz="2000" b="1" dirty="0" smtClean="0"/>
              <a:t> </a:t>
            </a:r>
            <a:r>
              <a:rPr lang="en-US" sz="2000" b="1" dirty="0" smtClean="0"/>
              <a:t>progresses plans for white space (or interleaved) spectrum</a:t>
            </a:r>
          </a:p>
          <a:p>
            <a:pPr>
              <a:buNone/>
            </a:pPr>
            <a:r>
              <a:rPr lang="en-US" sz="2000" b="1" dirty="0" smtClean="0"/>
              <a:t>	: decision for next step after Nov. 2010 consultation</a:t>
            </a:r>
          </a:p>
          <a:p>
            <a:pPr lvl="1"/>
            <a:r>
              <a:rPr lang="en-US" sz="1900" dirty="0" err="1" smtClean="0"/>
              <a:t>Ofcom’s</a:t>
            </a:r>
            <a:r>
              <a:rPr lang="en-US" sz="1900" dirty="0" smtClean="0"/>
              <a:t> Definition of white spaces: </a:t>
            </a:r>
          </a:p>
          <a:p>
            <a:pPr lvl="2"/>
            <a:r>
              <a:rPr lang="en-US" sz="1700" dirty="0" smtClean="0"/>
              <a:t>unused areas of the airwaves or gaps that exist in bands that have been reserved for TV broadcasts typically between 470 and 790MHz</a:t>
            </a:r>
          </a:p>
          <a:p>
            <a:pPr lvl="2"/>
            <a:r>
              <a:rPr lang="en-US" sz="1700" dirty="0" smtClean="0"/>
              <a:t>a range of frequencies that are not in use by the licensee all of the time at all locations. A white space device (WSD or devices) can make use of those frequencies provided interference is not caused to the licensed users of the spectrum. </a:t>
            </a:r>
          </a:p>
          <a:p>
            <a:pPr lvl="2"/>
            <a:r>
              <a:rPr lang="en-US" sz="1700" b="1" dirty="0" err="1" smtClean="0">
                <a:solidFill>
                  <a:srgbClr val="FF0000"/>
                </a:solidFill>
              </a:rPr>
              <a:t>Ofcom</a:t>
            </a:r>
            <a:r>
              <a:rPr lang="en-US" sz="1700" b="1" dirty="0" smtClean="0">
                <a:solidFill>
                  <a:srgbClr val="FF0000"/>
                </a:solidFill>
              </a:rPr>
              <a:t> is also considering the future use of other White Spaces – such as those in the band currently used by FM radio services.</a:t>
            </a:r>
          </a:p>
          <a:p>
            <a:pPr lvl="1"/>
            <a:r>
              <a:rPr lang="en-US" sz="1900" dirty="0" smtClean="0"/>
              <a:t>Applications considered</a:t>
            </a:r>
          </a:p>
          <a:p>
            <a:pPr lvl="2"/>
            <a:r>
              <a:rPr lang="en-US" sz="1700" dirty="0" smtClean="0"/>
              <a:t>Enhanced Wi-Fi: boosting the range</a:t>
            </a:r>
          </a:p>
          <a:p>
            <a:pPr lvl="2"/>
            <a:r>
              <a:rPr lang="en-US" sz="1700" dirty="0" smtClean="0"/>
              <a:t>Rural broadband: to link remote houses and villages to larger towns that are already connected to the internet</a:t>
            </a:r>
          </a:p>
          <a:p>
            <a:pPr lvl="2"/>
            <a:r>
              <a:rPr lang="en-US" sz="1700" dirty="0" smtClean="0"/>
              <a:t>Machine-to-machine communications: for billions of devices to be able to connect wirelessly and via the internet for a range of applications</a:t>
            </a:r>
          </a:p>
          <a:p>
            <a:pPr lvl="3"/>
            <a:r>
              <a:rPr lang="en-US" sz="1700" dirty="0" smtClean="0"/>
              <a:t>Smart metering system and intelligent transportation</a:t>
            </a:r>
          </a:p>
          <a:p>
            <a:pPr lvl="2"/>
            <a:r>
              <a:rPr lang="en-US" sz="1700" dirty="0" smtClean="0"/>
              <a:t>Emergency </a:t>
            </a:r>
            <a:r>
              <a:rPr lang="en-US" sz="1700" dirty="0" smtClean="0"/>
              <a:t>services </a:t>
            </a:r>
            <a:r>
              <a:rPr lang="en-US" sz="1700" dirty="0" smtClean="0"/>
              <a:t>communications</a:t>
            </a:r>
          </a:p>
        </p:txBody>
      </p:sp>
      <p:sp>
        <p:nvSpPr>
          <p:cNvPr id="4" name="Rectangle 3"/>
          <p:cNvSpPr/>
          <p:nvPr/>
        </p:nvSpPr>
        <p:spPr>
          <a:xfrm>
            <a:off x="533400" y="6096000"/>
            <a:ext cx="8077200" cy="276999"/>
          </a:xfrm>
          <a:prstGeom prst="rect">
            <a:avLst/>
          </a:prstGeom>
        </p:spPr>
        <p:txBody>
          <a:bodyPr wrap="square">
            <a:spAutoFit/>
          </a:bodyPr>
          <a:lstStyle/>
          <a:p>
            <a:r>
              <a:rPr lang="en-US" sz="1200" dirty="0" smtClean="0"/>
              <a:t>http://media.ofcom.org.uk/2011/09/01/ofcom-progresses-with-new-wireless-technology/</a:t>
            </a:r>
            <a:endParaRPr lang="en-US" sz="1200" dirty="0"/>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Slide52</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UNITED </a:t>
            </a:r>
            <a:r>
              <a:rPr lang="en-US" sz="3200" b="1" i="1" dirty="0" smtClean="0">
                <a:solidFill>
                  <a:srgbClr val="00B0F0"/>
                </a:solidFill>
              </a:rPr>
              <a:t>KINGDOM (3)</a:t>
            </a:r>
            <a:endParaRPr lang="en-US" sz="3200" i="1"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sz="2000" b="1" dirty="0" err="1" smtClean="0"/>
              <a:t>Ofcom’s</a:t>
            </a:r>
            <a:r>
              <a:rPr lang="en-US" sz="2000" b="1" dirty="0" smtClean="0"/>
              <a:t> </a:t>
            </a:r>
            <a:r>
              <a:rPr lang="en-US" sz="2000" b="1" dirty="0" smtClean="0"/>
              <a:t>progressed plans for white space (or interleaved) spectrum </a:t>
            </a:r>
            <a:r>
              <a:rPr lang="en-US" sz="2000" dirty="0" smtClean="0"/>
              <a:t>(cont’d)</a:t>
            </a:r>
          </a:p>
          <a:p>
            <a:pPr>
              <a:buNone/>
            </a:pPr>
            <a:r>
              <a:rPr lang="en-US" sz="2000" b="1" dirty="0" smtClean="0"/>
              <a:t>	: decision for next step after Nov. 2010 consultation</a:t>
            </a:r>
          </a:p>
          <a:p>
            <a:pPr lvl="1"/>
            <a:r>
              <a:rPr lang="en-US" sz="1900" dirty="0" smtClean="0"/>
              <a:t>White space devices: </a:t>
            </a:r>
            <a:r>
              <a:rPr lang="en-US" sz="1900" b="1" dirty="0" smtClean="0">
                <a:solidFill>
                  <a:srgbClr val="FF0000"/>
                </a:solidFill>
              </a:rPr>
              <a:t>license-exempt</a:t>
            </a:r>
          </a:p>
          <a:p>
            <a:pPr lvl="2"/>
            <a:r>
              <a:rPr lang="en-US" sz="1900" dirty="0" smtClean="0"/>
              <a:t>Master device (or </a:t>
            </a:r>
            <a:r>
              <a:rPr lang="en-US" sz="2000" dirty="0" smtClean="0"/>
              <a:t>Location-aware wireless devices)</a:t>
            </a:r>
            <a:r>
              <a:rPr lang="en-US" sz="1900" dirty="0" smtClean="0"/>
              <a:t>: to ensure that the devices do not interfere with existing licensed users of the spectrum, which include Digital Terrestrial Television and wireless microphone users.</a:t>
            </a:r>
          </a:p>
          <a:p>
            <a:pPr marL="1720850" lvl="3" indent="-349250">
              <a:buFont typeface="+mj-lt"/>
              <a:buAutoNum type="arabicPeriod"/>
            </a:pPr>
            <a:r>
              <a:rPr lang="en-US" sz="1900" dirty="0" smtClean="0"/>
              <a:t>To consult a list of databases hosted online.</a:t>
            </a:r>
          </a:p>
          <a:p>
            <a:pPr marL="1714500" lvl="3" indent="-342900">
              <a:buFont typeface="+mj-lt"/>
              <a:buAutoNum type="arabicPeriod"/>
            </a:pPr>
            <a:r>
              <a:rPr lang="en-US" sz="1900" dirty="0" smtClean="0"/>
              <a:t>To notify one of these databases of its location and update it on a regular basis: </a:t>
            </a:r>
            <a:r>
              <a:rPr lang="en-US" sz="1900" dirty="0" err="1" smtClean="0"/>
              <a:t>geolocation</a:t>
            </a:r>
            <a:r>
              <a:rPr lang="en-US" sz="1900" dirty="0" smtClean="0"/>
              <a:t>.</a:t>
            </a:r>
          </a:p>
          <a:p>
            <a:pPr marL="1714500" lvl="3" indent="-342900">
              <a:buFont typeface="+mj-lt"/>
              <a:buAutoNum type="arabicPeriod"/>
            </a:pPr>
            <a:r>
              <a:rPr lang="en-US" sz="1900" dirty="0" smtClean="0"/>
              <a:t>To obtain details of the radio-frequencies and power levels it is allowed to use from the database.</a:t>
            </a:r>
          </a:p>
          <a:p>
            <a:pPr lvl="2"/>
            <a:r>
              <a:rPr lang="en-US" sz="1900" dirty="0" smtClean="0"/>
              <a:t>Slave device</a:t>
            </a:r>
            <a:endParaRPr lang="en-US" sz="1900" dirty="0"/>
          </a:p>
        </p:txBody>
      </p:sp>
      <p:sp>
        <p:nvSpPr>
          <p:cNvPr id="4" name="Rectangle 3"/>
          <p:cNvSpPr/>
          <p:nvPr/>
        </p:nvSpPr>
        <p:spPr>
          <a:xfrm>
            <a:off x="533400" y="6096000"/>
            <a:ext cx="8077200" cy="276999"/>
          </a:xfrm>
          <a:prstGeom prst="rect">
            <a:avLst/>
          </a:prstGeom>
        </p:spPr>
        <p:txBody>
          <a:bodyPr wrap="square">
            <a:spAutoFit/>
          </a:bodyPr>
          <a:lstStyle/>
          <a:p>
            <a:r>
              <a:rPr lang="en-US" sz="1200" dirty="0" smtClean="0"/>
              <a:t>http://media.ofcom.org.uk/2011/09/01/ofcom-progresses-with-new-wireless-technology/</a:t>
            </a:r>
            <a:endParaRPr lang="en-US" sz="1200" dirty="0"/>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Slide53</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UNITED </a:t>
            </a:r>
            <a:r>
              <a:rPr lang="en-US" sz="3200" b="1" i="1" dirty="0" smtClean="0">
                <a:solidFill>
                  <a:srgbClr val="00B0F0"/>
                </a:solidFill>
              </a:rPr>
              <a:t>KINGDOM (4)</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1800" b="1" dirty="0" err="1" smtClean="0"/>
              <a:t>Ofcom’s</a:t>
            </a:r>
            <a:r>
              <a:rPr lang="en-US" sz="1800" b="1" dirty="0" smtClean="0"/>
              <a:t> </a:t>
            </a:r>
            <a:r>
              <a:rPr lang="en-US" sz="1800" b="1" dirty="0" smtClean="0"/>
              <a:t>progressed plans for white space (or interleaved) spectrum </a:t>
            </a:r>
            <a:r>
              <a:rPr lang="en-US" sz="1800" dirty="0" smtClean="0"/>
              <a:t>(cont’d)</a:t>
            </a:r>
          </a:p>
          <a:p>
            <a:pPr>
              <a:buNone/>
            </a:pPr>
            <a:r>
              <a:rPr lang="en-US" sz="2000" b="1" dirty="0" smtClean="0"/>
              <a:t>	</a:t>
            </a:r>
            <a:r>
              <a:rPr lang="en-US" sz="1800" b="1" dirty="0" smtClean="0"/>
              <a:t>: decision for next step after Nov. 2010 consultation</a:t>
            </a:r>
          </a:p>
          <a:p>
            <a:pPr lvl="1"/>
            <a:r>
              <a:rPr lang="en-US" sz="1900" dirty="0" smtClean="0"/>
              <a:t>White space devices: </a:t>
            </a:r>
            <a:r>
              <a:rPr lang="en-US" sz="1900" b="1" dirty="0" smtClean="0">
                <a:solidFill>
                  <a:srgbClr val="FF0000"/>
                </a:solidFill>
              </a:rPr>
              <a:t>license-exempt</a:t>
            </a:r>
          </a:p>
        </p:txBody>
      </p:sp>
      <p:sp>
        <p:nvSpPr>
          <p:cNvPr id="4" name="Rectangle 3"/>
          <p:cNvSpPr/>
          <p:nvPr/>
        </p:nvSpPr>
        <p:spPr>
          <a:xfrm>
            <a:off x="533400" y="6096000"/>
            <a:ext cx="8077200" cy="461665"/>
          </a:xfrm>
          <a:prstGeom prst="rect">
            <a:avLst/>
          </a:prstGeom>
        </p:spPr>
        <p:txBody>
          <a:bodyPr wrap="square">
            <a:spAutoFit/>
          </a:bodyPr>
          <a:lstStyle/>
          <a:p>
            <a:r>
              <a:rPr lang="en-US" sz="1200" dirty="0" smtClean="0">
                <a:hlinkClick r:id="rId2"/>
              </a:rPr>
              <a:t>http://stakeholders.ofcom.org.uk/binaries/consultations/geolocation/summary/geolocation.pdf</a:t>
            </a:r>
            <a:r>
              <a:rPr lang="en-US" sz="1200" dirty="0" smtClean="0"/>
              <a:t>, </a:t>
            </a:r>
            <a:r>
              <a:rPr lang="en-US" sz="1200" dirty="0" err="1" smtClean="0"/>
              <a:t>Ofcom</a:t>
            </a:r>
            <a:r>
              <a:rPr lang="en-US" sz="1200" dirty="0" smtClean="0"/>
              <a:t>, </a:t>
            </a:r>
            <a:r>
              <a:rPr lang="en-US" sz="1200" dirty="0" err="1" smtClean="0"/>
              <a:t>Geolocation</a:t>
            </a:r>
            <a:r>
              <a:rPr lang="en-US" sz="1200" dirty="0" smtClean="0"/>
              <a:t>: Consultation, 9 November, 2010</a:t>
            </a:r>
            <a:endParaRPr lang="en-US" sz="1200" dirty="0"/>
          </a:p>
        </p:txBody>
      </p:sp>
      <p:pic>
        <p:nvPicPr>
          <p:cNvPr id="262146" name="Picture 2"/>
          <p:cNvPicPr>
            <a:picLocks noChangeAspect="1" noChangeArrowheads="1"/>
          </p:cNvPicPr>
          <p:nvPr/>
        </p:nvPicPr>
        <p:blipFill>
          <a:blip r:embed="rId3" cstate="print"/>
          <a:srcRect/>
          <a:stretch>
            <a:fillRect/>
          </a:stretch>
        </p:blipFill>
        <p:spPr bwMode="auto">
          <a:xfrm>
            <a:off x="990600" y="2743200"/>
            <a:ext cx="7181850" cy="3343275"/>
          </a:xfrm>
          <a:prstGeom prst="rect">
            <a:avLst/>
          </a:prstGeom>
          <a:noFill/>
          <a:ln w="9525">
            <a:noFill/>
            <a:miter lim="800000"/>
            <a:headEnd/>
            <a:tailEnd/>
          </a:ln>
        </p:spPr>
      </p:pic>
      <p:sp>
        <p:nvSpPr>
          <p:cNvPr id="6" name="Rectangle 5"/>
          <p:cNvSpPr/>
          <p:nvPr/>
        </p:nvSpPr>
        <p:spPr>
          <a:xfrm>
            <a:off x="3124200" y="5486400"/>
            <a:ext cx="5638800" cy="598177"/>
          </a:xfrm>
          <a:prstGeom prst="rect">
            <a:avLst/>
          </a:prstGeom>
        </p:spPr>
        <p:txBody>
          <a:bodyPr wrap="square">
            <a:spAutoFit/>
          </a:bodyPr>
          <a:lstStyle/>
          <a:p>
            <a:pPr>
              <a:lnSpc>
                <a:spcPts val="1300"/>
              </a:lnSpc>
            </a:pPr>
            <a:r>
              <a:rPr lang="en-US" sz="1400" b="1" dirty="0" smtClean="0">
                <a:solidFill>
                  <a:srgbClr val="FF0000"/>
                </a:solidFill>
              </a:rPr>
              <a:t>DTT: digital terrestrial television</a:t>
            </a:r>
          </a:p>
          <a:p>
            <a:pPr marL="457200" indent="-457200">
              <a:lnSpc>
                <a:spcPts val="1300"/>
              </a:lnSpc>
            </a:pPr>
            <a:r>
              <a:rPr lang="en-US" sz="1400" b="1" dirty="0" smtClean="0">
                <a:solidFill>
                  <a:srgbClr val="FF0000"/>
                </a:solidFill>
              </a:rPr>
              <a:t>PMSE: </a:t>
            </a:r>
            <a:r>
              <a:rPr lang="en-US" sz="1400" b="1" dirty="0" err="1" smtClean="0">
                <a:solidFill>
                  <a:srgbClr val="FF0000"/>
                </a:solidFill>
              </a:rPr>
              <a:t>programme</a:t>
            </a:r>
            <a:r>
              <a:rPr lang="en-US" sz="1400" b="1" dirty="0" smtClean="0">
                <a:solidFill>
                  <a:srgbClr val="FF0000"/>
                </a:solidFill>
              </a:rPr>
              <a:t> making and special equipment (mostly wireless microphones in this band)</a:t>
            </a:r>
            <a:endParaRPr lang="en-US" sz="1400" b="1" dirty="0">
              <a:solidFill>
                <a:srgbClr val="FF0000"/>
              </a:solidFill>
            </a:endParaRPr>
          </a:p>
        </p:txBody>
      </p:sp>
      <p:sp>
        <p:nvSpPr>
          <p:cNvPr id="7"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Slide54</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UNITED </a:t>
            </a:r>
            <a:r>
              <a:rPr lang="en-US" sz="3200" b="1" i="1" dirty="0" smtClean="0">
                <a:solidFill>
                  <a:srgbClr val="00B0F0"/>
                </a:solidFill>
              </a:rPr>
              <a:t>KINGDOM (5)</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200" b="1" dirty="0" err="1" smtClean="0"/>
              <a:t>Ofcom’s</a:t>
            </a:r>
            <a:r>
              <a:rPr lang="en-US" sz="2200" b="1" dirty="0" smtClean="0"/>
              <a:t> </a:t>
            </a:r>
            <a:r>
              <a:rPr lang="en-US" sz="2200" b="1" dirty="0" smtClean="0"/>
              <a:t>TV white spaces</a:t>
            </a:r>
          </a:p>
          <a:p>
            <a:pPr lvl="1"/>
            <a:r>
              <a:rPr lang="en-US" sz="1800" dirty="0" smtClean="0"/>
              <a:t>About 128 MHz of interleaved spectrum is available in nearly every household.</a:t>
            </a:r>
          </a:p>
          <a:p>
            <a:pPr lvl="1"/>
            <a:r>
              <a:rPr lang="en-US" sz="1800" dirty="0" smtClean="0"/>
              <a:t>Lower UHF 470-550 MHz, Upper UHF 614-790 MHz</a:t>
            </a:r>
          </a:p>
          <a:p>
            <a:pPr lvl="2"/>
            <a:r>
              <a:rPr lang="en-US" sz="1800" dirty="0" smtClean="0"/>
              <a:t>Analogue TV to be switched off October 24, 2012</a:t>
            </a:r>
          </a:p>
          <a:p>
            <a:pPr lvl="1"/>
            <a:r>
              <a:rPr lang="en-US" sz="1800" dirty="0" smtClean="0"/>
              <a:t>OFCOM TV white space Technical Working Group working on the rules, and OFCOM expect to issue a Statutory Instrument in 2012 – pushing back 4G spectrum auction to 4Q12 pushes back TVWS </a:t>
            </a:r>
            <a:r>
              <a:rPr lang="en-US" sz="1800" dirty="0" smtClean="0"/>
              <a:t>rules.</a:t>
            </a:r>
            <a:endParaRPr lang="en-US" sz="1800" dirty="0" smtClean="0"/>
          </a:p>
          <a:p>
            <a:pPr lvl="1"/>
            <a:r>
              <a:rPr lang="en-US" sz="1800" dirty="0" smtClean="0"/>
              <a:t>Database calculates white spaces depending on accuracy of location, device radio characteristics. </a:t>
            </a:r>
            <a:r>
              <a:rPr lang="en-US" sz="1800" dirty="0" smtClean="0">
                <a:solidFill>
                  <a:srgbClr val="FF0000"/>
                </a:solidFill>
              </a:rPr>
              <a:t>To protect mobile uses, database must be checked every </a:t>
            </a:r>
            <a:r>
              <a:rPr lang="en-US" sz="1800" dirty="0" smtClean="0">
                <a:solidFill>
                  <a:srgbClr val="FF0000"/>
                </a:solidFill>
              </a:rPr>
              <a:t>hour.</a:t>
            </a:r>
            <a:endParaRPr lang="en-US" sz="1800" dirty="0" smtClean="0">
              <a:solidFill>
                <a:srgbClr val="FF0000"/>
              </a:solidFill>
            </a:endParaRPr>
          </a:p>
        </p:txBody>
      </p:sp>
      <p:sp>
        <p:nvSpPr>
          <p:cNvPr id="4" name="Rectangle 3"/>
          <p:cNvSpPr/>
          <p:nvPr/>
        </p:nvSpPr>
        <p:spPr>
          <a:xfrm>
            <a:off x="533400" y="6096000"/>
            <a:ext cx="8077200" cy="276999"/>
          </a:xfrm>
          <a:prstGeom prst="rect">
            <a:avLst/>
          </a:prstGeom>
        </p:spPr>
        <p:txBody>
          <a:bodyPr wrap="square">
            <a:spAutoFit/>
          </a:bodyPr>
          <a:lstStyle/>
          <a:p>
            <a:r>
              <a:rPr lang="en-US" sz="1200" dirty="0" smtClean="0"/>
              <a:t>WCA White Space update, October 2011, Peter </a:t>
            </a:r>
            <a:r>
              <a:rPr lang="en-US" sz="1200" dirty="0" err="1" smtClean="0"/>
              <a:t>Ecclesine</a:t>
            </a:r>
            <a:r>
              <a:rPr lang="en-US" sz="1200" dirty="0" smtClean="0"/>
              <a:t>,  petere@cisco.com </a:t>
            </a:r>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Slide55</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UNITED </a:t>
            </a:r>
            <a:r>
              <a:rPr lang="en-US" sz="3200" b="1" i="1" dirty="0" smtClean="0">
                <a:solidFill>
                  <a:srgbClr val="00B0F0"/>
                </a:solidFill>
              </a:rPr>
              <a:t>KINGDOM (6)</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a:buNone/>
            </a:pPr>
            <a:r>
              <a:rPr lang="en-US" sz="2000" b="1" dirty="0" smtClean="0"/>
              <a:t>Cambridge, United Kingdom tests</a:t>
            </a:r>
          </a:p>
          <a:p>
            <a:r>
              <a:rPr lang="en-US" sz="1800" dirty="0" smtClean="0"/>
              <a:t>On June 29, 2011, One of the largest commercial tests of white space Wi-Fi was conducted in Cambridge, England. </a:t>
            </a:r>
            <a:endParaRPr lang="en-US" sz="1800" dirty="0" smtClean="0"/>
          </a:p>
          <a:p>
            <a:r>
              <a:rPr lang="en-US" sz="1800" dirty="0" smtClean="0"/>
              <a:t>The </a:t>
            </a:r>
            <a:r>
              <a:rPr lang="en-US" sz="1800" dirty="0" smtClean="0"/>
              <a:t>trial was conducted by Microsoft using technology developed by </a:t>
            </a:r>
            <a:r>
              <a:rPr lang="en-US" sz="1800" dirty="0" err="1" smtClean="0"/>
              <a:t>Adaptrum</a:t>
            </a:r>
            <a:r>
              <a:rPr lang="en-US" sz="1800" dirty="0" smtClean="0"/>
              <a:t> and backed by a consortium of ISP's and tech companies including Nokia, </a:t>
            </a:r>
            <a:r>
              <a:rPr lang="en-US" sz="1800" dirty="0" err="1" smtClean="0"/>
              <a:t>BSkyB</a:t>
            </a:r>
            <a:r>
              <a:rPr lang="en-US" sz="1800" dirty="0" smtClean="0"/>
              <a:t>, the BBC, and BT, with the actual network hardware being provided by </a:t>
            </a:r>
            <a:r>
              <a:rPr lang="en-US" sz="1800" dirty="0" err="1" smtClean="0"/>
              <a:t>Neul</a:t>
            </a:r>
            <a:r>
              <a:rPr lang="en-US" sz="1800" dirty="0" smtClean="0"/>
              <a:t>. </a:t>
            </a:r>
            <a:endParaRPr lang="en-US" sz="1800" dirty="0" smtClean="0"/>
          </a:p>
          <a:p>
            <a:r>
              <a:rPr lang="en-US" sz="1800" dirty="0" smtClean="0"/>
              <a:t>In </a:t>
            </a:r>
            <a:r>
              <a:rPr lang="en-US" sz="1800" dirty="0" smtClean="0"/>
              <a:t>the demonstration, the </a:t>
            </a:r>
            <a:r>
              <a:rPr lang="en-US" sz="1800" dirty="0" err="1" smtClean="0"/>
              <a:t>Adaptrum</a:t>
            </a:r>
            <a:r>
              <a:rPr lang="en-US" sz="1800" dirty="0" smtClean="0"/>
              <a:t> whitespace system provided the broadband IP connectivity allowing a client-side Microsoft Xbox to stream live HD videos from the Internet. Also as part of the demo, a live Xbox/</a:t>
            </a:r>
            <a:r>
              <a:rPr lang="en-US" sz="1800" dirty="0" err="1" smtClean="0"/>
              <a:t>Kinect</a:t>
            </a:r>
            <a:r>
              <a:rPr lang="en-US" sz="1800" dirty="0" smtClean="0"/>
              <a:t> video chat was established between two Xbox/</a:t>
            </a:r>
            <a:r>
              <a:rPr lang="en-US" sz="1800" dirty="0" err="1" smtClean="0"/>
              <a:t>Kinect</a:t>
            </a:r>
            <a:r>
              <a:rPr lang="en-US" sz="1800" dirty="0" smtClean="0"/>
              <a:t> units connected through the same TV whitespace connection. </a:t>
            </a:r>
            <a:endParaRPr lang="en-US" sz="1800" dirty="0" smtClean="0"/>
          </a:p>
          <a:p>
            <a:r>
              <a:rPr lang="en-US" sz="1800" dirty="0" smtClean="0"/>
              <a:t>These </a:t>
            </a:r>
            <a:r>
              <a:rPr lang="en-US" sz="1800" dirty="0" smtClean="0"/>
              <a:t>applications were demonstrated under a highly challenging radio propagation environment with more than 120 dB link loss through buildings, foliage, walls, furniture, people etc. and with severe multipath effects.</a:t>
            </a:r>
          </a:p>
          <a:p>
            <a:r>
              <a:rPr lang="en-US" sz="1800" dirty="0" err="1" smtClean="0"/>
              <a:t>Neul’s</a:t>
            </a:r>
            <a:r>
              <a:rPr lang="en-US" sz="1800" dirty="0" smtClean="0"/>
              <a:t> trial system: </a:t>
            </a:r>
          </a:p>
          <a:p>
            <a:pPr lvl="1"/>
            <a:r>
              <a:rPr lang="en-US" sz="1700" dirty="0" smtClean="0"/>
              <a:t>broadband speeds of over 10Km supporting </a:t>
            </a:r>
            <a:r>
              <a:rPr lang="en-US" sz="1700" dirty="0" smtClean="0"/>
              <a:t>16Mbps </a:t>
            </a:r>
            <a:endParaRPr lang="en-US" sz="1700" dirty="0" smtClean="0"/>
          </a:p>
          <a:p>
            <a:pPr lvl="1"/>
            <a:r>
              <a:rPr lang="en-US" sz="1700" dirty="0" smtClean="0"/>
              <a:t>a single base station can support over 1m end devices (for M2M applications</a:t>
            </a:r>
            <a:r>
              <a:rPr lang="en-US" sz="1700" dirty="0" smtClean="0"/>
              <a:t>).</a:t>
            </a:r>
            <a:endParaRPr lang="en-US" sz="1700" dirty="0" smtClean="0"/>
          </a:p>
          <a:p>
            <a:pPr lvl="1"/>
            <a:endParaRPr lang="en-US" dirty="0"/>
          </a:p>
        </p:txBody>
      </p:sp>
      <p:sp>
        <p:nvSpPr>
          <p:cNvPr id="4" name="Rectangle 3"/>
          <p:cNvSpPr/>
          <p:nvPr/>
        </p:nvSpPr>
        <p:spPr>
          <a:xfrm>
            <a:off x="533400" y="6096000"/>
            <a:ext cx="8077200" cy="276999"/>
          </a:xfrm>
          <a:prstGeom prst="rect">
            <a:avLst/>
          </a:prstGeom>
        </p:spPr>
        <p:txBody>
          <a:bodyPr wrap="square">
            <a:spAutoFit/>
          </a:bodyPr>
          <a:lstStyle/>
          <a:p>
            <a:r>
              <a:rPr lang="en-US" sz="1200" dirty="0" smtClean="0"/>
              <a:t>http://en.wikipedia.org/wiki/White_spaces_(radio)</a:t>
            </a:r>
            <a:endParaRPr lang="en-US" sz="1200" dirty="0"/>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Slide56</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EU (1)</a:t>
            </a:r>
            <a:endParaRPr lang="en-US" sz="3200" i="1" dirty="0">
              <a:solidFill>
                <a:srgbClr val="00B0F0"/>
              </a:solidFill>
            </a:endParaRPr>
          </a:p>
        </p:txBody>
      </p:sp>
      <p:sp>
        <p:nvSpPr>
          <p:cNvPr id="3" name="Content Placeholder 2"/>
          <p:cNvSpPr>
            <a:spLocks noGrp="1"/>
          </p:cNvSpPr>
          <p:nvPr>
            <p:ph idx="1"/>
          </p:nvPr>
        </p:nvSpPr>
        <p:spPr/>
        <p:txBody>
          <a:bodyPr>
            <a:normAutofit fontScale="70000" lnSpcReduction="20000"/>
          </a:bodyPr>
          <a:lstStyle/>
          <a:p>
            <a:r>
              <a:rPr lang="en-US" sz="2900" b="1" dirty="0" smtClean="0"/>
              <a:t>EU efforts aimed at consistency across the EU</a:t>
            </a:r>
          </a:p>
          <a:p>
            <a:pPr lvl="1"/>
            <a:r>
              <a:rPr lang="en-US" sz="2600" dirty="0" smtClean="0"/>
              <a:t>CEPT (ECC) Project Team SE43: </a:t>
            </a:r>
          </a:p>
          <a:p>
            <a:pPr lvl="2"/>
            <a:r>
              <a:rPr lang="en-US" sz="2500" dirty="0" smtClean="0"/>
              <a:t>to look at the compatibility issues between the relevant services using 'white spaces' in the UHF TV bands.</a:t>
            </a:r>
          </a:p>
          <a:p>
            <a:pPr lvl="2"/>
            <a:r>
              <a:rPr lang="en-US" sz="2500" dirty="0" smtClean="0"/>
              <a:t>specifying cognitive access; sensing and </a:t>
            </a:r>
            <a:r>
              <a:rPr lang="en-US" sz="2500" dirty="0" err="1" smtClean="0"/>
              <a:t>geolocation</a:t>
            </a:r>
            <a:r>
              <a:rPr lang="en-US" sz="2500" dirty="0" smtClean="0"/>
              <a:t> database</a:t>
            </a:r>
          </a:p>
          <a:p>
            <a:pPr lvl="2"/>
            <a:r>
              <a:rPr lang="en-US" sz="2500" dirty="0" smtClean="0"/>
              <a:t>ECC Report 159: </a:t>
            </a:r>
            <a:endParaRPr lang="en-US" sz="2500" dirty="0" smtClean="0"/>
          </a:p>
          <a:p>
            <a:pPr lvl="3"/>
            <a:r>
              <a:rPr lang="en-US" sz="2300" dirty="0" smtClean="0"/>
              <a:t>sets </a:t>
            </a:r>
            <a:r>
              <a:rPr lang="en-US" sz="2300" dirty="0" smtClean="0"/>
              <a:t>technical and operational requirements for using TVWS by cognitive radios in EU in Jan. 2011 which are not so different from those of the FCC</a:t>
            </a:r>
          </a:p>
          <a:p>
            <a:pPr lvl="2"/>
            <a:r>
              <a:rPr lang="en-US" sz="2500" dirty="0" smtClean="0"/>
              <a:t>The team:</a:t>
            </a:r>
          </a:p>
          <a:p>
            <a:pPr lvl="3"/>
            <a:r>
              <a:rPr lang="en-US" sz="2500" dirty="0" smtClean="0"/>
              <a:t>made the preliminary conclusion that autonomous sensing is very challenging at the current stage of technological development - probably too difficult - to be used in order adequately to protect to the existing services; </a:t>
            </a:r>
          </a:p>
          <a:p>
            <a:pPr lvl="3"/>
            <a:r>
              <a:rPr lang="en-US" sz="2500" dirty="0" smtClean="0"/>
              <a:t>provided guidance on the algorithms to be used in future </a:t>
            </a:r>
            <a:r>
              <a:rPr lang="en-US" sz="2500" dirty="0" err="1" smtClean="0"/>
              <a:t>geolocation</a:t>
            </a:r>
            <a:r>
              <a:rPr lang="en-US" sz="2500" dirty="0" smtClean="0"/>
              <a:t> database(s); </a:t>
            </a:r>
          </a:p>
          <a:p>
            <a:pPr lvl="3"/>
            <a:r>
              <a:rPr lang="en-US" sz="2500" dirty="0" smtClean="0"/>
              <a:t>drew up a list of areas requiring further studies, including to address scenarios enabled by future technology developments, when these become better known.</a:t>
            </a:r>
          </a:p>
        </p:txBody>
      </p:sp>
      <p:sp>
        <p:nvSpPr>
          <p:cNvPr id="4" name="Rectangle 3"/>
          <p:cNvSpPr/>
          <p:nvPr/>
        </p:nvSpPr>
        <p:spPr>
          <a:xfrm>
            <a:off x="533400" y="6096000"/>
            <a:ext cx="8077200" cy="276999"/>
          </a:xfrm>
          <a:prstGeom prst="rect">
            <a:avLst/>
          </a:prstGeom>
        </p:spPr>
        <p:txBody>
          <a:bodyPr wrap="square">
            <a:spAutoFit/>
          </a:bodyPr>
          <a:lstStyle/>
          <a:p>
            <a:pPr marL="0" lvl="1"/>
            <a:r>
              <a:rPr lang="en-US" sz="1200" dirty="0" smtClean="0">
                <a:hlinkClick r:id="rId2"/>
              </a:rPr>
              <a:t>http://ieee802.org/19/pub/Workshop/4_Kennedy-RIM.pdf</a:t>
            </a:r>
            <a:r>
              <a:rPr lang="en-US" sz="1200" dirty="0" smtClean="0"/>
              <a:t> and </a:t>
            </a:r>
            <a:r>
              <a:rPr lang="en-US" sz="1200" dirty="0" smtClean="0">
                <a:hlinkClick r:id="rId3"/>
              </a:rPr>
              <a:t>http://www.cept.org/ecc/groups/ecc/wg-se/se-43</a:t>
            </a:r>
            <a:r>
              <a:rPr lang="en-US" sz="1200" dirty="0" smtClean="0"/>
              <a:t> </a:t>
            </a:r>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Slide57</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EU (2)</a:t>
            </a:r>
            <a:endParaRPr lang="en-US" sz="3200" i="1" dirty="0">
              <a:solidFill>
                <a:srgbClr val="00B0F0"/>
              </a:solidFill>
            </a:endParaRPr>
          </a:p>
        </p:txBody>
      </p:sp>
      <p:sp>
        <p:nvSpPr>
          <p:cNvPr id="3" name="Content Placeholder 2"/>
          <p:cNvSpPr>
            <a:spLocks noGrp="1"/>
          </p:cNvSpPr>
          <p:nvPr>
            <p:ph idx="1"/>
          </p:nvPr>
        </p:nvSpPr>
        <p:spPr/>
        <p:txBody>
          <a:bodyPr>
            <a:normAutofit fontScale="62500" lnSpcReduction="20000"/>
          </a:bodyPr>
          <a:lstStyle/>
          <a:p>
            <a:r>
              <a:rPr lang="en-US" b="1" dirty="0" smtClean="0"/>
              <a:t>EU efforts aimed at consistency across the EU </a:t>
            </a:r>
            <a:r>
              <a:rPr lang="en-US" dirty="0" smtClean="0"/>
              <a:t>(cont’d)</a:t>
            </a:r>
          </a:p>
          <a:p>
            <a:pPr lvl="1"/>
            <a:r>
              <a:rPr lang="en-US" sz="2500" b="1" dirty="0" smtClean="0"/>
              <a:t>ECC RA WS-CR </a:t>
            </a:r>
            <a:r>
              <a:rPr lang="en-US" sz="2500" dirty="0" smtClean="0"/>
              <a:t>(Electronic Communications Committee's Regulatory Affairs group on White Space Cognitive Radio): </a:t>
            </a:r>
          </a:p>
          <a:p>
            <a:pPr lvl="2"/>
            <a:r>
              <a:rPr lang="en-US" sz="2500" dirty="0" smtClean="0"/>
              <a:t>Responsibility for developing recommendations on communication protocols linking geo-databases to WS devices in Europe </a:t>
            </a:r>
          </a:p>
          <a:p>
            <a:pPr lvl="2"/>
            <a:r>
              <a:rPr lang="en-US" dirty="0" smtClean="0"/>
              <a:t>This will focus on different regulatory models for the management of Cognitive Radio databases, in particular:</a:t>
            </a:r>
          </a:p>
          <a:p>
            <a:pPr lvl="3"/>
            <a:r>
              <a:rPr lang="en-US" sz="2200" dirty="0" smtClean="0"/>
              <a:t>certification or accreditation framework for database provider(s); </a:t>
            </a:r>
          </a:p>
          <a:p>
            <a:pPr lvl="3"/>
            <a:r>
              <a:rPr lang="en-US" sz="2200" dirty="0" smtClean="0"/>
              <a:t>a suitable authorization regime (can be different depending on National administrations) under which the Cognitive Radio device should operate (i.e. general or individual authorization) to achieve 'Authorized Shared Access'. </a:t>
            </a:r>
          </a:p>
          <a:p>
            <a:pPr lvl="1"/>
            <a:r>
              <a:rPr lang="en-US" sz="2600" b="1" dirty="0" smtClean="0"/>
              <a:t>ECC WG FM </a:t>
            </a:r>
            <a:r>
              <a:rPr lang="en-US" sz="2600" dirty="0" smtClean="0"/>
              <a:t>(Frequency Management group)</a:t>
            </a:r>
          </a:p>
          <a:p>
            <a:pPr lvl="2"/>
            <a:r>
              <a:rPr lang="en-US" sz="2200" dirty="0" smtClean="0"/>
              <a:t>in February 2011 tasked a Correspondence Group to develop a regulatory framework for using cognitive technology for </a:t>
            </a:r>
            <a:r>
              <a:rPr lang="en-US" sz="2200" dirty="0" err="1" smtClean="0"/>
              <a:t>Programme</a:t>
            </a:r>
            <a:r>
              <a:rPr lang="en-US" sz="2200" dirty="0" smtClean="0"/>
              <a:t> Making and Special Events, based on Chapter 11 of ECC Report 159.</a:t>
            </a:r>
          </a:p>
          <a:p>
            <a:pPr lvl="1"/>
            <a:r>
              <a:rPr lang="en-US" sz="2500" b="1" dirty="0" smtClean="0"/>
              <a:t>IETF PAWS </a:t>
            </a:r>
            <a:r>
              <a:rPr lang="en-US" sz="2500" dirty="0" smtClean="0"/>
              <a:t>(Protocol to Access White Space): </a:t>
            </a:r>
          </a:p>
          <a:p>
            <a:pPr lvl="2"/>
            <a:r>
              <a:rPr lang="en-US" sz="2200" dirty="0" smtClean="0"/>
              <a:t>Asserting Who I am, What I am, Where I am, What I will permit, Receiving grants of what is permitted at my location</a:t>
            </a:r>
          </a:p>
          <a:p>
            <a:r>
              <a:rPr lang="en-US" b="1" dirty="0" smtClean="0"/>
              <a:t>Finland</a:t>
            </a:r>
          </a:p>
          <a:p>
            <a:pPr lvl="1"/>
            <a:r>
              <a:rPr lang="en-US" sz="2500" dirty="0" smtClean="0"/>
              <a:t> had TVWS trials in 2010, 2011.</a:t>
            </a:r>
          </a:p>
        </p:txBody>
      </p:sp>
      <p:sp>
        <p:nvSpPr>
          <p:cNvPr id="4" name="Rectangle 3"/>
          <p:cNvSpPr/>
          <p:nvPr/>
        </p:nvSpPr>
        <p:spPr>
          <a:xfrm>
            <a:off x="533400" y="6096000"/>
            <a:ext cx="8077200" cy="276999"/>
          </a:xfrm>
          <a:prstGeom prst="rect">
            <a:avLst/>
          </a:prstGeom>
        </p:spPr>
        <p:txBody>
          <a:bodyPr wrap="square">
            <a:spAutoFit/>
          </a:bodyPr>
          <a:lstStyle/>
          <a:p>
            <a:pPr marL="0" lvl="1"/>
            <a:r>
              <a:rPr lang="en-US" sz="1200" dirty="0" smtClean="0">
                <a:hlinkClick r:id="rId2"/>
              </a:rPr>
              <a:t>http://ieee802.org/19/pub/Workshop/4_Kennedy-RIM.pdf</a:t>
            </a:r>
            <a:r>
              <a:rPr lang="en-US" sz="1200" dirty="0" smtClean="0"/>
              <a:t> and </a:t>
            </a:r>
            <a:r>
              <a:rPr lang="en-US" sz="1200" dirty="0" smtClean="0">
                <a:hlinkClick r:id="rId3"/>
              </a:rPr>
              <a:t>http://www.cept.org/ecc/groups/ecc/wg-se/se-43</a:t>
            </a:r>
            <a:r>
              <a:rPr lang="en-US" sz="1200" dirty="0" smtClean="0"/>
              <a:t> </a:t>
            </a:r>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Slide58</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CANADA (1)</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a:buNone/>
            </a:pPr>
            <a:r>
              <a:rPr lang="en-US" sz="2000" b="1" dirty="0" smtClean="0"/>
              <a:t>TV White </a:t>
            </a:r>
            <a:r>
              <a:rPr lang="en-US" sz="2000" b="1" dirty="0" smtClean="0"/>
              <a:t>Spaces</a:t>
            </a:r>
          </a:p>
          <a:p>
            <a:r>
              <a:rPr lang="en-US" sz="1800" dirty="0" smtClean="0"/>
              <a:t>Transition to DTV: Aug. 31, 2011, applied to </a:t>
            </a:r>
            <a:r>
              <a:rPr lang="en-US" sz="1800" dirty="0" smtClean="0"/>
              <a:t>only certain mandatory </a:t>
            </a:r>
            <a:r>
              <a:rPr lang="en-US" sz="1800" dirty="0" smtClean="0"/>
              <a:t>markets</a:t>
            </a:r>
          </a:p>
          <a:p>
            <a:r>
              <a:rPr lang="en-US" sz="1800" dirty="0" smtClean="0"/>
              <a:t>Licensed LPAs (low power apparatus) such as microphones</a:t>
            </a:r>
            <a:r>
              <a:rPr lang="en-US" sz="1800" dirty="0" smtClean="0"/>
              <a:t> in the band </a:t>
            </a:r>
            <a:r>
              <a:rPr lang="en-US" sz="1800" dirty="0" smtClean="0"/>
              <a:t>698-806MHz.</a:t>
            </a:r>
          </a:p>
          <a:p>
            <a:r>
              <a:rPr lang="en-US" sz="1800" dirty="0" smtClean="0"/>
              <a:t>RRBS (remote rural areas broadband services):</a:t>
            </a:r>
            <a:r>
              <a:rPr lang="en-US" sz="1800" dirty="0" smtClean="0"/>
              <a:t> licensed </a:t>
            </a:r>
            <a:r>
              <a:rPr lang="en-US" sz="1800" dirty="0" smtClean="0"/>
              <a:t>subscriber-based broadband </a:t>
            </a:r>
            <a:r>
              <a:rPr lang="en-US" sz="1800" dirty="0" smtClean="0"/>
              <a:t>Internet </a:t>
            </a:r>
            <a:r>
              <a:rPr lang="en-US" sz="1800" dirty="0" smtClean="0"/>
              <a:t>systems</a:t>
            </a:r>
            <a:r>
              <a:rPr lang="en-US" sz="1800" dirty="0" smtClean="0"/>
              <a:t> on TV channels 21 to 51 (512-698 MHz) </a:t>
            </a:r>
            <a:r>
              <a:rPr lang="en-US" sz="1800" dirty="0" smtClean="0"/>
              <a:t>except channel 37</a:t>
            </a:r>
          </a:p>
          <a:p>
            <a:pPr lvl="1"/>
            <a:r>
              <a:rPr lang="en-US" sz="1600" dirty="0" smtClean="0"/>
              <a:t>the RRBS be located at sufficient distance from major population </a:t>
            </a:r>
            <a:r>
              <a:rPr lang="en-US" sz="1600" dirty="0" smtClean="0"/>
              <a:t>centers</a:t>
            </a:r>
            <a:r>
              <a:rPr lang="en-US" sz="1600" dirty="0" smtClean="0"/>
              <a:t>, TV broadcasting </a:t>
            </a:r>
            <a:r>
              <a:rPr lang="en-US" sz="1600" dirty="0" smtClean="0"/>
              <a:t>facilities and </a:t>
            </a:r>
            <a:r>
              <a:rPr lang="en-US" sz="1600" dirty="0" smtClean="0"/>
              <a:t>their service contours so as not to cause them interference; and</a:t>
            </a:r>
          </a:p>
          <a:p>
            <a:pPr lvl="1"/>
            <a:r>
              <a:rPr lang="en-US" sz="1600" dirty="0" smtClean="0"/>
              <a:t>the </a:t>
            </a:r>
            <a:r>
              <a:rPr lang="en-US" sz="1600" dirty="0" smtClean="0"/>
              <a:t>RRBS not constrain the provision of current and future TV broadcasting services</a:t>
            </a:r>
            <a:r>
              <a:rPr lang="en-US" sz="1600" dirty="0" smtClean="0"/>
              <a:t>.</a:t>
            </a:r>
          </a:p>
          <a:p>
            <a:r>
              <a:rPr lang="en-US" sz="1800" dirty="0" smtClean="0"/>
              <a:t>Dynamic spectrum access techniques for</a:t>
            </a:r>
            <a:r>
              <a:rPr lang="en-US" sz="1800" dirty="0" smtClean="0"/>
              <a:t> </a:t>
            </a:r>
            <a:r>
              <a:rPr lang="en-US" sz="1800" dirty="0" smtClean="0"/>
              <a:t>improved spectrum sharing</a:t>
            </a:r>
          </a:p>
          <a:p>
            <a:r>
              <a:rPr lang="en-US" sz="1800" dirty="0" smtClean="0"/>
              <a:t>Protection approaches: to protect </a:t>
            </a:r>
            <a:r>
              <a:rPr lang="en-US" sz="1800" dirty="0" smtClean="0"/>
              <a:t>TV broadcasting stations, LPA and RRBS</a:t>
            </a:r>
            <a:endParaRPr lang="en-US" sz="1800" dirty="0" smtClean="0"/>
          </a:p>
          <a:p>
            <a:pPr lvl="1"/>
            <a:r>
              <a:rPr lang="en-US" sz="1600" dirty="0" smtClean="0"/>
              <a:t>S</a:t>
            </a:r>
            <a:r>
              <a:rPr lang="en-US" sz="1600" dirty="0" smtClean="0"/>
              <a:t>ensing </a:t>
            </a:r>
          </a:p>
          <a:p>
            <a:pPr lvl="2"/>
            <a:r>
              <a:rPr lang="en-US" sz="1600" dirty="0" smtClean="0"/>
              <a:t>the </a:t>
            </a:r>
            <a:r>
              <a:rPr lang="en-US" sz="1600" dirty="0" smtClean="0"/>
              <a:t>use of a beacon or a hybrid database approach to protect receive-only </a:t>
            </a:r>
            <a:r>
              <a:rPr lang="en-US" sz="1600" dirty="0" smtClean="0"/>
              <a:t>stations</a:t>
            </a:r>
            <a:r>
              <a:rPr lang="en-US" sz="1600" dirty="0" smtClean="0"/>
              <a:t> </a:t>
            </a:r>
            <a:endParaRPr lang="en-US" sz="1600" dirty="0" smtClean="0"/>
          </a:p>
          <a:p>
            <a:pPr lvl="2"/>
            <a:r>
              <a:rPr lang="en-US" sz="1600" dirty="0" smtClean="0"/>
              <a:t>“</a:t>
            </a:r>
            <a:r>
              <a:rPr lang="en-US" sz="1600" dirty="0" smtClean="0"/>
              <a:t>hidden node” problem</a:t>
            </a:r>
            <a:r>
              <a:rPr lang="en-US" sz="1600" dirty="0" smtClean="0"/>
              <a:t>) should be solved. </a:t>
            </a:r>
          </a:p>
          <a:p>
            <a:pPr lvl="1"/>
            <a:r>
              <a:rPr lang="en-US" sz="1700" dirty="0" smtClean="0"/>
              <a:t>Database</a:t>
            </a:r>
          </a:p>
          <a:p>
            <a:pPr lvl="1">
              <a:buNone/>
            </a:pPr>
            <a:r>
              <a:rPr lang="en-US" sz="1700" dirty="0" smtClean="0">
                <a:sym typeface="Wingdings" pitchFamily="2" charset="2"/>
              </a:rPr>
              <a:t> It focuses on database now and sensing will be considered in the future when technology becomes mature.</a:t>
            </a:r>
            <a:endParaRPr lang="en-US" sz="1700" dirty="0" smtClean="0"/>
          </a:p>
          <a:p>
            <a:r>
              <a:rPr lang="en-US" sz="1900" b="1" dirty="0" smtClean="0"/>
              <a:t>Industry Canada had Consultation SMSE-012-11 to align unlicensed use with FCC TVWS rules</a:t>
            </a:r>
            <a:r>
              <a:rPr lang="en-US" sz="1900" b="1" dirty="0" smtClean="0"/>
              <a:t>.</a:t>
            </a:r>
            <a:endParaRPr lang="en-US" sz="1900" dirty="0" smtClean="0"/>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Slide59</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DEFINITION OF WHITE SPACE (4)</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kumimoji="1" lang="en-US" altLang="ja-JP" sz="2000" dirty="0" smtClean="0">
                <a:ea typeface="ＭＳ Ｐゴシック" pitchFamily="34" charset="-128"/>
              </a:rPr>
              <a:t>Link budgets US TVWS v 2.4 GHz v 5.8 GHz</a:t>
            </a:r>
            <a:endParaRPr lang="en-US" sz="2000" dirty="0"/>
          </a:p>
        </p:txBody>
      </p:sp>
      <p:graphicFrame>
        <p:nvGraphicFramePr>
          <p:cNvPr id="4" name="Chart Placeholder 3"/>
          <p:cNvGraphicFramePr>
            <a:graphicFrameLocks/>
          </p:cNvGraphicFramePr>
          <p:nvPr/>
        </p:nvGraphicFramePr>
        <p:xfrm>
          <a:off x="990600" y="1981200"/>
          <a:ext cx="7238999" cy="4267200"/>
        </p:xfrm>
        <a:graphic>
          <a:graphicData uri="http://schemas.openxmlformats.org/drawingml/2006/table">
            <a:tbl>
              <a:tblPr/>
              <a:tblGrid>
                <a:gridCol w="1134377"/>
                <a:gridCol w="1137469"/>
                <a:gridCol w="1134378"/>
                <a:gridCol w="1560928"/>
                <a:gridCol w="1134378"/>
                <a:gridCol w="1137469"/>
              </a:tblGrid>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pitchFamily="34" charset="0"/>
                          <a:cs typeface="Arial" pitchFamily="34" charset="0"/>
                        </a:rPr>
                        <a:t>TVWS</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pitchFamily="34" charset="0"/>
                          <a:cs typeface="Arial" pitchFamily="34" charset="0"/>
                        </a:rPr>
                        <a:t>TVWS-Fixed</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Arial" pitchFamily="34" charset="0"/>
                          <a:cs typeface="Arial" pitchFamily="34" charset="0"/>
                        </a:rPr>
                        <a:t>WLAN-2.4</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pitchFamily="34" charset="0"/>
                          <a:cs typeface="Arial" pitchFamily="34" charset="0"/>
                        </a:rPr>
                        <a:t>WLAN-5</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cs typeface="Arial" pitchFamily="34" charset="0"/>
                        </a:rPr>
                        <a:t>Tx</a:t>
                      </a:r>
                      <a:r>
                        <a:rPr kumimoji="0" lang="en-US" sz="1400" b="0" i="0" u="none" strike="noStrike" cap="none" normalizeH="0" baseline="0" dirty="0" smtClean="0">
                          <a:ln>
                            <a:noFill/>
                          </a:ln>
                          <a:solidFill>
                            <a:schemeClr val="tx1"/>
                          </a:solidFill>
                          <a:effectLst/>
                          <a:latin typeface="Arial" pitchFamily="34" charset="0"/>
                          <a:cs typeface="Arial" pitchFamily="34" charset="0"/>
                        </a:rPr>
                        <a:t> Power (</a:t>
                      </a:r>
                      <a:r>
                        <a:rPr kumimoji="0" lang="en-US" sz="1400" b="0" i="0" u="none" strike="noStrike" cap="none" normalizeH="0" baseline="0" dirty="0" err="1" smtClean="0">
                          <a:ln>
                            <a:noFill/>
                          </a:ln>
                          <a:solidFill>
                            <a:schemeClr val="tx1"/>
                          </a:solidFill>
                          <a:effectLst/>
                          <a:latin typeface="Arial" pitchFamily="34" charset="0"/>
                          <a:cs typeface="Arial" pitchFamily="34" charset="0"/>
                        </a:rPr>
                        <a:t>mW</a:t>
                      </a:r>
                      <a:r>
                        <a:rPr kumimoji="0" lang="en-US" sz="1400" b="0" i="0" u="none" strike="noStrike" cap="none" normalizeH="0" baseline="0" dirty="0" smtClean="0">
                          <a:ln>
                            <a:noFill/>
                          </a:ln>
                          <a:solidFill>
                            <a:schemeClr val="tx1"/>
                          </a:solidFill>
                          <a:effectLst/>
                          <a:latin typeface="Arial" pitchFamily="34" charset="0"/>
                          <a:cs typeface="Arial" pitchFamily="34" charset="0"/>
                        </a:rPr>
                        <a:t>)</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40</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4000</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cs typeface="Arial" pitchFamily="34" charset="0"/>
                        </a:rPr>
                        <a:t>40</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40</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cs typeface="Arial" pitchFamily="34" charset="0"/>
                        </a:rPr>
                        <a:t>Tx</a:t>
                      </a:r>
                      <a:r>
                        <a:rPr kumimoji="0" lang="en-US" sz="1400" b="0" i="0" u="none" strike="noStrike" cap="none" normalizeH="0" baseline="0" dirty="0" smtClean="0">
                          <a:ln>
                            <a:noFill/>
                          </a:ln>
                          <a:solidFill>
                            <a:schemeClr val="tx1"/>
                          </a:solidFill>
                          <a:effectLst/>
                          <a:latin typeface="Arial" pitchFamily="34" charset="0"/>
                          <a:cs typeface="Arial" pitchFamily="34" charset="0"/>
                        </a:rPr>
                        <a:t> Power (</a:t>
                      </a:r>
                      <a:r>
                        <a:rPr kumimoji="0" lang="en-US" sz="1400" b="0" i="0" u="none" strike="noStrike" cap="none" normalizeH="0" baseline="0" dirty="0" err="1" smtClean="0">
                          <a:ln>
                            <a:noFill/>
                          </a:ln>
                          <a:solidFill>
                            <a:schemeClr val="tx1"/>
                          </a:solidFill>
                          <a:effectLst/>
                          <a:latin typeface="Arial" pitchFamily="34" charset="0"/>
                          <a:cs typeface="Arial" pitchFamily="34" charset="0"/>
                        </a:rPr>
                        <a:t>dBm</a:t>
                      </a:r>
                      <a:r>
                        <a:rPr kumimoji="0" lang="en-US" sz="1400" b="0" i="0" u="none" strike="noStrike" cap="none" normalizeH="0" baseline="0" dirty="0" smtClean="0">
                          <a:ln>
                            <a:noFill/>
                          </a:ln>
                          <a:solidFill>
                            <a:schemeClr val="tx1"/>
                          </a:solidFill>
                          <a:effectLst/>
                          <a:latin typeface="Arial" pitchFamily="34" charset="0"/>
                          <a:cs typeface="Arial" pitchFamily="34" charset="0"/>
                        </a:rPr>
                        <a:t>)</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16.02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36.02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16.02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16.02</a:t>
                      </a:r>
                    </a:p>
                  </a:txBody>
                  <a:tcPr marL="0" marR="0" marT="0" marB="0" anchor="b" horzOverflow="overflow">
                    <a:lnL>
                      <a:noFill/>
                    </a:lnL>
                    <a:lnR>
                      <a:noFill/>
                    </a:lnR>
                    <a:lnT>
                      <a:noFill/>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cs typeface="Arial" pitchFamily="34" charset="0"/>
                        </a:rPr>
                        <a:t>Tx</a:t>
                      </a:r>
                      <a:r>
                        <a:rPr kumimoji="0" lang="en-US" sz="1400" b="0" i="0" u="none" strike="noStrike" cap="none" normalizeH="0" baseline="0" dirty="0" smtClean="0">
                          <a:ln>
                            <a:noFill/>
                          </a:ln>
                          <a:solidFill>
                            <a:schemeClr val="tx1"/>
                          </a:solidFill>
                          <a:effectLst/>
                          <a:latin typeface="Arial" pitchFamily="34" charset="0"/>
                          <a:cs typeface="Arial" pitchFamily="34" charset="0"/>
                        </a:rPr>
                        <a:t> Antenna Gain</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cs typeface="Arial" pitchFamily="34" charset="0"/>
                        </a:rPr>
                        <a:t>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0</a:t>
                      </a:r>
                    </a:p>
                  </a:txBody>
                  <a:tcPr marL="0" marR="0" marT="0" marB="0" anchor="b" horzOverflow="overflow">
                    <a:lnL>
                      <a:noFill/>
                    </a:lnL>
                    <a:lnR>
                      <a:noFill/>
                    </a:lnR>
                    <a:lnT>
                      <a:noFill/>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Rx Antenna Gain</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12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cs typeface="Arial" pitchFamily="34" charset="0"/>
                        </a:rPr>
                        <a:t>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0</a:t>
                      </a:r>
                    </a:p>
                  </a:txBody>
                  <a:tcPr marL="0" marR="0" marT="0" marB="0" anchor="b" horzOverflow="overflow">
                    <a:lnL>
                      <a:noFill/>
                    </a:lnL>
                    <a:lnR>
                      <a:noFill/>
                    </a:lnR>
                    <a:lnT>
                      <a:noFill/>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Frequency (MHz)</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518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192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cs typeface="Arial" pitchFamily="34" charset="0"/>
                        </a:rPr>
                        <a:t>2437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5500</a:t>
                      </a:r>
                    </a:p>
                  </a:txBody>
                  <a:tcPr marL="0" marR="0" marT="0" marB="0" anchor="b" horzOverflow="overflow">
                    <a:lnL>
                      <a:noFill/>
                    </a:lnL>
                    <a:lnR>
                      <a:noFill/>
                    </a:lnR>
                    <a:lnT>
                      <a:noFill/>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Bandwidth (MHz)</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cs typeface="Arial" pitchFamily="34" charset="0"/>
                        </a:rPr>
                        <a:t>20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80</a:t>
                      </a:r>
                    </a:p>
                  </a:txBody>
                  <a:tcPr marL="0" marR="0" marT="0" marB="0" anchor="b" horzOverflow="overflow">
                    <a:lnL>
                      <a:noFill/>
                    </a:lnL>
                    <a:lnR>
                      <a:noFill/>
                    </a:lnR>
                    <a:lnT>
                      <a:noFill/>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cs typeface="Arial" pitchFamily="34" charset="0"/>
                        </a:rPr>
                        <a:t>Wavelenth</a:t>
                      </a:r>
                      <a:r>
                        <a:rPr kumimoji="0" lang="en-US" sz="1400" b="0" i="0" u="none" strike="noStrike" cap="none" normalizeH="0" baseline="0" dirty="0" smtClean="0">
                          <a:ln>
                            <a:noFill/>
                          </a:ln>
                          <a:solidFill>
                            <a:schemeClr val="tx1"/>
                          </a:solidFill>
                          <a:effectLst/>
                          <a:latin typeface="Arial" pitchFamily="34" charset="0"/>
                          <a:cs typeface="Arial" pitchFamily="34" charset="0"/>
                        </a:rPr>
                        <a:t> (meters)</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0.5791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1.5625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0.1231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0.0545</a:t>
                      </a:r>
                    </a:p>
                  </a:txBody>
                  <a:tcPr marL="0" marR="0" marT="0" marB="0" anchor="b" horzOverflow="overflow">
                    <a:lnL>
                      <a:noFill/>
                    </a:lnL>
                    <a:lnR>
                      <a:noFill/>
                    </a:lnR>
                    <a:lnT>
                      <a:noFill/>
                    </a:lnT>
                    <a:lnB>
                      <a:noFill/>
                    </a:lnB>
                    <a:lnTlToBr>
                      <a:noFill/>
                    </a:lnTlToBr>
                    <a:lnBlToTr>
                      <a:noFill/>
                    </a:lnBlToTr>
                    <a:noFill/>
                  </a:tcPr>
                </a:tc>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Path-loss Exponent</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cs typeface="Arial" pitchFamily="34" charset="0"/>
                        </a:rPr>
                        <a:t>4</a:t>
                      </a:r>
                    </a:p>
                  </a:txBody>
                  <a:tcPr marL="0" marR="0" marT="0" marB="0" anchor="b" horzOverflow="overflow">
                    <a:lnL>
                      <a:noFill/>
                    </a:lnL>
                    <a:lnR>
                      <a:noFill/>
                    </a:lnR>
                    <a:lnT>
                      <a:noFill/>
                    </a:lnT>
                    <a:lnB>
                      <a:noFill/>
                    </a:lnB>
                    <a:lnTlToBr>
                      <a:noFill/>
                    </a:lnTlToBr>
                    <a:lnBlToTr>
                      <a:noFill/>
                    </a:lnBlToTr>
                    <a:noFill/>
                  </a:tcPr>
                </a:tc>
              </a:tr>
              <a:tr h="121920">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Fade margin</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cs typeface="Arial" pitchFamily="34" charset="0"/>
                        </a:rPr>
                        <a:t>10</a:t>
                      </a:r>
                    </a:p>
                  </a:txBody>
                  <a:tcPr marL="0" marR="0" marT="0" marB="0" anchor="b" horzOverflow="overflow">
                    <a:lnL>
                      <a:noFill/>
                    </a:lnL>
                    <a:lnR>
                      <a:noFill/>
                    </a:lnR>
                    <a:lnT>
                      <a:noFill/>
                    </a:lnT>
                    <a:lnB>
                      <a:noFill/>
                    </a:lnB>
                    <a:lnTlToBr>
                      <a:noFill/>
                    </a:lnTlToBr>
                    <a:lnBlToTr>
                      <a:noFill/>
                    </a:lnBlToTr>
                    <a:noFill/>
                  </a:tcPr>
                </a:tc>
              </a:tr>
              <a:tr h="1828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BD</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100</a:t>
                      </a:r>
                    </a:p>
                  </a:txBody>
                  <a:tcPr marL="0" marR="0" marT="0" marB="0" anchor="b" horzOverflow="overflow">
                    <a:lnL>
                      <a:noFill/>
                    </a:lnL>
                    <a:lnR>
                      <a:noFill/>
                    </a:lnR>
                    <a:lnT>
                      <a:noFill/>
                    </a:lnT>
                    <a:lnB>
                      <a:noFill/>
                    </a:lnB>
                    <a:lnTlToBr>
                      <a:noFill/>
                    </a:lnTlToBr>
                    <a:lnBlToTr>
                      <a:noFill/>
                    </a:lnBlToTr>
                    <a:noFill/>
                  </a:tcPr>
                </a:tc>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Noise Figure</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cs typeface="Arial" pitchFamily="34" charset="0"/>
                        </a:rPr>
                        <a:t>5</a:t>
                      </a:r>
                    </a:p>
                  </a:txBody>
                  <a:tcPr marL="0" marR="0" marT="0" marB="0" anchor="b" horzOverflow="overflow">
                    <a:lnL>
                      <a:noFill/>
                    </a:lnL>
                    <a:lnR>
                      <a:noFill/>
                    </a:lnR>
                    <a:lnT>
                      <a:noFill/>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Noise Power</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-107.97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-107.97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-100.99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-94.96</a:t>
                      </a:r>
                    </a:p>
                  </a:txBody>
                  <a:tcPr marL="0" marR="0" marT="0" marB="0" anchor="b" horzOverflow="overflow">
                    <a:lnL>
                      <a:noFill/>
                    </a:lnL>
                    <a:lnR>
                      <a:noFill/>
                    </a:lnR>
                    <a:lnT>
                      <a:noFill/>
                    </a:lnT>
                    <a:lnB>
                      <a:noFill/>
                    </a:lnB>
                    <a:lnTlToBr>
                      <a:noFill/>
                    </a:lnTlToBr>
                    <a:lnBlToTr>
                      <a:noFill/>
                    </a:lnBlToTr>
                    <a:noFill/>
                  </a:tcPr>
                </a:tc>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1st meter loss</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-26.72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-18.10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-40.17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-47.24</a:t>
                      </a:r>
                    </a:p>
                  </a:txBody>
                  <a:tcPr marL="0" marR="0" marT="0" marB="0" anchor="b" horzOverflow="overflow">
                    <a:lnL>
                      <a:noFill/>
                    </a:lnL>
                    <a:lnR>
                      <a:noFill/>
                    </a:lnR>
                    <a:lnT>
                      <a:noFill/>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BD Free Space Loss</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-66.72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-58.10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-80.17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-87.24</a:t>
                      </a:r>
                    </a:p>
                  </a:txBody>
                  <a:tcPr marL="0" marR="0" marT="0" marB="0" anchor="b" horzOverflow="overflow">
                    <a:lnL>
                      <a:noFill/>
                    </a:lnL>
                    <a:lnR>
                      <a:noFill/>
                    </a:lnR>
                    <a:lnT>
                      <a:noFill/>
                    </a:lnT>
                    <a:lnB>
                      <a:noFill/>
                    </a:lnB>
                    <a:lnTlToBr>
                      <a:noFill/>
                    </a:lnTlToBr>
                    <a:lnBlToTr>
                      <a:noFill/>
                    </a:lnBlToTr>
                    <a:noFill/>
                  </a:tcPr>
                </a:tc>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r>
              <a:tr h="155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Minimum SNR* </a:t>
                      </a: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cs typeface="Arial" pitchFamily="34" charset="0"/>
                        </a:rPr>
                        <a:t>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cs typeface="Arial" pitchFamily="34" charset="0"/>
                        </a:rPr>
                        <a:t>8</a:t>
                      </a:r>
                    </a:p>
                  </a:txBody>
                  <a:tcPr marL="0" marR="0" marT="0" marB="0" anchor="b" horzOverflow="overflow">
                    <a:lnL>
                      <a:noFill/>
                    </a:lnL>
                    <a:lnR>
                      <a:noFill/>
                    </a:lnR>
                    <a:lnT>
                      <a:noFill/>
                    </a:lnT>
                    <a:lnB>
                      <a:noFill/>
                    </a:lnB>
                    <a:lnTlToBr>
                      <a:noFill/>
                    </a:lnTlToBr>
                    <a:lnBlToTr>
                      <a:noFill/>
                    </a:lnBlToTr>
                    <a:noFill/>
                  </a:tcPr>
                </a:tc>
              </a:tr>
            </a:tbl>
          </a:graphicData>
        </a:graphic>
      </p:graphicFrame>
      <p:sp>
        <p:nvSpPr>
          <p:cNvPr id="5" name="Rectangle 4"/>
          <p:cNvSpPr>
            <a:spLocks noChangeArrowheads="1"/>
          </p:cNvSpPr>
          <p:nvPr/>
        </p:nvSpPr>
        <p:spPr bwMode="auto">
          <a:xfrm>
            <a:off x="5705475" y="1371600"/>
            <a:ext cx="3438525" cy="415925"/>
          </a:xfrm>
          <a:prstGeom prst="rect">
            <a:avLst/>
          </a:prstGeom>
          <a:noFill/>
          <a:ln w="9525">
            <a:noFill/>
            <a:miter lim="800000"/>
            <a:headEnd/>
            <a:tailEnd/>
          </a:ln>
        </p:spPr>
        <p:txBody>
          <a:bodyPr>
            <a:spAutoFit/>
          </a:bodyPr>
          <a:lstStyle/>
          <a:p>
            <a:pPr>
              <a:defRPr/>
            </a:pPr>
            <a:r>
              <a:rPr lang="en-US" sz="1050" dirty="0">
                <a:latin typeface="Arial" charset="0"/>
                <a:cs typeface="Arial" charset="0"/>
              </a:rPr>
              <a:t>* Minimum </a:t>
            </a:r>
            <a:r>
              <a:rPr lang="en-US" sz="1050" dirty="0" err="1">
                <a:latin typeface="Arial" charset="0"/>
                <a:cs typeface="Arial" charset="0"/>
              </a:rPr>
              <a:t>SNR</a:t>
            </a:r>
            <a:r>
              <a:rPr lang="en-US" sz="1050" dirty="0">
                <a:latin typeface="Arial" charset="0"/>
                <a:cs typeface="Arial" charset="0"/>
              </a:rPr>
              <a:t> required to be able to decode packets</a:t>
            </a:r>
          </a:p>
          <a:p>
            <a:pPr>
              <a:defRPr/>
            </a:pPr>
            <a:r>
              <a:rPr lang="en-US" sz="1050" dirty="0">
                <a:latin typeface="Arial" charset="0"/>
                <a:cs typeface="Arial" charset="0"/>
              </a:rPr>
              <a:t>Breakpoint Distance BD &gt;&gt; </a:t>
            </a:r>
            <a:r>
              <a:rPr lang="en-US" sz="1050" dirty="0" err="1">
                <a:latin typeface="Arial" charset="0"/>
                <a:cs typeface="Arial" charset="0"/>
              </a:rPr>
              <a:t>SQRT</a:t>
            </a:r>
            <a:r>
              <a:rPr lang="en-US" sz="1050" dirty="0">
                <a:latin typeface="Arial" charset="0"/>
                <a:cs typeface="Arial" charset="0"/>
              </a:rPr>
              <a:t>(</a:t>
            </a:r>
            <a:r>
              <a:rPr lang="en-US" sz="1050" dirty="0" err="1">
                <a:latin typeface="Arial" charset="0"/>
                <a:cs typeface="Arial" charset="0"/>
              </a:rPr>
              <a:t>h</a:t>
            </a:r>
            <a:r>
              <a:rPr lang="en-US" sz="1050" baseline="-25000" dirty="0" err="1">
                <a:latin typeface="Arial" charset="0"/>
                <a:cs typeface="Arial" charset="0"/>
              </a:rPr>
              <a:t>t</a:t>
            </a:r>
            <a:r>
              <a:rPr lang="en-US" sz="1050" dirty="0" err="1">
                <a:latin typeface="Arial" charset="0"/>
                <a:cs typeface="Arial" charset="0"/>
              </a:rPr>
              <a:t>h</a:t>
            </a:r>
            <a:r>
              <a:rPr lang="en-US" sz="1050" baseline="-25000" dirty="0" err="1">
                <a:latin typeface="Arial" charset="0"/>
                <a:cs typeface="Arial" charset="0"/>
              </a:rPr>
              <a:t>r</a:t>
            </a:r>
            <a:r>
              <a:rPr lang="en-US" sz="1050" dirty="0">
                <a:latin typeface="Arial" charset="0"/>
                <a:cs typeface="Arial" charset="0"/>
              </a:rPr>
              <a:t>)</a:t>
            </a:r>
          </a:p>
        </p:txBody>
      </p:sp>
      <p:sp>
        <p:nvSpPr>
          <p:cNvPr id="6" name="Rectangle 5"/>
          <p:cNvSpPr/>
          <p:nvPr/>
        </p:nvSpPr>
        <p:spPr>
          <a:xfrm>
            <a:off x="533400" y="6248400"/>
            <a:ext cx="8077200" cy="276999"/>
          </a:xfrm>
          <a:prstGeom prst="rect">
            <a:avLst/>
          </a:prstGeom>
        </p:spPr>
        <p:txBody>
          <a:bodyPr wrap="square">
            <a:spAutoFit/>
          </a:bodyPr>
          <a:lstStyle/>
          <a:p>
            <a:r>
              <a:rPr lang="en-US" sz="1200" dirty="0" smtClean="0"/>
              <a:t>WCA White Space update, October 2011, Peter </a:t>
            </a:r>
            <a:r>
              <a:rPr lang="en-US" sz="1200" dirty="0" err="1" smtClean="0"/>
              <a:t>Ecclesine</a:t>
            </a:r>
            <a:r>
              <a:rPr lang="en-US" sz="1200" dirty="0" smtClean="0"/>
              <a:t>,  petere@cisco.com </a:t>
            </a:r>
          </a:p>
        </p:txBody>
      </p:sp>
      <p:sp>
        <p:nvSpPr>
          <p:cNvPr id="7"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6</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CANADA </a:t>
            </a:r>
            <a:r>
              <a:rPr lang="en-US" sz="3200" b="1" i="1" dirty="0" smtClean="0">
                <a:solidFill>
                  <a:srgbClr val="00B0F0"/>
                </a:solidFill>
              </a:rPr>
              <a:t>(2)</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a:buNone/>
            </a:pPr>
            <a:r>
              <a:rPr lang="en-US" sz="2000" b="1" dirty="0" smtClean="0"/>
              <a:t>TV White Spaces for Rural Access</a:t>
            </a:r>
          </a:p>
          <a:p>
            <a:r>
              <a:rPr lang="en-US" sz="2000" b="1" dirty="0" smtClean="0"/>
              <a:t>RSS196: </a:t>
            </a:r>
            <a:r>
              <a:rPr lang="en-US" sz="2000" dirty="0" smtClean="0"/>
              <a:t>Point-to-Multipoint Broadband Equipment Operating in the Bands 512-608 MHz and 614-698 MHz for Rural Remote Broadband Systems (RRBS) (TV Channels 21 to 51)</a:t>
            </a:r>
          </a:p>
          <a:p>
            <a:pPr lvl="1"/>
            <a:r>
              <a:rPr lang="en-US" sz="1700" dirty="0" smtClean="0"/>
              <a:t>Maximum bandwidth in a 6 MHz channel: 6 MHz</a:t>
            </a:r>
          </a:p>
          <a:p>
            <a:pPr lvl="1"/>
            <a:r>
              <a:rPr lang="fr-FR" sz="1700" dirty="0" smtClean="0"/>
              <a:t>Maximum </a:t>
            </a:r>
            <a:r>
              <a:rPr lang="fr-FR" sz="1700" dirty="0" err="1" smtClean="0"/>
              <a:t>contiguous</a:t>
            </a:r>
            <a:r>
              <a:rPr lang="fr-FR" sz="1700" dirty="0" smtClean="0"/>
              <a:t> 6 MHz </a:t>
            </a:r>
            <a:r>
              <a:rPr lang="fr-FR" sz="1700" dirty="0" err="1" smtClean="0"/>
              <a:t>channels</a:t>
            </a:r>
            <a:r>
              <a:rPr lang="fr-FR" sz="1700" dirty="0" smtClean="0"/>
              <a:t>: 2 (12 MHz)</a:t>
            </a:r>
          </a:p>
          <a:p>
            <a:pPr lvl="1"/>
            <a:r>
              <a:rPr lang="de-DE" sz="1700" dirty="0" smtClean="0"/>
              <a:t>Minimum bandwidth in a 6 MHz channel: 500 kHz</a:t>
            </a:r>
          </a:p>
          <a:p>
            <a:pPr lvl="1"/>
            <a:r>
              <a:rPr lang="en-US" sz="1700" dirty="0" smtClean="0"/>
              <a:t>Base station</a:t>
            </a:r>
          </a:p>
          <a:p>
            <a:pPr lvl="2"/>
            <a:r>
              <a:rPr lang="en-US" sz="1600" dirty="0" smtClean="0"/>
              <a:t>Average </a:t>
            </a:r>
            <a:r>
              <a:rPr lang="en-US" sz="1600" dirty="0" err="1" smtClean="0"/>
              <a:t>tx</a:t>
            </a:r>
            <a:r>
              <a:rPr lang="en-US" sz="1600" dirty="0" smtClean="0"/>
              <a:t> output power: ≤125 watts</a:t>
            </a:r>
          </a:p>
          <a:p>
            <a:pPr lvl="2"/>
            <a:r>
              <a:rPr lang="en-US" sz="1600" dirty="0" smtClean="0"/>
              <a:t>Average </a:t>
            </a:r>
            <a:r>
              <a:rPr lang="en-US" sz="1600" dirty="0" err="1" smtClean="0"/>
              <a:t>tx</a:t>
            </a:r>
            <a:r>
              <a:rPr lang="en-US" sz="1600" dirty="0" smtClean="0"/>
              <a:t> power spectral density: ≤14 </a:t>
            </a:r>
            <a:r>
              <a:rPr lang="en-US" sz="1600" dirty="0" err="1" smtClean="0"/>
              <a:t>dBW</a:t>
            </a:r>
            <a:r>
              <a:rPr lang="en-US" sz="1600" dirty="0" smtClean="0"/>
              <a:t>/100 kHz</a:t>
            </a:r>
          </a:p>
          <a:p>
            <a:pPr lvl="1"/>
            <a:r>
              <a:rPr lang="en-US" sz="1700" dirty="0" smtClean="0"/>
              <a:t>Subscriber equipment</a:t>
            </a:r>
          </a:p>
          <a:p>
            <a:pPr lvl="2"/>
            <a:r>
              <a:rPr lang="en-US" sz="1600" dirty="0" smtClean="0"/>
              <a:t>Average </a:t>
            </a:r>
            <a:r>
              <a:rPr lang="en-US" sz="1600" dirty="0" err="1" smtClean="0"/>
              <a:t>tx</a:t>
            </a:r>
            <a:r>
              <a:rPr lang="en-US" sz="1600" dirty="0" smtClean="0"/>
              <a:t> output power: ≤1 watt</a:t>
            </a:r>
          </a:p>
          <a:p>
            <a:pPr lvl="2"/>
            <a:r>
              <a:rPr lang="en-US" sz="1600" dirty="0" smtClean="0"/>
              <a:t>Average </a:t>
            </a:r>
            <a:r>
              <a:rPr lang="en-US" sz="1600" dirty="0" err="1" smtClean="0"/>
              <a:t>tx</a:t>
            </a:r>
            <a:r>
              <a:rPr lang="en-US" sz="1600" dirty="0" smtClean="0"/>
              <a:t> power spectral density: ≤-7 </a:t>
            </a:r>
            <a:r>
              <a:rPr lang="en-US" sz="1600" dirty="0" err="1" smtClean="0"/>
              <a:t>dBW</a:t>
            </a:r>
            <a:r>
              <a:rPr lang="en-US" sz="1600" dirty="0" smtClean="0"/>
              <a:t>/100 kHz</a:t>
            </a:r>
          </a:p>
          <a:p>
            <a:r>
              <a:rPr lang="en-US" sz="2000" b="1" dirty="0" smtClean="0"/>
              <a:t>SRSP 300-512: Technical Requirements for Remote Rural Broadband Systems (RRBS) Operating in the Bands 512-608 MHz and 614-698 MHz (TV Channels 21 to 51)</a:t>
            </a:r>
          </a:p>
        </p:txBody>
      </p:sp>
      <p:sp>
        <p:nvSpPr>
          <p:cNvPr id="4" name="Rectangle 3"/>
          <p:cNvSpPr/>
          <p:nvPr/>
        </p:nvSpPr>
        <p:spPr>
          <a:xfrm>
            <a:off x="533400" y="5943600"/>
            <a:ext cx="8077200" cy="276999"/>
          </a:xfrm>
          <a:prstGeom prst="rect">
            <a:avLst/>
          </a:prstGeom>
        </p:spPr>
        <p:txBody>
          <a:bodyPr wrap="square">
            <a:spAutoFit/>
          </a:bodyPr>
          <a:lstStyle/>
          <a:p>
            <a:r>
              <a:rPr lang="en-US" sz="1200" dirty="0" smtClean="0"/>
              <a:t>http://ieee802.org/19/pub/Workshop/4_Kennedy-RIM.pdf</a:t>
            </a:r>
            <a:endParaRPr lang="en-US" sz="1200" dirty="0"/>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Slide60</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ASIA</a:t>
            </a:r>
            <a:endParaRPr lang="en-US" sz="3200" i="1" dirty="0">
              <a:solidFill>
                <a:srgbClr val="00B0F0"/>
              </a:solidFill>
            </a:endParaRPr>
          </a:p>
        </p:txBody>
      </p:sp>
      <p:sp>
        <p:nvSpPr>
          <p:cNvPr id="3" name="Content Placeholder 2"/>
          <p:cNvSpPr>
            <a:spLocks noGrp="1"/>
          </p:cNvSpPr>
          <p:nvPr>
            <p:ph idx="1"/>
          </p:nvPr>
        </p:nvSpPr>
        <p:spPr/>
        <p:txBody>
          <a:bodyPr>
            <a:noAutofit/>
          </a:bodyPr>
          <a:lstStyle/>
          <a:p>
            <a:r>
              <a:rPr lang="en-US" sz="2000" b="1" dirty="0" smtClean="0"/>
              <a:t>Singapore</a:t>
            </a:r>
          </a:p>
          <a:p>
            <a:pPr lvl="1"/>
            <a:r>
              <a:rPr lang="en-US" sz="1800" b="1" dirty="0" smtClean="0"/>
              <a:t>White Spaces Consultation and Test </a:t>
            </a:r>
            <a:r>
              <a:rPr lang="en-US" sz="1800" b="1" dirty="0" smtClean="0"/>
              <a:t>Plan by IDA: </a:t>
            </a:r>
          </a:p>
          <a:p>
            <a:pPr lvl="2"/>
            <a:r>
              <a:rPr lang="en-US" sz="1600" dirty="0" smtClean="0"/>
              <a:t>TVBDs are able to operate in the unused spectrum of the TV VHF/UHF bands due to their ability to sense the radio environment and its dynamic spectrum sharing </a:t>
            </a:r>
            <a:r>
              <a:rPr lang="en-US" sz="1600" dirty="0" smtClean="0"/>
              <a:t>capabilities.</a:t>
            </a:r>
            <a:endParaRPr lang="en-US" sz="1600" dirty="0" smtClean="0"/>
          </a:p>
          <a:p>
            <a:pPr lvl="2"/>
            <a:r>
              <a:rPr lang="en-US" sz="1600" dirty="0" smtClean="0"/>
              <a:t>On </a:t>
            </a:r>
            <a:r>
              <a:rPr lang="en-US" sz="1600" dirty="0" smtClean="0"/>
              <a:t>7 April 2010, IDA announced the 'White Space Technology Information Package and Test </a:t>
            </a:r>
            <a:r>
              <a:rPr lang="en-US" sz="1600" dirty="0" smtClean="0"/>
              <a:t>Plan‘.</a:t>
            </a:r>
            <a:endParaRPr lang="en-US" sz="1600" dirty="0" smtClean="0"/>
          </a:p>
          <a:p>
            <a:pPr lvl="2"/>
            <a:r>
              <a:rPr lang="en-US" sz="1600" dirty="0" smtClean="0"/>
              <a:t>Television </a:t>
            </a:r>
            <a:r>
              <a:rPr lang="en-US" sz="1600" dirty="0" smtClean="0"/>
              <a:t>Band Devices (TVBDs) Accessing  VHF and UHF Bands in Singapore; Singapore had TVWS trials in 2010, 2011</a:t>
            </a:r>
            <a:r>
              <a:rPr lang="en-US" sz="1600" dirty="0" smtClean="0"/>
              <a:t>.</a:t>
            </a:r>
          </a:p>
          <a:p>
            <a:pPr lvl="2"/>
            <a:r>
              <a:rPr lang="en-US" sz="1600" dirty="0" smtClean="0"/>
              <a:t>The upcoming trials, named Cognitive Radio Venues ("CRAVE"), will assist IDA in developing the regulatory framework for the use of TVDBs</a:t>
            </a:r>
            <a:r>
              <a:rPr lang="en-US" sz="1600" dirty="0" smtClean="0"/>
              <a:t>.</a:t>
            </a:r>
          </a:p>
          <a:p>
            <a:pPr lvl="1"/>
            <a:r>
              <a:rPr lang="en-US" sz="1800" dirty="0" smtClean="0"/>
              <a:t>White space in frequency bands considered for </a:t>
            </a:r>
            <a:r>
              <a:rPr lang="en-US" sz="1800" dirty="0" smtClean="0"/>
              <a:t>terrestrial broadcast services </a:t>
            </a:r>
            <a:endParaRPr lang="en-US" sz="1800" dirty="0" smtClean="0"/>
          </a:p>
          <a:p>
            <a:pPr lvl="2"/>
            <a:r>
              <a:rPr lang="en-US" sz="1400" dirty="0" smtClean="0"/>
              <a:t>VHF</a:t>
            </a:r>
            <a:r>
              <a:rPr lang="en-US" sz="1400" dirty="0" smtClean="0"/>
              <a:t> between 174 to 230 MHz, </a:t>
            </a:r>
            <a:r>
              <a:rPr lang="en-US" sz="1400" dirty="0" smtClean="0"/>
              <a:t>UHF </a:t>
            </a:r>
            <a:r>
              <a:rPr lang="en-US" sz="1400" dirty="0" smtClean="0"/>
              <a:t>between 494 to 790 </a:t>
            </a:r>
            <a:r>
              <a:rPr lang="en-US" sz="1400" dirty="0" smtClean="0"/>
              <a:t>MHz</a:t>
            </a:r>
            <a:endParaRPr lang="en-US" sz="1400" dirty="0" smtClean="0"/>
          </a:p>
        </p:txBody>
      </p:sp>
      <p:sp>
        <p:nvSpPr>
          <p:cNvPr id="6" name="Rectangle 5"/>
          <p:cNvSpPr/>
          <p:nvPr/>
        </p:nvSpPr>
        <p:spPr>
          <a:xfrm>
            <a:off x="533400" y="6019800"/>
            <a:ext cx="8077200" cy="276999"/>
          </a:xfrm>
          <a:prstGeom prst="rect">
            <a:avLst/>
          </a:prstGeom>
        </p:spPr>
        <p:txBody>
          <a:bodyPr wrap="square">
            <a:spAutoFit/>
          </a:bodyPr>
          <a:lstStyle/>
          <a:p>
            <a:pPr marL="0" lvl="1"/>
            <a:r>
              <a:rPr lang="en-US" sz="1200" dirty="0" smtClean="0"/>
              <a:t>http://www.ida.gov.sg/Policies%20and%20Regulation/20100730141139.aspx</a:t>
            </a:r>
            <a:endParaRPr lang="en-US" sz="1200" dirty="0" smtClean="0"/>
          </a:p>
        </p:txBody>
      </p:sp>
      <p:sp>
        <p:nvSpPr>
          <p:cNvPr id="7" name="Rectangle 6"/>
          <p:cNvSpPr/>
          <p:nvPr/>
        </p:nvSpPr>
        <p:spPr>
          <a:xfrm>
            <a:off x="533400" y="5791200"/>
            <a:ext cx="3965829" cy="307777"/>
          </a:xfrm>
          <a:prstGeom prst="rect">
            <a:avLst/>
          </a:prstGeom>
        </p:spPr>
        <p:txBody>
          <a:bodyPr wrap="none">
            <a:spAutoFit/>
          </a:bodyPr>
          <a:lstStyle/>
          <a:p>
            <a:r>
              <a:rPr lang="en-US" sz="1400" dirty="0" smtClean="0"/>
              <a:t>* IDA: Info-communications </a:t>
            </a:r>
            <a:r>
              <a:rPr lang="en-US" sz="1400" dirty="0" smtClean="0"/>
              <a:t>Development Authority</a:t>
            </a:r>
            <a:endParaRPr lang="en-US" sz="1400" dirty="0"/>
          </a:p>
        </p:txBody>
      </p:sp>
      <p:sp>
        <p:nvSpPr>
          <p:cNvPr id="9"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Slide61</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WHITE SPACE </a:t>
            </a:r>
            <a:r>
              <a:rPr lang="en-US" sz="3200" b="1" i="1" dirty="0" smtClean="0">
                <a:solidFill>
                  <a:srgbClr val="00B0F0"/>
                </a:solidFill>
              </a:rPr>
              <a:t>ACTIVITIES </a:t>
            </a:r>
            <a:r>
              <a:rPr lang="en-US" sz="3200" b="1" i="1" dirty="0" smtClean="0">
                <a:solidFill>
                  <a:srgbClr val="00B0F0"/>
                </a:solidFill>
              </a:rPr>
              <a:t/>
            </a:r>
            <a:br>
              <a:rPr lang="en-US" sz="3200" b="1" i="1" dirty="0" smtClean="0">
                <a:solidFill>
                  <a:srgbClr val="00B0F0"/>
                </a:solidFill>
              </a:rPr>
            </a:br>
            <a:r>
              <a:rPr lang="en-US" sz="3200" b="1" i="1" dirty="0" smtClean="0">
                <a:solidFill>
                  <a:srgbClr val="00B0F0"/>
                </a:solidFill>
              </a:rPr>
              <a:t>ASIA</a:t>
            </a:r>
            <a:endParaRPr lang="en-US" sz="3200" i="1" dirty="0">
              <a:solidFill>
                <a:srgbClr val="00B0F0"/>
              </a:solidFill>
            </a:endParaRPr>
          </a:p>
        </p:txBody>
      </p:sp>
      <p:sp>
        <p:nvSpPr>
          <p:cNvPr id="3" name="Content Placeholder 2"/>
          <p:cNvSpPr>
            <a:spLocks noGrp="1"/>
          </p:cNvSpPr>
          <p:nvPr>
            <p:ph idx="1"/>
          </p:nvPr>
        </p:nvSpPr>
        <p:spPr/>
        <p:txBody>
          <a:bodyPr>
            <a:noAutofit/>
          </a:bodyPr>
          <a:lstStyle/>
          <a:p>
            <a:r>
              <a:rPr lang="en-US" sz="1600" b="1" dirty="0" smtClean="0"/>
              <a:t>Singapore (cont’d)</a:t>
            </a:r>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pPr>
              <a:buNone/>
            </a:pPr>
            <a:endParaRPr lang="en-US" sz="1600" b="1" dirty="0" smtClean="0"/>
          </a:p>
          <a:p>
            <a:r>
              <a:rPr lang="en-US" sz="1600" b="1" dirty="0" smtClean="0"/>
              <a:t>Japan</a:t>
            </a:r>
            <a:endParaRPr lang="en-US" sz="1600" b="1" dirty="0" smtClean="0"/>
          </a:p>
          <a:p>
            <a:pPr lvl="1"/>
            <a:r>
              <a:rPr lang="en-US" sz="1600" dirty="0" smtClean="0"/>
              <a:t>Digital TV transition in 2012; expect to trial TVWS services in 2012</a:t>
            </a:r>
          </a:p>
          <a:p>
            <a:pPr lvl="1"/>
            <a:r>
              <a:rPr lang="en-US" sz="1600" dirty="0" smtClean="0"/>
              <a:t>Active in P802.11af and P1900.4</a:t>
            </a:r>
          </a:p>
          <a:p>
            <a:r>
              <a:rPr lang="en-US" sz="1600" b="1" dirty="0" smtClean="0"/>
              <a:t>China</a:t>
            </a:r>
          </a:p>
          <a:p>
            <a:pPr lvl="1"/>
            <a:r>
              <a:rPr lang="en-US" sz="1600" dirty="0" smtClean="0"/>
              <a:t>Digital TV transition in 2015</a:t>
            </a:r>
          </a:p>
          <a:p>
            <a:r>
              <a:rPr lang="en-US" sz="1600" b="1" dirty="0" smtClean="0"/>
              <a:t>Korea and South </a:t>
            </a:r>
            <a:r>
              <a:rPr lang="en-US" sz="1600" b="1" dirty="0" smtClean="0"/>
              <a:t>Africa </a:t>
            </a:r>
          </a:p>
          <a:p>
            <a:pPr lvl="1"/>
            <a:r>
              <a:rPr lang="en-US" sz="1600" dirty="0" smtClean="0"/>
              <a:t>expect to trial TVWS services in 2012</a:t>
            </a:r>
          </a:p>
        </p:txBody>
      </p:sp>
      <p:sp>
        <p:nvSpPr>
          <p:cNvPr id="6" name="Rectangle 5"/>
          <p:cNvSpPr/>
          <p:nvPr/>
        </p:nvSpPr>
        <p:spPr>
          <a:xfrm>
            <a:off x="533400" y="6019800"/>
            <a:ext cx="8077200" cy="276999"/>
          </a:xfrm>
          <a:prstGeom prst="rect">
            <a:avLst/>
          </a:prstGeom>
        </p:spPr>
        <p:txBody>
          <a:bodyPr wrap="square">
            <a:spAutoFit/>
          </a:bodyPr>
          <a:lstStyle/>
          <a:p>
            <a:pPr marL="0" lvl="1"/>
            <a:r>
              <a:rPr lang="en-US" sz="1200" dirty="0" smtClean="0">
                <a:hlinkClick r:id="rId2"/>
              </a:rPr>
              <a:t>http://ieee802.org/19/pub/Workshop/4_Kennedy-RIM.pdf</a:t>
            </a:r>
            <a:r>
              <a:rPr lang="en-US" sz="1200" dirty="0" smtClean="0"/>
              <a:t> and </a:t>
            </a:r>
            <a:r>
              <a:rPr lang="en-US" sz="1200" dirty="0" smtClean="0">
                <a:hlinkClick r:id="rId3"/>
              </a:rPr>
              <a:t>http://www.cept.org/ecc/groups/ecc/wg-se/se-43</a:t>
            </a:r>
            <a:r>
              <a:rPr lang="en-US" sz="1200" dirty="0" smtClean="0"/>
              <a:t> </a:t>
            </a:r>
          </a:p>
        </p:txBody>
      </p:sp>
      <p:pic>
        <p:nvPicPr>
          <p:cNvPr id="7" name="Picture 2"/>
          <p:cNvPicPr>
            <a:picLocks noChangeAspect="1" noChangeArrowheads="1"/>
          </p:cNvPicPr>
          <p:nvPr/>
        </p:nvPicPr>
        <p:blipFill>
          <a:blip r:embed="rId4" cstate="print"/>
          <a:srcRect/>
          <a:stretch>
            <a:fillRect/>
          </a:stretch>
        </p:blipFill>
        <p:spPr bwMode="auto">
          <a:xfrm>
            <a:off x="304800" y="1905000"/>
            <a:ext cx="8610600" cy="2057400"/>
          </a:xfrm>
          <a:prstGeom prst="rect">
            <a:avLst/>
          </a:prstGeom>
          <a:noFill/>
          <a:ln w="9525">
            <a:noFill/>
            <a:miter lim="800000"/>
            <a:headEnd/>
            <a:tailEnd/>
          </a:ln>
        </p:spPr>
      </p:pic>
      <p:sp>
        <p:nvSpPr>
          <p:cNvPr id="8"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Slide62</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US" sz="3200" b="1" i="1" dirty="0" smtClean="0">
                <a:solidFill>
                  <a:srgbClr val="00B0F0"/>
                </a:solidFill>
              </a:rPr>
              <a:t>BUY-BACK OF TV SPECTRUM FOR OTHER BROADBAND PLAN </a:t>
            </a:r>
            <a:r>
              <a:rPr lang="en-US" sz="3200" b="1" i="1" dirty="0" smtClean="0">
                <a:solidFill>
                  <a:srgbClr val="00B0F0"/>
                </a:solidFill>
              </a:rPr>
              <a:t>IN US</a:t>
            </a:r>
            <a:endParaRPr lang="en-US" sz="3200" i="1" dirty="0">
              <a:solidFill>
                <a:srgbClr val="00B0F0"/>
              </a:solidFill>
            </a:endParaRPr>
          </a:p>
        </p:txBody>
      </p:sp>
      <p:sp>
        <p:nvSpPr>
          <p:cNvPr id="5" name="Content Placeholder 4"/>
          <p:cNvSpPr>
            <a:spLocks noGrp="1"/>
          </p:cNvSpPr>
          <p:nvPr>
            <p:ph idx="1"/>
          </p:nvPr>
        </p:nvSpPr>
        <p:spPr/>
        <p:txBody>
          <a:bodyPr>
            <a:normAutofit/>
          </a:bodyPr>
          <a:lstStyle/>
          <a:p>
            <a:r>
              <a:rPr lang="en-US" sz="2000" b="1" dirty="0" smtClean="0"/>
              <a:t>The National Broadband Plan looks to enable an additional 500 MHz of spectrum for wireless </a:t>
            </a:r>
            <a:r>
              <a:rPr lang="en-US" sz="2000" b="1" dirty="0" smtClean="0"/>
              <a:t>broadband.</a:t>
            </a:r>
            <a:endParaRPr lang="en-US" sz="2000" b="1" dirty="0" smtClean="0"/>
          </a:p>
          <a:p>
            <a:pPr lvl="1"/>
            <a:r>
              <a:rPr lang="en-US" sz="1800" dirty="0" smtClean="0"/>
              <a:t>The President has issued a memorandum directing the FCC to “buy back” 120 MHz of spectrum from the TV broadcasters.</a:t>
            </a:r>
          </a:p>
          <a:p>
            <a:pPr lvl="1"/>
            <a:r>
              <a:rPr lang="en-US" sz="1800" dirty="0" smtClean="0"/>
              <a:t>This could severely impact the available white spaces available for unlicensed use.</a:t>
            </a:r>
            <a:endParaRPr lang="en-US" sz="1800" dirty="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Slide63</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200"/>
              </a:lnSpc>
            </a:pPr>
            <a:r>
              <a:rPr lang="en-US" sz="3200" b="1" i="1" dirty="0" smtClean="0">
                <a:solidFill>
                  <a:srgbClr val="00B0F0"/>
                </a:solidFill>
              </a:rPr>
              <a:t>REFERENCES (1)</a:t>
            </a:r>
            <a:endParaRPr lang="en-US" sz="3200" i="1" dirty="0">
              <a:solidFill>
                <a:srgbClr val="00B0F0"/>
              </a:solidFill>
            </a:endParaRPr>
          </a:p>
        </p:txBody>
      </p:sp>
      <p:sp>
        <p:nvSpPr>
          <p:cNvPr id="3" name="Content Placeholder 2"/>
          <p:cNvSpPr>
            <a:spLocks noGrp="1"/>
          </p:cNvSpPr>
          <p:nvPr>
            <p:ph idx="1"/>
          </p:nvPr>
        </p:nvSpPr>
        <p:spPr/>
        <p:txBody>
          <a:bodyPr>
            <a:normAutofit/>
          </a:bodyPr>
          <a:lstStyle/>
          <a:p>
            <a:r>
              <a:rPr lang="en-US" sz="2000" dirty="0" smtClean="0"/>
              <a:t>47 CFR Part 15 (</a:t>
            </a:r>
            <a:r>
              <a:rPr lang="en-US" sz="2000" dirty="0" smtClean="0">
                <a:hlinkClick r:id="rId2"/>
              </a:rPr>
              <a:t>http://www.fcc.gov/oet/info/rules/part15/PART15_07-10-08.pdf</a:t>
            </a:r>
            <a:r>
              <a:rPr lang="en-US" sz="2000" dirty="0" smtClean="0"/>
              <a:t> )</a:t>
            </a:r>
          </a:p>
          <a:p>
            <a:r>
              <a:rPr lang="en-US" sz="2000" dirty="0" smtClean="0"/>
              <a:t>FCC Part 15 Subpart H TVWS rules </a:t>
            </a:r>
            <a:r>
              <a:rPr lang="en-US" sz="2000" dirty="0" smtClean="0">
                <a:hlinkClick r:id="rId3"/>
              </a:rPr>
              <a:t>http://www.gpo.gov/fdsys/pkg/CFR-2010-title47-vol1/pdf/CFR-2010-title47-vol1-part15.pdf</a:t>
            </a:r>
            <a:r>
              <a:rPr lang="en-US" sz="2000" dirty="0" smtClean="0"/>
              <a:t> </a:t>
            </a:r>
          </a:p>
          <a:p>
            <a:r>
              <a:rPr lang="en-US" sz="2000" dirty="0" smtClean="0"/>
              <a:t>FCC terminology </a:t>
            </a:r>
            <a:r>
              <a:rPr lang="en-US" sz="2000" dirty="0" smtClean="0">
                <a:hlinkClick r:id="rId4"/>
              </a:rPr>
              <a:t>https://mentor.ieee.org/802.11/dcn/11/11-11-0175-02-00af-fcc-tvws-terminology.ppt</a:t>
            </a:r>
            <a:r>
              <a:rPr lang="en-US" sz="2000" dirty="0" smtClean="0"/>
              <a:t> </a:t>
            </a:r>
          </a:p>
          <a:p>
            <a:r>
              <a:rPr lang="en-US" sz="2000" dirty="0" smtClean="0"/>
              <a:t>US Metro white space April and September 2011 </a:t>
            </a:r>
            <a:r>
              <a:rPr lang="en-US" sz="2000" dirty="0" smtClean="0">
                <a:hlinkClick r:id="rId5"/>
              </a:rPr>
              <a:t>https://mentor.ieee.org/802.11/dcn/11/11-11-0499-03-00af-us-metro-mhzpops.xls</a:t>
            </a:r>
            <a:r>
              <a:rPr lang="en-US" sz="2000" dirty="0" smtClean="0"/>
              <a:t>  </a:t>
            </a:r>
          </a:p>
          <a:p>
            <a:pPr marL="342900" lvl="1" indent="-342900">
              <a:buFont typeface="Arial" pitchFamily="34" charset="0"/>
              <a:buChar char="•"/>
            </a:pPr>
            <a:r>
              <a:rPr lang="en-US" sz="1800" dirty="0" smtClean="0"/>
              <a:t>Calculations	 </a:t>
            </a:r>
            <a:r>
              <a:rPr lang="en-US" sz="1800" dirty="0" smtClean="0">
                <a:hlinkClick r:id="rId6"/>
              </a:rPr>
              <a:t>http://fjallfoss.fcc.gov/ecfs/document/view?id=7021713432</a:t>
            </a:r>
            <a:r>
              <a:rPr lang="en-US" sz="1800" dirty="0" smtClean="0"/>
              <a:t> </a:t>
            </a:r>
            <a:endParaRPr lang="en-US" sz="2000" dirty="0" smtClean="0"/>
          </a:p>
          <a:p>
            <a:r>
              <a:rPr lang="en-US" sz="2000" dirty="0" smtClean="0"/>
              <a:t>FCC 08-260 Second Report and Order and Memorandum and Order (</a:t>
            </a:r>
            <a:r>
              <a:rPr lang="en-US" sz="2000" dirty="0" smtClean="0">
                <a:hlinkClick r:id="rId7"/>
              </a:rPr>
              <a:t>http://hraunfoss.fcc.gov/edocs_public/attachmatch/DA-01-260A1.pdf</a:t>
            </a:r>
            <a:r>
              <a:rPr lang="en-US" sz="2000" dirty="0" smtClean="0"/>
              <a:t>)</a:t>
            </a:r>
          </a:p>
          <a:p>
            <a:r>
              <a:rPr lang="en-US" sz="2000" dirty="0" smtClean="0"/>
              <a:t>FCC 10-174</a:t>
            </a:r>
          </a:p>
          <a:p>
            <a:pPr lvl="1"/>
            <a:endParaRPr lang="en-US" sz="1800" dirty="0" smtClean="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Slide64</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200"/>
              </a:lnSpc>
            </a:pPr>
            <a:r>
              <a:rPr lang="en-US" sz="3200" b="1" i="1" dirty="0" smtClean="0">
                <a:solidFill>
                  <a:srgbClr val="00B0F0"/>
                </a:solidFill>
              </a:rPr>
              <a:t>REFERENCES (2)</a:t>
            </a:r>
            <a:endParaRPr lang="en-US" sz="3200" i="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US" sz="2000" dirty="0" smtClean="0"/>
              <a:t>Cognitive radio in ECC </a:t>
            </a:r>
            <a:r>
              <a:rPr lang="en-US" sz="2000" u="sng" dirty="0" smtClean="0">
                <a:hlinkClick r:id="rId2"/>
              </a:rPr>
              <a:t>http://www.wonderlandwpa.com/dev/ecc_newsletter_june/june-2011/index.html</a:t>
            </a:r>
            <a:endParaRPr lang="en-US" sz="2000" u="sng" dirty="0" smtClean="0"/>
          </a:p>
          <a:p>
            <a:r>
              <a:rPr lang="en-US" sz="2000" dirty="0" smtClean="0"/>
              <a:t>ECC Report 159 </a:t>
            </a:r>
            <a:r>
              <a:rPr lang="en-US" sz="2000" dirty="0" smtClean="0">
                <a:hlinkClick r:id="rId3"/>
              </a:rPr>
              <a:t>http://www.erodocdb.dk/docs/doc98/official/Pdf/ECCRep159.pdf</a:t>
            </a:r>
            <a:r>
              <a:rPr lang="en-US" sz="2000" dirty="0" smtClean="0"/>
              <a:t> </a:t>
            </a:r>
          </a:p>
          <a:p>
            <a:r>
              <a:rPr lang="en-US" sz="2000" dirty="0" smtClean="0"/>
              <a:t>FCC TVWS ECFS Proceeding 02-380, 04-186 </a:t>
            </a:r>
            <a:r>
              <a:rPr lang="en-US" sz="2000" dirty="0" smtClean="0">
                <a:hlinkClick r:id="rId4"/>
              </a:rPr>
              <a:t>http://fjallfoss.fcc.gov/ecfs/</a:t>
            </a:r>
            <a:r>
              <a:rPr lang="en-US" sz="2000" dirty="0" smtClean="0"/>
              <a:t> </a:t>
            </a:r>
          </a:p>
          <a:p>
            <a:r>
              <a:rPr lang="en-US" sz="2000" dirty="0" smtClean="0"/>
              <a:t>FCC Part 15 Subpart H TVWS rules </a:t>
            </a:r>
            <a:r>
              <a:rPr lang="en-US" sz="2000" dirty="0" smtClean="0">
                <a:hlinkClick r:id="rId5"/>
              </a:rPr>
              <a:t>http://www.gpo.gov/fdsys/pkg/CFR-2010-title47-vol1/pdf/CFR-2010-title47-vol1-part15.pdf</a:t>
            </a:r>
            <a:r>
              <a:rPr lang="en-US" sz="2000" dirty="0" smtClean="0"/>
              <a:t> </a:t>
            </a:r>
          </a:p>
          <a:p>
            <a:r>
              <a:rPr lang="en-US" sz="2000" dirty="0" smtClean="0"/>
              <a:t>FCC terminology </a:t>
            </a:r>
            <a:r>
              <a:rPr lang="en-US" sz="2000" dirty="0" smtClean="0">
                <a:hlinkClick r:id="rId6"/>
              </a:rPr>
              <a:t>https://mentor.ieee.org/802.11/dcn/11/11-11-0175-02-00af-fcc-tvws-terminology.ppt</a:t>
            </a:r>
            <a:r>
              <a:rPr lang="en-US" sz="2000" dirty="0" smtClean="0"/>
              <a:t> </a:t>
            </a:r>
          </a:p>
          <a:p>
            <a:r>
              <a:rPr lang="en-US" sz="2000" dirty="0" smtClean="0"/>
              <a:t>IETF PAWS  </a:t>
            </a:r>
            <a:r>
              <a:rPr lang="en-US" sz="2000" dirty="0" smtClean="0">
                <a:hlinkClick r:id="rId7"/>
              </a:rPr>
              <a:t>http://palgronsund.com/tag/ietf/</a:t>
            </a:r>
            <a:r>
              <a:rPr lang="en-US" sz="2000" dirty="0" smtClean="0"/>
              <a:t> </a:t>
            </a:r>
          </a:p>
          <a:p>
            <a:r>
              <a:rPr lang="en-US" sz="2000" dirty="0" smtClean="0"/>
              <a:t>Showmywhitespace.com </a:t>
            </a:r>
            <a:r>
              <a:rPr lang="en-US" sz="2000" dirty="0" smtClean="0">
                <a:hlinkClick r:id="rId8"/>
              </a:rPr>
              <a:t>http://spectrumbridge.com/whitespaces.aspx</a:t>
            </a:r>
            <a:r>
              <a:rPr lang="en-US" sz="2000" dirty="0" smtClean="0"/>
              <a:t> </a:t>
            </a:r>
          </a:p>
          <a:p>
            <a:r>
              <a:rPr lang="en-US" sz="2000" dirty="0" smtClean="0"/>
              <a:t>US Metro white space </a:t>
            </a:r>
            <a:r>
              <a:rPr lang="en-US" sz="2000" dirty="0" smtClean="0">
                <a:hlinkClick r:id="rId9"/>
              </a:rPr>
              <a:t>https://mentor.ieee.org/802.11/dcn/11/11-11-0499-03-00af-us-metro-mhzpops.xls</a:t>
            </a:r>
            <a:r>
              <a:rPr lang="en-US" sz="2000" dirty="0" smtClean="0"/>
              <a:t>  </a:t>
            </a:r>
          </a:p>
          <a:p>
            <a:r>
              <a:rPr lang="en-US" sz="2000" dirty="0" smtClean="0"/>
              <a:t>802.11ah sub 1 GHz channel models  </a:t>
            </a:r>
            <a:r>
              <a:rPr lang="en-US" sz="2000" dirty="0" smtClean="0">
                <a:hlinkClick r:id="rId10"/>
              </a:rPr>
              <a:t>https://mentor.ieee.org/802.11/dcn/11/11-11-0968-01-00ah-channel-model-text.docx</a:t>
            </a:r>
            <a:endParaRPr lang="en-US" sz="1800" dirty="0" smtClean="0"/>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smtClean="0">
                <a:ea typeface="ＭＳ Ｐゴシック" pitchFamily="34" charset="-128"/>
              </a:rPr>
              <a:t>Slide65</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rPr>
              <a:t>INCUMBENT </a:t>
            </a:r>
            <a:r>
              <a:rPr lang="en-US" sz="3200" b="1" i="1" dirty="0" smtClean="0">
                <a:solidFill>
                  <a:srgbClr val="FF0000"/>
                </a:solidFill>
              </a:rPr>
              <a:t>USERS (1)</a:t>
            </a:r>
            <a:endParaRPr lang="en-US" sz="3200" i="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sz="3400" dirty="0" smtClean="0"/>
              <a:t>Incumbent users in TV channels</a:t>
            </a:r>
          </a:p>
          <a:p>
            <a:pPr lvl="1"/>
            <a:r>
              <a:rPr lang="en-US" sz="2900" dirty="0" smtClean="0"/>
              <a:t>digital television stations, digital and analog Class A, low power, translator and booster stations; </a:t>
            </a:r>
          </a:p>
          <a:p>
            <a:pPr lvl="1"/>
            <a:r>
              <a:rPr lang="en-US" sz="2900" dirty="0" smtClean="0"/>
              <a:t>translator receive operations; fixed broadcast auxiliary service links; private land mobile service/commercial radio service (PLMRS/CMRS) operations; </a:t>
            </a:r>
          </a:p>
          <a:p>
            <a:pPr lvl="1"/>
            <a:r>
              <a:rPr lang="en-US" sz="2900" dirty="0" smtClean="0"/>
              <a:t>offshore radiotelephone service; </a:t>
            </a:r>
          </a:p>
          <a:p>
            <a:pPr lvl="1"/>
            <a:r>
              <a:rPr lang="en-US" sz="2900" dirty="0" smtClean="0"/>
              <a:t>low power auxiliary services authorized pursuant to §§ 74.801-74.882, including wireless microphones and MVPD receive sites; and </a:t>
            </a:r>
          </a:p>
          <a:p>
            <a:pPr lvl="1"/>
            <a:r>
              <a:rPr lang="en-US" sz="2900" dirty="0" smtClean="0"/>
              <a:t>unlicensed wireless microphones used by venues of large events and productions/shows as provided under section 15.713(h)(8</a:t>
            </a:r>
            <a:r>
              <a:rPr lang="en-US" sz="2900" dirty="0" smtClean="0"/>
              <a:t>).</a:t>
            </a:r>
            <a:endParaRPr lang="en-US" sz="2900" dirty="0" smtClean="0">
              <a:solidFill>
                <a:srgbClr val="0070C0"/>
              </a:solidFill>
            </a:endParaRPr>
          </a:p>
          <a:p>
            <a:pPr lvl="1"/>
            <a:endParaRPr lang="en-US" dirty="0" smtClean="0"/>
          </a:p>
          <a:p>
            <a:pPr lvl="1"/>
            <a:r>
              <a:rPr lang="en-US" dirty="0" smtClean="0"/>
              <a:t>Electronic </a:t>
            </a:r>
            <a:r>
              <a:rPr lang="en-US" dirty="0" smtClean="0"/>
              <a:t>News Gathering (&lt;10,000 microphones in the field)</a:t>
            </a:r>
          </a:p>
          <a:p>
            <a:pPr lvl="1"/>
            <a:r>
              <a:rPr lang="en-US" dirty="0" smtClean="0"/>
              <a:t>Commercial Mobile Radio Services in metro areas (TV 14-20)</a:t>
            </a:r>
          </a:p>
          <a:p>
            <a:pPr lvl="1"/>
            <a:r>
              <a:rPr lang="en-US" dirty="0" smtClean="0"/>
              <a:t>Cellular/mobile in adjacent channels (lower 700 MHz</a:t>
            </a:r>
            <a:r>
              <a:rPr lang="en-US" dirty="0" smtClean="0"/>
              <a:t>)</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7</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00B0F0"/>
                </a:solidFill>
              </a:rPr>
              <a:t>INCUMBENT </a:t>
            </a:r>
            <a:r>
              <a:rPr lang="en-US" sz="3200" b="1" i="1" dirty="0" smtClean="0">
                <a:solidFill>
                  <a:srgbClr val="00B0F0"/>
                </a:solidFill>
              </a:rPr>
              <a:t>USERS (2)</a:t>
            </a:r>
            <a:endParaRPr lang="en-US" sz="3200" i="1" dirty="0">
              <a:solidFill>
                <a:srgbClr val="00B0F0"/>
              </a:solidFill>
            </a:endParaRPr>
          </a:p>
        </p:txBody>
      </p:sp>
      <p:sp>
        <p:nvSpPr>
          <p:cNvPr id="3" name="Content Placeholder 2"/>
          <p:cNvSpPr>
            <a:spLocks noGrp="1"/>
          </p:cNvSpPr>
          <p:nvPr>
            <p:ph idx="1"/>
          </p:nvPr>
        </p:nvSpPr>
        <p:spPr/>
        <p:txBody>
          <a:bodyPr>
            <a:normAutofit fontScale="70000" lnSpcReduction="20000"/>
          </a:bodyPr>
          <a:lstStyle/>
          <a:p>
            <a:r>
              <a:rPr lang="en-US" sz="3400" dirty="0" smtClean="0"/>
              <a:t>Microphones and Part 74 licensed devices</a:t>
            </a:r>
          </a:p>
          <a:p>
            <a:pPr lvl="1"/>
            <a:r>
              <a:rPr lang="en-US" sz="2900" dirty="0" smtClean="0"/>
              <a:t>Some wireless microphones and headsets that broadcast to a receiver which amplifies the audio. Wireless microphones allow the user to move about freely, unlike a conventional microphone, and are thus popular with musicians. </a:t>
            </a:r>
          </a:p>
          <a:p>
            <a:pPr lvl="1"/>
            <a:r>
              <a:rPr lang="en-US" sz="2900" dirty="0" smtClean="0"/>
              <a:t>Some professional wireless microphones and 'low power auxiliary' stations (including those labeled as "UHF") must be licensed under </a:t>
            </a:r>
            <a:r>
              <a:rPr lang="en-US" sz="2900" b="1" dirty="0" smtClean="0">
                <a:solidFill>
                  <a:srgbClr val="FF0000"/>
                </a:solidFill>
              </a:rPr>
              <a:t>Part 74, Subpart H </a:t>
            </a:r>
            <a:r>
              <a:rPr lang="en-US" sz="2900" dirty="0" smtClean="0"/>
              <a:t>of the FCC's rules. However, as of January 2010, many professional wireless microphones, and other Part 74 certified 'low power auxiliary' stations with a 50 </a:t>
            </a:r>
            <a:r>
              <a:rPr lang="en-US" sz="2900" dirty="0" err="1" smtClean="0"/>
              <a:t>mW</a:t>
            </a:r>
            <a:r>
              <a:rPr lang="en-US" sz="2900" dirty="0" smtClean="0"/>
              <a:t> output or less, can be operated in the "core TV band" (TV channels 2 through 51, except 37) frequencies </a:t>
            </a:r>
            <a:r>
              <a:rPr lang="en-US" sz="2900" b="1" dirty="0" smtClean="0">
                <a:solidFill>
                  <a:srgbClr val="FF0000"/>
                </a:solidFill>
              </a:rPr>
              <a:t>without a license under a waiver of Part 15 rules</a:t>
            </a:r>
            <a:r>
              <a:rPr lang="en-US" sz="2900" dirty="0" smtClean="0"/>
              <a:t>. This waiver is expected to become permanent.</a:t>
            </a:r>
            <a:r>
              <a:rPr lang="en-US" sz="2900" baseline="30000" dirty="0" smtClean="0"/>
              <a:t> </a:t>
            </a:r>
          </a:p>
          <a:p>
            <a:pPr lvl="1"/>
            <a:r>
              <a:rPr lang="en-US" sz="2900" dirty="0" smtClean="0">
                <a:solidFill>
                  <a:srgbClr val="00B050"/>
                </a:solidFill>
              </a:rPr>
              <a:t>Units using the high UHF channels (700Mhz band) revoked from the TV </a:t>
            </a:r>
            <a:r>
              <a:rPr lang="en-US" sz="2900" dirty="0" err="1" smtClean="0">
                <a:solidFill>
                  <a:srgbClr val="00B050"/>
                </a:solidFill>
              </a:rPr>
              <a:t>bandplan</a:t>
            </a:r>
            <a:r>
              <a:rPr lang="en-US" sz="2900" dirty="0" smtClean="0">
                <a:solidFill>
                  <a:srgbClr val="00B050"/>
                </a:solidFill>
              </a:rPr>
              <a:t> in June 2009 became illegal to operate in June 2010.</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8</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rPr>
              <a:t>FCC DECISION, ET DOCKET 04-186 (1)</a:t>
            </a:r>
            <a:endParaRPr lang="en-US" sz="3200" i="1"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pPr>
              <a:buNone/>
            </a:pPr>
            <a:r>
              <a:rPr lang="en-US" sz="7200" b="1" u="sng" dirty="0" smtClean="0"/>
              <a:t>Two dockets related to TV white space</a:t>
            </a:r>
          </a:p>
          <a:p>
            <a:endParaRPr lang="en-US" sz="6400" b="1" dirty="0" smtClean="0"/>
          </a:p>
          <a:p>
            <a:r>
              <a:rPr lang="en-US" sz="6400" b="1" dirty="0" smtClean="0"/>
              <a:t>FCC ET Docket 02-380: Additional Spectrum for Unlicensed Devices Below 900 MHz and in the 3 GHz Band</a:t>
            </a:r>
          </a:p>
          <a:p>
            <a:pPr lvl="1"/>
            <a:r>
              <a:rPr lang="en-US" sz="6400" dirty="0" smtClean="0"/>
              <a:t>FCC 02-328 Notice of Inquiry (December 2002)</a:t>
            </a:r>
            <a:endParaRPr lang="en-US" sz="6400" u="sng" dirty="0" smtClean="0"/>
          </a:p>
          <a:p>
            <a:endParaRPr lang="en-US" sz="6400" b="1" dirty="0" smtClean="0"/>
          </a:p>
          <a:p>
            <a:r>
              <a:rPr lang="en-US" sz="6400" b="1" dirty="0" smtClean="0"/>
              <a:t>FCC ET Docket 04-186: Unlicensed Operation in the TV Broadcast Bands</a:t>
            </a:r>
          </a:p>
          <a:p>
            <a:pPr lvl="1"/>
            <a:r>
              <a:rPr lang="en-US" sz="6400" dirty="0" smtClean="0"/>
              <a:t>FCC 04-113 Notice of Proposed Rule Making (May 2004)</a:t>
            </a:r>
          </a:p>
          <a:p>
            <a:pPr lvl="1"/>
            <a:r>
              <a:rPr lang="en-US" sz="6400" dirty="0" smtClean="0"/>
              <a:t>FCC 06-156 First Report &amp; Order and Further Notice of Proposed Rule Making (October 2006)</a:t>
            </a:r>
          </a:p>
          <a:p>
            <a:pPr lvl="1"/>
            <a:r>
              <a:rPr lang="en-US" sz="6400" dirty="0" smtClean="0"/>
              <a:t>FCC 08-260 Second Report &amp; Order and Memorandum Opinion and Order (November 2008): Received 17 Petitions for Reconsideration</a:t>
            </a:r>
          </a:p>
          <a:p>
            <a:pPr lvl="1"/>
            <a:r>
              <a:rPr lang="en-US" sz="6400" dirty="0" smtClean="0"/>
              <a:t>FCC 10-174: Second Memorandum Opinion and Order (September 23, 2010) </a:t>
            </a:r>
          </a:p>
        </p:txBody>
      </p:sp>
      <p:sp>
        <p:nvSpPr>
          <p:cNvPr id="4"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9</a:t>
            </a:r>
            <a:endParaRPr lang="en-US" altLang="ko-KR" sz="1400" dirty="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002060"/>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73889</TotalTime>
  <Words>8044</Words>
  <Application>Microsoft Office PowerPoint</Application>
  <PresentationFormat>On-screen Show (4:3)</PresentationFormat>
  <Paragraphs>981</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Slide 1</vt:lpstr>
      <vt:lpstr>Contents</vt:lpstr>
      <vt:lpstr>DEFINITION OF WHITE SPACE (1)</vt:lpstr>
      <vt:lpstr>DEFINITION OF WHITE SPACE (2)</vt:lpstr>
      <vt:lpstr>DEFINITION OF WHITE SPACE (3)</vt:lpstr>
      <vt:lpstr>DEFINITION OF WHITE SPACE (4)</vt:lpstr>
      <vt:lpstr>INCUMBENT USERS (1)</vt:lpstr>
      <vt:lpstr>INCUMBENT USERS (2)</vt:lpstr>
      <vt:lpstr>FCC DECISION, ET DOCKET 04-186 (1)</vt:lpstr>
      <vt:lpstr>FCC DECISION, ET DOCKET 04-186 (2)</vt:lpstr>
      <vt:lpstr>FCC DECISION, ET DOCKET 04-186 (3)</vt:lpstr>
      <vt:lpstr>FCC DECISION, ET DOCKET 04-186 (4)</vt:lpstr>
      <vt:lpstr>FCC DECISION, ET DOCKET 04-186 (5)</vt:lpstr>
      <vt:lpstr>FCC DECISION, ET DOCKET 04-186 (6)</vt:lpstr>
      <vt:lpstr>FCC DECISION, ET DOCKET 04-186 (7)</vt:lpstr>
      <vt:lpstr>TITLE 47 CFR PART 15 SUBPART H</vt:lpstr>
      <vt:lpstr>PERMISSIBLE CHANNELS OF OPERATION, 15.707 </vt:lpstr>
      <vt:lpstr>TRANSMIT POWER LIMIT, 15.709(a) (1)</vt:lpstr>
      <vt:lpstr>TRANSMIT POWER LIMIT, 15.709(a) (2)</vt:lpstr>
      <vt:lpstr>ANTENNA REQUIREMENTS, 15.709(b)</vt:lpstr>
      <vt:lpstr>EMISSION LIMITS, 15.709(c) (1)</vt:lpstr>
      <vt:lpstr>EMISSION LIMITS, 15.709(c) (2)</vt:lpstr>
      <vt:lpstr>INTERFERENCE AVOIDANCE METHODS, 15.711 &amp; 15.717 (1)</vt:lpstr>
      <vt:lpstr>INTERFERENCE AVOIDANCE METHODS, 15.711 &amp; 15.717 (2)</vt:lpstr>
      <vt:lpstr>INTERFERENCE AVOIDANCE METHODS, 15.711 &amp; 15.717 (3)</vt:lpstr>
      <vt:lpstr>GEOLOCATION AND DATABASE ACCESS, 15.711 (1)</vt:lpstr>
      <vt:lpstr>GEOLOCATION AND DATABASE ACCESS, 15.711 (2)</vt:lpstr>
      <vt:lpstr>GEOLOCATION AND DATABASE ACCESS, 15.711 (3)</vt:lpstr>
      <vt:lpstr>GEOLOCATION AND DATABASE ACCESS, 15.711 (4)</vt:lpstr>
      <vt:lpstr>GEOLOCATION AND DATABASE ACCESS, 15.711 (5)</vt:lpstr>
      <vt:lpstr>GEOLOCATION AND DATABASE ACCESS, 15.711 (6)</vt:lpstr>
      <vt:lpstr>GEOLOCATION AND DATABASE ACCESS, 15.711 (7)</vt:lpstr>
      <vt:lpstr>GEOLOCATION AND DATABASE ACCESS, 15.711 (8)</vt:lpstr>
      <vt:lpstr>GEOLOCATION AND DATABASE ACCESS, 15.711 (9)</vt:lpstr>
      <vt:lpstr>INTERFERENCE PROTECTION REQUIREMENTS, 15.712 (1)</vt:lpstr>
      <vt:lpstr>INTERFERENCE PROTECTION REQUIREMENTS, 15.712 (2)</vt:lpstr>
      <vt:lpstr>TV BANDS DATABASE, 15.713, 15.714 &amp; 15.715</vt:lpstr>
      <vt:lpstr>TVBDS THAT RELY ON SPECTRUM SENSING, 15.717</vt:lpstr>
      <vt:lpstr>CERTIFICATION APPROVAL REQUIREMENTS FOR SENSING-ONLY TVBDS</vt:lpstr>
      <vt:lpstr>SUMMARY OF FCC GOVERNING REGULATIONS</vt:lpstr>
      <vt:lpstr>FCC RULES LIMIT WHITE SPACE AVAILABILITY IN POPULATED AREAS</vt:lpstr>
      <vt:lpstr>WHITE SPACE ACTIVITIES</vt:lpstr>
      <vt:lpstr>WHITE SPACE ACTIVITIES 802.22 RASGCIM SG (1)</vt:lpstr>
      <vt:lpstr>WHITE SPACE ACTIVITIES  802.22 RASGCIM SG (2)</vt:lpstr>
      <vt:lpstr>WHITE SPACE ACTIVITIES  802.22 RASGCIM SG (3)</vt:lpstr>
      <vt:lpstr>WHITE SPACE ACTIVITIES  802.22 RASGCIM SG (4)</vt:lpstr>
      <vt:lpstr>WHITE SPACE ACTIVITIES  802.22 RASGCIM SG (5)</vt:lpstr>
      <vt:lpstr>WHITE SPACE ACTIVITIES  802.22 RASGCIM SG (6)</vt:lpstr>
      <vt:lpstr>WHITE SPACE ACTIVITIES  802.22 RASGCIM SG (7)</vt:lpstr>
      <vt:lpstr>WHITE SPACE ACTIVITIES  WHITE SPACES COALITION</vt:lpstr>
      <vt:lpstr>WHITE SPACE ACTIVITIES  UNITED KINGDOM (1)</vt:lpstr>
      <vt:lpstr>WHITE SPACE ACTIVITIES  UNITED KINGDOM (2)</vt:lpstr>
      <vt:lpstr>WHITE SPACE ACTIVITIES  UNITED KINGDOM (3)</vt:lpstr>
      <vt:lpstr>WHITE SPACE ACTIVITIES  UNITED KINGDOM (4)</vt:lpstr>
      <vt:lpstr>WHITE SPACE ACTIVITIES  UNITED KINGDOM (5)</vt:lpstr>
      <vt:lpstr>WHITE SPACE ACTIVITIES  UNITED KINGDOM (6)</vt:lpstr>
      <vt:lpstr>WHITE SPACE ACTIVITIES  EU (1)</vt:lpstr>
      <vt:lpstr>WHITE SPACE ACTIVITIES  EU (2)</vt:lpstr>
      <vt:lpstr>WHITE SPACE ACTIVITIES  CANADA (1)</vt:lpstr>
      <vt:lpstr>WHITE SPACE ACTIVITIES  CANADA (2)</vt:lpstr>
      <vt:lpstr>WHITE SPACE ACTIVITIES  ASIA</vt:lpstr>
      <vt:lpstr>WHITE SPACE ACTIVITIES  ASIA</vt:lpstr>
      <vt:lpstr>BUY-BACK OF TV SPECTRUM FOR OTHER BROADBAND PLAN IN US</vt:lpstr>
      <vt:lpstr>REFERENCES (1)</vt:lpstr>
      <vt:lpstr>REFERENCES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white space issues for 802.15</dc:title>
  <dc:creator>Soo-Young Chang</dc:creator>
  <cp:lastModifiedBy>Soo-Young Chang</cp:lastModifiedBy>
  <cp:revision>468</cp:revision>
  <dcterms:created xsi:type="dcterms:W3CDTF">2011-01-28T03:58:08Z</dcterms:created>
  <dcterms:modified xsi:type="dcterms:W3CDTF">2011-11-07T18:31:26Z</dcterms:modified>
</cp:coreProperties>
</file>