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7"/>
  </p:notesMasterIdLst>
  <p:handoutMasterIdLst>
    <p:handoutMasterId r:id="rId18"/>
  </p:handoutMasterIdLst>
  <p:sldIdLst>
    <p:sldId id="501" r:id="rId2"/>
    <p:sldId id="258" r:id="rId3"/>
    <p:sldId id="481" r:id="rId4"/>
    <p:sldId id="498" r:id="rId5"/>
    <p:sldId id="490" r:id="rId6"/>
    <p:sldId id="497" r:id="rId7"/>
    <p:sldId id="482" r:id="rId8"/>
    <p:sldId id="446" r:id="rId9"/>
    <p:sldId id="484" r:id="rId10"/>
    <p:sldId id="485" r:id="rId11"/>
    <p:sldId id="487" r:id="rId12"/>
    <p:sldId id="488" r:id="rId13"/>
    <p:sldId id="489" r:id="rId14"/>
    <p:sldId id="494" r:id="rId15"/>
    <p:sldId id="499" r:id="rId1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35" autoAdjust="0"/>
    <p:restoredTop sz="86918" autoAdjust="0"/>
  </p:normalViewPr>
  <p:slideViewPr>
    <p:cSldViewPr>
      <p:cViewPr>
        <p:scale>
          <a:sx n="90" d="100"/>
          <a:sy n="90" d="100"/>
        </p:scale>
        <p:origin x="-1398"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3312" y="-108"/>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60AAC51E-5A76-46ED-8501-702018052DAA}"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4850318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E41C696A-A2E7-4B68-973E-A6E25D02F0FB}"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 xmlns:p14="http://schemas.microsoft.com/office/powerpoint/2010/main" val="26358196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Et. </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smtClean="0"/>
              <a:t>doc.: IEEE 802.15-&lt;doc#&gt;</a:t>
            </a:r>
            <a:endParaRPr lang="en-US" dirty="0"/>
          </a:p>
        </p:txBody>
      </p:sp>
      <p:sp>
        <p:nvSpPr>
          <p:cNvPr id="5" name="Date Placeholder 4"/>
          <p:cNvSpPr>
            <a:spLocks noGrp="1"/>
          </p:cNvSpPr>
          <p:nvPr>
            <p:ph type="dt" idx="11"/>
          </p:nvPr>
        </p:nvSpPr>
        <p:spPr/>
        <p:txBody>
          <a:bodyPr/>
          <a:lstStyle/>
          <a:p>
            <a:r>
              <a:rPr lang="en-US" dirty="0" smtClean="0"/>
              <a:t>&lt;month year&gt;</a:t>
            </a:r>
            <a:endParaRPr lang="en-US" dirty="0"/>
          </a:p>
        </p:txBody>
      </p:sp>
      <p:sp>
        <p:nvSpPr>
          <p:cNvPr id="6" name="Footer Placeholder 5"/>
          <p:cNvSpPr>
            <a:spLocks noGrp="1"/>
          </p:cNvSpPr>
          <p:nvPr>
            <p:ph type="ftr" sz="quarter" idx="12"/>
          </p:nvPr>
        </p:nvSpPr>
        <p:spPr/>
        <p:txBody>
          <a:bodyPr/>
          <a:lstStyle/>
          <a:p>
            <a:pPr lvl="4"/>
            <a:r>
              <a:rPr lang="en-US" dirty="0" smtClean="0"/>
              <a:t>&lt;author&gt;, &lt;company&gt;</a:t>
            </a:r>
            <a:endParaRPr lang="en-US" dirty="0"/>
          </a:p>
        </p:txBody>
      </p:sp>
      <p:sp>
        <p:nvSpPr>
          <p:cNvPr id="7" name="Slide Number Placeholder 6"/>
          <p:cNvSpPr>
            <a:spLocks noGrp="1"/>
          </p:cNvSpPr>
          <p:nvPr>
            <p:ph type="sldNum" sz="quarter" idx="13"/>
          </p:nvPr>
        </p:nvSpPr>
        <p:spPr/>
        <p:txBody>
          <a:bodyPr/>
          <a:lstStyle/>
          <a:p>
            <a:r>
              <a:rPr lang="en-US" dirty="0" smtClean="0"/>
              <a:t>Page </a:t>
            </a:r>
            <a:fld id="{E41C696A-A2E7-4B68-973E-A6E25D02F0FB}"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r>
              <a:rPr lang="en-US" dirty="0" smtClean="0"/>
              <a:t>What sort of timing accuracy do</a:t>
            </a:r>
            <a:r>
              <a:rPr lang="en-US" baseline="0" dirty="0" smtClean="0"/>
              <a:t> we need MAC?</a:t>
            </a:r>
            <a:endParaRPr lang="en-US" dirty="0"/>
          </a:p>
        </p:txBody>
      </p:sp>
      <p:sp>
        <p:nvSpPr>
          <p:cNvPr id="4" name="Header Placeholder 3"/>
          <p:cNvSpPr>
            <a:spLocks noGrp="1"/>
          </p:cNvSpPr>
          <p:nvPr>
            <p:ph type="hdr" sz="quarter" idx="10"/>
          </p:nvPr>
        </p:nvSpPr>
        <p:spPr/>
        <p:txBody>
          <a:bodyPr/>
          <a:lstStyle/>
          <a:p>
            <a:r>
              <a:rPr lang="en-US" smtClean="0"/>
              <a:t>doc.: IEEE 802.15-&lt;doc#&gt;</a:t>
            </a:r>
            <a:endParaRPr lang="en-US"/>
          </a:p>
        </p:txBody>
      </p:sp>
      <p:sp>
        <p:nvSpPr>
          <p:cNvPr id="5" name="Date Placeholder 4"/>
          <p:cNvSpPr>
            <a:spLocks noGrp="1"/>
          </p:cNvSpPr>
          <p:nvPr>
            <p:ph type="dt" idx="11"/>
          </p:nvPr>
        </p:nvSpPr>
        <p:spPr/>
        <p:txBody>
          <a:bodyPr/>
          <a:lstStyle/>
          <a:p>
            <a:r>
              <a:rPr lang="en-US" smtClean="0"/>
              <a:t>&lt;month year&gt;</a:t>
            </a:r>
            <a:endParaRPr lang="en-US"/>
          </a:p>
        </p:txBody>
      </p:sp>
      <p:sp>
        <p:nvSpPr>
          <p:cNvPr id="6" name="Footer Placeholder 5"/>
          <p:cNvSpPr>
            <a:spLocks noGrp="1"/>
          </p:cNvSpPr>
          <p:nvPr>
            <p:ph type="ftr" sz="quarter" idx="12"/>
          </p:nvPr>
        </p:nvSpPr>
        <p:spPr/>
        <p:txBody>
          <a:bodyPr/>
          <a:lstStyle/>
          <a:p>
            <a:pPr lvl="4"/>
            <a:r>
              <a:rPr lang="en-US" smtClean="0"/>
              <a:t>&lt;author&gt;, &lt;company&gt;</a:t>
            </a:r>
            <a:endParaRPr lang="en-US"/>
          </a:p>
        </p:txBody>
      </p:sp>
      <p:sp>
        <p:nvSpPr>
          <p:cNvPr id="7" name="Slide Number Placeholder 6"/>
          <p:cNvSpPr>
            <a:spLocks noGrp="1"/>
          </p:cNvSpPr>
          <p:nvPr>
            <p:ph type="sldNum" sz="quarter" idx="13"/>
          </p:nvPr>
        </p:nvSpPr>
        <p:spPr/>
        <p:txBody>
          <a:bodyPr/>
          <a:lstStyle/>
          <a:p>
            <a:r>
              <a:rPr lang="en-US" smtClean="0"/>
              <a:t>Page </a:t>
            </a:r>
            <a:fld id="{E41C696A-A2E7-4B68-973E-A6E25D02F0FB}"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fld id="{B19E42F0-BFE7-43A7-B99A-AAC2C8FEF148}"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2ACE912D-0E68-4A50-BBFE-0B9D985DD85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7591E2A2-0F98-4B3B-84CD-1C1998E7CB8A}"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D3966ED5-64B2-4665-AFD4-B3B32A679859}"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fld id="{DAC96FFB-6FDE-4B45-A825-C1FD3A2ED3AB}"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1AA3C80-CCD1-407B-B52A-DC85FFBF2AF6}"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lvl1pPr>
              <a:defRPr b="1">
                <a:solidFill>
                  <a:schemeClr val="accent2"/>
                </a:solidFill>
                <a:latin typeface="Calibri" pitchFamily="34" charset="0"/>
                <a:cs typeface="Calibri"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524000"/>
            <a:ext cx="7772400" cy="4572000"/>
          </a:xfrm>
        </p:spPr>
        <p:txBody>
          <a:bodyPr/>
          <a:lstStyle>
            <a:lvl1pPr>
              <a:defRPr>
                <a:latin typeface="Calibri" pitchFamily="34" charset="0"/>
                <a:cs typeface="Calibri" pitchFamily="34" charset="0"/>
              </a:defRPr>
            </a:lvl1pPr>
            <a:lvl2pPr>
              <a:defRPr>
                <a:latin typeface="Calibri" pitchFamily="34" charset="0"/>
                <a:cs typeface="Calibri" pitchFamily="34" charset="0"/>
              </a:defRPr>
            </a:lvl2pPr>
            <a:lvl3pPr>
              <a:defRPr>
                <a:latin typeface="Calibri" pitchFamily="34" charset="0"/>
                <a:cs typeface="Calibri" pitchFamily="34" charset="0"/>
              </a:defRPr>
            </a:lvl3pPr>
            <a:lvl4pPr>
              <a:defRPr>
                <a:latin typeface="Calibri" pitchFamily="34" charset="0"/>
                <a:cs typeface="Calibri" pitchFamily="34" charset="0"/>
              </a:defRPr>
            </a:lvl4pPr>
            <a:lvl5pPr>
              <a:defRPr>
                <a:latin typeface="Calibri" pitchFamily="34" charset="0"/>
                <a:cs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85800" y="378281"/>
            <a:ext cx="1600200" cy="215444"/>
          </a:xfrm>
        </p:spPr>
        <p:txBody>
          <a:bodyPr/>
          <a:lstStyle>
            <a:lvl1pPr>
              <a:defRPr>
                <a:latin typeface="Calibri" pitchFamily="34" charset="0"/>
                <a:cs typeface="Calibri" pitchFamily="34" charset="0"/>
              </a:defRPr>
            </a:lvl1pPr>
          </a:lstStyle>
          <a:p>
            <a:fld id="{156AF6BE-69CF-4C2E-92FE-3B9BED95D7D4}" type="datetime1">
              <a:rPr lang="en-US" smtClean="0"/>
              <a:pPr/>
              <a:t>11/7/2011</a:t>
            </a:fld>
            <a:endParaRPr lang="en-US" dirty="0"/>
          </a:p>
        </p:txBody>
      </p:sp>
      <p:sp>
        <p:nvSpPr>
          <p:cNvPr id="5" name="Footer Placeholder 4"/>
          <p:cNvSpPr>
            <a:spLocks noGrp="1"/>
          </p:cNvSpPr>
          <p:nvPr>
            <p:ph type="ftr" sz="quarter" idx="11"/>
          </p:nvPr>
        </p:nvSpPr>
        <p:spPr>
          <a:xfrm>
            <a:off x="5486400" y="6475413"/>
            <a:ext cx="3124200" cy="184666"/>
          </a:xfrm>
        </p:spPr>
        <p:txBody>
          <a:bodyPr/>
          <a:lstStyle>
            <a:lvl1pPr>
              <a:defRPr>
                <a:latin typeface="Calibri" pitchFamily="34" charset="0"/>
                <a:cs typeface="Calibri" pitchFamily="34" charset="0"/>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a:xfrm>
            <a:off x="4352017" y="6475413"/>
            <a:ext cx="516167" cy="184666"/>
          </a:xfrm>
        </p:spPr>
        <p:txBody>
          <a:bodyPr/>
          <a:lstStyle>
            <a:lvl1pPr>
              <a:defRPr>
                <a:latin typeface="Calibri" pitchFamily="34" charset="0"/>
                <a:cs typeface="Calibri" pitchFamily="34" charset="0"/>
              </a:defRPr>
            </a:lvl1pPr>
          </a:lstStyle>
          <a:p>
            <a:r>
              <a:rPr lang="en-US" dirty="0" smtClean="0"/>
              <a:t>Slide </a:t>
            </a:r>
            <a:fld id="{0E7B83E6-0328-4467-8F21-FAC3E3CEF2D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E1AF98B3-7443-42FE-B4C9-1223E8A280A4}" type="datetime1">
              <a:rPr lang="en-US" smtClean="0"/>
              <a:pPr/>
              <a:t>11/7/2011</a:t>
            </a:fld>
            <a:endParaRPr lang="en-US" dirty="0"/>
          </a:p>
        </p:txBody>
      </p:sp>
      <p:sp>
        <p:nvSpPr>
          <p:cNvPr id="5" name="Footer Placeholder 4"/>
          <p:cNvSpPr>
            <a:spLocks noGrp="1"/>
          </p:cNvSpPr>
          <p:nvPr>
            <p:ph type="ftr" sz="quarter" idx="11"/>
          </p:nvPr>
        </p:nvSpPr>
        <p:spPr/>
        <p:txBody>
          <a:bodyPr/>
          <a:lstStyle>
            <a:lvl1pPr>
              <a:defRPr/>
            </a:lvl1pPr>
          </a:lstStyle>
          <a:p>
            <a:r>
              <a:rPr lang="en-US" smtClean="0"/>
              <a:t>Sourav Dey, David A. Howard, Ted Myers</a:t>
            </a:r>
            <a:endParaRPr lang="en-US" dirty="0"/>
          </a:p>
        </p:txBody>
      </p:sp>
      <p:sp>
        <p:nvSpPr>
          <p:cNvPr id="6" name="Slide Number Placeholder 5"/>
          <p:cNvSpPr>
            <a:spLocks noGrp="1"/>
          </p:cNvSpPr>
          <p:nvPr>
            <p:ph type="sldNum" sz="quarter" idx="12"/>
          </p:nvPr>
        </p:nvSpPr>
        <p:spPr/>
        <p:txBody>
          <a:bodyPr/>
          <a:lstStyle>
            <a:lvl1pPr>
              <a:defRPr/>
            </a:lvl1pPr>
          </a:lstStyle>
          <a:p>
            <a:r>
              <a:rPr lang="en-US"/>
              <a:t>Slide </a:t>
            </a:r>
            <a:fld id="{96636962-3F44-4533-887F-223FE47EEB7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lvl1pPr>
              <a:defRPr/>
            </a:lvl1pPr>
          </a:lstStyle>
          <a:p>
            <a:fld id="{E2495DFC-1129-4D44-A5C7-4653EC82DB7A}" type="datetime1">
              <a:rPr lang="en-US" smtClean="0"/>
              <a:pPr/>
              <a:t>11/7/2011</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dirty="0"/>
          </a:p>
        </p:txBody>
      </p:sp>
      <p:sp>
        <p:nvSpPr>
          <p:cNvPr id="7" name="Slide Number Placeholder 6"/>
          <p:cNvSpPr>
            <a:spLocks noGrp="1"/>
          </p:cNvSpPr>
          <p:nvPr>
            <p:ph type="sldNum" sz="quarter" idx="12"/>
          </p:nvPr>
        </p:nvSpPr>
        <p:spPr/>
        <p:txBody>
          <a:bodyPr/>
          <a:lstStyle>
            <a:lvl1pPr>
              <a:defRPr/>
            </a:lvl1pPr>
          </a:lstStyle>
          <a:p>
            <a:r>
              <a:rPr lang="en-US"/>
              <a:t>Slide </a:t>
            </a:r>
            <a:fld id="{4EE74BD4-A1E2-4AEC-BA18-227A10FADC42}"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fld id="{BFC9A30D-1ACF-4976-A5AB-55DCDF427C27}" type="datetime1">
              <a:rPr lang="en-US" smtClean="0"/>
              <a:pPr/>
              <a:t>11/7/2011</a:t>
            </a:fld>
            <a:endParaRPr lang="en-US" dirty="0"/>
          </a:p>
        </p:txBody>
      </p:sp>
      <p:sp>
        <p:nvSpPr>
          <p:cNvPr id="8" name="Footer Placeholder 7"/>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F6708F0-7A47-4A30-AC1D-15F534563DA8}"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F846048A-6C73-44AA-A191-708563472ECD}" type="slidenum">
              <a:rPr lang="en-US"/>
              <a:pPr/>
              <a:t>‹#›</a:t>
            </a:fld>
            <a:endParaRPr lang="en-US"/>
          </a:p>
        </p:txBody>
      </p:sp>
      <p:sp>
        <p:nvSpPr>
          <p:cNvPr id="9"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fld id="{BF21EE79-398E-4857-8FAD-EB101ED7B321}" type="datetime1">
              <a:rPr lang="en-US" smtClean="0"/>
              <a:pPr/>
              <a:t>11/7/2011</a:t>
            </a:fld>
            <a:endParaRPr lang="en-US" dirty="0"/>
          </a:p>
        </p:txBody>
      </p:sp>
      <p:sp>
        <p:nvSpPr>
          <p:cNvPr id="10"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 name="Date Placeholder 9"/>
          <p:cNvSpPr>
            <a:spLocks noGrp="1"/>
          </p:cNvSpPr>
          <p:nvPr>
            <p:ph type="dt" sz="half" idx="10"/>
          </p:nvPr>
        </p:nvSpPr>
        <p:spPr/>
        <p:txBody>
          <a:bodyPr/>
          <a:lstStyle/>
          <a:p>
            <a:fld id="{C456E6EA-E344-49CC-8457-74E4CDC509E6}" type="datetime1">
              <a:rPr lang="en-US" smtClean="0"/>
              <a:pPr/>
              <a:t>11/7/2011</a:t>
            </a:fld>
            <a:endParaRPr lang="en-US" dirty="0"/>
          </a:p>
        </p:txBody>
      </p:sp>
      <p:sp>
        <p:nvSpPr>
          <p:cNvPr id="11" name="Slide Number Placeholder 10"/>
          <p:cNvSpPr>
            <a:spLocks noGrp="1"/>
          </p:cNvSpPr>
          <p:nvPr>
            <p:ph type="sldNum" sz="quarter" idx="11"/>
          </p:nvPr>
        </p:nvSpPr>
        <p:spPr/>
        <p:txBody>
          <a:bodyPr/>
          <a:lstStyle/>
          <a:p>
            <a:r>
              <a:rPr lang="en-US" smtClean="0"/>
              <a:t>Slide </a:t>
            </a:r>
            <a:fld id="{318CD5EA-9AE2-4B72-AADA-2F625AF2A8D2}" type="slidenum">
              <a:rPr lang="en-US" smtClean="0"/>
              <a:pPr/>
              <a:t>‹#›</a:t>
            </a:fld>
            <a:endParaRPr lang="en-US" dirty="0"/>
          </a:p>
        </p:txBody>
      </p:sp>
      <p:sp>
        <p:nvSpPr>
          <p:cNvPr id="12" name="Footer Placeholder 11"/>
          <p:cNvSpPr>
            <a:spLocks noGrp="1"/>
          </p:cNvSpPr>
          <p:nvPr>
            <p:ph type="ftr" sz="quarter" idx="12"/>
          </p:nvPr>
        </p:nvSpPr>
        <p:spPr/>
        <p:txBody>
          <a:bodyPr/>
          <a:lstStyle/>
          <a:p>
            <a:r>
              <a:rPr lang="en-US" smtClean="0"/>
              <a:t>Sourav Dey, David A. Howard, Ted Myers</a:t>
            </a:r>
            <a:endParaRPr lang="en-US" dirty="0"/>
          </a:p>
        </p:txBody>
      </p:sp>
      <p:sp>
        <p:nvSpPr>
          <p:cNvPr id="5" name="Date Placeholder 9"/>
          <p:cNvSpPr txBox="1">
            <a:spLocks/>
          </p:cNvSpPr>
          <p:nvPr userDrawn="1"/>
        </p:nvSpPr>
        <p:spPr bwMode="auto">
          <a:xfrm>
            <a:off x="6096000" y="381000"/>
            <a:ext cx="2362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DCN: </a:t>
            </a:r>
            <a:r>
              <a:rPr lang="en-US" sz="1400" b="1" i="0" kern="1200" dirty="0" smtClean="0">
                <a:solidFill>
                  <a:schemeClr val="tx1"/>
                </a:solidFill>
                <a:latin typeface="Calibri" pitchFamily="34" charset="0"/>
                <a:ea typeface="+mn-ea"/>
                <a:cs typeface="Calibri" pitchFamily="34" charset="0"/>
              </a:rPr>
              <a:t>15-11-0795-00-004k</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699AEB30-6214-4C57-B8FD-9AE328C311F9}" type="datetime1">
              <a:rPr lang="en-US" smtClean="0"/>
              <a:pPr/>
              <a:t>11/7/2011</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7948245-DA3F-44BE-ABB2-751005138953}" type="slidenum">
              <a:rPr lang="en-US"/>
              <a:pPr/>
              <a:t>‹#›</a:t>
            </a:fld>
            <a:endParaRPr lang="en-US"/>
          </a:p>
        </p:txBody>
      </p:sp>
      <p:sp>
        <p:nvSpPr>
          <p:cNvPr id="8" name="Date Placeholder 9"/>
          <p:cNvSpPr txBox="1">
            <a:spLocks/>
          </p:cNvSpPr>
          <p:nvPr userDrawn="1"/>
        </p:nvSpPr>
        <p:spPr bwMode="auto">
          <a:xfrm>
            <a:off x="6096000" y="381000"/>
            <a:ext cx="2362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DCN: </a:t>
            </a:r>
            <a:r>
              <a:rPr lang="en-US" sz="1400" b="1" i="0" kern="1200" dirty="0" smtClean="0">
                <a:solidFill>
                  <a:schemeClr val="tx1"/>
                </a:solidFill>
                <a:latin typeface="Calibri" pitchFamily="34" charset="0"/>
                <a:ea typeface="+mn-ea"/>
                <a:cs typeface="Calibri" pitchFamily="34" charset="0"/>
              </a:rPr>
              <a:t>15-11-0795-00-004k</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fld id="{3B0E3F88-0707-4DF0-BC8B-83FC0B3E8052}" type="datetime1">
              <a:rPr lang="en-US" smtClean="0"/>
              <a:pPr/>
              <a:t>11/7/2011</a:t>
            </a:fld>
            <a:endParaRPr lang="en-US" dirty="0"/>
          </a:p>
        </p:txBody>
      </p:sp>
      <p:sp>
        <p:nvSpPr>
          <p:cNvPr id="6" name="Footer Placeholder 5"/>
          <p:cNvSpPr>
            <a:spLocks noGrp="1"/>
          </p:cNvSpPr>
          <p:nvPr>
            <p:ph type="ftr" sz="quarter" idx="11"/>
          </p:nvPr>
        </p:nvSpPr>
        <p:spPr/>
        <p:txBody>
          <a:bodyPr/>
          <a:lstStyle>
            <a:lvl1pPr>
              <a:defRPr/>
            </a:lvl1pPr>
          </a:lstStyle>
          <a:p>
            <a:r>
              <a:rPr lang="en-US" smtClean="0"/>
              <a:t>Sourav Dey, David A. Howard, Ted Myers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784FDFA3-FC6C-49B9-9015-1B18734D9946}"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7620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524000"/>
            <a:ext cx="7772400" cy="45720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Calibri" pitchFamily="34" charset="0"/>
                <a:cs typeface="Calibri" pitchFamily="34" charset="0"/>
              </a:defRPr>
            </a:lvl1pPr>
          </a:lstStyle>
          <a:p>
            <a:fld id="{A972E5D5-97DE-45C9-AF7C-1466A9DE5EDA}" type="datetime1">
              <a:rPr lang="en-US" smtClean="0"/>
              <a:pPr/>
              <a:t>11/7/2011</a:t>
            </a:fld>
            <a:endParaRPr lang="en-US"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r>
              <a:rPr lang="en-US" smtClean="0"/>
              <a:t>Sourav Dey, David A. Howard, Ted Myers</a:t>
            </a:r>
            <a:endParaRPr lang="en-US" dirty="0"/>
          </a:p>
        </p:txBody>
      </p:sp>
      <p:sp>
        <p:nvSpPr>
          <p:cNvPr id="1030" name="Rectangle 6"/>
          <p:cNvSpPr>
            <a:spLocks noGrp="1" noChangeArrowheads="1"/>
          </p:cNvSpPr>
          <p:nvPr>
            <p:ph type="sldNum" sz="quarter" idx="4"/>
          </p:nvPr>
        </p:nvSpPr>
        <p:spPr bwMode="auto">
          <a:xfrm>
            <a:off x="4352017"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Calibri" pitchFamily="34" charset="0"/>
                <a:cs typeface="Calibri" pitchFamily="34" charset="0"/>
              </a:defRPr>
            </a:lvl1pPr>
          </a:lstStyle>
          <a:p>
            <a:r>
              <a:rPr lang="en-US" dirty="0" smtClean="0"/>
              <a:t>Slide </a:t>
            </a:r>
            <a:fld id="{318CD5EA-9AE2-4B72-AADA-2F625AF2A8D2}" type="slidenum">
              <a:rPr lang="en-US" smtClean="0"/>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4666"/>
          </a:xfrm>
          <a:prstGeom prst="rect">
            <a:avLst/>
          </a:prstGeom>
          <a:noFill/>
          <a:ln w="9525">
            <a:noFill/>
            <a:miter lim="800000"/>
            <a:headEnd/>
            <a:tailEnd/>
          </a:ln>
          <a:effectLst/>
        </p:spPr>
        <p:txBody>
          <a:bodyPr lIns="0" tIns="0" rIns="0" bIns="0">
            <a:spAutoFit/>
          </a:bodyPr>
          <a:lstStyle/>
          <a:p>
            <a:r>
              <a:rPr lang="en-US" dirty="0">
                <a:latin typeface="Calibri" pitchFamily="34" charset="0"/>
                <a:cs typeface="Calibri" pitchFamily="34"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 name="Date Placeholder 9"/>
          <p:cNvSpPr txBox="1">
            <a:spLocks/>
          </p:cNvSpPr>
          <p:nvPr userDrawn="1"/>
        </p:nvSpPr>
        <p:spPr bwMode="auto">
          <a:xfrm>
            <a:off x="6096000" y="381000"/>
            <a:ext cx="2362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1400" b="1" i="0" u="none" strike="noStrike" kern="1200" cap="none" spc="0" normalizeH="0" baseline="0" noProof="0" dirty="0" smtClean="0">
                <a:ln>
                  <a:noFill/>
                </a:ln>
                <a:solidFill>
                  <a:schemeClr val="tx1"/>
                </a:solidFill>
                <a:effectLst/>
                <a:uLnTx/>
                <a:uFillTx/>
                <a:latin typeface="Calibri" pitchFamily="34" charset="0"/>
                <a:ea typeface="+mn-ea"/>
                <a:cs typeface="Calibri" pitchFamily="34" charset="0"/>
              </a:rPr>
              <a:t>DCN: </a:t>
            </a:r>
            <a:r>
              <a:rPr lang="en-US" sz="1400" b="1" i="0" kern="1200" dirty="0" smtClean="0">
                <a:solidFill>
                  <a:schemeClr val="tx1"/>
                </a:solidFill>
                <a:latin typeface="Calibri" pitchFamily="34" charset="0"/>
                <a:ea typeface="+mn-ea"/>
                <a:cs typeface="Calibri" pitchFamily="34" charset="0"/>
              </a:rPr>
              <a:t>15-11-0795-00-004k</a:t>
            </a:r>
            <a:endParaRPr kumimoji="0" lang="en-US" sz="1400" b="1" i="0" u="none" strike="noStrike" kern="1200" cap="none" spc="0" normalizeH="0" baseline="0" noProof="0" dirty="0">
              <a:ln>
                <a:noFill/>
              </a:ln>
              <a:solidFill>
                <a:schemeClr val="tx1"/>
              </a:solidFill>
              <a:effectLst/>
              <a:uLnTx/>
              <a:uFillTx/>
              <a:latin typeface="Calibri" pitchFamily="34" charset="0"/>
              <a:ea typeface="+mn-ea"/>
              <a:cs typeface="Calibri"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ctr" rtl="0" eaLnBrk="1" fontAlgn="base" hangingPunct="1">
        <a:spcBef>
          <a:spcPct val="0"/>
        </a:spcBef>
        <a:spcAft>
          <a:spcPct val="0"/>
        </a:spcAft>
        <a:defRPr sz="3600" b="1">
          <a:solidFill>
            <a:schemeClr val="accent2"/>
          </a:solidFill>
          <a:latin typeface="Calibri" pitchFamily="34" charset="0"/>
          <a:ea typeface="+mj-ea"/>
          <a:cs typeface="Calibri" pitchFamily="34" charset="0"/>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8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sz="2400">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husaku@ieee.org" TargetMode="External"/><Relationship Id="rId3" Type="http://schemas.openxmlformats.org/officeDocument/2006/relationships/hyperlink" Target="mailto:sourav.dey@onrampwireless.com" TargetMode="External"/><Relationship Id="rId7" Type="http://schemas.openxmlformats.org/officeDocument/2006/relationships/hyperlink" Target="mailto:wilsonwangxiang@gmail.com"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mailto:kskwak@inha.ac.kr" TargetMode="External"/><Relationship Id="rId5" Type="http://schemas.openxmlformats.org/officeDocument/2006/relationships/hyperlink" Target="mailto:shukato@riec.tohoku.ac.jp" TargetMode="External"/><Relationship Id="rId4" Type="http://schemas.openxmlformats.org/officeDocument/2006/relationships/hyperlink" Target="mailto:david.a.howard@ieee.org" TargetMode="Externa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a:prstGeom prst="rect">
            <a:avLst/>
          </a:prstGeom>
        </p:spPr>
        <p:txBody>
          <a:bodyPr/>
          <a:lstStyle/>
          <a:p>
            <a:fld id="{E270EFE5-99F5-4D8D-826F-168E7C96DDB5}" type="datetime1">
              <a:rPr lang="en-US" smtClean="0"/>
              <a:pPr/>
              <a:t>11/7/2011</a:t>
            </a:fld>
            <a:endParaRPr lang="en-US" dirty="0"/>
          </a:p>
        </p:txBody>
      </p:sp>
      <p:sp>
        <p:nvSpPr>
          <p:cNvPr id="27651" name="Rectangle 3"/>
          <p:cNvSpPr>
            <a:spLocks noChangeArrowheads="1"/>
          </p:cNvSpPr>
          <p:nvPr/>
        </p:nvSpPr>
        <p:spPr bwMode="auto">
          <a:xfrm>
            <a:off x="152400" y="609600"/>
            <a:ext cx="8991600" cy="550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12700">
                <a:solidFill>
                  <a:schemeClr val="tx1"/>
                </a:solidFill>
                <a:miter lim="800000"/>
                <a:headEnd type="none" w="sm" len="sm"/>
                <a:tailEnd type="none" w="sm" len="sm"/>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ctr"/>
            <a:r>
              <a:rPr lang="en-US" sz="1800" b="1" u="sng" dirty="0">
                <a:solidFill>
                  <a:schemeClr val="tx2"/>
                </a:solidFill>
                <a:effectLst>
                  <a:outerShdw blurRad="38100" dist="38100" dir="2700000" algn="tl">
                    <a:srgbClr val="C0C0C0"/>
                  </a:outerShdw>
                </a:effectLst>
                <a:latin typeface="Calibri" pitchFamily="34" charset="0"/>
                <a:cs typeface="Calibri" pitchFamily="34" charset="0"/>
              </a:rPr>
              <a:t>Project: IEEE P802.15 Working Group for Wireless Personal Area Networks (WPANs)</a:t>
            </a:r>
            <a:endParaRPr lang="en-US" sz="1600" b="1" dirty="0">
              <a:solidFill>
                <a:schemeClr val="tx2"/>
              </a:solidFill>
              <a:latin typeface="Calibri" pitchFamily="34" charset="0"/>
              <a:cs typeface="Calibri" pitchFamily="34" charset="0"/>
            </a:endParaRPr>
          </a:p>
          <a:p>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Submission Title: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DSSS PHY Merger Update</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Date Submitted: </a:t>
            </a:r>
            <a:r>
              <a:rPr lang="en-US" sz="1600" dirty="0" smtClean="0">
                <a:solidFill>
                  <a:schemeClr val="tx2"/>
                </a:solidFill>
                <a:latin typeface="Calibri" pitchFamily="34" charset="0"/>
                <a:cs typeface="Calibri" pitchFamily="34" charset="0"/>
              </a:rPr>
              <a:t>November 6, 2011</a:t>
            </a:r>
            <a:r>
              <a:rPr lang="en-US" sz="1600" dirty="0">
                <a:solidFill>
                  <a:schemeClr val="tx2"/>
                </a:solidFill>
                <a:latin typeface="Calibri" pitchFamily="34" charset="0"/>
                <a:cs typeface="Calibri" pitchFamily="34" charset="0"/>
              </a:rPr>
              <a:t>	</a:t>
            </a:r>
          </a:p>
          <a:p>
            <a:r>
              <a:rPr lang="en-US" sz="1600" b="1" dirty="0">
                <a:solidFill>
                  <a:schemeClr val="tx2"/>
                </a:solidFill>
                <a:latin typeface="Calibri" pitchFamily="34" charset="0"/>
                <a:cs typeface="Calibri" pitchFamily="34" charset="0"/>
              </a:rPr>
              <a:t>Source: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[Sourav Dey, David Howard, Shu Kato, Kyung Sup Kwak and M. Al </a:t>
            </a:r>
            <a:r>
              <a:rPr lang="en-US" sz="1600" dirty="0" err="1" smtClean="0">
                <a:solidFill>
                  <a:schemeClr val="tx2"/>
                </a:solidFill>
                <a:latin typeface="Calibri" pitchFamily="34" charset="0"/>
                <a:cs typeface="Calibri" pitchFamily="34" charset="0"/>
              </a:rPr>
              <a:t>Ameen</a:t>
            </a:r>
            <a:r>
              <a:rPr lang="en-US" sz="1600" dirty="0" smtClean="0">
                <a:solidFill>
                  <a:schemeClr val="tx2"/>
                </a:solidFill>
                <a:latin typeface="Calibri" pitchFamily="34" charset="0"/>
                <a:cs typeface="Calibri" pitchFamily="34" charset="0"/>
              </a:rPr>
              <a:t>, Xiang Wang, </a:t>
            </a:r>
            <a:r>
              <a:rPr lang="en-US" sz="1600" dirty="0" err="1" smtClean="0">
                <a:solidFill>
                  <a:schemeClr val="tx2"/>
                </a:solidFill>
                <a:latin typeface="Calibri" pitchFamily="34" charset="0"/>
                <a:cs typeface="Calibri" pitchFamily="34" charset="0"/>
              </a:rPr>
              <a:t>Shusaka</a:t>
            </a:r>
            <a:r>
              <a:rPr lang="en-US" sz="1600" dirty="0" smtClean="0">
                <a:solidFill>
                  <a:schemeClr val="tx2"/>
                </a:solidFill>
                <a:latin typeface="Calibri" pitchFamily="34" charset="0"/>
                <a:cs typeface="Calibri" pitchFamily="34" charset="0"/>
              </a:rPr>
              <a:t> Shimada] </a:t>
            </a:r>
            <a:r>
              <a:rPr lang="en-US" sz="1600" dirty="0">
                <a:solidFill>
                  <a:schemeClr val="tx2"/>
                </a:solidFill>
                <a:latin typeface="Calibri" pitchFamily="34" charset="0"/>
                <a:cs typeface="Calibri" pitchFamily="34" charset="0"/>
              </a:rPr>
              <a:t>Company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On-Ramp </a:t>
            </a:r>
            <a:r>
              <a:rPr lang="en-US" sz="1600" dirty="0" smtClean="0">
                <a:solidFill>
                  <a:schemeClr val="tx2"/>
                </a:solidFill>
                <a:latin typeface="Calibri" pitchFamily="34" charset="0"/>
                <a:cs typeface="Calibri" pitchFamily="34" charset="0"/>
              </a:rPr>
              <a:t>Wireless, </a:t>
            </a:r>
            <a:r>
              <a:rPr lang="en-US" sz="1600" dirty="0" err="1" smtClean="0">
                <a:solidFill>
                  <a:schemeClr val="tx2"/>
                </a:solidFill>
                <a:latin typeface="Calibri" pitchFamily="34" charset="0"/>
                <a:cs typeface="Calibri" pitchFamily="34" charset="0"/>
              </a:rPr>
              <a:t>Tohuku</a:t>
            </a:r>
            <a:r>
              <a:rPr lang="en-US" sz="1600" dirty="0" smtClean="0">
                <a:solidFill>
                  <a:schemeClr val="tx2"/>
                </a:solidFill>
                <a:latin typeface="Calibri" pitchFamily="34" charset="0"/>
                <a:cs typeface="Calibri" pitchFamily="34" charset="0"/>
              </a:rPr>
              <a:t> University and Hitachi, </a:t>
            </a:r>
            <a:r>
              <a:rPr lang="en-US" sz="1600" dirty="0" err="1" smtClean="0">
                <a:solidFill>
                  <a:schemeClr val="tx2"/>
                </a:solidFill>
                <a:latin typeface="Calibri" pitchFamily="34" charset="0"/>
                <a:cs typeface="Calibri" pitchFamily="34" charset="0"/>
              </a:rPr>
              <a:t>Inha</a:t>
            </a:r>
            <a:r>
              <a:rPr lang="en-US" sz="1600" dirty="0" smtClean="0">
                <a:solidFill>
                  <a:schemeClr val="tx2"/>
                </a:solidFill>
                <a:latin typeface="Calibri" pitchFamily="34" charset="0"/>
                <a:cs typeface="Calibri" pitchFamily="34" charset="0"/>
              </a:rPr>
              <a:t> University and ETRI, WSNIRI and SIMIT, Yokogawa Co. and </a:t>
            </a:r>
            <a:r>
              <a:rPr lang="en-US" sz="1600" dirty="0" err="1" smtClean="0">
                <a:solidFill>
                  <a:schemeClr val="tx2"/>
                </a:solidFill>
                <a:latin typeface="Calibri" pitchFamily="34" charset="0"/>
                <a:cs typeface="Calibri" pitchFamily="34" charset="0"/>
              </a:rPr>
              <a:t>Toyko</a:t>
            </a:r>
            <a:r>
              <a:rPr lang="en-US" sz="1600" dirty="0" smtClean="0">
                <a:solidFill>
                  <a:schemeClr val="tx2"/>
                </a:solidFill>
                <a:latin typeface="Calibri" pitchFamily="34" charset="0"/>
                <a:cs typeface="Calibri" pitchFamily="34" charset="0"/>
              </a:rPr>
              <a:t> Institute of Technology]</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Address </a:t>
            </a:r>
            <a:r>
              <a:rPr lang="en-US" sz="1600" dirty="0" smtClean="0">
                <a:solidFill>
                  <a:schemeClr val="tx2"/>
                </a:solidFill>
                <a:latin typeface="Calibri" pitchFamily="34" charset="0"/>
                <a:cs typeface="Calibri" pitchFamily="34" charset="0"/>
              </a:rPr>
              <a:t>[]</a:t>
            </a:r>
            <a:endParaRPr lang="en-US" sz="1600" dirty="0">
              <a:solidFill>
                <a:schemeClr val="tx2"/>
              </a:solidFill>
              <a:latin typeface="Calibri" pitchFamily="34" charset="0"/>
              <a:cs typeface="Calibri" pitchFamily="34" charset="0"/>
            </a:endParaRPr>
          </a:p>
          <a:p>
            <a:r>
              <a:rPr lang="en-US" sz="1600" dirty="0">
                <a:solidFill>
                  <a:schemeClr val="tx2"/>
                </a:solidFill>
                <a:latin typeface="Calibri" pitchFamily="34" charset="0"/>
                <a:cs typeface="Calibri" pitchFamily="34" charset="0"/>
              </a:rPr>
              <a:t>Voice</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+1(858)592-6008</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FAX: </a:t>
            </a:r>
            <a:r>
              <a:rPr lang="en-US" sz="1600" dirty="0" smtClean="0">
                <a:solidFill>
                  <a:schemeClr val="tx2"/>
                </a:solidFill>
                <a:latin typeface="Calibri" pitchFamily="34" charset="0"/>
                <a:cs typeface="Calibri" pitchFamily="34" charset="0"/>
              </a:rPr>
              <a:t>[</a:t>
            </a:r>
            <a:r>
              <a:rPr lang="en-US" sz="1600" dirty="0">
                <a:solidFill>
                  <a:schemeClr val="tx2"/>
                </a:solidFill>
                <a:latin typeface="Calibri" pitchFamily="34" charset="0"/>
                <a:cs typeface="Calibri" pitchFamily="34" charset="0"/>
              </a:rPr>
              <a:t>+1(858)592-6009</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E-Mail</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3"/>
              </a:rPr>
              <a:t>sourav.dey@onrampwireless.com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4"/>
              </a:rPr>
              <a:t>david.a.howard@ieee.org</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5"/>
              </a:rPr>
              <a:t>shukato@riec.tohoku.ac.jp</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6"/>
              </a:rPr>
              <a:t>kskwak@inha.ac.kr</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7"/>
              </a:rPr>
              <a:t>wilsonwangxiang@gmail.com</a:t>
            </a:r>
            <a:r>
              <a:rPr lang="en-US" sz="1600" dirty="0" smtClean="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hlinkClick r:id="rId8"/>
              </a:rPr>
              <a:t>shusaku@ieee.org</a:t>
            </a:r>
            <a:r>
              <a:rPr lang="en-US" sz="1600" dirty="0" smtClean="0">
                <a:solidFill>
                  <a:schemeClr val="tx2"/>
                </a:solidFill>
                <a:latin typeface="Calibri" pitchFamily="34" charset="0"/>
                <a:cs typeface="Calibri" pitchFamily="34" charset="0"/>
              </a:rPr>
              <a:t> ]</a:t>
            </a:r>
            <a:r>
              <a:rPr lang="en-US" sz="1600" dirty="0">
                <a:solidFill>
                  <a:schemeClr val="tx2"/>
                </a:solidFill>
                <a:latin typeface="Calibri" pitchFamily="34" charset="0"/>
                <a:cs typeface="Calibri" pitchFamily="34" charset="0"/>
              </a:rPr>
              <a:t>	</a:t>
            </a:r>
          </a:p>
          <a:p>
            <a:pPr>
              <a:spcBef>
                <a:spcPts val="600"/>
              </a:spcBef>
              <a:spcAft>
                <a:spcPts val="600"/>
              </a:spcAft>
            </a:pPr>
            <a:r>
              <a:rPr lang="en-US" sz="1600" b="1" dirty="0">
                <a:solidFill>
                  <a:schemeClr val="tx2"/>
                </a:solidFill>
                <a:latin typeface="Calibri" pitchFamily="34" charset="0"/>
                <a:cs typeface="Calibri" pitchFamily="34" charset="0"/>
              </a:rPr>
              <a:t>Re: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[LECIM </a:t>
            </a:r>
            <a:r>
              <a:rPr lang="en-US" sz="1600" dirty="0">
                <a:solidFill>
                  <a:schemeClr val="tx2"/>
                </a:solidFill>
                <a:latin typeface="Calibri" pitchFamily="34" charset="0"/>
                <a:cs typeface="Calibri" pitchFamily="34" charset="0"/>
              </a:rPr>
              <a:t>Call For Proposals, DCN: </a:t>
            </a:r>
            <a:r>
              <a:rPr lang="en-US" sz="1600" dirty="0" smtClean="0">
                <a:solidFill>
                  <a:schemeClr val="tx2"/>
                </a:solidFill>
                <a:latin typeface="Calibri" pitchFamily="34" charset="0"/>
                <a:cs typeface="Calibri" pitchFamily="34" charset="0"/>
              </a:rPr>
              <a:t>0147-02]</a:t>
            </a:r>
            <a:endParaRPr lang="en-US"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Abstract:</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[Response to LECIM Call For Proposals, DCN: 0147-02]</a:t>
            </a:r>
            <a:endParaRPr lang="en-US" sz="1600" dirty="0">
              <a:solidFill>
                <a:schemeClr val="tx2"/>
              </a:solidFill>
              <a:latin typeface="Calibri" pitchFamily="34" charset="0"/>
              <a:cs typeface="Calibri" pitchFamily="34" charset="0"/>
            </a:endParaRPr>
          </a:p>
          <a:p>
            <a:pPr>
              <a:spcBef>
                <a:spcPts val="600"/>
              </a:spcBef>
              <a:spcAft>
                <a:spcPts val="600"/>
              </a:spcAft>
            </a:pPr>
            <a:r>
              <a:rPr lang="en-US" sz="1600" b="1" dirty="0">
                <a:solidFill>
                  <a:schemeClr val="tx2"/>
                </a:solidFill>
                <a:latin typeface="Calibri" pitchFamily="34" charset="0"/>
                <a:cs typeface="Calibri" pitchFamily="34" charset="0"/>
              </a:rPr>
              <a:t>Purpose:</a:t>
            </a:r>
            <a:r>
              <a:rPr lang="en-US" sz="1600" dirty="0">
                <a:solidFill>
                  <a:schemeClr val="tx2"/>
                </a:solidFill>
                <a:latin typeface="Calibri" pitchFamily="34" charset="0"/>
                <a:cs typeface="Calibri" pitchFamily="34" charset="0"/>
              </a:rPr>
              <a:t>	</a:t>
            </a:r>
            <a:r>
              <a:rPr lang="en-US" sz="1600" dirty="0" smtClean="0">
                <a:solidFill>
                  <a:schemeClr val="tx2"/>
                </a:solidFill>
                <a:latin typeface="Calibri" pitchFamily="34" charset="0"/>
                <a:cs typeface="Calibri" pitchFamily="34" charset="0"/>
              </a:rPr>
              <a:t>[Update the LECIM group on the status of DSSS PHY merger.]</a:t>
            </a:r>
            <a:endParaRPr lang="en-US" sz="1600" dirty="0">
              <a:solidFill>
                <a:schemeClr val="tx2"/>
              </a:solidFill>
              <a:latin typeface="Calibri" pitchFamily="34" charset="0"/>
              <a:cs typeface="Calibri" pitchFamily="34" charset="0"/>
            </a:endParaRPr>
          </a:p>
          <a:p>
            <a:r>
              <a:rPr lang="en-US" sz="1600" b="1" dirty="0">
                <a:solidFill>
                  <a:schemeClr val="tx2"/>
                </a:solidFill>
                <a:latin typeface="Calibri" pitchFamily="34" charset="0"/>
                <a:cs typeface="Calibri" pitchFamily="34" charset="0"/>
              </a:rPr>
              <a:t>Notice:</a:t>
            </a:r>
            <a:r>
              <a:rPr lang="en-US" sz="1600" dirty="0">
                <a:solidFill>
                  <a:schemeClr val="tx2"/>
                </a:solidFill>
                <a:latin typeface="Calibri" pitchFamily="34" charset="0"/>
                <a:cs typeface="Calibri"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latin typeface="Calibri" pitchFamily="34" charset="0"/>
                <a:cs typeface="Calibri" pitchFamily="34" charset="0"/>
              </a:rPr>
              <a:t>Release:</a:t>
            </a:r>
            <a:r>
              <a:rPr lang="en-US" sz="1600" dirty="0">
                <a:solidFill>
                  <a:schemeClr val="tx2"/>
                </a:solidFill>
                <a:latin typeface="Calibri" pitchFamily="34" charset="0"/>
                <a:cs typeface="Calibri" pitchFamily="34" charset="0"/>
              </a:rPr>
              <a:t>	The contributor acknowledges and accepts that this contribution becomes the property of IEEE and may be made publicly available by P802.15.	</a:t>
            </a:r>
          </a:p>
        </p:txBody>
      </p:sp>
      <p:sp>
        <p:nvSpPr>
          <p:cNvPr id="5" name="Slide Number Placeholder 4"/>
          <p:cNvSpPr>
            <a:spLocks noGrp="1"/>
          </p:cNvSpPr>
          <p:nvPr>
            <p:ph type="sldNum" sz="quarter" idx="11"/>
          </p:nvPr>
        </p:nvSpPr>
        <p:spPr/>
        <p:txBody>
          <a:bodyPr/>
          <a:lstStyle/>
          <a:p>
            <a:r>
              <a:rPr lang="en-US" smtClean="0"/>
              <a:t>Slide </a:t>
            </a:r>
            <a:fld id="{318CD5EA-9AE2-4B72-AADA-2F625AF2A8D2}" type="slidenum">
              <a:rPr lang="en-US" smtClean="0"/>
              <a:pPr/>
              <a:t>1</a:t>
            </a:fld>
            <a:endParaRPr lang="en-US" dirty="0"/>
          </a:p>
        </p:txBody>
      </p:sp>
    </p:spTree>
    <p:extLst>
      <p:ext uri="{BB962C8B-B14F-4D97-AF65-F5344CB8AC3E}">
        <p14:creationId xmlns:p14="http://schemas.microsoft.com/office/powerpoint/2010/main" xmlns="" val="11870775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Forward Error Correction</a:t>
            </a:r>
            <a:endParaRPr lang="en-US" dirty="0"/>
          </a:p>
        </p:txBody>
      </p:sp>
      <p:sp>
        <p:nvSpPr>
          <p:cNvPr id="3" name="Content Placeholder 2"/>
          <p:cNvSpPr>
            <a:spLocks noGrp="1"/>
          </p:cNvSpPr>
          <p:nvPr>
            <p:ph idx="1"/>
          </p:nvPr>
        </p:nvSpPr>
        <p:spPr>
          <a:xfrm>
            <a:off x="685800" y="3733800"/>
            <a:ext cx="7772400" cy="2362200"/>
          </a:xfrm>
        </p:spPr>
        <p:txBody>
          <a:bodyPr/>
          <a:lstStyle/>
          <a:p>
            <a:r>
              <a:rPr lang="en-US" sz="2000" dirty="0" smtClean="0"/>
              <a:t>Agreement on Rate ½ </a:t>
            </a:r>
            <a:r>
              <a:rPr lang="en-US" sz="2000" dirty="0" err="1" smtClean="0"/>
              <a:t>Convolutional</a:t>
            </a:r>
            <a:r>
              <a:rPr lang="en-US" sz="2000" dirty="0" smtClean="0"/>
              <a:t> Code</a:t>
            </a:r>
          </a:p>
          <a:p>
            <a:pPr lvl="1"/>
            <a:r>
              <a:rPr lang="en-US" sz="1600" dirty="0" smtClean="0"/>
              <a:t>Octal Generators: (133,171), Constraint Length = 7, Free Distance = 10</a:t>
            </a:r>
          </a:p>
          <a:p>
            <a:r>
              <a:rPr lang="en-US" sz="2000" dirty="0" smtClean="0"/>
              <a:t>Exploring Optional Tail-Biting Implementation</a:t>
            </a:r>
          </a:p>
          <a:p>
            <a:pPr lvl="1"/>
            <a:r>
              <a:rPr lang="en-US" sz="1600" dirty="0" smtClean="0"/>
              <a:t>Tail-Biting initialization preserves code rate reducing overhead</a:t>
            </a:r>
          </a:p>
          <a:p>
            <a:pPr lvl="1"/>
            <a:r>
              <a:rPr lang="en-US" sz="1600" dirty="0" smtClean="0"/>
              <a:t>Could be important for small LECIM packets sizes</a:t>
            </a:r>
          </a:p>
          <a:p>
            <a:pPr lvl="1"/>
            <a:r>
              <a:rPr lang="en-US" sz="1600" dirty="0" smtClean="0"/>
              <a:t>Small hit to performance at 10^-2 BER</a:t>
            </a:r>
          </a:p>
          <a:p>
            <a:pPr lvl="1"/>
            <a:endParaRPr lang="en-US" sz="1600" dirty="0" smtClean="0"/>
          </a:p>
          <a:p>
            <a:pPr lvl="1"/>
            <a:endParaRPr lang="en-US" sz="1600" dirty="0"/>
          </a:p>
        </p:txBody>
      </p:sp>
      <p:sp>
        <p:nvSpPr>
          <p:cNvPr id="4" name="Date Placeholder 3"/>
          <p:cNvSpPr>
            <a:spLocks noGrp="1"/>
          </p:cNvSpPr>
          <p:nvPr>
            <p:ph type="dt" sz="half" idx="10"/>
          </p:nvPr>
        </p:nvSpPr>
        <p:spPr/>
        <p:txBody>
          <a:bodyPr/>
          <a:lstStyle/>
          <a:p>
            <a:fld id="{10B7DEBB-69EA-4ADE-BE9F-CF0149526631}"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10</a:t>
            </a:fld>
            <a:endParaRPr lang="en-US" dirty="0"/>
          </a:p>
        </p:txBody>
      </p:sp>
      <p:sp>
        <p:nvSpPr>
          <p:cNvPr id="8" name="Oval 7"/>
          <p:cNvSpPr/>
          <p:nvPr/>
        </p:nvSpPr>
        <p:spPr bwMode="auto">
          <a:xfrm>
            <a:off x="2057400" y="1524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err="1" smtClean="0"/>
              <a:t>Interleaver</a:t>
            </a:r>
            <a:endParaRPr lang="en-US" dirty="0"/>
          </a:p>
        </p:txBody>
      </p:sp>
      <p:sp>
        <p:nvSpPr>
          <p:cNvPr id="3" name="Content Placeholder 2"/>
          <p:cNvSpPr>
            <a:spLocks noGrp="1"/>
          </p:cNvSpPr>
          <p:nvPr>
            <p:ph idx="1"/>
          </p:nvPr>
        </p:nvSpPr>
        <p:spPr>
          <a:xfrm>
            <a:off x="685800" y="3733800"/>
            <a:ext cx="7772400" cy="2362200"/>
          </a:xfrm>
        </p:spPr>
        <p:txBody>
          <a:bodyPr/>
          <a:lstStyle/>
          <a:p>
            <a:r>
              <a:rPr lang="en-US" sz="2000" dirty="0" smtClean="0"/>
              <a:t>Agreement on need for </a:t>
            </a:r>
            <a:r>
              <a:rPr lang="en-US" sz="2000" dirty="0" err="1" smtClean="0"/>
              <a:t>interleaver</a:t>
            </a:r>
            <a:endParaRPr lang="en-US" sz="2000" dirty="0" smtClean="0"/>
          </a:p>
          <a:p>
            <a:pPr lvl="1"/>
            <a:r>
              <a:rPr lang="en-US" sz="1600" dirty="0" smtClean="0"/>
              <a:t>Makes reception robust to </a:t>
            </a:r>
            <a:r>
              <a:rPr lang="en-US" sz="1600" dirty="0" err="1" smtClean="0"/>
              <a:t>bursty</a:t>
            </a:r>
            <a:r>
              <a:rPr lang="en-US" sz="1600" dirty="0" smtClean="0"/>
              <a:t> interference and channel events</a:t>
            </a:r>
          </a:p>
          <a:p>
            <a:r>
              <a:rPr lang="en-US" sz="2000" dirty="0" smtClean="0"/>
              <a:t>Exploring required </a:t>
            </a:r>
            <a:r>
              <a:rPr lang="en-US" sz="2000" dirty="0" err="1" smtClean="0"/>
              <a:t>interleaver</a:t>
            </a:r>
            <a:r>
              <a:rPr lang="en-US" sz="2000" dirty="0" smtClean="0"/>
              <a:t> depth</a:t>
            </a:r>
          </a:p>
          <a:p>
            <a:pPr lvl="1"/>
            <a:r>
              <a:rPr lang="en-US" sz="1600" dirty="0" smtClean="0"/>
              <a:t>One option is 6*7= 42 bits (6 = </a:t>
            </a:r>
            <a:r>
              <a:rPr lang="en-US" sz="1600" dirty="0" err="1" smtClean="0"/>
              <a:t>traceback</a:t>
            </a:r>
            <a:r>
              <a:rPr lang="en-US" sz="1600" dirty="0" smtClean="0"/>
              <a:t> depth, 7 = constraint length)</a:t>
            </a:r>
          </a:p>
          <a:p>
            <a:pPr lvl="1"/>
            <a:r>
              <a:rPr lang="en-US" sz="1600" dirty="0" err="1" smtClean="0"/>
              <a:t>Interleaver</a:t>
            </a:r>
            <a:r>
              <a:rPr lang="en-US" sz="1600" dirty="0" smtClean="0"/>
              <a:t> delay is not important consideration in LECIM applications</a:t>
            </a:r>
          </a:p>
          <a:p>
            <a:r>
              <a:rPr lang="en-US" sz="2000" dirty="0" smtClean="0"/>
              <a:t>Exploring  potential </a:t>
            </a:r>
            <a:r>
              <a:rPr lang="en-US" sz="2000" dirty="0" err="1" smtClean="0"/>
              <a:t>interleaver</a:t>
            </a:r>
            <a:r>
              <a:rPr lang="en-US" sz="2000" dirty="0" smtClean="0"/>
              <a:t> implementations </a:t>
            </a:r>
          </a:p>
          <a:p>
            <a:pPr lvl="1"/>
            <a:r>
              <a:rPr lang="en-US" sz="1600" dirty="0" smtClean="0"/>
              <a:t>Bit-reversal addressing </a:t>
            </a:r>
            <a:r>
              <a:rPr lang="en-US" sz="1600" dirty="0" err="1" smtClean="0"/>
              <a:t>interleaver</a:t>
            </a:r>
            <a:r>
              <a:rPr lang="en-US" sz="1600" dirty="0" smtClean="0"/>
              <a:t> over the entire packet</a:t>
            </a:r>
          </a:p>
          <a:p>
            <a:pPr lvl="1"/>
            <a:endParaRPr lang="en-US" sz="1600" dirty="0" smtClean="0"/>
          </a:p>
          <a:p>
            <a:pPr lvl="1"/>
            <a:endParaRPr lang="en-US" sz="1600" dirty="0" smtClean="0">
              <a:sym typeface="Wingdings" pitchFamily="2" charset="2"/>
            </a:endParaRPr>
          </a:p>
        </p:txBody>
      </p:sp>
      <p:sp>
        <p:nvSpPr>
          <p:cNvPr id="4" name="Date Placeholder 3"/>
          <p:cNvSpPr>
            <a:spLocks noGrp="1"/>
          </p:cNvSpPr>
          <p:nvPr>
            <p:ph type="dt" sz="half" idx="10"/>
          </p:nvPr>
        </p:nvSpPr>
        <p:spPr/>
        <p:txBody>
          <a:bodyPr/>
          <a:lstStyle/>
          <a:p>
            <a:fld id="{83A51DE9-FD25-4CAC-90FC-18968DD70F51}"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11</a:t>
            </a:fld>
            <a:endParaRPr lang="en-US" dirty="0"/>
          </a:p>
        </p:txBody>
      </p:sp>
      <p:sp>
        <p:nvSpPr>
          <p:cNvPr id="8" name="Oval 7"/>
          <p:cNvSpPr/>
          <p:nvPr/>
        </p:nvSpPr>
        <p:spPr bwMode="auto">
          <a:xfrm>
            <a:off x="3242932" y="1524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Modulation</a:t>
            </a:r>
            <a:endParaRPr lang="en-US" dirty="0"/>
          </a:p>
        </p:txBody>
      </p:sp>
      <p:sp>
        <p:nvSpPr>
          <p:cNvPr id="3" name="Content Placeholder 2"/>
          <p:cNvSpPr>
            <a:spLocks noGrp="1"/>
          </p:cNvSpPr>
          <p:nvPr>
            <p:ph idx="1"/>
          </p:nvPr>
        </p:nvSpPr>
        <p:spPr>
          <a:xfrm>
            <a:off x="685800" y="3276600"/>
            <a:ext cx="7772400" cy="2819400"/>
          </a:xfrm>
        </p:spPr>
        <p:txBody>
          <a:bodyPr/>
          <a:lstStyle/>
          <a:p>
            <a:r>
              <a:rPr lang="en-US" sz="2000" dirty="0" smtClean="0"/>
              <a:t>Agreement on Differential BPSK</a:t>
            </a:r>
          </a:p>
          <a:p>
            <a:pPr lvl="1"/>
            <a:r>
              <a:rPr lang="en-US" sz="1600" dirty="0" smtClean="0"/>
              <a:t>Differential modulation allows the option of building a simple non-coherent </a:t>
            </a:r>
            <a:r>
              <a:rPr lang="en-US" sz="1600" dirty="0" err="1" smtClean="0"/>
              <a:t>rcvr</a:t>
            </a:r>
            <a:endParaRPr lang="en-US" sz="1600" dirty="0" smtClean="0"/>
          </a:p>
          <a:p>
            <a:pPr lvl="1"/>
            <a:r>
              <a:rPr lang="en-US" sz="1600" dirty="0" smtClean="0"/>
              <a:t>Higher order modulation undoes processing gain by requiring much higher SNR</a:t>
            </a:r>
            <a:endParaRPr lang="en-US" sz="1400" dirty="0" smtClean="0"/>
          </a:p>
          <a:p>
            <a:r>
              <a:rPr lang="en-US" sz="2000" dirty="0" smtClean="0"/>
              <a:t>Exploring offset QPSK as another modulation technique</a:t>
            </a:r>
            <a:endParaRPr lang="en-US" sz="1600" dirty="0" smtClean="0"/>
          </a:p>
          <a:p>
            <a:pPr lvl="1"/>
            <a:r>
              <a:rPr lang="en-US" sz="1600" dirty="0" smtClean="0"/>
              <a:t>Good for PA efficiency and reduced spectral leakage</a:t>
            </a:r>
          </a:p>
          <a:p>
            <a:pPr lvl="1"/>
            <a:r>
              <a:rPr lang="en-US" sz="1600" dirty="0" smtClean="0"/>
              <a:t>Note: Offset is over chips with modulator after spreading (not like diagram above) </a:t>
            </a:r>
          </a:p>
          <a:p>
            <a:pPr lvl="1"/>
            <a:r>
              <a:rPr lang="en-US" sz="1600" dirty="0" smtClean="0"/>
              <a:t>Tradeoff in going to a higher spreading factor may be worth it in some situations</a:t>
            </a:r>
          </a:p>
          <a:p>
            <a:pPr lvl="1"/>
            <a:r>
              <a:rPr lang="en-US" sz="1600" dirty="0" smtClean="0"/>
              <a:t>SIMIT will be presenting on this technique this week</a:t>
            </a:r>
          </a:p>
          <a:p>
            <a:r>
              <a:rPr lang="en-US" sz="2000" dirty="0" smtClean="0"/>
              <a:t>Exploring optional higher order modulation with no spreading</a:t>
            </a:r>
          </a:p>
          <a:p>
            <a:pPr lvl="1"/>
            <a:r>
              <a:rPr lang="en-US" sz="1600" dirty="0" smtClean="0"/>
              <a:t>Useful to make a standard that is flexible to higher throughput applications as well</a:t>
            </a:r>
          </a:p>
          <a:p>
            <a:pPr lvl="1"/>
            <a:endParaRPr lang="en-US" sz="1600" dirty="0" smtClean="0"/>
          </a:p>
          <a:p>
            <a:pPr lvl="1"/>
            <a:endParaRPr lang="en-US" sz="1600" dirty="0" smtClean="0"/>
          </a:p>
          <a:p>
            <a:endParaRPr lang="en-US" sz="1600" dirty="0" smtClean="0"/>
          </a:p>
        </p:txBody>
      </p:sp>
      <p:sp>
        <p:nvSpPr>
          <p:cNvPr id="4" name="Date Placeholder 3"/>
          <p:cNvSpPr>
            <a:spLocks noGrp="1"/>
          </p:cNvSpPr>
          <p:nvPr>
            <p:ph type="dt" sz="half" idx="10"/>
          </p:nvPr>
        </p:nvSpPr>
        <p:spPr/>
        <p:txBody>
          <a:bodyPr/>
          <a:lstStyle/>
          <a:p>
            <a:fld id="{754805F3-16C7-490A-807C-1012025C9F22}"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12</a:t>
            </a:fld>
            <a:endParaRPr lang="en-US" dirty="0"/>
          </a:p>
        </p:txBody>
      </p:sp>
      <p:sp>
        <p:nvSpPr>
          <p:cNvPr id="8" name="Oval 7"/>
          <p:cNvSpPr/>
          <p:nvPr/>
        </p:nvSpPr>
        <p:spPr bwMode="auto">
          <a:xfrm>
            <a:off x="4472765" y="1492101"/>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Sync Header (SHR)</a:t>
            </a:r>
            <a:endParaRPr lang="en-US" dirty="0"/>
          </a:p>
        </p:txBody>
      </p:sp>
      <p:sp>
        <p:nvSpPr>
          <p:cNvPr id="3" name="Content Placeholder 2"/>
          <p:cNvSpPr>
            <a:spLocks noGrp="1"/>
          </p:cNvSpPr>
          <p:nvPr>
            <p:ph idx="1"/>
          </p:nvPr>
        </p:nvSpPr>
        <p:spPr>
          <a:xfrm>
            <a:off x="685800" y="3505200"/>
            <a:ext cx="7772400" cy="2590800"/>
          </a:xfrm>
        </p:spPr>
        <p:txBody>
          <a:bodyPr/>
          <a:lstStyle/>
          <a:p>
            <a:r>
              <a:rPr lang="en-US" sz="2000" dirty="0" smtClean="0"/>
              <a:t>Exploring design of sync header (SHR)</a:t>
            </a:r>
          </a:p>
          <a:p>
            <a:pPr lvl="1"/>
            <a:r>
              <a:rPr lang="en-US" sz="1600" dirty="0" smtClean="0"/>
              <a:t>Need to decide what system specifications we are designing for, i.e. what BER? 10^-2? 10^-3?</a:t>
            </a:r>
          </a:p>
          <a:p>
            <a:pPr lvl="1"/>
            <a:r>
              <a:rPr lang="en-US" sz="1600" dirty="0" smtClean="0"/>
              <a:t>Need to decide length of preamble; 16 symbols is a good goal but needs more exploration</a:t>
            </a:r>
          </a:p>
          <a:p>
            <a:pPr lvl="1"/>
            <a:r>
              <a:rPr lang="en-US" sz="1600" dirty="0" smtClean="0"/>
              <a:t>Need to explore the length of the SFD, particularly for variable length packets</a:t>
            </a:r>
          </a:p>
          <a:p>
            <a:pPr lvl="1"/>
            <a:r>
              <a:rPr lang="en-US" sz="1600" dirty="0" smtClean="0"/>
              <a:t>Need to explore how to use the symbols of the SHR, e.g. channel estimation, synchronization, frame detection, modulation and coding scheme (MCS), etc.</a:t>
            </a:r>
          </a:p>
          <a:p>
            <a:pPr lvl="1"/>
            <a:endParaRPr lang="en-US" sz="1600" dirty="0" smtClean="0"/>
          </a:p>
          <a:p>
            <a:pPr lvl="1"/>
            <a:endParaRPr lang="en-US" sz="1200" dirty="0" smtClean="0"/>
          </a:p>
          <a:p>
            <a:pPr>
              <a:buNone/>
            </a:pPr>
            <a:endParaRPr lang="en-US" sz="2200" dirty="0" smtClean="0"/>
          </a:p>
        </p:txBody>
      </p:sp>
      <p:sp>
        <p:nvSpPr>
          <p:cNvPr id="4" name="Date Placeholder 3"/>
          <p:cNvSpPr>
            <a:spLocks noGrp="1"/>
          </p:cNvSpPr>
          <p:nvPr>
            <p:ph type="dt" sz="half" idx="10"/>
          </p:nvPr>
        </p:nvSpPr>
        <p:spPr/>
        <p:txBody>
          <a:bodyPr/>
          <a:lstStyle/>
          <a:p>
            <a:fld id="{007F1E49-974B-4037-9270-E48F6E7708A8}"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13</a:t>
            </a:fld>
            <a:endParaRPr lang="en-US" dirty="0"/>
          </a:p>
        </p:txBody>
      </p:sp>
      <p:sp>
        <p:nvSpPr>
          <p:cNvPr id="8" name="Oval 7"/>
          <p:cNvSpPr/>
          <p:nvPr/>
        </p:nvSpPr>
        <p:spPr bwMode="auto">
          <a:xfrm>
            <a:off x="5791200" y="1524000"/>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3"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Direct Sequence Spreading</a:t>
            </a:r>
            <a:endParaRPr lang="en-US" dirty="0"/>
          </a:p>
        </p:txBody>
      </p:sp>
      <p:sp>
        <p:nvSpPr>
          <p:cNvPr id="3" name="Content Placeholder 2"/>
          <p:cNvSpPr>
            <a:spLocks noGrp="1"/>
          </p:cNvSpPr>
          <p:nvPr>
            <p:ph idx="1"/>
          </p:nvPr>
        </p:nvSpPr>
        <p:spPr>
          <a:xfrm>
            <a:off x="685800" y="3429000"/>
            <a:ext cx="7772400" cy="2667000"/>
          </a:xfrm>
        </p:spPr>
        <p:txBody>
          <a:bodyPr/>
          <a:lstStyle/>
          <a:p>
            <a:r>
              <a:rPr lang="en-US" sz="2000" dirty="0" smtClean="0"/>
              <a:t>Agreement on the use of Gold Codes as PN sequences</a:t>
            </a:r>
          </a:p>
          <a:p>
            <a:pPr lvl="1"/>
            <a:r>
              <a:rPr lang="en-US" sz="1600" dirty="0" smtClean="0"/>
              <a:t>Large family of spreading codes, m = 25 --&gt; 33,554,433 unique codes</a:t>
            </a:r>
          </a:p>
          <a:p>
            <a:pPr lvl="1"/>
            <a:r>
              <a:rPr lang="en-US" sz="1600" dirty="0" smtClean="0"/>
              <a:t>Good periodic cross-correlation and off-peak auto-correlation properties</a:t>
            </a:r>
          </a:p>
          <a:p>
            <a:pPr lvl="1"/>
            <a:r>
              <a:rPr lang="en-US" sz="1600" dirty="0" smtClean="0"/>
              <a:t>Exploring not resetting the PN sequence through the packet</a:t>
            </a:r>
          </a:p>
          <a:p>
            <a:r>
              <a:rPr lang="en-US" sz="2000" dirty="0" smtClean="0"/>
              <a:t>Exploring the option of OVSF Codes cascaded with Gold Code</a:t>
            </a:r>
          </a:p>
          <a:p>
            <a:pPr lvl="1"/>
            <a:r>
              <a:rPr lang="en-US" sz="1600" dirty="0" err="1" smtClean="0"/>
              <a:t>Inha</a:t>
            </a:r>
            <a:r>
              <a:rPr lang="en-US" sz="1600" dirty="0" smtClean="0"/>
              <a:t> University will be presenting this week </a:t>
            </a:r>
          </a:p>
          <a:p>
            <a:r>
              <a:rPr lang="en-US" sz="2000" dirty="0" smtClean="0"/>
              <a:t>Exploring  the necessary timing accuracy of the MAC</a:t>
            </a:r>
          </a:p>
          <a:p>
            <a:pPr lvl="1"/>
            <a:r>
              <a:rPr lang="en-US" sz="1600" dirty="0" smtClean="0"/>
              <a:t>Need to have enough slack to account for propagation delay in frame structure  </a:t>
            </a:r>
          </a:p>
          <a:p>
            <a:pPr lvl="1"/>
            <a:r>
              <a:rPr lang="en-US" sz="1600" dirty="0" smtClean="0"/>
              <a:t>Need to account for time offset between endpoint and collector</a:t>
            </a:r>
          </a:p>
        </p:txBody>
      </p:sp>
      <p:sp>
        <p:nvSpPr>
          <p:cNvPr id="4" name="Date Placeholder 3"/>
          <p:cNvSpPr>
            <a:spLocks noGrp="1"/>
          </p:cNvSpPr>
          <p:nvPr>
            <p:ph type="dt" sz="half" idx="10"/>
          </p:nvPr>
        </p:nvSpPr>
        <p:spPr/>
        <p:txBody>
          <a:bodyPr/>
          <a:lstStyle/>
          <a:p>
            <a:fld id="{2973CB15-DF59-4E15-81E3-64D56EC08B63}"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14</a:t>
            </a:fld>
            <a:endParaRPr lang="en-US" dirty="0"/>
          </a:p>
        </p:txBody>
      </p:sp>
      <p:sp>
        <p:nvSpPr>
          <p:cNvPr id="8" name="Oval 7"/>
          <p:cNvSpPr/>
          <p:nvPr/>
        </p:nvSpPr>
        <p:spPr bwMode="auto">
          <a:xfrm>
            <a:off x="6858000" y="1371600"/>
            <a:ext cx="1295400" cy="1752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Spreading Factors</a:t>
            </a:r>
            <a:endParaRPr lang="en-US" dirty="0"/>
          </a:p>
        </p:txBody>
      </p:sp>
      <p:sp>
        <p:nvSpPr>
          <p:cNvPr id="3" name="Content Placeholder 2"/>
          <p:cNvSpPr>
            <a:spLocks noGrp="1"/>
          </p:cNvSpPr>
          <p:nvPr>
            <p:ph idx="1"/>
          </p:nvPr>
        </p:nvSpPr>
        <p:spPr/>
        <p:txBody>
          <a:bodyPr/>
          <a:lstStyle/>
          <a:p>
            <a:r>
              <a:rPr lang="en-US" sz="2000" dirty="0" smtClean="0"/>
              <a:t>Exploring  the Range of Data Rates</a:t>
            </a:r>
          </a:p>
          <a:p>
            <a:pPr lvl="1"/>
            <a:r>
              <a:rPr lang="en-US" sz="1600" dirty="0" smtClean="0"/>
              <a:t>Dynamically assigned data rates; integer rates (MAC-SAP) could be good</a:t>
            </a:r>
          </a:p>
          <a:p>
            <a:pPr lvl="1"/>
            <a:r>
              <a:rPr lang="en-US" sz="1600" dirty="0" smtClean="0"/>
              <a:t>Pre-set commissioned data rates (MAC-SAP)</a:t>
            </a:r>
          </a:p>
          <a:p>
            <a:r>
              <a:rPr lang="en-US" sz="2000" dirty="0" smtClean="0"/>
              <a:t>Exploring Range of Spreading Factors</a:t>
            </a:r>
          </a:p>
          <a:p>
            <a:pPr lvl="1"/>
            <a:r>
              <a:rPr lang="en-US" sz="1600" dirty="0" smtClean="0"/>
              <a:t>Powers of 2 vs. integer</a:t>
            </a:r>
          </a:p>
          <a:p>
            <a:pPr lvl="1"/>
            <a:r>
              <a:rPr lang="en-US" sz="1600" dirty="0" smtClean="0"/>
              <a:t>Exploring the use of no spreading is an optional mode</a:t>
            </a:r>
          </a:p>
          <a:p>
            <a:r>
              <a:rPr lang="en-US" sz="2000" dirty="0" smtClean="0"/>
              <a:t>Exploring Range of Chip Rates</a:t>
            </a:r>
          </a:p>
          <a:p>
            <a:pPr lvl="1"/>
            <a:r>
              <a:rPr lang="en-US" sz="1600" dirty="0" smtClean="0"/>
              <a:t>Powers of 2 vs. integer</a:t>
            </a:r>
          </a:p>
          <a:p>
            <a:r>
              <a:rPr lang="en-US" sz="2000" dirty="0" smtClean="0"/>
              <a:t>Explore interaction of MAC timeouts with lower data rates</a:t>
            </a:r>
          </a:p>
          <a:p>
            <a:pPr lvl="1"/>
            <a:r>
              <a:rPr lang="en-US" sz="1600" dirty="0" smtClean="0"/>
              <a:t>Can we go 15bps? 100 bps?</a:t>
            </a:r>
          </a:p>
          <a:p>
            <a:r>
              <a:rPr lang="en-US" sz="2000" dirty="0" smtClean="0"/>
              <a:t>Will build a table of rates, spreading factors, and chip rates</a:t>
            </a:r>
          </a:p>
        </p:txBody>
      </p:sp>
      <p:sp>
        <p:nvSpPr>
          <p:cNvPr id="4" name="Date Placeholder 3"/>
          <p:cNvSpPr>
            <a:spLocks noGrp="1"/>
          </p:cNvSpPr>
          <p:nvPr>
            <p:ph type="dt" sz="half" idx="10"/>
          </p:nvPr>
        </p:nvSpPr>
        <p:spPr/>
        <p:txBody>
          <a:bodyPr/>
          <a:lstStyle/>
          <a:p>
            <a:fld id="{364E92F6-5394-4006-ACCB-9CA0A3725DD3}"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15</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fld id="{FA5FF061-3CAD-4487-82FC-F6F44B84CB4A}"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dirty="0"/>
              <a:t>Slide </a:t>
            </a:r>
            <a:fld id="{5D114643-AF34-415F-B548-2D430DEEC3DC}" type="slidenum">
              <a:rPr lang="en-US"/>
              <a:pPr/>
              <a:t>2</a:t>
            </a:fld>
            <a:endParaRPr lang="en-US" dirty="0"/>
          </a:p>
        </p:txBody>
      </p:sp>
      <p:sp>
        <p:nvSpPr>
          <p:cNvPr id="26626" name="Rectangle 2"/>
          <p:cNvSpPr>
            <a:spLocks noGrp="1" noChangeArrowheads="1"/>
          </p:cNvSpPr>
          <p:nvPr>
            <p:ph type="ctrTitle"/>
          </p:nvPr>
        </p:nvSpPr>
        <p:spPr>
          <a:xfrm>
            <a:off x="685800" y="2286000"/>
            <a:ext cx="7772400" cy="1143000"/>
          </a:xfrm>
        </p:spPr>
        <p:txBody>
          <a:bodyPr/>
          <a:lstStyle/>
          <a:p>
            <a:r>
              <a:rPr lang="en-US" dirty="0" smtClean="0">
                <a:solidFill>
                  <a:schemeClr val="tx2">
                    <a:lumMod val="75000"/>
                  </a:schemeClr>
                </a:solidFill>
              </a:rPr>
              <a:t>LECIM </a:t>
            </a:r>
            <a:r>
              <a:rPr lang="en-US" dirty="0" smtClean="0">
                <a:solidFill>
                  <a:schemeClr val="tx2">
                    <a:lumMod val="75000"/>
                  </a:schemeClr>
                </a:solidFill>
                <a:latin typeface="Calibri" pitchFamily="34" charset="0"/>
                <a:cs typeface="Calibri" pitchFamily="34" charset="0"/>
              </a:rPr>
              <a:t>DSSS PHY </a:t>
            </a:r>
            <a:r>
              <a:rPr lang="en-US" dirty="0" smtClean="0">
                <a:solidFill>
                  <a:schemeClr val="tx2">
                    <a:lumMod val="75000"/>
                  </a:schemeClr>
                </a:solidFill>
              </a:rPr>
              <a:t>Merger Update</a:t>
            </a:r>
            <a:endParaRPr lang="en-US" dirty="0">
              <a:latin typeface="Calibri" pitchFamily="34" charset="0"/>
              <a:cs typeface="Calibri" pitchFamily="34" charset="0"/>
            </a:endParaRPr>
          </a:p>
        </p:txBody>
      </p:sp>
      <p:sp>
        <p:nvSpPr>
          <p:cNvPr id="26627" name="Rectangle 3"/>
          <p:cNvSpPr>
            <a:spLocks noGrp="1" noChangeArrowheads="1"/>
          </p:cNvSpPr>
          <p:nvPr>
            <p:ph type="subTitle" idx="1"/>
          </p:nvPr>
        </p:nvSpPr>
        <p:spPr/>
        <p:txBody>
          <a:bodyPr/>
          <a:lstStyle/>
          <a:p>
            <a:r>
              <a:rPr lang="en-US" dirty="0" smtClean="0">
                <a:solidFill>
                  <a:srgbClr val="3B3D3C"/>
                </a:solidFill>
                <a:latin typeface="Calibri" pitchFamily="34" charset="0"/>
                <a:ea typeface="ＭＳ Ｐゴシック" pitchFamily="34" charset="-128"/>
                <a:cs typeface="Calibri" pitchFamily="34" charset="0"/>
              </a:rPr>
              <a:t>11/7/2011</a:t>
            </a:r>
            <a:endParaRPr lang="en-US"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LECIM DSSS PHY Proposals to Merge</a:t>
            </a:r>
            <a:endParaRPr lang="en-US" dirty="0"/>
          </a:p>
        </p:txBody>
      </p:sp>
      <p:sp>
        <p:nvSpPr>
          <p:cNvPr id="8" name="Content Placeholder 7"/>
          <p:cNvSpPr>
            <a:spLocks noGrp="1"/>
          </p:cNvSpPr>
          <p:nvPr>
            <p:ph idx="1"/>
          </p:nvPr>
        </p:nvSpPr>
        <p:spPr/>
        <p:txBody>
          <a:bodyPr/>
          <a:lstStyle/>
          <a:p>
            <a:r>
              <a:rPr lang="en-US" sz="2400" dirty="0" smtClean="0"/>
              <a:t>DCN: 641, </a:t>
            </a:r>
            <a:r>
              <a:rPr lang="en-US" sz="2400" dirty="0" err="1" smtClean="0"/>
              <a:t>Tohuku</a:t>
            </a:r>
            <a:r>
              <a:rPr lang="en-US" sz="2400" dirty="0" smtClean="0"/>
              <a:t> University and Hitachi</a:t>
            </a:r>
          </a:p>
          <a:p>
            <a:r>
              <a:rPr lang="en-US" sz="2400" dirty="0" smtClean="0"/>
              <a:t>DCN: 611, </a:t>
            </a:r>
            <a:r>
              <a:rPr lang="en-US" sz="2400" dirty="0" err="1" smtClean="0"/>
              <a:t>Inha</a:t>
            </a:r>
            <a:r>
              <a:rPr lang="en-US" sz="2400" dirty="0" smtClean="0"/>
              <a:t> University/ETRI</a:t>
            </a:r>
            <a:endParaRPr lang="en-US" sz="2200" dirty="0" smtClean="0"/>
          </a:p>
          <a:p>
            <a:r>
              <a:rPr lang="en-US" sz="2400" dirty="0" smtClean="0"/>
              <a:t>DCN: 591, WSNRI/SIMIT</a:t>
            </a:r>
          </a:p>
          <a:p>
            <a:r>
              <a:rPr lang="en-US" sz="2400" dirty="0" smtClean="0"/>
              <a:t>DCN: 629, Yokogawa</a:t>
            </a:r>
          </a:p>
          <a:p>
            <a:r>
              <a:rPr lang="en-US" sz="2400" dirty="0" smtClean="0"/>
              <a:t>DCN: 627, On-Ramp Wireless</a:t>
            </a:r>
            <a:endParaRPr lang="en-US" sz="2000" dirty="0" smtClean="0"/>
          </a:p>
          <a:p>
            <a:pPr lvl="1"/>
            <a:endParaRPr lang="en-US" sz="1600" dirty="0" smtClean="0"/>
          </a:p>
        </p:txBody>
      </p:sp>
      <p:sp>
        <p:nvSpPr>
          <p:cNvPr id="4" name="Date Placeholder 3"/>
          <p:cNvSpPr>
            <a:spLocks noGrp="1"/>
          </p:cNvSpPr>
          <p:nvPr>
            <p:ph type="dt" sz="half" idx="10"/>
          </p:nvPr>
        </p:nvSpPr>
        <p:spPr/>
        <p:txBody>
          <a:bodyPr/>
          <a:lstStyle/>
          <a:p>
            <a:fld id="{7896189B-15AA-4BCE-A35B-F4948C413AB4}"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3</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Updates</a:t>
            </a:r>
            <a:endParaRPr lang="en-US" dirty="0"/>
          </a:p>
        </p:txBody>
      </p:sp>
      <p:sp>
        <p:nvSpPr>
          <p:cNvPr id="3" name="Content Placeholder 2"/>
          <p:cNvSpPr>
            <a:spLocks noGrp="1"/>
          </p:cNvSpPr>
          <p:nvPr>
            <p:ph idx="1"/>
          </p:nvPr>
        </p:nvSpPr>
        <p:spPr/>
        <p:txBody>
          <a:bodyPr/>
          <a:lstStyle/>
          <a:p>
            <a:r>
              <a:rPr lang="en-US" dirty="0" smtClean="0"/>
              <a:t>Continuing conversation from Okinawa in weekly conference calls</a:t>
            </a:r>
          </a:p>
          <a:p>
            <a:r>
              <a:rPr lang="en-US" dirty="0" smtClean="0"/>
              <a:t>Agreement on many features</a:t>
            </a:r>
          </a:p>
          <a:p>
            <a:r>
              <a:rPr lang="en-US" dirty="0" smtClean="0"/>
              <a:t>Still exploring other features</a:t>
            </a:r>
          </a:p>
          <a:p>
            <a:r>
              <a:rPr lang="en-US" dirty="0" smtClean="0"/>
              <a:t>“A work in progress”</a:t>
            </a:r>
            <a:endParaRPr lang="en-US" dirty="0"/>
          </a:p>
        </p:txBody>
      </p:sp>
      <p:sp>
        <p:nvSpPr>
          <p:cNvPr id="4" name="Date Placeholder 3"/>
          <p:cNvSpPr>
            <a:spLocks noGrp="1"/>
          </p:cNvSpPr>
          <p:nvPr>
            <p:ph type="dt" sz="half" idx="10"/>
          </p:nvPr>
        </p:nvSpPr>
        <p:spPr/>
        <p:txBody>
          <a:bodyPr/>
          <a:lstStyle/>
          <a:p>
            <a:fld id="{5A7A77BB-72DF-4ECB-AF16-782887DCCA5B}"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4</a:t>
            </a:fld>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 and Channels</a:t>
            </a:r>
            <a:endParaRPr lang="en-US" dirty="0"/>
          </a:p>
        </p:txBody>
      </p:sp>
      <p:sp>
        <p:nvSpPr>
          <p:cNvPr id="3" name="Content Placeholder 2"/>
          <p:cNvSpPr>
            <a:spLocks noGrp="1"/>
          </p:cNvSpPr>
          <p:nvPr>
            <p:ph idx="1"/>
          </p:nvPr>
        </p:nvSpPr>
        <p:spPr/>
        <p:txBody>
          <a:bodyPr/>
          <a:lstStyle/>
          <a:p>
            <a:r>
              <a:rPr lang="en-US" sz="2400" dirty="0" smtClean="0"/>
              <a:t>Agreement on making DSSS PHY inclusive to all bands that make sense around the world </a:t>
            </a:r>
          </a:p>
          <a:p>
            <a:r>
              <a:rPr lang="en-US" sz="2400" dirty="0" smtClean="0"/>
              <a:t>Agreement to have different chip rates to fit in different channel bandwidths around the world</a:t>
            </a:r>
          </a:p>
        </p:txBody>
      </p:sp>
      <p:sp>
        <p:nvSpPr>
          <p:cNvPr id="4" name="Date Placeholder 3"/>
          <p:cNvSpPr>
            <a:spLocks noGrp="1"/>
          </p:cNvSpPr>
          <p:nvPr>
            <p:ph type="dt" sz="half" idx="10"/>
          </p:nvPr>
        </p:nvSpPr>
        <p:spPr/>
        <p:txBody>
          <a:bodyPr/>
          <a:lstStyle/>
          <a:p>
            <a:fld id="{75A82FE2-196D-4498-9D31-26C322EA35C7}"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 and Channels</a:t>
            </a:r>
            <a:endParaRPr lang="en-US" dirty="0"/>
          </a:p>
        </p:txBody>
      </p:sp>
      <p:sp>
        <p:nvSpPr>
          <p:cNvPr id="3" name="Content Placeholder 2"/>
          <p:cNvSpPr>
            <a:spLocks noGrp="1"/>
          </p:cNvSpPr>
          <p:nvPr>
            <p:ph sz="half" idx="1"/>
          </p:nvPr>
        </p:nvSpPr>
        <p:spPr/>
        <p:txBody>
          <a:bodyPr/>
          <a:lstStyle/>
          <a:p>
            <a:r>
              <a:rPr lang="en-US" sz="2000" b="1" dirty="0" smtClean="0"/>
              <a:t>2.4 GHz</a:t>
            </a:r>
          </a:p>
          <a:p>
            <a:pPr lvl="1">
              <a:buFont typeface="Arial" pitchFamily="34" charset="0"/>
              <a:buChar char="•"/>
            </a:pPr>
            <a:r>
              <a:rPr lang="en-US" sz="1600" dirty="0" smtClean="0">
                <a:solidFill>
                  <a:schemeClr val="accent2">
                    <a:lumMod val="75000"/>
                  </a:schemeClr>
                </a:solidFill>
              </a:rPr>
              <a:t> 2400 MHz – 2483.5 MHz</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2402 + 1.99</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0,…,40</a:t>
            </a:r>
          </a:p>
          <a:p>
            <a:pPr lvl="1">
              <a:buFont typeface="Arial" pitchFamily="34" charset="0"/>
              <a:buChar char="•"/>
            </a:pPr>
            <a:r>
              <a:rPr lang="en-US" sz="1600" dirty="0" smtClean="0">
                <a:solidFill>
                  <a:schemeClr val="accent2">
                    <a:lumMod val="75000"/>
                  </a:schemeClr>
                </a:solidFill>
              </a:rPr>
              <a:t> Chip rate = 1Mchip/s?</a:t>
            </a:r>
          </a:p>
          <a:p>
            <a:pPr>
              <a:buFont typeface="Arial" pitchFamily="34" charset="0"/>
              <a:buChar char="•"/>
            </a:pPr>
            <a:endParaRPr lang="en-US" sz="1800" dirty="0" smtClean="0">
              <a:solidFill>
                <a:schemeClr val="accent2">
                  <a:lumMod val="75000"/>
                </a:schemeClr>
              </a:solidFill>
            </a:endParaRPr>
          </a:p>
          <a:p>
            <a:r>
              <a:rPr lang="en-US" sz="2000" b="1" dirty="0" smtClean="0"/>
              <a:t>900 MHz</a:t>
            </a:r>
          </a:p>
          <a:p>
            <a:pPr lvl="1">
              <a:buFont typeface="Arial" pitchFamily="34" charset="0"/>
              <a:buChar char="•"/>
            </a:pPr>
            <a:r>
              <a:rPr lang="en-US" sz="1600" dirty="0" smtClean="0">
                <a:solidFill>
                  <a:schemeClr val="accent2">
                    <a:lumMod val="75000"/>
                  </a:schemeClr>
                </a:solidFill>
              </a:rPr>
              <a:t> 900 MHz – x?</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900 + 1.99</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0,…,36</a:t>
            </a:r>
          </a:p>
          <a:p>
            <a:pPr lvl="2"/>
            <a:r>
              <a:rPr lang="en-US" sz="1600" dirty="0" smtClean="0">
                <a:solidFill>
                  <a:srgbClr val="0070C0"/>
                </a:solidFill>
              </a:rPr>
              <a:t>f(k) = 900 + (0.2*p)*k; k= 0,...,72 where p= 1 to 5</a:t>
            </a:r>
          </a:p>
          <a:p>
            <a:pPr lvl="1"/>
            <a:r>
              <a:rPr lang="en-US" sz="1600" dirty="0" smtClean="0">
                <a:solidFill>
                  <a:schemeClr val="accent2">
                    <a:lumMod val="75000"/>
                  </a:schemeClr>
                </a:solidFill>
              </a:rPr>
              <a:t>Chip rate = 1Mchip/s?</a:t>
            </a:r>
            <a:endParaRPr lang="en-US" sz="1600" dirty="0" smtClean="0">
              <a:solidFill>
                <a:srgbClr val="0070C0"/>
              </a:solidFill>
            </a:endParaRPr>
          </a:p>
          <a:p>
            <a:pPr>
              <a:buFont typeface="Arial" pitchFamily="34" charset="0"/>
              <a:buChar char="•"/>
            </a:pPr>
            <a:endParaRPr lang="en-US" sz="2000" b="1" dirty="0" smtClean="0"/>
          </a:p>
        </p:txBody>
      </p:sp>
      <p:sp>
        <p:nvSpPr>
          <p:cNvPr id="7" name="Content Placeholder 6"/>
          <p:cNvSpPr>
            <a:spLocks noGrp="1"/>
          </p:cNvSpPr>
          <p:nvPr>
            <p:ph sz="half" idx="2"/>
          </p:nvPr>
        </p:nvSpPr>
        <p:spPr/>
        <p:txBody>
          <a:bodyPr/>
          <a:lstStyle/>
          <a:p>
            <a:pPr>
              <a:buFont typeface="Arial" pitchFamily="34" charset="0"/>
              <a:buChar char="•"/>
            </a:pPr>
            <a:r>
              <a:rPr lang="en-US" sz="2000" b="1" dirty="0" smtClean="0"/>
              <a:t>423MHz (Japan)</a:t>
            </a:r>
          </a:p>
          <a:p>
            <a:pPr lvl="1">
              <a:buFont typeface="Arial" pitchFamily="34" charset="0"/>
              <a:buChar char="•"/>
            </a:pPr>
            <a:r>
              <a:rPr lang="en-US" sz="1600" dirty="0" smtClean="0">
                <a:solidFill>
                  <a:schemeClr val="accent2">
                    <a:lumMod val="75000"/>
                  </a:schemeClr>
                </a:solidFill>
              </a:rPr>
              <a:t>429.8125 MHz – 429.925 MHz</a:t>
            </a:r>
          </a:p>
          <a:p>
            <a:pPr lvl="1">
              <a:buFont typeface="Arial" pitchFamily="34" charset="0"/>
              <a:buChar char="•"/>
            </a:pPr>
            <a:r>
              <a:rPr lang="en-US" sz="1600" dirty="0" smtClean="0">
                <a:solidFill>
                  <a:schemeClr val="accent2">
                    <a:lumMod val="75000"/>
                  </a:schemeClr>
                </a:solidFill>
              </a:rPr>
              <a:t>Narrowband 8.5 KHz/channel</a:t>
            </a:r>
          </a:p>
          <a:p>
            <a:pPr lvl="1">
              <a:buFont typeface="Arial" pitchFamily="34" charset="0"/>
              <a:buChar char="•"/>
            </a:pPr>
            <a:endParaRPr lang="en-US" sz="1600" dirty="0" smtClean="0">
              <a:solidFill>
                <a:schemeClr val="accent2">
                  <a:lumMod val="75000"/>
                </a:schemeClr>
              </a:solidFill>
            </a:endParaRPr>
          </a:p>
          <a:p>
            <a:pPr>
              <a:buFont typeface="Arial" pitchFamily="34" charset="0"/>
              <a:buChar char="•"/>
            </a:pPr>
            <a:r>
              <a:rPr lang="en-US" sz="2000" b="1" dirty="0" smtClean="0"/>
              <a:t>800 MHz (Korea)</a:t>
            </a:r>
          </a:p>
          <a:p>
            <a:pPr lvl="1">
              <a:buFont typeface="Arial" pitchFamily="34" charset="0"/>
              <a:buChar char="•"/>
            </a:pPr>
            <a:r>
              <a:rPr lang="en-US" sz="1600" dirty="0" smtClean="0">
                <a:solidFill>
                  <a:schemeClr val="accent2">
                    <a:lumMod val="75000"/>
                  </a:schemeClr>
                </a:solidFill>
              </a:rPr>
              <a:t>868 MHz – 870 MHz</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xxx + 640</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0,…,x</a:t>
            </a:r>
          </a:p>
          <a:p>
            <a:pPr lvl="1">
              <a:buFont typeface="Arial" pitchFamily="34" charset="0"/>
              <a:buChar char="•"/>
            </a:pPr>
            <a:r>
              <a:rPr lang="en-US" sz="1600" dirty="0" smtClean="0">
                <a:solidFill>
                  <a:schemeClr val="accent2">
                    <a:lumMod val="75000"/>
                  </a:schemeClr>
                </a:solidFill>
              </a:rPr>
              <a:t> Chip rate = 320Kchips/s?</a:t>
            </a:r>
          </a:p>
          <a:p>
            <a:pPr lvl="1">
              <a:buFont typeface="Arial" pitchFamily="34" charset="0"/>
              <a:buChar char="•"/>
            </a:pPr>
            <a:endParaRPr lang="en-US" sz="1600" dirty="0" smtClean="0">
              <a:solidFill>
                <a:schemeClr val="accent2">
                  <a:lumMod val="75000"/>
                </a:schemeClr>
              </a:solidFill>
            </a:endParaRPr>
          </a:p>
          <a:p>
            <a:endParaRPr lang="en-US" sz="2400" dirty="0"/>
          </a:p>
        </p:txBody>
      </p:sp>
      <p:sp>
        <p:nvSpPr>
          <p:cNvPr id="4" name="Date Placeholder 3"/>
          <p:cNvSpPr>
            <a:spLocks noGrp="1"/>
          </p:cNvSpPr>
          <p:nvPr>
            <p:ph type="dt" sz="half" idx="10"/>
          </p:nvPr>
        </p:nvSpPr>
        <p:spPr/>
        <p:txBody>
          <a:bodyPr/>
          <a:lstStyle/>
          <a:p>
            <a:fld id="{F1BFBE57-5C99-4FA5-BE7C-CA0DB29B75B8}"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6</a:t>
            </a:fld>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Bands and Channels</a:t>
            </a:r>
            <a:endParaRPr lang="en-US" dirty="0"/>
          </a:p>
        </p:txBody>
      </p:sp>
      <p:sp>
        <p:nvSpPr>
          <p:cNvPr id="3" name="Content Placeholder 2"/>
          <p:cNvSpPr>
            <a:spLocks noGrp="1"/>
          </p:cNvSpPr>
          <p:nvPr>
            <p:ph sz="half" idx="1"/>
          </p:nvPr>
        </p:nvSpPr>
        <p:spPr/>
        <p:txBody>
          <a:bodyPr/>
          <a:lstStyle/>
          <a:p>
            <a:pPr>
              <a:buFont typeface="Arial" pitchFamily="34" charset="0"/>
              <a:buChar char="•"/>
            </a:pPr>
            <a:r>
              <a:rPr lang="en-US" sz="2000" b="1" dirty="0" smtClean="0"/>
              <a:t>915MHz (Korea)</a:t>
            </a:r>
          </a:p>
          <a:p>
            <a:pPr lvl="1">
              <a:buFont typeface="Arial" pitchFamily="34" charset="0"/>
              <a:buChar char="•"/>
            </a:pPr>
            <a:r>
              <a:rPr lang="en-US" sz="1600" dirty="0" smtClean="0">
                <a:solidFill>
                  <a:schemeClr val="accent2">
                    <a:lumMod val="75000"/>
                  </a:schemeClr>
                </a:solidFill>
              </a:rPr>
              <a:t>902 MHz – 928 MHz</a:t>
            </a:r>
          </a:p>
          <a:p>
            <a:pPr lvl="1">
              <a:buFont typeface="Arial" pitchFamily="34" charset="0"/>
              <a:buChar char="•"/>
            </a:pPr>
            <a:r>
              <a:rPr lang="en-US" sz="1600" dirty="0" smtClean="0">
                <a:solidFill>
                  <a:schemeClr val="accent2">
                    <a:lumMod val="75000"/>
                  </a:schemeClr>
                </a:solidFill>
              </a:rPr>
              <a:t> Channel center frequency</a:t>
            </a:r>
          </a:p>
          <a:p>
            <a:pPr lvl="2"/>
            <a:r>
              <a:rPr lang="zh-CN" altLang="en-US" sz="1600" dirty="0" smtClean="0">
                <a:solidFill>
                  <a:schemeClr val="accent2">
                    <a:lumMod val="75000"/>
                  </a:schemeClr>
                </a:solidFill>
              </a:rPr>
              <a:t> </a:t>
            </a:r>
            <a:r>
              <a:rPr lang="en-US" sz="1600" dirty="0" smtClean="0">
                <a:solidFill>
                  <a:schemeClr val="accent2">
                    <a:lumMod val="75000"/>
                  </a:schemeClr>
                </a:solidFill>
              </a:rPr>
              <a:t>f(k) =  902 + 1280</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1-10</a:t>
            </a:r>
          </a:p>
          <a:p>
            <a:pPr lvl="1">
              <a:buFont typeface="Arial" pitchFamily="34" charset="0"/>
              <a:buChar char="•"/>
            </a:pPr>
            <a:r>
              <a:rPr lang="en-US" sz="1600" dirty="0" smtClean="0">
                <a:solidFill>
                  <a:schemeClr val="accent2">
                    <a:lumMod val="75000"/>
                  </a:schemeClr>
                </a:solidFill>
              </a:rPr>
              <a:t> Chip rate = 1280Mchips/s?</a:t>
            </a:r>
            <a:endParaRPr lang="en-US" sz="1600" dirty="0" smtClean="0">
              <a:solidFill>
                <a:schemeClr val="accent2">
                  <a:lumMod val="75000"/>
                </a:schemeClr>
              </a:solidFill>
              <a:sym typeface="Wingdings" pitchFamily="2" charset="2"/>
            </a:endParaRPr>
          </a:p>
        </p:txBody>
      </p:sp>
      <p:sp>
        <p:nvSpPr>
          <p:cNvPr id="7" name="Content Placeholder 6"/>
          <p:cNvSpPr>
            <a:spLocks noGrp="1"/>
          </p:cNvSpPr>
          <p:nvPr>
            <p:ph sz="half" idx="2"/>
          </p:nvPr>
        </p:nvSpPr>
        <p:spPr/>
        <p:txBody>
          <a:bodyPr/>
          <a:lstStyle/>
          <a:p>
            <a:pPr>
              <a:buFont typeface="Arial" pitchFamily="34" charset="0"/>
              <a:buChar char="•"/>
            </a:pPr>
            <a:r>
              <a:rPr lang="en-US" sz="2000" b="1" dirty="0" smtClean="0"/>
              <a:t>470MHz (China)</a:t>
            </a:r>
          </a:p>
          <a:p>
            <a:pPr lvl="1">
              <a:buFont typeface="Arial" pitchFamily="34" charset="0"/>
              <a:buChar char="•"/>
            </a:pPr>
            <a:r>
              <a:rPr lang="en-US" sz="1600" dirty="0" smtClean="0">
                <a:solidFill>
                  <a:schemeClr val="accent2">
                    <a:lumMod val="75000"/>
                  </a:schemeClr>
                </a:solidFill>
              </a:rPr>
              <a:t> 470MHz – 510MHz</a:t>
            </a:r>
          </a:p>
          <a:p>
            <a:pPr lvl="1">
              <a:buFont typeface="Arial" pitchFamily="34" charset="0"/>
              <a:buChar char="•"/>
            </a:pPr>
            <a:r>
              <a:rPr lang="en-US" sz="1600" dirty="0" smtClean="0">
                <a:solidFill>
                  <a:schemeClr val="accent2">
                    <a:lumMod val="75000"/>
                  </a:schemeClr>
                </a:solidFill>
              </a:rPr>
              <a:t> Channel center frequency</a:t>
            </a:r>
          </a:p>
          <a:p>
            <a:pPr lvl="2"/>
            <a:r>
              <a:rPr lang="en-US" sz="1600" dirty="0" smtClean="0">
                <a:solidFill>
                  <a:schemeClr val="accent2">
                    <a:lumMod val="75000"/>
                  </a:schemeClr>
                </a:solidFill>
              </a:rPr>
              <a:t> f(k) = 470.4+0.4</a:t>
            </a:r>
            <a:r>
              <a:rPr lang="zh-CN" altLang="en-US" sz="1600" dirty="0" smtClean="0">
                <a:solidFill>
                  <a:schemeClr val="accent2">
                    <a:lumMod val="75000"/>
                  </a:schemeClr>
                </a:solidFill>
              </a:rPr>
              <a:t>*</a:t>
            </a:r>
            <a:r>
              <a:rPr lang="en-US" altLang="zh-CN" sz="1600" dirty="0" smtClean="0">
                <a:solidFill>
                  <a:schemeClr val="accent2">
                    <a:lumMod val="75000"/>
                  </a:schemeClr>
                </a:solidFill>
              </a:rPr>
              <a:t>k; k= 0,…,98</a:t>
            </a:r>
          </a:p>
          <a:p>
            <a:pPr lvl="1">
              <a:buFont typeface="Arial" pitchFamily="34" charset="0"/>
              <a:buChar char="•"/>
            </a:pPr>
            <a:r>
              <a:rPr lang="en-US" sz="1600" dirty="0" smtClean="0">
                <a:solidFill>
                  <a:schemeClr val="accent2">
                    <a:lumMod val="75000"/>
                  </a:schemeClr>
                </a:solidFill>
              </a:rPr>
              <a:t> Chip rate = 100Kchips/s</a:t>
            </a:r>
          </a:p>
          <a:p>
            <a:pPr lvl="1">
              <a:buFont typeface="Arial" pitchFamily="34" charset="0"/>
              <a:buChar char="•"/>
            </a:pPr>
            <a:endParaRPr lang="en-US" sz="1600" dirty="0" smtClean="0">
              <a:solidFill>
                <a:schemeClr val="accent2">
                  <a:lumMod val="75000"/>
                </a:schemeClr>
              </a:solidFill>
            </a:endParaRPr>
          </a:p>
          <a:p>
            <a:pPr>
              <a:buFont typeface="Arial" pitchFamily="34" charset="0"/>
              <a:buChar char="•"/>
            </a:pPr>
            <a:r>
              <a:rPr lang="zh-CN" altLang="en-US" sz="2000" b="1" dirty="0" smtClean="0"/>
              <a:t> </a:t>
            </a:r>
            <a:r>
              <a:rPr lang="en-US" altLang="zh-CN" sz="2000" b="1" dirty="0" smtClean="0"/>
              <a:t>780</a:t>
            </a:r>
            <a:r>
              <a:rPr lang="en-US" sz="2000" b="1" dirty="0" smtClean="0"/>
              <a:t>MHz (China)</a:t>
            </a:r>
          </a:p>
          <a:p>
            <a:pPr lvl="1">
              <a:buFont typeface="Arial" pitchFamily="34" charset="0"/>
              <a:buChar char="•"/>
            </a:pPr>
            <a:r>
              <a:rPr lang="en-US" sz="1600" dirty="0" smtClean="0">
                <a:solidFill>
                  <a:schemeClr val="accent2">
                    <a:lumMod val="75000"/>
                  </a:schemeClr>
                </a:solidFill>
              </a:rPr>
              <a:t> </a:t>
            </a:r>
            <a:r>
              <a:rPr lang="en-US" altLang="zh-CN" sz="1600" dirty="0" smtClean="0">
                <a:solidFill>
                  <a:schemeClr val="accent2">
                    <a:lumMod val="75000"/>
                  </a:schemeClr>
                </a:solidFill>
              </a:rPr>
              <a:t>779</a:t>
            </a:r>
            <a:r>
              <a:rPr lang="en-US" sz="1600" dirty="0" smtClean="0">
                <a:solidFill>
                  <a:schemeClr val="accent2">
                    <a:lumMod val="75000"/>
                  </a:schemeClr>
                </a:solidFill>
              </a:rPr>
              <a:t>MHz – </a:t>
            </a:r>
            <a:r>
              <a:rPr lang="en-US" altLang="zh-CN" sz="1600" dirty="0" smtClean="0">
                <a:solidFill>
                  <a:schemeClr val="accent2">
                    <a:lumMod val="75000"/>
                  </a:schemeClr>
                </a:solidFill>
              </a:rPr>
              <a:t>787</a:t>
            </a:r>
            <a:r>
              <a:rPr lang="en-US" sz="1600" dirty="0" smtClean="0">
                <a:solidFill>
                  <a:schemeClr val="accent2">
                    <a:lumMod val="75000"/>
                  </a:schemeClr>
                </a:solidFill>
              </a:rPr>
              <a:t>MHz</a:t>
            </a:r>
          </a:p>
          <a:p>
            <a:pPr lvl="1">
              <a:buFont typeface="Arial" pitchFamily="34" charset="0"/>
              <a:buChar char="•"/>
            </a:pPr>
            <a:r>
              <a:rPr lang="en-US" sz="1600" dirty="0" smtClean="0">
                <a:solidFill>
                  <a:schemeClr val="accent2">
                    <a:lumMod val="75000"/>
                  </a:schemeClr>
                </a:solidFill>
              </a:rPr>
              <a:t> Channel center frequency</a:t>
            </a:r>
          </a:p>
          <a:p>
            <a:pPr lvl="2"/>
            <a:r>
              <a:rPr lang="zh-CN" altLang="en-US" sz="1600" dirty="0" smtClean="0">
                <a:solidFill>
                  <a:schemeClr val="accent2">
                    <a:lumMod val="75000"/>
                  </a:schemeClr>
                </a:solidFill>
              </a:rPr>
              <a:t> </a:t>
            </a:r>
            <a:r>
              <a:rPr lang="en-US" altLang="zh-CN" sz="1600" dirty="0" smtClean="0">
                <a:solidFill>
                  <a:schemeClr val="accent2">
                    <a:lumMod val="75000"/>
                  </a:schemeClr>
                </a:solidFill>
              </a:rPr>
              <a:t>780/782/784/786MHz</a:t>
            </a:r>
          </a:p>
          <a:p>
            <a:pPr lvl="1">
              <a:buFont typeface="Arial" pitchFamily="34" charset="0"/>
              <a:buChar char="•"/>
            </a:pPr>
            <a:r>
              <a:rPr lang="en-US" sz="1600" dirty="0" smtClean="0">
                <a:solidFill>
                  <a:schemeClr val="accent2">
                    <a:lumMod val="75000"/>
                  </a:schemeClr>
                </a:solidFill>
              </a:rPr>
              <a:t> Chip rate = 1Mchips/s</a:t>
            </a:r>
            <a:endParaRPr lang="zh-CN" altLang="en-US" sz="1600" dirty="0" smtClean="0">
              <a:solidFill>
                <a:schemeClr val="accent2">
                  <a:lumMod val="75000"/>
                </a:schemeClr>
              </a:solidFill>
            </a:endParaRPr>
          </a:p>
          <a:p>
            <a:endParaRPr lang="en-US" dirty="0"/>
          </a:p>
        </p:txBody>
      </p:sp>
      <p:sp>
        <p:nvSpPr>
          <p:cNvPr id="4" name="Date Placeholder 3"/>
          <p:cNvSpPr>
            <a:spLocks noGrp="1"/>
          </p:cNvSpPr>
          <p:nvPr>
            <p:ph type="dt" sz="half" idx="10"/>
          </p:nvPr>
        </p:nvSpPr>
        <p:spPr/>
        <p:txBody>
          <a:bodyPr/>
          <a:lstStyle/>
          <a:p>
            <a:fld id="{23F93C52-66AF-466B-8835-FE175EBCEBBB}"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7</a:t>
            </a:fld>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DSSS Reference Modulator</a:t>
            </a:r>
            <a:endParaRPr lang="en-US" dirty="0"/>
          </a:p>
        </p:txBody>
      </p:sp>
      <p:sp>
        <p:nvSpPr>
          <p:cNvPr id="3" name="Content Placeholder 2"/>
          <p:cNvSpPr>
            <a:spLocks noGrp="1"/>
          </p:cNvSpPr>
          <p:nvPr>
            <p:ph idx="1"/>
          </p:nvPr>
        </p:nvSpPr>
        <p:spPr>
          <a:xfrm>
            <a:off x="685800" y="3733800"/>
            <a:ext cx="7772400" cy="2362200"/>
          </a:xfrm>
        </p:spPr>
        <p:txBody>
          <a:bodyPr/>
          <a:lstStyle/>
          <a:p>
            <a:r>
              <a:rPr lang="en-US" sz="2000" dirty="0" smtClean="0"/>
              <a:t>PHY Header</a:t>
            </a:r>
          </a:p>
          <a:p>
            <a:r>
              <a:rPr lang="en-US" sz="2000" dirty="0" smtClean="0"/>
              <a:t>Forward Error Correction</a:t>
            </a:r>
          </a:p>
          <a:p>
            <a:r>
              <a:rPr lang="en-US" sz="2000" dirty="0" smtClean="0"/>
              <a:t>Interleaving</a:t>
            </a:r>
          </a:p>
          <a:p>
            <a:r>
              <a:rPr lang="en-US" sz="2000" dirty="0" smtClean="0"/>
              <a:t>Modulation</a:t>
            </a:r>
          </a:p>
          <a:p>
            <a:r>
              <a:rPr lang="en-US" sz="2000" dirty="0" smtClean="0"/>
              <a:t>SYNC Header</a:t>
            </a:r>
          </a:p>
          <a:p>
            <a:r>
              <a:rPr lang="en-US" sz="2000" dirty="0" smtClean="0"/>
              <a:t>Direct Sequence Spreading</a:t>
            </a:r>
            <a:endParaRPr lang="en-US" sz="2000" dirty="0"/>
          </a:p>
        </p:txBody>
      </p:sp>
      <p:sp>
        <p:nvSpPr>
          <p:cNvPr id="4" name="Date Placeholder 3"/>
          <p:cNvSpPr>
            <a:spLocks noGrp="1"/>
          </p:cNvSpPr>
          <p:nvPr>
            <p:ph type="dt" sz="half" idx="10"/>
          </p:nvPr>
        </p:nvSpPr>
        <p:spPr/>
        <p:txBody>
          <a:bodyPr/>
          <a:lstStyle/>
          <a:p>
            <a:fld id="{287AF2E8-7C3A-4FB6-A03E-533218678E89}"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8</a:t>
            </a:fld>
            <a:endParaRPr lang="en-US" dirty="0"/>
          </a:p>
        </p:txBody>
      </p:sp>
      <p:pic>
        <p:nvPicPr>
          <p:cNvPr id="7"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2"/>
          <p:cNvPicPr>
            <a:picLocks noChangeAspect="1" noChangeArrowheads="1"/>
          </p:cNvPicPr>
          <p:nvPr/>
        </p:nvPicPr>
        <p:blipFill>
          <a:blip r:embed="rId2" cstate="print"/>
          <a:srcRect/>
          <a:stretch>
            <a:fillRect/>
          </a:stretch>
        </p:blipFill>
        <p:spPr bwMode="auto">
          <a:xfrm>
            <a:off x="1" y="1466798"/>
            <a:ext cx="9144000" cy="2114602"/>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PHY Header</a:t>
            </a:r>
            <a:endParaRPr lang="en-US" dirty="0"/>
          </a:p>
        </p:txBody>
      </p:sp>
      <p:sp>
        <p:nvSpPr>
          <p:cNvPr id="3" name="Content Placeholder 2"/>
          <p:cNvSpPr>
            <a:spLocks noGrp="1"/>
          </p:cNvSpPr>
          <p:nvPr>
            <p:ph idx="1"/>
          </p:nvPr>
        </p:nvSpPr>
        <p:spPr>
          <a:xfrm>
            <a:off x="685800" y="3581400"/>
            <a:ext cx="7772400" cy="2514600"/>
          </a:xfrm>
        </p:spPr>
        <p:txBody>
          <a:bodyPr/>
          <a:lstStyle/>
          <a:p>
            <a:r>
              <a:rPr lang="en-US" sz="2000" dirty="0" smtClean="0"/>
              <a:t>Working on developing a short PHR</a:t>
            </a:r>
          </a:p>
          <a:p>
            <a:pPr lvl="1"/>
            <a:r>
              <a:rPr lang="en-US" sz="1600" dirty="0" smtClean="0"/>
              <a:t>Incorporates length of packet, dynamic spreading factor selection, etc.</a:t>
            </a:r>
          </a:p>
          <a:p>
            <a:pPr lvl="1"/>
            <a:r>
              <a:rPr lang="en-US" sz="1600" dirty="0" smtClean="0"/>
              <a:t>Format not decided, requires further exploration</a:t>
            </a:r>
            <a:endParaRPr lang="en-US" sz="2000" dirty="0" smtClean="0"/>
          </a:p>
          <a:p>
            <a:r>
              <a:rPr lang="en-US" sz="2000" dirty="0" smtClean="0"/>
              <a:t>Exploring the Option of no PHR</a:t>
            </a:r>
          </a:p>
          <a:p>
            <a:pPr lvl="1"/>
            <a:r>
              <a:rPr lang="en-US" sz="1600" dirty="0" err="1" smtClean="0"/>
              <a:t>Commisioned</a:t>
            </a:r>
            <a:r>
              <a:rPr lang="en-US" sz="1600" dirty="0" smtClean="0"/>
              <a:t> packet size and spreading factor could make PHR </a:t>
            </a:r>
            <a:r>
              <a:rPr lang="en-US" sz="1600" dirty="0" err="1" smtClean="0"/>
              <a:t>unecessary</a:t>
            </a:r>
            <a:endParaRPr lang="en-US" sz="1600" dirty="0" smtClean="0"/>
          </a:p>
          <a:p>
            <a:pPr lvl="1"/>
            <a:endParaRPr lang="en-US" sz="1600" dirty="0" smtClean="0"/>
          </a:p>
          <a:p>
            <a:endParaRPr lang="en-US" sz="2000" dirty="0" smtClean="0"/>
          </a:p>
          <a:p>
            <a:pPr lvl="1"/>
            <a:endParaRPr lang="en-US" sz="1600" dirty="0"/>
          </a:p>
        </p:txBody>
      </p:sp>
      <p:sp>
        <p:nvSpPr>
          <p:cNvPr id="4" name="Date Placeholder 3"/>
          <p:cNvSpPr>
            <a:spLocks noGrp="1"/>
          </p:cNvSpPr>
          <p:nvPr>
            <p:ph type="dt" sz="half" idx="10"/>
          </p:nvPr>
        </p:nvSpPr>
        <p:spPr/>
        <p:txBody>
          <a:bodyPr/>
          <a:lstStyle/>
          <a:p>
            <a:fld id="{18FC20D2-14A1-4350-96D4-A1DD1537F877}" type="datetime1">
              <a:rPr lang="en-US" smtClean="0"/>
              <a:pPr/>
              <a:t>11/7/2011</a:t>
            </a:fld>
            <a:endParaRPr lang="en-US" dirty="0"/>
          </a:p>
        </p:txBody>
      </p:sp>
      <p:sp>
        <p:nvSpPr>
          <p:cNvPr id="6" name="Slide Number Placeholder 5"/>
          <p:cNvSpPr>
            <a:spLocks noGrp="1"/>
          </p:cNvSpPr>
          <p:nvPr>
            <p:ph type="sldNum" sz="quarter" idx="12"/>
          </p:nvPr>
        </p:nvSpPr>
        <p:spPr/>
        <p:txBody>
          <a:bodyPr/>
          <a:lstStyle/>
          <a:p>
            <a:r>
              <a:rPr lang="en-US" smtClean="0"/>
              <a:t>Slide </a:t>
            </a:r>
            <a:fld id="{0E7B83E6-0328-4467-8F21-FAC3E3CEF2D4}" type="slidenum">
              <a:rPr lang="en-US" smtClean="0"/>
              <a:pPr/>
              <a:t>9</a:t>
            </a:fld>
            <a:endParaRPr lang="en-US" dirty="0"/>
          </a:p>
        </p:txBody>
      </p:sp>
      <p:sp>
        <p:nvSpPr>
          <p:cNvPr id="8" name="Oval 7"/>
          <p:cNvSpPr/>
          <p:nvPr/>
        </p:nvSpPr>
        <p:spPr bwMode="auto">
          <a:xfrm>
            <a:off x="806301" y="1502734"/>
            <a:ext cx="1295400" cy="1371600"/>
          </a:xfrm>
          <a:prstGeom prst="ellipse">
            <a:avLst/>
          </a:prstGeom>
          <a:noFill/>
          <a:ln>
            <a:solidFill>
              <a:srgbClr val="FF0000"/>
            </a:solidFill>
            <a:headEnd type="none" w="sm" len="sm"/>
            <a:tailEnd type="none" w="sm" len="sm"/>
          </a:ln>
        </p:spPr>
        <p:style>
          <a:lnRef idx="2">
            <a:schemeClr val="accent1"/>
          </a:lnRef>
          <a:fillRef idx="1">
            <a:schemeClr val="lt1"/>
          </a:fillRef>
          <a:effectRef idx="0">
            <a:schemeClr val="accent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1006</Words>
  <Application>Microsoft Office PowerPoint</Application>
  <PresentationFormat>On-screen Show (4:3)</PresentationFormat>
  <Paragraphs>181</Paragraphs>
  <Slides>15</Slides>
  <Notes>3</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IEEE-P802_15</vt:lpstr>
      <vt:lpstr>Slide 1</vt:lpstr>
      <vt:lpstr>LECIM DSSS PHY Merger Update</vt:lpstr>
      <vt:lpstr>LECIM DSSS PHY Proposals to Merge</vt:lpstr>
      <vt:lpstr>General Updates</vt:lpstr>
      <vt:lpstr>Bands and Channels</vt:lpstr>
      <vt:lpstr>Bands and Channels</vt:lpstr>
      <vt:lpstr>Bands and Channels</vt:lpstr>
      <vt:lpstr>DSSS Reference Modulator</vt:lpstr>
      <vt:lpstr>PHY Header</vt:lpstr>
      <vt:lpstr>Forward Error Correction</vt:lpstr>
      <vt:lpstr>Interleaver</vt:lpstr>
      <vt:lpstr>Modulation</vt:lpstr>
      <vt:lpstr>Sync Header (SHR)</vt:lpstr>
      <vt:lpstr>Direct Sequence Spreading</vt:lpstr>
      <vt:lpstr>Spreading Factors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2011-07-19T07:48:06Z</dcterms:created>
  <dcterms:modified xsi:type="dcterms:W3CDTF">2011-11-07T18:23:16Z</dcterms:modified>
</cp:coreProperties>
</file>