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notesSlides/notesSlide2.xml" ContentType="application/vnd.openxmlformats-officedocument.presentationml.notesSlide+xml"/>
  <Override PartName="/ppt/slides/slide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Layouts/slideLayout60.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6.xml" ContentType="application/vnd.openxmlformats-officedocument.presentationml.slideMaster+xml"/>
  <Override PartName="/ppt/theme/theme8.xml" ContentType="application/vnd.openxmlformats-officedocument.theme+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8.xml" ContentType="application/vnd.openxmlformats-officedocument.presentationml.slideLayout+xml"/>
  <Override PartName="/ppt/slideLayouts/slideLayout6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Layouts/slideLayout65.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6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709" r:id="rId2"/>
    <p:sldMasterId id="2147483660" r:id="rId3"/>
    <p:sldMasterId id="2147483672" r:id="rId4"/>
    <p:sldMasterId id="2147483684" r:id="rId5"/>
    <p:sldMasterId id="2147483696" r:id="rId6"/>
  </p:sldMasterIdLst>
  <p:notesMasterIdLst>
    <p:notesMasterId r:id="rId21"/>
  </p:notesMasterIdLst>
  <p:handoutMasterIdLst>
    <p:handoutMasterId r:id="rId22"/>
  </p:handoutMasterIdLst>
  <p:sldIdLst>
    <p:sldId id="383" r:id="rId7"/>
    <p:sldId id="390" r:id="rId8"/>
    <p:sldId id="391" r:id="rId9"/>
    <p:sldId id="372" r:id="rId10"/>
    <p:sldId id="373" r:id="rId11"/>
    <p:sldId id="392" r:id="rId12"/>
    <p:sldId id="374" r:id="rId13"/>
    <p:sldId id="393" r:id="rId14"/>
    <p:sldId id="376" r:id="rId15"/>
    <p:sldId id="377" r:id="rId16"/>
    <p:sldId id="378" r:id="rId17"/>
    <p:sldId id="379" r:id="rId18"/>
    <p:sldId id="380" r:id="rId19"/>
    <p:sldId id="386" r:id="rId20"/>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66FF"/>
    <a:srgbClr val="FFFF99"/>
    <a:srgbClr val="FFFFCC"/>
    <a:srgbClr val="FFFF00"/>
    <a:srgbClr val="006600"/>
    <a:srgbClr val="006666"/>
    <a:srgbClr val="FF3300"/>
    <a:srgbClr val="000000"/>
    <a:srgbClr val="CC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74" autoAdjust="0"/>
    <p:restoredTop sz="94746" autoAdjust="0"/>
  </p:normalViewPr>
  <p:slideViewPr>
    <p:cSldViewPr>
      <p:cViewPr varScale="1">
        <p:scale>
          <a:sx n="65" d="100"/>
          <a:sy n="65" d="100"/>
        </p:scale>
        <p:origin x="-1362" y="48"/>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p:scale>
          <a:sx n="100" d="100"/>
          <a:sy n="100" d="100"/>
        </p:scale>
        <p:origin x="-1806" y="-42"/>
      </p:cViewPr>
      <p:guideLst>
        <p:guide orient="horz" pos="2909"/>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D2AB2C93-B32A-4685-BDE4-5C74BDFB8359}" type="datetime1">
              <a:rPr lang="en-US"/>
              <a:pPr>
                <a:defRPr/>
              </a:pPr>
              <a:t>11/7/2011</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E545C1EF-FF83-4C17-B866-B62F8284B411}"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79C349A8-27DC-4F42-A02E-921BCE5AEBBC}" type="datetime1">
              <a:rPr lang="en-US"/>
              <a:pPr>
                <a:defRPr/>
              </a:pPr>
              <a:t>11/7/2011</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2399DA74-0137-4918-B249-129F3D33780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91A50483-FDFF-4FFA-89C2-97FF8099CDCB}" type="datetime6">
              <a:rPr lang="en-US" smtClean="0"/>
              <a:pPr/>
              <a:t>November 11</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2A1A2C6-7416-4FDD-8430-BECB5ECAC2FB}"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4119"/>
            <a:ext cx="2708275" cy="215444"/>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r>
              <a:rPr lang="en-US"/>
              <a:t>07/12/10</a:t>
            </a:r>
          </a:p>
        </p:txBody>
      </p:sp>
      <p:sp>
        <p:nvSpPr>
          <p:cNvPr id="7" name="Rectangle 11"/>
          <p:cNvSpPr>
            <a:spLocks noGrp="1" noChangeArrowheads="1"/>
          </p:cNvSpPr>
          <p:nvPr>
            <p:ph type="sldNum" sz="quarter"/>
          </p:nvPr>
        </p:nvSpPr>
        <p:spPr>
          <a:xfrm>
            <a:off x="2901950" y="8942388"/>
            <a:ext cx="792163"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r>
              <a:rPr lang="en-US"/>
              <a:t>Page </a:t>
            </a:r>
            <a:fld id="{F53FC24E-8886-4796-AF2C-E23DAA61706D}" type="slidenum">
              <a:rPr lang="en-US"/>
              <a:pPr/>
              <a:t>2</a:t>
            </a:fld>
            <a:endParaRPr lang="en-US"/>
          </a:p>
        </p:txBody>
      </p:sp>
      <p:sp>
        <p:nvSpPr>
          <p:cNvPr id="22529" name="Text Box 1"/>
          <p:cNvSpPr txBox="1">
            <a:spLocks noChangeArrowheads="1"/>
          </p:cNvSpPr>
          <p:nvPr/>
        </p:nvSpPr>
        <p:spPr bwMode="auto">
          <a:xfrm>
            <a:off x="646114" y="94066"/>
            <a:ext cx="2708275" cy="215444"/>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ClrTx/>
              <a:buFontTx/>
              <a:buNone/>
              <a:defRPr/>
            </a:pPr>
            <a:r>
              <a:rPr lang="en-US" sz="1400" b="1" smtClean="0"/>
              <a:t>Jul 12, 2010</a:t>
            </a:r>
          </a:p>
        </p:txBody>
      </p:sp>
      <p:sp>
        <p:nvSpPr>
          <p:cNvPr id="22530" name="Text Box 2"/>
          <p:cNvSpPr txBox="1">
            <a:spLocks noChangeArrowheads="1"/>
          </p:cNvSpPr>
          <p:nvPr/>
        </p:nvSpPr>
        <p:spPr bwMode="auto">
          <a:xfrm>
            <a:off x="2901951" y="8940851"/>
            <a:ext cx="792163" cy="184666"/>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Page </a:t>
            </a:r>
            <a:fld id="{804517FA-2C90-4285-8387-186FE9102D48}" type="slidenum">
              <a:rPr lang="en-US">
                <a:solidFill>
                  <a:srgbClr val="000000"/>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a:t>
            </a:fld>
            <a:endParaRPr lang="en-US">
              <a:solidFill>
                <a:srgbClr val="000000"/>
              </a:solidFill>
            </a:endParaRPr>
          </a:p>
        </p:txBody>
      </p:sp>
      <p:sp>
        <p:nvSpPr>
          <p:cNvPr id="22531" name="Text Box 3"/>
          <p:cNvSpPr>
            <a:spLocks noGrp="1" noRot="1" noChangeAspect="1" noChangeArrowheads="1"/>
          </p:cNvSpPr>
          <p:nvPr>
            <p:ph type="sldImg"/>
          </p:nvPr>
        </p:nvSpPr>
        <p:spPr>
          <a:xfrm>
            <a:off x="1130300" y="698500"/>
            <a:ext cx="4602163" cy="3451225"/>
          </a:xfrm>
          <a:solidFill>
            <a:srgbClr val="FFFFFF"/>
          </a:solidFill>
        </p:spPr>
      </p:sp>
      <p:sp>
        <p:nvSpPr>
          <p:cNvPr id="22532" name="Text Box 4"/>
          <p:cNvSpPr>
            <a:spLocks noGrp="1" noChangeArrowheads="1"/>
          </p:cNvSpPr>
          <p:nvPr>
            <p:ph type="body" idx="1"/>
          </p:nvPr>
        </p:nvSpPr>
        <p:spPr>
          <a:xfrm>
            <a:off x="914400" y="4387096"/>
            <a:ext cx="5022850" cy="4149012"/>
          </a:xfrm>
          <a:noFill/>
        </p:spPr>
        <p:txBody>
          <a:bodyPr wrap="none" anchor="ctr"/>
          <a:lstStyle/>
          <a:p>
            <a:endParaRPr lang="en-US" smtClean="0">
              <a:latin typeface="Times New Roman" pitchFamily="18" charset="0"/>
            </a:endParaRPr>
          </a:p>
          <a:p>
            <a:r>
              <a:rPr lang="en-US" smtClean="0">
                <a:latin typeface="Times New Roman" pitchFamily="18" charset="0"/>
              </a:rPr>
              <a:t>----- Meeting Notes (17/01/2011 11:38) -----</a:t>
            </a:r>
          </a:p>
          <a:p>
            <a:r>
              <a:rPr lang="en-US" smtClean="0">
                <a:latin typeface="Times New Roman" pitchFamily="18" charset="0"/>
              </a:rPr>
              <a:t>Replace 1st paragraph with context for TVWS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3555"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3556" name="Rectangle 7"/>
          <p:cNvSpPr>
            <a:spLocks noGrp="1" noChangeArrowheads="1"/>
          </p:cNvSpPr>
          <p:nvPr>
            <p:ph type="sldNum" sz="quarter" idx="5"/>
          </p:nvPr>
        </p:nvSpPr>
        <p:spPr>
          <a:xfrm>
            <a:off x="2901950" y="8942388"/>
            <a:ext cx="792163" cy="184666"/>
          </a:xfrm>
          <a:noFill/>
        </p:spPr>
        <p:txBody>
          <a:bodyPr/>
          <a:lstStyle/>
          <a:p>
            <a:r>
              <a:rPr lang="en-US" smtClean="0"/>
              <a:t>Page </a:t>
            </a:r>
            <a:fld id="{942E30C1-DB3D-4281-A73B-E9BCE4F529A9}" type="slidenum">
              <a:rPr lang="en-US" smtClean="0"/>
              <a:pPr/>
              <a:t>7</a:t>
            </a:fld>
            <a:endParaRPr lang="en-US" smtClean="0"/>
          </a:p>
        </p:txBody>
      </p:sp>
      <p:sp>
        <p:nvSpPr>
          <p:cNvPr id="23557" name="Rectangle 2"/>
          <p:cNvSpPr txBox="1">
            <a:spLocks noGrp="1" noChangeArrowheads="1"/>
          </p:cNvSpPr>
          <p:nvPr/>
        </p:nvSpPr>
        <p:spPr bwMode="auto">
          <a:xfrm>
            <a:off x="3429000" y="96375"/>
            <a:ext cx="2783708" cy="216445"/>
          </a:xfrm>
          <a:prstGeom prst="rect">
            <a:avLst/>
          </a:prstGeom>
          <a:noFill/>
          <a:ln w="9525">
            <a:noFill/>
            <a:miter lim="800000"/>
            <a:headEnd/>
            <a:tailEnd/>
          </a:ln>
        </p:spPr>
        <p:txBody>
          <a:bodyPr lIns="0" tIns="0" rIns="0" bIns="0" anchor="b">
            <a:spAutoFit/>
          </a:bodyPr>
          <a:lstStyle/>
          <a:p>
            <a:pPr algn="r" defTabSz="913844"/>
            <a:r>
              <a:rPr lang="en-US" sz="1400" b="1" dirty="0"/>
              <a:t>doc.: IEEE 802.15-&lt;doc#&gt;</a:t>
            </a:r>
          </a:p>
        </p:txBody>
      </p:sp>
      <p:sp>
        <p:nvSpPr>
          <p:cNvPr id="23558" name="Rectangle 3"/>
          <p:cNvSpPr txBox="1">
            <a:spLocks noGrp="1" noChangeArrowheads="1"/>
          </p:cNvSpPr>
          <p:nvPr/>
        </p:nvSpPr>
        <p:spPr bwMode="auto">
          <a:xfrm>
            <a:off x="646863" y="96375"/>
            <a:ext cx="2706775" cy="216445"/>
          </a:xfrm>
          <a:prstGeom prst="rect">
            <a:avLst/>
          </a:prstGeom>
          <a:noFill/>
          <a:ln w="9525">
            <a:noFill/>
            <a:miter lim="800000"/>
            <a:headEnd/>
            <a:tailEnd/>
          </a:ln>
        </p:spPr>
        <p:txBody>
          <a:bodyPr lIns="0" tIns="0" rIns="0" bIns="0" anchor="b">
            <a:spAutoFit/>
          </a:bodyPr>
          <a:lstStyle/>
          <a:p>
            <a:pPr defTabSz="913844"/>
            <a:r>
              <a:rPr lang="en-US" sz="1400" b="1" dirty="0"/>
              <a:t>&lt;month year&gt;</a:t>
            </a:r>
          </a:p>
        </p:txBody>
      </p:sp>
      <p:sp>
        <p:nvSpPr>
          <p:cNvPr id="23559" name="Rectangle 6"/>
          <p:cNvSpPr txBox="1">
            <a:spLocks noGrp="1" noChangeArrowheads="1"/>
          </p:cNvSpPr>
          <p:nvPr/>
        </p:nvSpPr>
        <p:spPr bwMode="auto">
          <a:xfrm>
            <a:off x="3730451" y="8942214"/>
            <a:ext cx="2482257" cy="153250"/>
          </a:xfrm>
          <a:prstGeom prst="rect">
            <a:avLst/>
          </a:prstGeom>
          <a:noFill/>
          <a:ln w="9525">
            <a:noFill/>
            <a:miter lim="800000"/>
            <a:headEnd/>
            <a:tailEnd/>
          </a:ln>
        </p:spPr>
        <p:txBody>
          <a:bodyPr lIns="0" tIns="0" rIns="0" bIns="0">
            <a:spAutoFit/>
          </a:bodyPr>
          <a:lstStyle/>
          <a:p>
            <a:pPr marL="456922" lvl="4" algn="r" defTabSz="913844"/>
            <a:r>
              <a:rPr lang="en-US" sz="1000" dirty="0"/>
              <a:t>&lt;author&gt;, &lt;company&gt;</a:t>
            </a:r>
          </a:p>
        </p:txBody>
      </p:sp>
      <p:sp>
        <p:nvSpPr>
          <p:cNvPr id="23560"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r>
              <a:rPr lang="en-US" dirty="0"/>
              <a:t>Page </a:t>
            </a:r>
            <a:fld id="{D2DB9284-BFB2-4E9D-BDC7-F2C753DA799C}" type="slidenum">
              <a:rPr lang="en-US"/>
              <a:pPr algn="r" defTabSz="913844"/>
              <a:t>7</a:t>
            </a:fld>
            <a:endParaRPr lang="en-US" dirty="0"/>
          </a:p>
        </p:txBody>
      </p:sp>
      <p:sp>
        <p:nvSpPr>
          <p:cNvPr id="23561" name="Rectangle 2"/>
          <p:cNvSpPr>
            <a:spLocks noGrp="1" noRot="1" noChangeAspect="1" noChangeArrowheads="1" noTextEdit="1"/>
          </p:cNvSpPr>
          <p:nvPr>
            <p:ph type="sldImg"/>
          </p:nvPr>
        </p:nvSpPr>
        <p:spPr>
          <a:xfrm>
            <a:off x="1128713" y="698500"/>
            <a:ext cx="4600575" cy="3451225"/>
          </a:xfrm>
          <a:ln/>
        </p:spPr>
      </p:sp>
      <p:sp>
        <p:nvSpPr>
          <p:cNvPr id="23562" name="Rectangle 3"/>
          <p:cNvSpPr>
            <a:spLocks noGrp="1" noChangeArrowheads="1"/>
          </p:cNvSpPr>
          <p:nvPr>
            <p:ph type="body" idx="1"/>
          </p:nvPr>
        </p:nvSpPr>
        <p:spPr>
          <a:noFill/>
          <a:ln/>
        </p:spPr>
        <p:txBody>
          <a:bodyPr lIns="92060" tIns="46031" rIns="92060" bIns="46031"/>
          <a:lstStyle/>
          <a:p>
            <a:pPr defTabSz="907542"/>
            <a:endParaRPr lang="en-US" dirty="0"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3555"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3556" name="Rectangle 7"/>
          <p:cNvSpPr>
            <a:spLocks noGrp="1" noChangeArrowheads="1"/>
          </p:cNvSpPr>
          <p:nvPr>
            <p:ph type="sldNum" sz="quarter" idx="5"/>
          </p:nvPr>
        </p:nvSpPr>
        <p:spPr>
          <a:xfrm>
            <a:off x="2901950" y="8942388"/>
            <a:ext cx="792163" cy="184666"/>
          </a:xfrm>
          <a:noFill/>
        </p:spPr>
        <p:txBody>
          <a:bodyPr/>
          <a:lstStyle/>
          <a:p>
            <a:r>
              <a:rPr lang="en-US" smtClean="0"/>
              <a:t>Page </a:t>
            </a:r>
            <a:fld id="{942E30C1-DB3D-4281-A73B-E9BCE4F529A9}" type="slidenum">
              <a:rPr lang="en-US" smtClean="0"/>
              <a:pPr/>
              <a:t>8</a:t>
            </a:fld>
            <a:endParaRPr lang="en-US" smtClean="0"/>
          </a:p>
        </p:txBody>
      </p:sp>
      <p:sp>
        <p:nvSpPr>
          <p:cNvPr id="23557" name="Rectangle 2"/>
          <p:cNvSpPr txBox="1">
            <a:spLocks noGrp="1" noChangeArrowheads="1"/>
          </p:cNvSpPr>
          <p:nvPr/>
        </p:nvSpPr>
        <p:spPr bwMode="auto">
          <a:xfrm>
            <a:off x="3429000" y="96375"/>
            <a:ext cx="2783708" cy="216445"/>
          </a:xfrm>
          <a:prstGeom prst="rect">
            <a:avLst/>
          </a:prstGeom>
          <a:noFill/>
          <a:ln w="9525">
            <a:noFill/>
            <a:miter lim="800000"/>
            <a:headEnd/>
            <a:tailEnd/>
          </a:ln>
        </p:spPr>
        <p:txBody>
          <a:bodyPr lIns="0" tIns="0" rIns="0" bIns="0" anchor="b">
            <a:spAutoFit/>
          </a:bodyPr>
          <a:lstStyle/>
          <a:p>
            <a:pPr algn="r" defTabSz="913844"/>
            <a:r>
              <a:rPr lang="en-US" sz="1400" b="1" dirty="0"/>
              <a:t>doc.: IEEE 802.15-&lt;doc#&gt;</a:t>
            </a:r>
          </a:p>
        </p:txBody>
      </p:sp>
      <p:sp>
        <p:nvSpPr>
          <p:cNvPr id="23558" name="Rectangle 3"/>
          <p:cNvSpPr txBox="1">
            <a:spLocks noGrp="1" noChangeArrowheads="1"/>
          </p:cNvSpPr>
          <p:nvPr/>
        </p:nvSpPr>
        <p:spPr bwMode="auto">
          <a:xfrm>
            <a:off x="646863" y="96375"/>
            <a:ext cx="2706775" cy="216445"/>
          </a:xfrm>
          <a:prstGeom prst="rect">
            <a:avLst/>
          </a:prstGeom>
          <a:noFill/>
          <a:ln w="9525">
            <a:noFill/>
            <a:miter lim="800000"/>
            <a:headEnd/>
            <a:tailEnd/>
          </a:ln>
        </p:spPr>
        <p:txBody>
          <a:bodyPr lIns="0" tIns="0" rIns="0" bIns="0" anchor="b">
            <a:spAutoFit/>
          </a:bodyPr>
          <a:lstStyle/>
          <a:p>
            <a:pPr defTabSz="913844"/>
            <a:r>
              <a:rPr lang="en-US" sz="1400" b="1" dirty="0"/>
              <a:t>&lt;month year&gt;</a:t>
            </a:r>
          </a:p>
        </p:txBody>
      </p:sp>
      <p:sp>
        <p:nvSpPr>
          <p:cNvPr id="23559" name="Rectangle 6"/>
          <p:cNvSpPr txBox="1">
            <a:spLocks noGrp="1" noChangeArrowheads="1"/>
          </p:cNvSpPr>
          <p:nvPr/>
        </p:nvSpPr>
        <p:spPr bwMode="auto">
          <a:xfrm>
            <a:off x="3730451" y="8942214"/>
            <a:ext cx="2482257" cy="153250"/>
          </a:xfrm>
          <a:prstGeom prst="rect">
            <a:avLst/>
          </a:prstGeom>
          <a:noFill/>
          <a:ln w="9525">
            <a:noFill/>
            <a:miter lim="800000"/>
            <a:headEnd/>
            <a:tailEnd/>
          </a:ln>
        </p:spPr>
        <p:txBody>
          <a:bodyPr lIns="0" tIns="0" rIns="0" bIns="0">
            <a:spAutoFit/>
          </a:bodyPr>
          <a:lstStyle/>
          <a:p>
            <a:pPr marL="456922" lvl="4" algn="r" defTabSz="913844"/>
            <a:r>
              <a:rPr lang="en-US" sz="1000" dirty="0"/>
              <a:t>&lt;author&gt;, &lt;company&gt;</a:t>
            </a:r>
          </a:p>
        </p:txBody>
      </p:sp>
      <p:sp>
        <p:nvSpPr>
          <p:cNvPr id="23560"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r>
              <a:rPr lang="en-US" dirty="0"/>
              <a:t>Page </a:t>
            </a:r>
            <a:fld id="{D2DB9284-BFB2-4E9D-BDC7-F2C753DA799C}" type="slidenum">
              <a:rPr lang="en-US"/>
              <a:pPr algn="r" defTabSz="913844"/>
              <a:t>8</a:t>
            </a:fld>
            <a:endParaRPr lang="en-US" dirty="0"/>
          </a:p>
        </p:txBody>
      </p:sp>
      <p:sp>
        <p:nvSpPr>
          <p:cNvPr id="23561" name="Rectangle 2"/>
          <p:cNvSpPr>
            <a:spLocks noGrp="1" noRot="1" noChangeAspect="1" noChangeArrowheads="1" noTextEdit="1"/>
          </p:cNvSpPr>
          <p:nvPr>
            <p:ph type="sldImg"/>
          </p:nvPr>
        </p:nvSpPr>
        <p:spPr>
          <a:xfrm>
            <a:off x="1128713" y="698500"/>
            <a:ext cx="4600575" cy="3451225"/>
          </a:xfrm>
          <a:ln/>
        </p:spPr>
      </p:sp>
      <p:sp>
        <p:nvSpPr>
          <p:cNvPr id="23562" name="Rectangle 3"/>
          <p:cNvSpPr>
            <a:spLocks noGrp="1" noChangeArrowheads="1"/>
          </p:cNvSpPr>
          <p:nvPr>
            <p:ph type="body" idx="1"/>
          </p:nvPr>
        </p:nvSpPr>
        <p:spPr>
          <a:noFill/>
          <a:ln/>
        </p:spPr>
        <p:txBody>
          <a:bodyPr lIns="92060" tIns="46031" rIns="92060" bIns="46031"/>
          <a:lstStyle/>
          <a:p>
            <a:pPr defTabSz="907542"/>
            <a:endParaRPr lang="en-US" dirty="0"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4579"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4580" name="Rectangle 7"/>
          <p:cNvSpPr>
            <a:spLocks noGrp="1" noChangeArrowheads="1"/>
          </p:cNvSpPr>
          <p:nvPr>
            <p:ph type="sldNum" sz="quarter" idx="5"/>
          </p:nvPr>
        </p:nvSpPr>
        <p:spPr>
          <a:xfrm>
            <a:off x="2901950" y="8942388"/>
            <a:ext cx="792163" cy="184666"/>
          </a:xfrm>
          <a:noFill/>
        </p:spPr>
        <p:txBody>
          <a:bodyPr/>
          <a:lstStyle/>
          <a:p>
            <a:r>
              <a:rPr lang="en-US" smtClean="0"/>
              <a:t>Page </a:t>
            </a:r>
            <a:fld id="{BFD65119-D628-4F43-8B00-EFD69C9C62E9}" type="slidenum">
              <a:rPr lang="en-US" smtClean="0"/>
              <a:pPr/>
              <a:t>9</a:t>
            </a:fld>
            <a:endParaRPr lang="en-US" smtClean="0"/>
          </a:p>
        </p:txBody>
      </p:sp>
      <p:sp>
        <p:nvSpPr>
          <p:cNvPr id="24581"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7C5DAE0E-A9F2-4736-86C5-EA4E26E479B2}" type="slidenum">
              <a:rPr lang="en-US"/>
              <a:pPr algn="r" defTabSz="913844"/>
              <a:t>9</a:t>
            </a:fld>
            <a:endParaRPr lang="en-US" dirty="0"/>
          </a:p>
        </p:txBody>
      </p:sp>
      <p:sp>
        <p:nvSpPr>
          <p:cNvPr id="24582" name="Rectangle 1026"/>
          <p:cNvSpPr>
            <a:spLocks noGrp="1" noChangeArrowheads="1"/>
          </p:cNvSpPr>
          <p:nvPr>
            <p:ph type="body" idx="1"/>
          </p:nvPr>
        </p:nvSpPr>
        <p:spPr>
          <a:noFill/>
          <a:ln/>
        </p:spPr>
        <p:txBody>
          <a:bodyPr lIns="90975" tIns="44690" rIns="90975" bIns="44690"/>
          <a:lstStyle/>
          <a:p>
            <a:pPr defTabSz="907542"/>
            <a:endParaRPr lang="en-GB" dirty="0" smtClean="0">
              <a:latin typeface="Times New Roman" pitchFamily="18" charset="0"/>
            </a:endParaRPr>
          </a:p>
        </p:txBody>
      </p:sp>
      <p:sp>
        <p:nvSpPr>
          <p:cNvPr id="24583" name="Rectangle 1027"/>
          <p:cNvSpPr>
            <a:spLocks noGrp="1" noRot="1" noChangeAspect="1" noChangeArrowheads="1" noTextEdit="1"/>
          </p:cNvSpPr>
          <p:nvPr>
            <p:ph type="sldImg"/>
          </p:nvPr>
        </p:nvSpPr>
        <p:spPr>
          <a:xfrm>
            <a:off x="1131888" y="698500"/>
            <a:ext cx="4598987" cy="3451225"/>
          </a:xfrm>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5603"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5604" name="Rectangle 7"/>
          <p:cNvSpPr>
            <a:spLocks noGrp="1" noChangeArrowheads="1"/>
          </p:cNvSpPr>
          <p:nvPr>
            <p:ph type="sldNum" sz="quarter" idx="5"/>
          </p:nvPr>
        </p:nvSpPr>
        <p:spPr>
          <a:xfrm>
            <a:off x="2901950" y="8942388"/>
            <a:ext cx="792163" cy="184666"/>
          </a:xfrm>
          <a:noFill/>
        </p:spPr>
        <p:txBody>
          <a:bodyPr/>
          <a:lstStyle/>
          <a:p>
            <a:r>
              <a:rPr lang="en-US" smtClean="0"/>
              <a:t>Page </a:t>
            </a:r>
            <a:fld id="{6A861B6E-4661-40C0-874C-F43D14A5F0EB}" type="slidenum">
              <a:rPr lang="en-US" smtClean="0"/>
              <a:pPr/>
              <a:t>10</a:t>
            </a:fld>
            <a:endParaRPr lang="en-US" smtClean="0"/>
          </a:p>
        </p:txBody>
      </p:sp>
      <p:sp>
        <p:nvSpPr>
          <p:cNvPr id="25605"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EE76617A-817A-41D1-AE97-3A7CE851319E}" type="slidenum">
              <a:rPr lang="en-US"/>
              <a:pPr algn="r" defTabSz="913844"/>
              <a:t>10</a:t>
            </a:fld>
            <a:endParaRPr lang="en-US" dirty="0"/>
          </a:p>
        </p:txBody>
      </p:sp>
      <p:sp>
        <p:nvSpPr>
          <p:cNvPr id="25606" name="Rectangle 2"/>
          <p:cNvSpPr>
            <a:spLocks noGrp="1" noRot="1" noChangeAspect="1" noChangeArrowheads="1" noTextEdit="1"/>
          </p:cNvSpPr>
          <p:nvPr>
            <p:ph type="sldImg"/>
          </p:nvPr>
        </p:nvSpPr>
        <p:spPr>
          <a:xfrm>
            <a:off x="1131888" y="698500"/>
            <a:ext cx="4598987" cy="3451225"/>
          </a:xfrm>
          <a:ln/>
        </p:spPr>
      </p:sp>
      <p:sp>
        <p:nvSpPr>
          <p:cNvPr id="25607"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13</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13</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14</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14</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ADB34FA-9B3D-429A-B21E-432F5C7AF7AF}"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November 2011</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3C6CD8E-7398-4044-B86B-E4A9E62BAE0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November 2011</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CB5BB5AA-B914-424B-8483-AEC25C5EC0B0}"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November 2011</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November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November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November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November 2011</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November 2011</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November 2011</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76400"/>
            <a:ext cx="7772400" cy="4724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xfrm>
            <a:off x="6096000" y="6492875"/>
            <a:ext cx="2438400" cy="184666"/>
          </a:xfrm>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B5D78B0-BB83-45FA-8FDC-083E863CA06D}"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November 2011</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November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November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November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November 2011</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November 2011</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November 2011</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6E2C931E-1CD0-4F5C-89BD-EB2029A72002}"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November 2011</a:t>
            </a:r>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November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November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November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November 2011</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November 2011</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601FE5F-4FF3-4F42-A52B-02A2CCDD2953}"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November 2011</a:t>
            </a:r>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November 2011</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November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November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November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November 2011</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74BCC0A1-4296-4B50-8CDA-1AC1A34E3483}"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altLang="ko-KR" smtClean="0"/>
              <a:t>November 2011</a:t>
            </a:r>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November 2011</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November 2011</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November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November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November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28BF95B-9F5A-4428-B89D-F8A059A08D99}"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altLang="ko-KR" smtClean="0"/>
              <a:t>November 2011</a:t>
            </a:r>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November 2011</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November 2011</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November 2011</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November 2011</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CBB17340-4413-48FA-98F5-B0F34060CDC9}"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altLang="ko-KR" smtClean="0"/>
              <a:t>November 2011</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D4FFD803-577C-46ED-8D49-EC90C30CB4B9}"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November 2011</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2B14602D-E15C-4C0E-9406-DBF7E4BFEE7C}"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November 2011</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theme" Target="../theme/theme6.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slideLayout" Target="../slideLayouts/slideLayout67.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smtClean="0"/>
              <a:t>Sangsung Choi(ETRI)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1987EB5-282E-4916-B28F-39C3F491D2E1}" type="slidenum">
              <a:rPr lang="en-US"/>
              <a:pPr>
                <a:defRPr/>
              </a:pPr>
              <a:t>‹#›</a:t>
            </a:fld>
            <a:endParaRPr lang="en-US"/>
          </a:p>
        </p:txBody>
      </p:sp>
      <p:sp>
        <p:nvSpPr>
          <p:cNvPr id="1031" name="Rectangle 7"/>
          <p:cNvSpPr>
            <a:spLocks noChangeArrowheads="1"/>
          </p:cNvSpPr>
          <p:nvPr/>
        </p:nvSpPr>
        <p:spPr bwMode="auto">
          <a:xfrm>
            <a:off x="4572000" y="381000"/>
            <a:ext cx="3962400" cy="215900"/>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15-11-0788-00-004m</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smtClean="0"/>
              <a:t>TG4m</a:t>
            </a:r>
            <a:endParaRPr lang="en-US" dirty="0"/>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altLang="ko-KR" smtClean="0"/>
              <a:t>November 2011</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November 2011</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1031BD-5827-48B3-9098-03286863C0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November 2011</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06CBE3-FBDC-4C76-9398-DB42DA82497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November 2011</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43E91B-B476-4709-A214-437F5E55BF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November 2011</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E4593B-0A62-44DC-BF38-F40DD09FB35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November 2011</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46ABF4-FB2B-4ECE-B1F9-546E2B1DDEB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3A9367B3-2677-4C64-A2B6-D508059B8434}" type="slidenum">
              <a:rPr lang="en-US" smtClean="0"/>
              <a:pPr/>
              <a:t>1</a:t>
            </a:fld>
            <a:endParaRPr lang="en-US" smtClean="0"/>
          </a:p>
        </p:txBody>
      </p:sp>
      <p:sp>
        <p:nvSpPr>
          <p:cNvPr id="2051" name="Rectangle 13"/>
          <p:cNvSpPr>
            <a:spLocks noGrp="1" noChangeArrowheads="1"/>
          </p:cNvSpPr>
          <p:nvPr>
            <p:ph type="dt" sz="quarter" idx="12"/>
          </p:nvPr>
        </p:nvSpPr>
        <p:spPr>
          <a:xfrm>
            <a:off x="533400" y="304800"/>
            <a:ext cx="1905000" cy="304800"/>
          </a:xfrm>
          <a:noFill/>
        </p:spPr>
        <p:txBody>
          <a:bodyPr/>
          <a:lstStyle/>
          <a:p>
            <a:r>
              <a:rPr lang="en-US" altLang="ko-KR" smtClean="0"/>
              <a:t>November 2011</a:t>
            </a:r>
            <a:endParaRPr lang="en-US" dirty="0"/>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dirty="0"/>
              <a:t>Slide </a:t>
            </a:r>
            <a:fld id="{BA3DC52E-B10F-48B2-ABD6-EE93EC506125}" type="slidenum">
              <a:rPr lang="en-US"/>
              <a:pPr algn="ctr" eaLnBrk="0" hangingPunct="0"/>
              <a:t>1</a:t>
            </a:fld>
            <a:endParaRPr lang="en-US" dirty="0"/>
          </a:p>
        </p:txBody>
      </p:sp>
      <p:sp>
        <p:nvSpPr>
          <p:cNvPr id="256004" name="Rectangle 4"/>
          <p:cNvSpPr>
            <a:spLocks noChangeArrowheads="1"/>
          </p:cNvSpPr>
          <p:nvPr/>
        </p:nvSpPr>
        <p:spPr bwMode="auto">
          <a:xfrm>
            <a:off x="304800" y="876211"/>
            <a:ext cx="8610600" cy="5524589"/>
          </a:xfrm>
          <a:prstGeom prst="rect">
            <a:avLst/>
          </a:prstGeom>
          <a:noFill/>
          <a:ln w="12700">
            <a:noFill/>
            <a:miter lim="800000"/>
            <a:headEnd type="none" w="sm" len="sm"/>
            <a:tailEnd type="none" w="sm" len="sm"/>
          </a:ln>
          <a:effectLst/>
        </p:spPr>
        <p:txBody>
          <a:bodyPr wrap="square">
            <a:spAutoFit/>
          </a:bodyPr>
          <a:lstStyle/>
          <a:p>
            <a:pPr marL="914400" indent="-914400" eaLnBrk="0" hangingPunct="0">
              <a:defRPr/>
            </a:pPr>
            <a:r>
              <a:rPr lang="en-US" sz="1800" b="1" u="sng" dirty="0">
                <a:effectLst>
                  <a:outerShdw blurRad="38100" dist="38100" dir="2700000" algn="tl">
                    <a:srgbClr val="C0C0C0"/>
                  </a:outerShdw>
                </a:effectLst>
              </a:rPr>
              <a:t>Project: IEEE P802.15 Working Group for Wireless Personal Area </a:t>
            </a:r>
            <a:r>
              <a:rPr lang="en-US" sz="1800" b="1" u="sng" dirty="0" smtClean="0">
                <a:effectLst>
                  <a:outerShdw blurRad="38100" dist="38100" dir="2700000" algn="tl">
                    <a:srgbClr val="C0C0C0"/>
                  </a:outerShdw>
                </a:effectLst>
              </a:rPr>
              <a:t>Networks(WPANs</a:t>
            </a:r>
            <a:r>
              <a:rPr lang="en-US" sz="1800" b="1" u="sng" dirty="0">
                <a:effectLst>
                  <a:outerShdw blurRad="38100" dist="38100" dir="2700000" algn="tl">
                    <a:srgbClr val="C0C0C0"/>
                  </a:outerShdw>
                </a:effectLst>
              </a:rPr>
              <a:t>)</a:t>
            </a:r>
            <a:endParaRPr lang="en-US" sz="18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TG4m-4TV Opening </a:t>
            </a:r>
            <a:r>
              <a:rPr lang="en-US" sz="1800" dirty="0"/>
              <a:t>Report </a:t>
            </a:r>
            <a:r>
              <a:rPr lang="en-US" sz="1800" dirty="0" smtClean="0"/>
              <a:t>for November 2011 </a:t>
            </a:r>
            <a:endParaRPr lang="en-US" sz="1800" dirty="0"/>
          </a:p>
          <a:p>
            <a:pPr marL="914400" indent="-914400" eaLnBrk="0" hangingPunct="0">
              <a:spcBef>
                <a:spcPts val="600"/>
              </a:spcBef>
              <a:defRPr/>
            </a:pPr>
            <a:r>
              <a:rPr lang="en-US" sz="1800" b="1" dirty="0"/>
              <a:t>Date Submitted: </a:t>
            </a:r>
            <a:r>
              <a:rPr lang="en-US" sz="1800" dirty="0" smtClean="0"/>
              <a:t>07 Nov. 2011</a:t>
            </a:r>
            <a:endParaRPr lang="en-US" sz="1800" dirty="0"/>
          </a:p>
          <a:p>
            <a:pPr marL="914400" indent="-914400" eaLnBrk="0" hangingPunct="0">
              <a:spcBef>
                <a:spcPts val="600"/>
              </a:spcBef>
              <a:defRPr/>
            </a:pPr>
            <a:r>
              <a:rPr lang="en-US" sz="1800" b="1" dirty="0"/>
              <a:t>Source:</a:t>
            </a:r>
            <a:r>
              <a:rPr lang="en-US" sz="1800" dirty="0"/>
              <a:t> 	</a:t>
            </a:r>
            <a:r>
              <a:rPr lang="en-US" sz="1800" dirty="0" err="1" smtClean="0"/>
              <a:t>Sangsung</a:t>
            </a:r>
            <a:r>
              <a:rPr lang="en-US" sz="1800" dirty="0" smtClean="0"/>
              <a:t>. </a:t>
            </a:r>
            <a:r>
              <a:rPr lang="en-US" sz="1800" dirty="0" err="1" smtClean="0"/>
              <a:t>Choi</a:t>
            </a:r>
            <a:r>
              <a:rPr lang="en-US" sz="1800" dirty="0" smtClean="0"/>
              <a:t>(ETRI)</a:t>
            </a:r>
            <a:endParaRPr lang="en-US" sz="1800" dirty="0"/>
          </a:p>
          <a:p>
            <a:pPr marL="914400" indent="-914400" eaLnBrk="0" hangingPunct="0">
              <a:spcBef>
                <a:spcPts val="600"/>
              </a:spcBef>
              <a:defRPr/>
            </a:pPr>
            <a:r>
              <a:rPr lang="en-US" sz="1800" b="1" dirty="0"/>
              <a:t>Contact: </a:t>
            </a:r>
            <a:r>
              <a:rPr lang="en-US" sz="1800" dirty="0" err="1" smtClean="0"/>
              <a:t>Sangsung</a:t>
            </a:r>
            <a:r>
              <a:rPr lang="en-US" sz="1800" dirty="0" smtClean="0"/>
              <a:t>. </a:t>
            </a:r>
            <a:r>
              <a:rPr lang="en-US" sz="1800" dirty="0" err="1" smtClean="0"/>
              <a:t>Choi</a:t>
            </a:r>
            <a:r>
              <a:rPr lang="en-US" sz="1800" dirty="0" smtClean="0"/>
              <a:t>(ETRI)</a:t>
            </a:r>
            <a:endParaRPr lang="en-US" sz="1800" dirty="0"/>
          </a:p>
          <a:p>
            <a:pPr marL="914400" indent="-914400" eaLnBrk="0" hangingPunct="0">
              <a:spcBef>
                <a:spcPts val="600"/>
              </a:spcBef>
              <a:defRPr/>
            </a:pPr>
            <a:r>
              <a:rPr lang="en-US" sz="1800" b="1" dirty="0"/>
              <a:t>Voice:</a:t>
            </a:r>
            <a:r>
              <a:rPr lang="en-US" sz="1800" dirty="0"/>
              <a:t> 	</a:t>
            </a:r>
            <a:r>
              <a:rPr lang="en-US" altLang="ko-KR" sz="1800" dirty="0" smtClean="0">
                <a:solidFill>
                  <a:schemeClr val="tx2"/>
                </a:solidFill>
                <a:ea typeface="Gulim" pitchFamily="34" charset="-127"/>
              </a:rPr>
              <a:t> +82 42 860 6831</a:t>
            </a:r>
            <a:r>
              <a:rPr lang="en-US" sz="1800" dirty="0" smtClean="0"/>
              <a:t>, </a:t>
            </a:r>
            <a:r>
              <a:rPr lang="en-US" sz="1800" dirty="0"/>
              <a:t>E-Mail: </a:t>
            </a:r>
            <a:r>
              <a:rPr lang="en-US" sz="1800" dirty="0" smtClean="0"/>
              <a:t>sschoi@etri.re.kr </a:t>
            </a:r>
            <a:r>
              <a:rPr lang="en-US" sz="1800" dirty="0"/>
              <a:t>	</a:t>
            </a:r>
          </a:p>
          <a:p>
            <a:pPr marL="914400" indent="-914400" eaLnBrk="0" hangingPunct="0">
              <a:spcBef>
                <a:spcPts val="600"/>
              </a:spcBef>
              <a:defRPr/>
            </a:pPr>
            <a:r>
              <a:rPr lang="en-US" sz="1800" b="1" dirty="0"/>
              <a:t>Re:</a:t>
            </a:r>
            <a:r>
              <a:rPr lang="en-US" sz="1800" dirty="0"/>
              <a:t> 	</a:t>
            </a:r>
            <a:r>
              <a:rPr lang="en-US" sz="1800" dirty="0" smtClean="0"/>
              <a:t> </a:t>
            </a:r>
            <a:r>
              <a:rPr lang="en-US" altLang="ko-KR" sz="1800" dirty="0" smtClean="0"/>
              <a:t>TG4m Opening Report for November 2011 Plenary Meeting</a:t>
            </a:r>
            <a:endParaRPr lang="en-US" sz="1800" dirty="0"/>
          </a:p>
          <a:p>
            <a:pPr marL="914400" indent="-914400" eaLnBrk="0" hangingPunct="0">
              <a:spcBef>
                <a:spcPts val="600"/>
              </a:spcBef>
              <a:defRPr/>
            </a:pPr>
            <a:r>
              <a:rPr lang="en-US" sz="1800" b="1" dirty="0"/>
              <a:t>Abstract</a:t>
            </a:r>
            <a:r>
              <a:rPr lang="en-US" sz="1800" dirty="0"/>
              <a:t>: </a:t>
            </a:r>
            <a:r>
              <a:rPr lang="en-US" sz="1800" dirty="0" smtClean="0"/>
              <a:t>Opening </a:t>
            </a:r>
            <a:r>
              <a:rPr lang="en-US" sz="1800" dirty="0"/>
              <a:t>Report for </a:t>
            </a:r>
            <a:r>
              <a:rPr lang="en-US" sz="1800" dirty="0" smtClean="0"/>
              <a:t>TG4m Session in Atlanta</a:t>
            </a:r>
            <a:endParaRPr lang="en-US" sz="1800" dirty="0"/>
          </a:p>
          <a:p>
            <a:pPr marL="914400" indent="-914400" eaLnBrk="0" hangingPunct="0">
              <a:spcBef>
                <a:spcPts val="600"/>
              </a:spcBef>
              <a:defRPr/>
            </a:pPr>
            <a:r>
              <a:rPr lang="en-US" sz="1800" b="1" dirty="0"/>
              <a:t>Purpose</a:t>
            </a:r>
            <a:r>
              <a:rPr lang="en-US" sz="1800" dirty="0"/>
              <a:t>: </a:t>
            </a:r>
            <a:r>
              <a:rPr lang="en-US" sz="1800" dirty="0" smtClean="0"/>
              <a:t>TV White Space</a:t>
            </a:r>
            <a:r>
              <a:rPr lang="en-US" altLang="ko-KR" sz="1800" dirty="0" smtClean="0">
                <a:solidFill>
                  <a:schemeClr val="tx2"/>
                </a:solidFill>
              </a:rPr>
              <a:t> </a:t>
            </a:r>
            <a:r>
              <a:rPr lang="en-US" altLang="ko-KR" sz="1800" dirty="0" smtClean="0"/>
              <a:t>Amendment to IEEE 802.15.4</a:t>
            </a:r>
            <a:endParaRPr lang="en-US" sz="1800" dirty="0"/>
          </a:p>
          <a:p>
            <a:pPr marL="914400" indent="-914400" eaLnBrk="0" hangingPunct="0">
              <a:spcBef>
                <a:spcPts val="600"/>
              </a:spcBef>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spcBef>
                <a:spcPts val="600"/>
              </a:spcBef>
              <a:defRPr/>
            </a:pPr>
            <a:r>
              <a:rPr lang="en-US" sz="1800" b="1" dirty="0"/>
              <a:t>Release:</a:t>
            </a:r>
            <a:r>
              <a:rPr lang="en-US" sz="1800" dirty="0"/>
              <a:t>	The contributor acknowledges and accepts that this contribution becomes the property of IEEE and may be made publicly available by P802.15.	</a:t>
            </a:r>
          </a:p>
        </p:txBody>
      </p:sp>
      <p:sp>
        <p:nvSpPr>
          <p:cNvPr id="7" name="Footer Placeholder 3"/>
          <p:cNvSpPr>
            <a:spLocks noGrp="1"/>
          </p:cNvSpPr>
          <p:nvPr>
            <p:ph type="ftr" sz="quarter" idx="10"/>
          </p:nvPr>
        </p:nvSpPr>
        <p:spPr>
          <a:xfrm>
            <a:off x="6096000" y="6492875"/>
            <a:ext cx="2438400" cy="184666"/>
          </a:xfrm>
          <a:noFill/>
        </p:spPr>
        <p:txBody>
          <a:bodyPr/>
          <a:lstStyle/>
          <a:p>
            <a:r>
              <a:rPr lang="en-US" smtClean="0"/>
              <a:t>Sangsung Choi(ETRI)</a:t>
            </a:r>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idx="4294967295"/>
          </p:nvPr>
        </p:nvSpPr>
        <p:spPr>
          <a:xfrm>
            <a:off x="304800" y="533400"/>
            <a:ext cx="8458200" cy="609600"/>
          </a:xfrm>
        </p:spPr>
        <p:txBody>
          <a:bodyPr/>
          <a:lstStyle/>
          <a:p>
            <a:r>
              <a:rPr lang="en-US" sz="2800" dirty="0" smtClean="0"/>
              <a:t>Participants, Patents, and Duty to Inform</a:t>
            </a:r>
          </a:p>
        </p:txBody>
      </p:sp>
      <p:sp>
        <p:nvSpPr>
          <p:cNvPr id="9222" name="Rectangle 3"/>
          <p:cNvSpPr>
            <a:spLocks noChangeArrowheads="1"/>
          </p:cNvSpPr>
          <p:nvPr/>
        </p:nvSpPr>
        <p:spPr bwMode="auto">
          <a:xfrm>
            <a:off x="533400" y="4572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9223" name="Rectangle 4"/>
          <p:cNvSpPr>
            <a:spLocks noChangeArrowheads="1"/>
          </p:cNvSpPr>
          <p:nvPr/>
        </p:nvSpPr>
        <p:spPr bwMode="auto">
          <a:xfrm>
            <a:off x="381000" y="914400"/>
            <a:ext cx="8458200" cy="5257800"/>
          </a:xfrm>
          <a:prstGeom prst="rect">
            <a:avLst/>
          </a:prstGeom>
          <a:noFill/>
          <a:ln w="9525">
            <a:noFill/>
            <a:miter lim="800000"/>
            <a:headEnd/>
            <a:tailEnd/>
          </a:ln>
        </p:spPr>
        <p:txBody>
          <a:bodyPr/>
          <a:lstStyle/>
          <a:p>
            <a:pPr marL="230188" indent="-230188" eaLnBrk="1" hangingPunct="1">
              <a:lnSpc>
                <a:spcPct val="80000"/>
              </a:lnSpc>
              <a:spcBef>
                <a:spcPct val="20000"/>
              </a:spcBef>
              <a:buClr>
                <a:srgbClr val="CC3300"/>
              </a:buClr>
              <a:buSzPct val="50000"/>
              <a:buFont typeface="Monotype Sorts" pitchFamily="-65" charset="2"/>
              <a:buChar char="l"/>
            </a:pPr>
            <a:endParaRPr lang="en-US" sz="500" u="sng" dirty="0">
              <a:solidFill>
                <a:srgbClr val="FF0000"/>
              </a:solidFill>
              <a:latin typeface="Arial" pitchFamily="34" charset="0"/>
            </a:endParaRPr>
          </a:p>
          <a:p>
            <a:pPr marL="230188" indent="-230188" eaLnBrk="1" hangingPunct="1">
              <a:spcBef>
                <a:spcPct val="20000"/>
              </a:spcBef>
              <a:buClr>
                <a:srgbClr val="CC3300"/>
              </a:buClr>
              <a:buSzPct val="50000"/>
              <a:buFont typeface="Monotype Sorts" pitchFamily="-65" charset="2"/>
              <a:buNone/>
            </a:pPr>
            <a:r>
              <a:rPr lang="en-US" sz="1600" b="1" dirty="0">
                <a:solidFill>
                  <a:srgbClr val="000099"/>
                </a:solidFill>
                <a:latin typeface="Arial" pitchFamily="34" charset="0"/>
              </a:rPr>
              <a:t>	</a:t>
            </a:r>
            <a:r>
              <a:rPr lang="en-US" sz="1600" b="1" dirty="0">
                <a:latin typeface="Arial" pitchFamily="34" charset="0"/>
              </a:rPr>
              <a:t>All participants in this meeting have certain obligations under the IEEE-SA Patent Policy.  Participants: </a:t>
            </a:r>
          </a:p>
          <a:p>
            <a:pPr marL="630238" lvl="1" indent="-285750" eaLnBrk="1" hangingPunct="1">
              <a:spcBef>
                <a:spcPct val="20000"/>
              </a:spcBef>
              <a:buClr>
                <a:srgbClr val="CC3300"/>
              </a:buClr>
              <a:buSzPct val="50000"/>
              <a:buFont typeface="Monotype Sorts" pitchFamily="-65" charset="2"/>
              <a:buChar char="l"/>
            </a:pPr>
            <a:r>
              <a:rPr lang="en-US" sz="1600" b="1" dirty="0">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eaLnBrk="1" hangingPunct="1">
              <a:spcBef>
                <a:spcPct val="20000"/>
              </a:spcBef>
              <a:buClr>
                <a:srgbClr val="CC3300"/>
              </a:buClr>
              <a:buSzPct val="50000"/>
              <a:buFont typeface="Monotype Sorts" pitchFamily="-65" charset="2"/>
              <a:buChar char="l"/>
            </a:pPr>
            <a:r>
              <a:rPr lang="en-US" sz="1400" b="1" dirty="0">
                <a:latin typeface="Arial" pitchFamily="34" charset="0"/>
              </a:rPr>
              <a:t>“Personal awareness” means that the participant “is personally aware that the holder may have a potential Essential Patent Claim,” even if the participant is not personally aware of the specific patents or patent claims</a:t>
            </a:r>
          </a:p>
          <a:p>
            <a:pPr marL="630238" lvl="1" indent="-285750" eaLnBrk="1" hangingPunct="1">
              <a:spcBef>
                <a:spcPct val="20000"/>
              </a:spcBef>
              <a:buClr>
                <a:srgbClr val="CC3300"/>
              </a:buClr>
              <a:buSzPct val="50000"/>
              <a:buFont typeface="Monotype Sorts" pitchFamily="-65" charset="2"/>
              <a:buChar char="l"/>
            </a:pPr>
            <a:r>
              <a:rPr lang="en-US" sz="1600" b="1" dirty="0">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eaLnBrk="1" hangingPunct="1">
              <a:spcBef>
                <a:spcPct val="20000"/>
              </a:spcBef>
              <a:buClr>
                <a:srgbClr val="CC3300"/>
              </a:buClr>
              <a:buSzPct val="50000"/>
              <a:buFont typeface="Monotype Sorts" pitchFamily="-65" charset="2"/>
              <a:buChar char="l"/>
            </a:pPr>
            <a:r>
              <a:rPr lang="en-US" sz="1600" b="1" dirty="0">
                <a:latin typeface="Arial" pitchFamily="34" charset="0"/>
              </a:rPr>
              <a:t>The above does not apply if the patent claim is already the subject of an Accepted Letter of Assurance that applies to the proposed standard(s) under consideration by this group</a:t>
            </a:r>
          </a:p>
          <a:p>
            <a:pPr marL="230188" indent="-230188" eaLnBrk="1" hangingPunct="1">
              <a:spcBef>
                <a:spcPct val="20000"/>
              </a:spcBef>
              <a:buClr>
                <a:srgbClr val="CC3300"/>
              </a:buClr>
              <a:buSzPct val="50000"/>
              <a:buFont typeface="Monotype Sorts" pitchFamily="-65" charset="2"/>
              <a:buNone/>
            </a:pPr>
            <a:r>
              <a:rPr lang="en-GB" sz="1600" dirty="0">
                <a:latin typeface="Arial" pitchFamily="34" charset="0"/>
              </a:rPr>
              <a:t>		Quoted text excerpted from IEEE-SA Standards Board Bylaws </a:t>
            </a:r>
            <a:r>
              <a:rPr lang="en-GB" sz="1600" dirty="0" err="1">
                <a:latin typeface="Arial" pitchFamily="34" charset="0"/>
              </a:rPr>
              <a:t>subclause</a:t>
            </a:r>
            <a:r>
              <a:rPr lang="en-GB" sz="1600" dirty="0">
                <a:latin typeface="Arial" pitchFamily="34" charset="0"/>
              </a:rPr>
              <a:t> 6.2</a:t>
            </a:r>
            <a:endParaRPr lang="en-US" sz="1600" dirty="0">
              <a:latin typeface="Arial" pitchFamily="34" charset="0"/>
            </a:endParaRPr>
          </a:p>
          <a:p>
            <a:pPr marL="230188" indent="-230188" eaLnBrk="1" hangingPunct="1">
              <a:spcBef>
                <a:spcPct val="20000"/>
              </a:spcBef>
              <a:buClr>
                <a:srgbClr val="CC3300"/>
              </a:buClr>
              <a:buSzPct val="50000"/>
              <a:buFont typeface="Monotype Sorts" pitchFamily="-65" charset="2"/>
              <a:buChar char="l"/>
            </a:pPr>
            <a:r>
              <a:rPr lang="en-US" sz="1600" b="1" dirty="0">
                <a:latin typeface="Arial" pitchFamily="34" charset="0"/>
              </a:rPr>
              <a:t>Early identification of holders of potential Essential Patent Claims is strongly encouraged</a:t>
            </a:r>
          </a:p>
          <a:p>
            <a:pPr marL="230188" indent="-230188" eaLnBrk="1" hangingPunct="1">
              <a:spcBef>
                <a:spcPct val="20000"/>
              </a:spcBef>
              <a:buClr>
                <a:srgbClr val="CC3300"/>
              </a:buClr>
              <a:buSzPct val="50000"/>
              <a:buFont typeface="Monotype Sorts" pitchFamily="-65" charset="2"/>
              <a:buChar char="l"/>
            </a:pPr>
            <a:r>
              <a:rPr lang="en-US" sz="1600" b="1" dirty="0">
                <a:latin typeface="Arial" pitchFamily="34" charset="0"/>
              </a:rPr>
              <a:t>No duty to perform a patent search</a:t>
            </a:r>
            <a:endParaRPr lang="en-GB" sz="1600" b="1" dirty="0">
              <a:latin typeface="Arial" pitchFamily="34" charset="0"/>
            </a:endParaRPr>
          </a:p>
        </p:txBody>
      </p:sp>
      <p:sp>
        <p:nvSpPr>
          <p:cNvPr id="9224" name="Text Box 5"/>
          <p:cNvSpPr txBox="1">
            <a:spLocks noChangeArrowheads="1"/>
          </p:cNvSpPr>
          <p:nvPr/>
        </p:nvSpPr>
        <p:spPr bwMode="auto">
          <a:xfrm>
            <a:off x="7620000" y="6019800"/>
            <a:ext cx="952500" cy="366713"/>
          </a:xfrm>
          <a:prstGeom prst="rect">
            <a:avLst/>
          </a:prstGeom>
          <a:noFill/>
          <a:ln w="9525">
            <a:noFill/>
            <a:miter lim="800000"/>
            <a:headEnd/>
            <a:tailEnd/>
          </a:ln>
        </p:spPr>
        <p:txBody>
          <a:bodyPr wrap="none">
            <a:spAutoFit/>
          </a:bodyPr>
          <a:lstStyle/>
          <a:p>
            <a:pPr eaLnBrk="1" hangingPunct="1"/>
            <a:r>
              <a:rPr lang="en-US" sz="1800" b="1" u="sng" dirty="0">
                <a:solidFill>
                  <a:srgbClr val="0066FF"/>
                </a:solidFill>
              </a:rPr>
              <a:t>Slide #1</a:t>
            </a:r>
            <a:endParaRPr lang="en-US" dirty="0">
              <a:solidFill>
                <a:srgbClr val="0066FF"/>
              </a:solidFill>
            </a:endParaRPr>
          </a:p>
        </p:txBody>
      </p:sp>
      <p:sp>
        <p:nvSpPr>
          <p:cNvPr id="9225"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F84857CD-9890-4D37-BE72-2B133ACEFF49}" type="slidenum">
              <a:rPr lang="en-US"/>
              <a:pPr algn="ctr"/>
              <a:t>10</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November 2011</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smtClean="0"/>
              <a:t>Sangsung Choi(ETRI)</a:t>
            </a:r>
            <a:endParaRPr lang="en-US" dirty="0" smtClean="0"/>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10</a:t>
            </a:fld>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idx="4294967295"/>
          </p:nvPr>
        </p:nvSpPr>
        <p:spPr>
          <a:xfrm>
            <a:off x="609600" y="457200"/>
            <a:ext cx="7772400" cy="990600"/>
          </a:xfrm>
        </p:spPr>
        <p:txBody>
          <a:bodyPr/>
          <a:lstStyle/>
          <a:p>
            <a:r>
              <a:rPr lang="en-GB" dirty="0" smtClean="0"/>
              <a:t>Patent Related Links</a:t>
            </a:r>
            <a:endParaRPr lang="en-US" dirty="0" smtClean="0"/>
          </a:p>
        </p:txBody>
      </p:sp>
      <p:sp>
        <p:nvSpPr>
          <p:cNvPr id="10246" name="Rectangle 3"/>
          <p:cNvSpPr>
            <a:spLocks noGrp="1" noChangeArrowheads="1"/>
          </p:cNvSpPr>
          <p:nvPr>
            <p:ph type="body" idx="4294967295"/>
          </p:nvPr>
        </p:nvSpPr>
        <p:spPr>
          <a:xfrm>
            <a:off x="0" y="1524000"/>
            <a:ext cx="8991600" cy="3733800"/>
          </a:xfrm>
        </p:spPr>
        <p:txBody>
          <a:bodyPr/>
          <a:lstStyle/>
          <a:p>
            <a:pPr lvl="1">
              <a:lnSpc>
                <a:spcPct val="90000"/>
              </a:lnSpc>
              <a:buFont typeface="Monotype Sorts" pitchFamily="-65" charset="2"/>
              <a:buNone/>
            </a:pPr>
            <a:r>
              <a:rPr lang="en-US" sz="2400" dirty="0" smtClean="0">
                <a:ea typeface="ＭＳ Ｐゴシック" pitchFamily="-65"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65" charset="2"/>
              <a:buNone/>
            </a:pPr>
            <a:r>
              <a:rPr lang="en-US" sz="2400" dirty="0" smtClean="0">
                <a:ea typeface="ＭＳ Ｐゴシック" pitchFamily="-65" charset="-128"/>
                <a:cs typeface="Times New Roman" pitchFamily="18" charset="0"/>
              </a:rPr>
              <a:t>	Patent Policy is stated in these sources:</a:t>
            </a:r>
          </a:p>
          <a:p>
            <a:pPr lvl="1">
              <a:lnSpc>
                <a:spcPct val="90000"/>
              </a:lnSpc>
              <a:buFont typeface="Monotype Sorts" pitchFamily="-65" charset="2"/>
              <a:buNone/>
            </a:pPr>
            <a:r>
              <a:rPr lang="en-GB" sz="2400" dirty="0" smtClean="0">
                <a:ea typeface="ＭＳ Ｐゴシック" pitchFamily="-65" charset="-128"/>
              </a:rPr>
              <a:t>		IEEE-SA Standards Boards Bylaws</a:t>
            </a:r>
          </a:p>
          <a:p>
            <a:pPr lvl="1">
              <a:lnSpc>
                <a:spcPct val="90000"/>
              </a:lnSpc>
              <a:buFont typeface="Monotype Sorts" pitchFamily="-65" charset="2"/>
              <a:buNone/>
            </a:pPr>
            <a:r>
              <a:rPr lang="en-US" sz="2100" dirty="0" smtClean="0">
                <a:ea typeface="ＭＳ Ｐゴシック" pitchFamily="-65" charset="-128"/>
              </a:rPr>
              <a:t>		</a:t>
            </a:r>
            <a:r>
              <a:rPr lang="en-US" sz="2100" i="1" dirty="0" smtClean="0">
                <a:ea typeface="ＭＳ Ｐゴシック" pitchFamily="-65" charset="-128"/>
              </a:rPr>
              <a:t>http://standards.ieee.org/guides/bylaws/sect6-7.html#6</a:t>
            </a:r>
          </a:p>
          <a:p>
            <a:pPr lvl="1">
              <a:lnSpc>
                <a:spcPct val="90000"/>
              </a:lnSpc>
              <a:buFont typeface="Monotype Sorts" pitchFamily="-65" charset="2"/>
              <a:buNone/>
            </a:pPr>
            <a:r>
              <a:rPr lang="en-GB" sz="2400" dirty="0" smtClean="0">
                <a:ea typeface="ＭＳ Ｐゴシック" pitchFamily="-65" charset="-128"/>
              </a:rPr>
              <a:t>		IEEE-SA Standards Board Operations Manual</a:t>
            </a:r>
          </a:p>
          <a:p>
            <a:pPr lvl="1">
              <a:lnSpc>
                <a:spcPct val="90000"/>
              </a:lnSpc>
              <a:buFont typeface="Monotype Sorts" pitchFamily="-65" charset="2"/>
              <a:buNone/>
            </a:pPr>
            <a:r>
              <a:rPr lang="en-US" sz="2400" dirty="0" smtClean="0">
                <a:ea typeface="ＭＳ Ｐゴシック" pitchFamily="-65" charset="-128"/>
              </a:rPr>
              <a:t>		</a:t>
            </a:r>
            <a:r>
              <a:rPr lang="en-US" sz="2100" i="1" dirty="0" smtClean="0">
                <a:ea typeface="ＭＳ Ｐゴシック" pitchFamily="-65" charset="-128"/>
              </a:rPr>
              <a:t>http://standards.ieee.org/guides/opman/sect6.html#6.3</a:t>
            </a:r>
            <a:endParaRPr lang="en-US" sz="2400" dirty="0" smtClean="0">
              <a:ea typeface="ＭＳ Ｐゴシック" pitchFamily="-65" charset="-128"/>
            </a:endParaRPr>
          </a:p>
          <a:p>
            <a:pPr lvl="1">
              <a:lnSpc>
                <a:spcPct val="90000"/>
              </a:lnSpc>
              <a:buFont typeface="Monotype Sorts" pitchFamily="-65" charset="2"/>
              <a:buNone/>
            </a:pPr>
            <a:r>
              <a:rPr lang="en-US" sz="2400" dirty="0" smtClean="0">
                <a:ea typeface="ＭＳ Ｐゴシック" pitchFamily="-65" charset="-128"/>
                <a:cs typeface="Times New Roman" pitchFamily="18" charset="0"/>
              </a:rPr>
              <a:t>	Material about the patent policy is available at</a:t>
            </a:r>
            <a:r>
              <a:rPr lang="en-US" sz="2400" dirty="0" smtClean="0">
                <a:ea typeface="ＭＳ Ｐゴシック" pitchFamily="-65" charset="-128"/>
              </a:rPr>
              <a:t> </a:t>
            </a:r>
          </a:p>
          <a:p>
            <a:pPr lvl="1">
              <a:lnSpc>
                <a:spcPct val="90000"/>
              </a:lnSpc>
              <a:buFont typeface="Monotype Sorts" pitchFamily="-65" charset="2"/>
              <a:buNone/>
            </a:pPr>
            <a:r>
              <a:rPr lang="en-US" sz="2400" dirty="0" smtClean="0">
                <a:ea typeface="ＭＳ Ｐゴシック" pitchFamily="-65" charset="-128"/>
              </a:rPr>
              <a:t>		</a:t>
            </a:r>
            <a:r>
              <a:rPr lang="en-US" sz="2100" i="1" dirty="0" smtClean="0">
                <a:ea typeface="ＭＳ Ｐゴシック" pitchFamily="-65" charset="-128"/>
              </a:rPr>
              <a:t>http://standards.ieee.org/board/pat/pat-material.html</a:t>
            </a:r>
          </a:p>
        </p:txBody>
      </p:sp>
      <p:sp>
        <p:nvSpPr>
          <p:cNvPr id="10247" name="Text Box 6"/>
          <p:cNvSpPr txBox="1">
            <a:spLocks noChangeArrowheads="1"/>
          </p:cNvSpPr>
          <p:nvPr/>
        </p:nvSpPr>
        <p:spPr bwMode="auto">
          <a:xfrm>
            <a:off x="7620000" y="6019800"/>
            <a:ext cx="952500" cy="366713"/>
          </a:xfrm>
          <a:prstGeom prst="rect">
            <a:avLst/>
          </a:prstGeom>
          <a:noFill/>
          <a:ln w="9525">
            <a:noFill/>
            <a:miter lim="800000"/>
            <a:headEnd/>
            <a:tailEnd/>
          </a:ln>
        </p:spPr>
        <p:txBody>
          <a:bodyPr wrap="none">
            <a:spAutoFit/>
          </a:bodyPr>
          <a:lstStyle/>
          <a:p>
            <a:pPr eaLnBrk="1" hangingPunct="1"/>
            <a:r>
              <a:rPr lang="en-US" sz="1800" b="1" u="sng" dirty="0">
                <a:solidFill>
                  <a:srgbClr val="0066FF"/>
                </a:solidFill>
              </a:rPr>
              <a:t>Slide #2</a:t>
            </a:r>
            <a:endParaRPr lang="en-US" dirty="0">
              <a:solidFill>
                <a:srgbClr val="0066FF"/>
              </a:solidFill>
            </a:endParaRPr>
          </a:p>
        </p:txBody>
      </p:sp>
      <p:sp>
        <p:nvSpPr>
          <p:cNvPr id="10248" name="Rectangle 7"/>
          <p:cNvSpPr>
            <a:spLocks noChangeArrowheads="1"/>
          </p:cNvSpPr>
          <p:nvPr/>
        </p:nvSpPr>
        <p:spPr bwMode="auto">
          <a:xfrm>
            <a:off x="762000" y="5486400"/>
            <a:ext cx="6781800" cy="822325"/>
          </a:xfrm>
          <a:prstGeom prst="rect">
            <a:avLst/>
          </a:prstGeom>
          <a:noFill/>
          <a:ln w="9525">
            <a:noFill/>
            <a:miter lim="800000"/>
            <a:headEnd/>
            <a:tailEnd/>
          </a:ln>
        </p:spPr>
        <p:txBody>
          <a:bodyPr>
            <a:spAutoFit/>
          </a:bodyPr>
          <a:lstStyle/>
          <a:p>
            <a:pPr eaLnBrk="1" hangingPunct="1"/>
            <a:r>
              <a:rPr lang="en-US" b="1" dirty="0">
                <a:solidFill>
                  <a:srgbClr val="000099"/>
                </a:solidFill>
                <a:latin typeface="Arial" pitchFamily="34" charset="0"/>
              </a:rPr>
              <a:t>If you have questions, contact the IEEE-SA Standards Board Patent Committee Administrator at patcom@ieee.org or visit http://standards.ieee.org/board/pat/index.html</a:t>
            </a:r>
          </a:p>
          <a:p>
            <a:pPr algn="ctr" eaLnBrk="1" hangingPunct="1">
              <a:lnSpc>
                <a:spcPct val="80000"/>
              </a:lnSpc>
              <a:spcBef>
                <a:spcPct val="20000"/>
              </a:spcBef>
              <a:buClr>
                <a:srgbClr val="CC3300"/>
              </a:buClr>
              <a:buSzPct val="50000"/>
              <a:buFont typeface="Monotype Sorts" pitchFamily="-65" charset="2"/>
              <a:buNone/>
            </a:pPr>
            <a:endParaRPr lang="en-US" b="1" dirty="0">
              <a:solidFill>
                <a:srgbClr val="000099"/>
              </a:solidFill>
              <a:latin typeface="Arial" pitchFamily="34" charset="0"/>
            </a:endParaRPr>
          </a:p>
          <a:p>
            <a:pPr algn="ctr" eaLnBrk="1" hangingPunct="1">
              <a:lnSpc>
                <a:spcPct val="80000"/>
              </a:lnSpc>
              <a:spcBef>
                <a:spcPct val="20000"/>
              </a:spcBef>
              <a:buClr>
                <a:srgbClr val="CC3300"/>
              </a:buClr>
              <a:buSzPct val="50000"/>
              <a:buFont typeface="Monotype Sorts" pitchFamily="-65" charset="2"/>
              <a:buNone/>
            </a:pPr>
            <a:r>
              <a:rPr lang="en-US" b="1" dirty="0">
                <a:solidFill>
                  <a:srgbClr val="000099"/>
                </a:solidFill>
                <a:latin typeface="Arial" pitchFamily="34" charset="0"/>
              </a:rPr>
              <a:t>This slide set is available at http://standards.ieee.org/board/pat/pat-slideset.ppt </a:t>
            </a:r>
          </a:p>
        </p:txBody>
      </p:sp>
      <p:sp>
        <p:nvSpPr>
          <p:cNvPr id="10249"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1E083401-EDCC-45C9-8F9F-1F2D0D4B7A1C}" type="slidenum">
              <a:rPr lang="en-US"/>
              <a:pPr algn="ctr"/>
              <a:t>11</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November 2011</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smtClean="0"/>
              <a:t>Sangsung Choi(ETRI)</a:t>
            </a:r>
            <a:endParaRPr lang="en-US" dirty="0" smtClean="0"/>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1026"/>
          <p:cNvSpPr>
            <a:spLocks noGrp="1" noChangeArrowheads="1"/>
          </p:cNvSpPr>
          <p:nvPr>
            <p:ph type="title" idx="4294967295"/>
          </p:nvPr>
        </p:nvSpPr>
        <p:spPr>
          <a:xfrm>
            <a:off x="228600" y="457200"/>
            <a:ext cx="8686800" cy="1066800"/>
          </a:xfrm>
        </p:spPr>
        <p:txBody>
          <a:bodyPr/>
          <a:lstStyle/>
          <a:p>
            <a:r>
              <a:rPr lang="en-US" dirty="0" smtClean="0"/>
              <a:t>Call for Potentially Essential Patents</a:t>
            </a:r>
          </a:p>
        </p:txBody>
      </p:sp>
      <p:sp>
        <p:nvSpPr>
          <p:cNvPr id="11270" name="Rectangle 1027"/>
          <p:cNvSpPr>
            <a:spLocks noGrp="1" noChangeArrowheads="1"/>
          </p:cNvSpPr>
          <p:nvPr>
            <p:ph type="body" idx="4294967295"/>
          </p:nvPr>
        </p:nvSpPr>
        <p:spPr>
          <a:xfrm>
            <a:off x="533400" y="1600200"/>
            <a:ext cx="8001000" cy="4572000"/>
          </a:xfrm>
        </p:spPr>
        <p:txBody>
          <a:bodyPr/>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dirty="0" smtClean="0">
                <a:ea typeface="ＭＳ Ｐゴシック" pitchFamily="-65" charset="-128"/>
              </a:rPr>
              <a:t>Either speak up now or</a:t>
            </a:r>
          </a:p>
          <a:p>
            <a:pPr lvl="1"/>
            <a:r>
              <a:rPr lang="en-US" sz="2000" dirty="0" smtClean="0">
                <a:ea typeface="ＭＳ Ｐゴシック" pitchFamily="-65" charset="-128"/>
              </a:rPr>
              <a:t>Provide the chair of this group with the identity of the holder(s) of any and all such claims as soon as possible or</a:t>
            </a:r>
          </a:p>
          <a:p>
            <a:pPr lvl="1"/>
            <a:r>
              <a:rPr lang="en-US" sz="2000" dirty="0" smtClean="0">
                <a:ea typeface="ＭＳ Ｐゴシック" pitchFamily="-65" charset="-128"/>
              </a:rPr>
              <a:t>Cause an LOA to be submitted</a:t>
            </a:r>
          </a:p>
        </p:txBody>
      </p:sp>
      <p:sp>
        <p:nvSpPr>
          <p:cNvPr id="11271" name="Text Box 1028"/>
          <p:cNvSpPr txBox="1">
            <a:spLocks noChangeArrowheads="1"/>
          </p:cNvSpPr>
          <p:nvPr/>
        </p:nvSpPr>
        <p:spPr bwMode="auto">
          <a:xfrm>
            <a:off x="7620000" y="6019800"/>
            <a:ext cx="952500" cy="369888"/>
          </a:xfrm>
          <a:prstGeom prst="rect">
            <a:avLst/>
          </a:prstGeom>
          <a:noFill/>
          <a:ln w="9525">
            <a:noFill/>
            <a:miter lim="800000"/>
            <a:headEnd/>
            <a:tailEnd/>
          </a:ln>
        </p:spPr>
        <p:txBody>
          <a:bodyPr>
            <a:spAutoFit/>
          </a:bodyPr>
          <a:lstStyle/>
          <a:p>
            <a:pPr eaLnBrk="1" hangingPunct="1"/>
            <a:r>
              <a:rPr lang="en-US" sz="1800" b="1" u="sng" dirty="0">
                <a:solidFill>
                  <a:srgbClr val="0066FF"/>
                </a:solidFill>
              </a:rPr>
              <a:t>Slide #3</a:t>
            </a:r>
          </a:p>
        </p:txBody>
      </p:sp>
      <p:sp>
        <p:nvSpPr>
          <p:cNvPr id="11272"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FCB444C3-79C8-4AAF-823C-3C7F52F47B68}" type="slidenum">
              <a:rPr lang="en-US"/>
              <a:pPr algn="ctr"/>
              <a:t>12</a:t>
            </a:fld>
            <a:endParaRPr lang="en-US"/>
          </a:p>
        </p:txBody>
      </p:sp>
      <p:sp>
        <p:nvSpPr>
          <p:cNvPr id="9" name="Date Placeholder 5"/>
          <p:cNvSpPr>
            <a:spLocks noGrp="1"/>
          </p:cNvSpPr>
          <p:nvPr>
            <p:ph type="dt" sz="quarter" idx="12"/>
          </p:nvPr>
        </p:nvSpPr>
        <p:spPr>
          <a:xfrm>
            <a:off x="609600" y="304800"/>
            <a:ext cx="1905000" cy="247650"/>
          </a:xfrm>
          <a:noFill/>
        </p:spPr>
        <p:txBody>
          <a:bodyPr/>
          <a:lstStyle/>
          <a:p>
            <a:r>
              <a:rPr lang="en-US" altLang="ko-KR" smtClean="0"/>
              <a:t>November 2011</a:t>
            </a:r>
            <a:endParaRPr lang="en-US" dirty="0"/>
          </a:p>
        </p:txBody>
      </p:sp>
      <p:sp>
        <p:nvSpPr>
          <p:cNvPr id="10" name="Footer Placeholder 3"/>
          <p:cNvSpPr>
            <a:spLocks noGrp="1"/>
          </p:cNvSpPr>
          <p:nvPr>
            <p:ph type="ftr" sz="quarter" idx="10"/>
          </p:nvPr>
        </p:nvSpPr>
        <p:spPr>
          <a:xfrm>
            <a:off x="6096000" y="6492875"/>
            <a:ext cx="2438400" cy="184666"/>
          </a:xfrm>
        </p:spPr>
        <p:txBody>
          <a:bodyPr/>
          <a:lstStyle/>
          <a:p>
            <a:r>
              <a:rPr lang="en-US" smtClean="0"/>
              <a:t>Sangsung Choi(ETRI)</a:t>
            </a:r>
            <a:endParaRPr lang="en-US" dirty="0" smtClean="0"/>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838200"/>
            <a:ext cx="8458200" cy="762000"/>
          </a:xfrm>
        </p:spPr>
        <p:txBody>
          <a:bodyPr/>
          <a:lstStyle/>
          <a:p>
            <a:r>
              <a:rPr lang="en-US" sz="3600" dirty="0" smtClean="0"/>
              <a:t>Other Guidelines for IEEE WG Meetings</a:t>
            </a:r>
          </a:p>
        </p:txBody>
      </p:sp>
      <p:sp>
        <p:nvSpPr>
          <p:cNvPr id="1229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600200"/>
            <a:ext cx="8229600" cy="4572000"/>
          </a:xfrm>
          <a:prstGeom prst="rect">
            <a:avLst/>
          </a:prstGeom>
          <a:noFill/>
          <a:ln w="9525">
            <a:noFill/>
            <a:miter lim="800000"/>
            <a:headEnd/>
            <a:tailEnd/>
          </a:ln>
        </p:spPr>
        <p:txBody>
          <a:bodyPr/>
          <a:lstStyle/>
          <a:p>
            <a:pPr marL="230188" indent="-230188" eaLnBrk="1" hangingPunct="1">
              <a:lnSpc>
                <a:spcPct val="80000"/>
              </a:lnSpc>
              <a:spcBef>
                <a:spcPct val="20000"/>
              </a:spcBef>
              <a:buClr>
                <a:srgbClr val="CC3300"/>
              </a:buClr>
              <a:buSzPct val="50000"/>
              <a:buFont typeface="Monotype Sorts" pitchFamily="-65" charset="2"/>
              <a:buChar char="l"/>
            </a:pPr>
            <a:endParaRPr lang="en-US" sz="700" u="sng" dirty="0">
              <a:solidFill>
                <a:srgbClr val="FF0000"/>
              </a:solidFill>
              <a:latin typeface="Arial" pitchFamily="34" charset="0"/>
            </a:endParaRPr>
          </a:p>
          <a:p>
            <a:pPr marL="230188" indent="-230188" eaLnBrk="1" hangingPunct="1">
              <a:lnSpc>
                <a:spcPct val="80000"/>
              </a:lnSpc>
              <a:spcBef>
                <a:spcPct val="20000"/>
              </a:spcBef>
              <a:spcAft>
                <a:spcPct val="40000"/>
              </a:spcAft>
              <a:buClr>
                <a:srgbClr val="CC3300"/>
              </a:buClr>
              <a:buSzPct val="50000"/>
              <a:buFont typeface="Monotype Sorts" pitchFamily="-65" charset="2"/>
              <a:buChar char="l"/>
            </a:pPr>
            <a:r>
              <a:rPr lang="en-US" sz="1800" b="1" dirty="0">
                <a:latin typeface="Arial" pitchFamily="34" charset="0"/>
              </a:rPr>
              <a:t>All IEEE-SA standards meetings shall be conducted in compliance with all applicable laws, including antitrust and competition laws. </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discuss the interpretation, validity, or essentiality of patents/patent claims. </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discuss specific license rates, terms, or conditions.</a:t>
            </a:r>
          </a:p>
          <a:p>
            <a:pPr marL="1143000" lvl="2" indent="-228600" eaLnBrk="1" hangingPunct="1">
              <a:lnSpc>
                <a:spcPct val="80000"/>
              </a:lnSpc>
              <a:spcBef>
                <a:spcPct val="20000"/>
              </a:spcBef>
              <a:spcAft>
                <a:spcPct val="40000"/>
              </a:spcAft>
              <a:buClr>
                <a:srgbClr val="CC3300"/>
              </a:buClr>
              <a:buSzPct val="50000"/>
              <a:buFont typeface="Monotype Sorts" pitchFamily="-65" charset="2"/>
              <a:buChar char="l"/>
            </a:pPr>
            <a:r>
              <a:rPr lang="en-US" sz="1400" dirty="0">
                <a:latin typeface="Arial" pitchFamily="34" charset="0"/>
              </a:rPr>
              <a:t>Relative costs, including licensing costs of essential patent claims, of different technical approaches may be discussed in standards development meetings. </a:t>
            </a:r>
          </a:p>
          <a:p>
            <a:pPr marL="1600200" lvl="3" indent="-228600" eaLnBrk="1" hangingPunct="1">
              <a:lnSpc>
                <a:spcPct val="80000"/>
              </a:lnSpc>
              <a:spcBef>
                <a:spcPct val="20000"/>
              </a:spcBef>
              <a:spcAft>
                <a:spcPct val="40000"/>
              </a:spcAft>
              <a:buClr>
                <a:srgbClr val="CC3300"/>
              </a:buClr>
              <a:buSzPct val="50000"/>
              <a:buFont typeface="Monotype Sorts" pitchFamily="-65" charset="2"/>
              <a:buChar char="l"/>
            </a:pPr>
            <a:r>
              <a:rPr lang="en-GB" sz="1400" dirty="0">
                <a:latin typeface="Arial" pitchFamily="34" charset="0"/>
              </a:rPr>
              <a:t>Technical considerations remain primary focus</a:t>
            </a:r>
            <a:endParaRPr lang="en-US" sz="1400" dirty="0">
              <a:latin typeface="Arial" pitchFamily="34" charset="0"/>
            </a:endParaRP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discuss or engage in the fixing of product prices, allocation of customers, or division of sales markets.</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discuss the status or substance of ongoing or threatened litigation.</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be silent if inappropriate topics are discussed … do formally object.</a:t>
            </a:r>
          </a:p>
          <a:p>
            <a:pPr marL="230188" indent="-230188" algn="ctr" eaLnBrk="1" hangingPunct="1">
              <a:lnSpc>
                <a:spcPct val="80000"/>
              </a:lnSpc>
              <a:spcBef>
                <a:spcPct val="20000"/>
              </a:spcBef>
              <a:buClr>
                <a:srgbClr val="CC3300"/>
              </a:buClr>
              <a:buSzPct val="50000"/>
              <a:buFont typeface="Monotype Sorts" pitchFamily="-65" charset="2"/>
              <a:buNone/>
            </a:pPr>
            <a:r>
              <a:rPr lang="en-US" sz="1000" b="1" dirty="0">
                <a:solidFill>
                  <a:srgbClr val="000099"/>
                </a:solidFill>
                <a:latin typeface="Arial" pitchFamily="34" charset="0"/>
              </a:rPr>
              <a:t>---------------------------------------------------------------   </a:t>
            </a:r>
            <a:endParaRPr lang="en-US" b="1" dirty="0">
              <a:solidFill>
                <a:srgbClr val="000099"/>
              </a:solidFill>
              <a:latin typeface="Arial" pitchFamily="34" charset="0"/>
            </a:endParaRPr>
          </a:p>
          <a:p>
            <a:pPr marL="230188" indent="-230188" algn="ctr" eaLnBrk="1" hangingPunct="1">
              <a:lnSpc>
                <a:spcPct val="80000"/>
              </a:lnSpc>
              <a:spcBef>
                <a:spcPct val="20000"/>
              </a:spcBef>
              <a:buClr>
                <a:srgbClr val="CC3300"/>
              </a:buClr>
              <a:buSzPct val="50000"/>
              <a:buFont typeface="Monotype Sorts" pitchFamily="-65" charset="2"/>
              <a:buNone/>
            </a:pPr>
            <a:r>
              <a:rPr lang="en-US" b="1" dirty="0">
                <a:solidFill>
                  <a:srgbClr val="000099"/>
                </a:solidFill>
                <a:latin typeface="Arial" pitchFamily="34" charset="0"/>
              </a:rPr>
              <a:t>See </a:t>
            </a:r>
            <a:r>
              <a:rPr lang="en-US" b="1" i="1" dirty="0">
                <a:solidFill>
                  <a:srgbClr val="000099"/>
                </a:solidFill>
                <a:latin typeface="Arial" pitchFamily="34" charset="0"/>
              </a:rPr>
              <a:t>IEEE-SA Standards Board Operations Manual</a:t>
            </a:r>
            <a:r>
              <a:rPr lang="en-US" b="1" dirty="0">
                <a:solidFill>
                  <a:srgbClr val="000099"/>
                </a:solidFill>
                <a:latin typeface="Arial" pitchFamily="34" charset="0"/>
              </a:rPr>
              <a:t>, clause 5.3.10 and </a:t>
            </a:r>
            <a:r>
              <a:rPr lang="en-GB" b="1" dirty="0">
                <a:solidFill>
                  <a:srgbClr val="000099"/>
                </a:solidFill>
                <a:latin typeface="Arial" pitchFamily="34" charset="0"/>
              </a:rPr>
              <a:t>“Promoting Competition and Innovation: What You Need to Know about the IEEE Standards Association's Antitrust and Competition Policy”</a:t>
            </a:r>
            <a:r>
              <a:rPr lang="en-US" b="1" dirty="0">
                <a:solidFill>
                  <a:srgbClr val="000099"/>
                </a:solidFill>
                <a:latin typeface="Arial" pitchFamily="34" charset="0"/>
              </a:rPr>
              <a:t> for more details.</a:t>
            </a:r>
          </a:p>
        </p:txBody>
      </p:sp>
      <p:sp>
        <p:nvSpPr>
          <p:cNvPr id="12296" name="Text Box 7"/>
          <p:cNvSpPr txBox="1">
            <a:spLocks noChangeArrowheads="1"/>
          </p:cNvSpPr>
          <p:nvPr/>
        </p:nvSpPr>
        <p:spPr bwMode="auto">
          <a:xfrm>
            <a:off x="7620000" y="6019800"/>
            <a:ext cx="952500" cy="366713"/>
          </a:xfrm>
          <a:prstGeom prst="rect">
            <a:avLst/>
          </a:prstGeom>
          <a:noFill/>
          <a:ln w="9525">
            <a:noFill/>
            <a:miter lim="800000"/>
            <a:headEnd/>
            <a:tailEnd/>
          </a:ln>
        </p:spPr>
        <p:txBody>
          <a:bodyPr wrap="none">
            <a:spAutoFit/>
          </a:bodyPr>
          <a:lstStyle/>
          <a:p>
            <a:pPr eaLnBrk="1" hangingPunct="1"/>
            <a:r>
              <a:rPr lang="en-US" sz="1800" b="1" u="sng" dirty="0">
                <a:solidFill>
                  <a:srgbClr val="0066FF"/>
                </a:solidFill>
              </a:rPr>
              <a:t>Slide #4</a:t>
            </a:r>
            <a:endParaRPr lang="en-US" dirty="0">
              <a:solidFill>
                <a:srgbClr val="0066FF"/>
              </a:solidFill>
            </a:endParaRP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13</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November 2011</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smtClean="0"/>
              <a:t>Sangsung Choi(ETRI)</a:t>
            </a:r>
            <a:endParaRPr lang="en-US" dirty="0" smtClean="0"/>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13</a:t>
            </a:fld>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533400"/>
            <a:ext cx="8458200" cy="762000"/>
          </a:xfrm>
        </p:spPr>
        <p:txBody>
          <a:bodyPr/>
          <a:lstStyle/>
          <a:p>
            <a:r>
              <a:rPr lang="en-US" dirty="0" smtClean="0"/>
              <a:t>Future Plan/Timeline</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28600" lvl="1" indent="-228600">
              <a:buFont typeface="Arial" pitchFamily="34" charset="0"/>
              <a:buChar char="•"/>
            </a:pPr>
            <a:r>
              <a:rPr lang="en-US" altLang="ko-KR" sz="2800" dirty="0" smtClean="0"/>
              <a:t>Form a New Task Group </a:t>
            </a:r>
          </a:p>
          <a:p>
            <a:pPr marL="228600" lvl="1" indent="-228600"/>
            <a:r>
              <a:rPr lang="en-US" sz="2400" dirty="0" smtClean="0"/>
              <a:t>   </a:t>
            </a:r>
            <a:r>
              <a:rPr lang="en-US" sz="2000" dirty="0" smtClean="0"/>
              <a:t>- Affirm new officers for TG4m                                             September 2011</a:t>
            </a:r>
          </a:p>
          <a:p>
            <a:pPr marL="228600" lvl="1" indent="-228600"/>
            <a:r>
              <a:rPr lang="en-US" sz="2000" dirty="0" smtClean="0"/>
              <a:t>    - Prepare the technical guidance document                            November 2011</a:t>
            </a:r>
          </a:p>
          <a:p>
            <a:pPr>
              <a:buFont typeface="Arial" pitchFamily="34" charset="0"/>
              <a:buChar char="•"/>
            </a:pPr>
            <a:r>
              <a:rPr lang="en-US" altLang="ko-KR" sz="2400" dirty="0" smtClean="0"/>
              <a:t> </a:t>
            </a:r>
            <a:r>
              <a:rPr lang="en-US" altLang="ko-KR" sz="2800" dirty="0" smtClean="0"/>
              <a:t>Proposal Effort</a:t>
            </a:r>
          </a:p>
          <a:p>
            <a:r>
              <a:rPr lang="en-US" altLang="ko-KR" sz="2000" dirty="0" smtClean="0">
                <a:solidFill>
                  <a:srgbClr val="0000FF"/>
                </a:solidFill>
              </a:rPr>
              <a:t>  </a:t>
            </a:r>
            <a:r>
              <a:rPr lang="en-US" altLang="ko-KR" sz="2000" dirty="0" smtClean="0"/>
              <a:t> - Call for Proposals				                  January 2012</a:t>
            </a:r>
          </a:p>
          <a:p>
            <a:r>
              <a:rPr lang="en-US" altLang="ko-KR" sz="2000" dirty="0" smtClean="0"/>
              <a:t>   - Preliminary Proposals			                                   March 2012 </a:t>
            </a:r>
          </a:p>
          <a:p>
            <a:r>
              <a:rPr lang="en-US" altLang="ko-KR" sz="2000" dirty="0" smtClean="0"/>
              <a:t>   - Final Proposals				                       May 2012</a:t>
            </a:r>
          </a:p>
          <a:p>
            <a:r>
              <a:rPr lang="en-US" altLang="ko-KR" sz="2000" dirty="0" smtClean="0"/>
              <a:t>    - Adopt Baseline				                        July 2012</a:t>
            </a:r>
          </a:p>
          <a:p>
            <a:pPr>
              <a:buFont typeface="Arial" pitchFamily="34" charset="0"/>
              <a:buChar char="•"/>
            </a:pPr>
            <a:r>
              <a:rPr lang="en-US" altLang="ko-KR" sz="2400" dirty="0" smtClean="0"/>
              <a:t> D</a:t>
            </a:r>
            <a:r>
              <a:rPr lang="en-US" altLang="ko-KR" sz="2800" dirty="0" smtClean="0"/>
              <a:t>rafting</a:t>
            </a:r>
          </a:p>
          <a:p>
            <a:r>
              <a:rPr lang="en-US" altLang="ko-KR" sz="2000" dirty="0" smtClean="0"/>
              <a:t>   - Preliminary draft	    	                                          September 2012</a:t>
            </a:r>
          </a:p>
          <a:p>
            <a:r>
              <a:rPr lang="en-US" altLang="ko-KR" sz="2000" smtClean="0"/>
              <a:t>   </a:t>
            </a:r>
            <a:r>
              <a:rPr lang="en-US" altLang="ko-KR" sz="2000" dirty="0" smtClean="0"/>
              <a:t>- Final draft (ready for WG Letter Ballot)	                            November 2012</a:t>
            </a:r>
          </a:p>
          <a:p>
            <a:pPr>
              <a:buFont typeface="Arial" pitchFamily="34" charset="0"/>
              <a:buChar char="•"/>
            </a:pPr>
            <a:r>
              <a:rPr lang="en-US" altLang="ko-KR" sz="2400" dirty="0" smtClean="0"/>
              <a:t> </a:t>
            </a:r>
            <a:r>
              <a:rPr lang="en-US" altLang="ko-KR" sz="2800" dirty="0" smtClean="0"/>
              <a:t>Balloting</a:t>
            </a:r>
          </a:p>
          <a:p>
            <a:r>
              <a:rPr lang="en-US" altLang="ko-KR" sz="2000" dirty="0" smtClean="0"/>
              <a:t>   - Letter ballot				                                January 2013</a:t>
            </a:r>
          </a:p>
          <a:p>
            <a:r>
              <a:rPr lang="en-US" altLang="ko-KR" sz="2000" dirty="0" smtClean="0"/>
              <a:t>   - Recirculation                                            March/May, July, September 2013</a:t>
            </a:r>
          </a:p>
          <a:p>
            <a:r>
              <a:rPr lang="en-US" altLang="ko-KR" sz="2000" dirty="0" smtClean="0"/>
              <a:t>   - Sponsor ballot                                                                        November 2013</a:t>
            </a: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14</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November 2011</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smtClean="0"/>
              <a:t>Sangsung Choi(ETRI)</a:t>
            </a:r>
            <a:endParaRPr lang="en-US" dirty="0" smtClean="0"/>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14</a:t>
            </a:fld>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ext Box 1"/>
          <p:cNvSpPr txBox="1">
            <a:spLocks noChangeArrowheads="1"/>
          </p:cNvSpPr>
          <p:nvPr/>
        </p:nvSpPr>
        <p:spPr bwMode="auto">
          <a:xfrm>
            <a:off x="4116388" y="6475413"/>
            <a:ext cx="989012" cy="18256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spAutoFit/>
          </a:bodyPr>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Slide </a:t>
            </a:r>
            <a:fld id="{74454ACA-EB44-4727-ACBB-06C77919DC32}" type="slidenum">
              <a:rPr lang="en-US">
                <a:solidFill>
                  <a:srgbClr val="000000"/>
                </a:solidFill>
              </a:rPr>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a:t>
            </a:fld>
            <a:endParaRPr lang="en-US">
              <a:solidFill>
                <a:srgbClr val="000000"/>
              </a:solidFill>
            </a:endParaRPr>
          </a:p>
        </p:txBody>
      </p:sp>
      <p:sp>
        <p:nvSpPr>
          <p:cNvPr id="5122" name="Text Box 2"/>
          <p:cNvSpPr txBox="1">
            <a:spLocks noChangeArrowheads="1"/>
          </p:cNvSpPr>
          <p:nvPr/>
        </p:nvSpPr>
        <p:spPr bwMode="auto">
          <a:xfrm>
            <a:off x="4116388" y="6475413"/>
            <a:ext cx="989012" cy="18256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spAutoFit/>
          </a:bodyPr>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Slide </a:t>
            </a:r>
            <a:fld id="{9C503184-DDCD-4902-B46A-9C7D4DC91F3D}" type="slidenum">
              <a:rPr lang="en-US">
                <a:solidFill>
                  <a:srgbClr val="000000"/>
                </a:solidFill>
              </a:rPr>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a:t>
            </a:fld>
            <a:endParaRPr lang="en-US">
              <a:solidFill>
                <a:srgbClr val="000000"/>
              </a:solidFill>
            </a:endParaRPr>
          </a:p>
        </p:txBody>
      </p:sp>
      <p:sp>
        <p:nvSpPr>
          <p:cNvPr id="5123" name="Text Box 3"/>
          <p:cNvSpPr txBox="1">
            <a:spLocks noChangeArrowheads="1"/>
          </p:cNvSpPr>
          <p:nvPr/>
        </p:nvSpPr>
        <p:spPr bwMode="auto">
          <a:xfrm>
            <a:off x="685800" y="762000"/>
            <a:ext cx="7772400" cy="685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ClrTx/>
              <a:buFontTx/>
              <a:buNone/>
              <a:defRPr/>
            </a:pPr>
            <a:r>
              <a:rPr lang="en-US" sz="3600" b="1" dirty="0" smtClean="0"/>
              <a:t>PAR Scope</a:t>
            </a:r>
          </a:p>
        </p:txBody>
      </p:sp>
      <p:sp>
        <p:nvSpPr>
          <p:cNvPr id="5124" name="Text Box 4"/>
          <p:cNvSpPr txBox="1">
            <a:spLocks noChangeArrowheads="1"/>
          </p:cNvSpPr>
          <p:nvPr/>
        </p:nvSpPr>
        <p:spPr bwMode="auto">
          <a:xfrm>
            <a:off x="457200" y="1524000"/>
            <a:ext cx="8153400" cy="48006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lstStyle>
            <a:lvl1pPr marL="342900" indent="-334963">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1pPr>
            <a:lvl2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9pPr>
          </a:lstStyle>
          <a:p>
            <a:pPr marL="263525" indent="-255588" algn="just">
              <a:buFont typeface="Arial" pitchFamily="34" charset="0"/>
              <a:buChar char="•"/>
              <a:tabLst>
                <a:tab pos="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altLang="ko-KR" sz="2800" dirty="0" smtClean="0"/>
              <a:t>This amendment specifies a physical layer for 802.15.4 meeting TV white space regulatory requirements in as many regulatory domains as practical and also any necessary Media Access Control (MAC) changes needed to support this physical layer. The amendment enables operation in the VHF/UHF TV broadcast bands between 54 MHz and 862 MHz, supporting typical data rates in the 40 </a:t>
            </a:r>
            <a:r>
              <a:rPr lang="en-US" altLang="ko-KR" sz="2800" dirty="0" err="1" smtClean="0"/>
              <a:t>kbits</a:t>
            </a:r>
            <a:r>
              <a:rPr lang="en-US" altLang="ko-KR" sz="2800" dirty="0" smtClean="0"/>
              <a:t> per second to 2000 </a:t>
            </a:r>
            <a:r>
              <a:rPr lang="en-US" altLang="ko-KR" sz="2800" dirty="0" err="1" smtClean="0"/>
              <a:t>kbits</a:t>
            </a:r>
            <a:r>
              <a:rPr lang="en-US" altLang="ko-KR" sz="2800" dirty="0" smtClean="0"/>
              <a:t> per second range, to realize optimal and power efficient device command and control applications</a:t>
            </a:r>
          </a:p>
          <a:p>
            <a:pPr marL="263525" indent="-255588" algn="just">
              <a:buFont typeface="Arial" pitchFamily="34" charset="0"/>
              <a:buChar char="•"/>
              <a:tabLst>
                <a:tab pos="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altLang="ko-KR" sz="2400" b="1" dirty="0" smtClean="0"/>
          </a:p>
          <a:p>
            <a:pPr marL="263525" indent="-255588" algn="dist">
              <a:buFont typeface="Arial" pitchFamily="34" charset="0"/>
              <a:buChar char="•"/>
              <a:tabLst>
                <a:tab pos="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altLang="ko-KR" sz="2400" b="1" dirty="0" smtClean="0"/>
          </a:p>
          <a:p>
            <a:pPr marL="0" indent="7938" algn="just">
              <a:tabLst>
                <a:tab pos="8255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altLang="ko-KR" sz="2400" b="1" dirty="0" smtClean="0"/>
              <a:t> </a:t>
            </a:r>
            <a:br>
              <a:rPr lang="en-US" altLang="ko-KR" sz="2400" b="1" dirty="0" smtClean="0"/>
            </a:br>
            <a:r>
              <a:rPr lang="en-US" altLang="ko-KR" sz="2400" b="1" dirty="0" smtClean="0"/>
              <a:t> </a:t>
            </a:r>
            <a:br>
              <a:rPr lang="en-US" altLang="ko-KR" sz="2400" b="1" dirty="0" smtClean="0"/>
            </a:br>
            <a:r>
              <a:rPr lang="en-US" sz="2400" b="1" dirty="0" smtClean="0"/>
              <a:t>  </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990600"/>
            <a:ext cx="7772400" cy="762000"/>
          </a:xfrm>
        </p:spPr>
        <p:txBody>
          <a:bodyPr/>
          <a:lstStyle/>
          <a:p>
            <a:r>
              <a:rPr lang="en-US" sz="3600" b="1" dirty="0" smtClean="0">
                <a:ea typeface="ＭＳ Ｐゴシック" pitchFamily="-65" charset="-128"/>
              </a:rPr>
              <a:t>PAR Purpose</a:t>
            </a:r>
          </a:p>
        </p:txBody>
      </p:sp>
      <p:sp>
        <p:nvSpPr>
          <p:cNvPr id="3075" name="Content Placeholder 2"/>
          <p:cNvSpPr>
            <a:spLocks noGrp="1"/>
          </p:cNvSpPr>
          <p:nvPr>
            <p:ph idx="1"/>
          </p:nvPr>
        </p:nvSpPr>
        <p:spPr>
          <a:xfrm>
            <a:off x="304800" y="1828800"/>
            <a:ext cx="8458200" cy="2362200"/>
          </a:xfrm>
        </p:spPr>
        <p:txBody>
          <a:bodyPr/>
          <a:lstStyle/>
          <a:p>
            <a:pPr algn="just">
              <a:spcBef>
                <a:spcPts val="0"/>
              </a:spcBef>
            </a:pPr>
            <a:r>
              <a:rPr lang="en-US" altLang="ko-KR" dirty="0" smtClean="0"/>
              <a:t>The purpose of this amendment is to allow 802.15.4 wireless networks to take advantage of the TV white space spectrum for use in large scale device command and control applications.</a:t>
            </a:r>
            <a:br>
              <a:rPr lang="en-US" altLang="ko-KR" dirty="0" smtClean="0"/>
            </a:br>
            <a:r>
              <a:rPr lang="en-US" altLang="ko-KR" dirty="0" smtClean="0"/>
              <a:t/>
            </a:r>
            <a:br>
              <a:rPr lang="en-US" altLang="ko-KR" dirty="0" smtClean="0"/>
            </a:br>
            <a:endParaRPr lang="en-US" sz="2800" dirty="0" smtClean="0">
              <a:ea typeface="ＭＳ Ｐゴシック" pitchFamily="-65" charset="-128"/>
            </a:endParaRPr>
          </a:p>
          <a:p>
            <a:pPr>
              <a:spcBef>
                <a:spcPts val="600"/>
              </a:spcBef>
              <a:buNone/>
            </a:pPr>
            <a:r>
              <a:rPr lang="en-US" sz="2800" dirty="0" smtClean="0">
                <a:ea typeface="ＭＳ Ｐゴシック" pitchFamily="-65" charset="-128"/>
              </a:rPr>
              <a:t>     </a:t>
            </a:r>
          </a:p>
          <a:p>
            <a:pPr>
              <a:spcBef>
                <a:spcPts val="1200"/>
              </a:spcBef>
            </a:pPr>
            <a:endParaRPr lang="en-US"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dirty="0" err="1" smtClean="0"/>
              <a:t>Sangsung</a:t>
            </a:r>
            <a:r>
              <a:rPr lang="en-US" dirty="0" smtClean="0"/>
              <a:t> </a:t>
            </a:r>
            <a:r>
              <a:rPr lang="en-US" dirty="0" err="1" smtClean="0"/>
              <a:t>Choi</a:t>
            </a:r>
            <a:r>
              <a:rPr lang="en-US" dirty="0" smtClean="0"/>
              <a:t>(ETRI)</a:t>
            </a:r>
            <a:r>
              <a:rPr lang="en-US" dirty="0" err="1" smtClean="0"/>
              <a:t>ed</a:t>
            </a:r>
            <a:endParaRPr lang="en-US" dirty="0" smtClean="0"/>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3</a:t>
            </a:fld>
            <a:endParaRPr lang="en-US" smtClean="0"/>
          </a:p>
        </p:txBody>
      </p:sp>
      <p:sp>
        <p:nvSpPr>
          <p:cNvPr id="3078" name="Date Placeholder 5"/>
          <p:cNvSpPr>
            <a:spLocks noGrp="1"/>
          </p:cNvSpPr>
          <p:nvPr>
            <p:ph type="dt" sz="quarter" idx="12"/>
          </p:nvPr>
        </p:nvSpPr>
        <p:spPr>
          <a:noFill/>
        </p:spPr>
        <p:txBody>
          <a:bodyPr/>
          <a:lstStyle/>
          <a:p>
            <a:r>
              <a:rPr lang="en-US" altLang="ko-KR" dirty="0" smtClean="0"/>
              <a:t>November 2011</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4</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November 2011</a:t>
            </a:r>
            <a:endParaRPr lang="en-US" dirty="0"/>
          </a:p>
        </p:txBody>
      </p:sp>
      <p:sp>
        <p:nvSpPr>
          <p:cNvPr id="10" name="Text Box 3"/>
          <p:cNvSpPr txBox="1">
            <a:spLocks noChangeArrowheads="1"/>
          </p:cNvSpPr>
          <p:nvPr/>
        </p:nvSpPr>
        <p:spPr bwMode="auto">
          <a:xfrm>
            <a:off x="762000" y="838200"/>
            <a:ext cx="7772400" cy="7620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ClrTx/>
              <a:buFontTx/>
              <a:buNone/>
              <a:defRPr/>
            </a:pPr>
            <a:r>
              <a:rPr lang="en-US" sz="3600" b="1" dirty="0" smtClean="0"/>
              <a:t>Officers</a:t>
            </a:r>
          </a:p>
        </p:txBody>
      </p:sp>
      <p:sp>
        <p:nvSpPr>
          <p:cNvPr id="12" name="Content Placeholder 2"/>
          <p:cNvSpPr>
            <a:spLocks noGrp="1"/>
          </p:cNvSpPr>
          <p:nvPr>
            <p:ph idx="1"/>
          </p:nvPr>
        </p:nvSpPr>
        <p:spPr>
          <a:xfrm>
            <a:off x="533400" y="1447800"/>
            <a:ext cx="8153400" cy="4953000"/>
          </a:xfrm>
        </p:spPr>
        <p:txBody>
          <a:bodyPr/>
          <a:lstStyle/>
          <a:p>
            <a:r>
              <a:rPr lang="en-US" dirty="0" smtClean="0">
                <a:ea typeface="ＭＳ Ｐゴシック" pitchFamily="-65" charset="-128"/>
              </a:rPr>
              <a:t>Chair </a:t>
            </a:r>
          </a:p>
          <a:p>
            <a:pPr marL="623888" indent="-623888">
              <a:spcBef>
                <a:spcPts val="600"/>
              </a:spcBef>
              <a:buNone/>
            </a:pPr>
            <a:r>
              <a:rPr lang="en-US" sz="2800" dirty="0" smtClean="0">
                <a:ea typeface="ＭＳ Ｐゴシック" pitchFamily="-65" charset="-128"/>
              </a:rPr>
              <a:t>    </a:t>
            </a:r>
            <a:r>
              <a:rPr lang="en-US" sz="2800" dirty="0" err="1" smtClean="0">
                <a:ea typeface="ＭＳ Ｐゴシック" pitchFamily="-65" charset="-128"/>
              </a:rPr>
              <a:t>Sangsung</a:t>
            </a:r>
            <a:r>
              <a:rPr lang="en-US" sz="2800" dirty="0" smtClean="0">
                <a:ea typeface="ＭＳ Ｐゴシック" pitchFamily="-65" charset="-128"/>
              </a:rPr>
              <a:t> </a:t>
            </a:r>
            <a:r>
              <a:rPr lang="en-US" sz="2800" dirty="0" err="1" smtClean="0">
                <a:ea typeface="ＭＳ Ｐゴシック" pitchFamily="-65" charset="-128"/>
              </a:rPr>
              <a:t>Choi</a:t>
            </a:r>
            <a:endParaRPr lang="en-US" sz="2800" dirty="0" smtClean="0">
              <a:ea typeface="ＭＳ Ｐゴシック" pitchFamily="-65" charset="-128"/>
            </a:endParaRPr>
          </a:p>
          <a:p>
            <a:pPr>
              <a:spcBef>
                <a:spcPts val="1200"/>
              </a:spcBef>
            </a:pPr>
            <a:r>
              <a:rPr lang="en-US" altLang="ko-KR" dirty="0" smtClean="0">
                <a:ea typeface="ＭＳ Ｐゴシック" pitchFamily="-65" charset="-128"/>
              </a:rPr>
              <a:t>Vice Chairs</a:t>
            </a:r>
          </a:p>
          <a:p>
            <a:pPr>
              <a:spcBef>
                <a:spcPts val="600"/>
              </a:spcBef>
              <a:buNone/>
            </a:pPr>
            <a:r>
              <a:rPr lang="en-US" altLang="ko-KR" dirty="0" smtClean="0">
                <a:ea typeface="ＭＳ Ｐゴシック" pitchFamily="-65" charset="-128"/>
              </a:rPr>
              <a:t>   </a:t>
            </a:r>
            <a:r>
              <a:rPr lang="en-US" altLang="ko-KR" sz="2800" dirty="0" smtClean="0">
                <a:ea typeface="ＭＳ Ｐゴシック" pitchFamily="-65" charset="-128"/>
              </a:rPr>
              <a:t>Hiroshi Harada, Phil Beecher</a:t>
            </a:r>
          </a:p>
          <a:p>
            <a:pPr>
              <a:spcBef>
                <a:spcPts val="1200"/>
              </a:spcBef>
            </a:pPr>
            <a:r>
              <a:rPr lang="en-US" altLang="ko-KR" dirty="0" smtClean="0">
                <a:ea typeface="ＭＳ Ｐゴシック" pitchFamily="-65" charset="-128"/>
              </a:rPr>
              <a:t>Secretary </a:t>
            </a:r>
          </a:p>
          <a:p>
            <a:pPr>
              <a:spcBef>
                <a:spcPts val="600"/>
              </a:spcBef>
              <a:buNone/>
            </a:pPr>
            <a:r>
              <a:rPr lang="en-US" altLang="ko-KR" dirty="0" smtClean="0">
                <a:ea typeface="ＭＳ Ｐゴシック" pitchFamily="-65" charset="-128"/>
              </a:rPr>
              <a:t>    </a:t>
            </a:r>
            <a:r>
              <a:rPr lang="en-US" altLang="ko-KR" sz="2800" dirty="0" err="1" smtClean="0"/>
              <a:t>Kunal</a:t>
            </a:r>
            <a:r>
              <a:rPr lang="en-US" altLang="ko-KR" sz="2800" dirty="0" smtClean="0"/>
              <a:t> Shah, </a:t>
            </a:r>
            <a:r>
              <a:rPr lang="en-US" altLang="ko-KR" sz="2800" dirty="0" err="1" smtClean="0"/>
              <a:t>Alina</a:t>
            </a:r>
            <a:r>
              <a:rPr lang="en-US" altLang="ko-KR" sz="2800" dirty="0" smtClean="0"/>
              <a:t> </a:t>
            </a:r>
            <a:r>
              <a:rPr lang="en-US" altLang="ko-KR" sz="2800" dirty="0" err="1" smtClean="0"/>
              <a:t>Liru</a:t>
            </a:r>
            <a:r>
              <a:rPr lang="en-US" altLang="ko-KR" sz="2800" dirty="0" smtClean="0"/>
              <a:t> Lu</a:t>
            </a:r>
            <a:endParaRPr lang="en-US" altLang="ko-KR" sz="2800" dirty="0" smtClean="0">
              <a:ea typeface="ＭＳ Ｐゴシック" pitchFamily="-65" charset="-128"/>
            </a:endParaRPr>
          </a:p>
          <a:p>
            <a:pPr>
              <a:spcBef>
                <a:spcPts val="1800"/>
              </a:spcBef>
            </a:pPr>
            <a:r>
              <a:rPr lang="en-US" dirty="0" smtClean="0">
                <a:ea typeface="ＭＳ Ｐゴシック" pitchFamily="-65" charset="-128"/>
              </a:rPr>
              <a:t>Technical Editor</a:t>
            </a:r>
          </a:p>
          <a:p>
            <a:pPr>
              <a:spcBef>
                <a:spcPts val="600"/>
              </a:spcBef>
              <a:buNone/>
            </a:pPr>
            <a:r>
              <a:rPr lang="en-US" altLang="ko-KR" sz="2800" dirty="0" smtClean="0"/>
              <a:t>    Chin-Sean Sum, Clint Powell</a:t>
            </a:r>
            <a:endParaRPr lang="en-US" dirty="0" smtClean="0">
              <a:ea typeface="ＭＳ Ｐゴシック" pitchFamily="-65"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762000"/>
            <a:ext cx="7772400" cy="762000"/>
          </a:xfrm>
        </p:spPr>
        <p:txBody>
          <a:bodyPr/>
          <a:lstStyle/>
          <a:p>
            <a:r>
              <a:rPr lang="en-US" b="1" dirty="0" smtClean="0">
                <a:ea typeface="ＭＳ Ｐゴシック" pitchFamily="-65" charset="-128"/>
              </a:rPr>
              <a:t>Current Status</a:t>
            </a:r>
          </a:p>
        </p:txBody>
      </p:sp>
      <p:sp>
        <p:nvSpPr>
          <p:cNvPr id="3075" name="Content Placeholder 2"/>
          <p:cNvSpPr>
            <a:spLocks noGrp="1"/>
          </p:cNvSpPr>
          <p:nvPr>
            <p:ph idx="1"/>
          </p:nvPr>
        </p:nvSpPr>
        <p:spPr>
          <a:xfrm>
            <a:off x="228600" y="1524000"/>
            <a:ext cx="8686800" cy="4953000"/>
          </a:xfrm>
        </p:spPr>
        <p:txBody>
          <a:bodyPr/>
          <a:lstStyle/>
          <a:p>
            <a:r>
              <a:rPr lang="en-US" dirty="0" smtClean="0">
                <a:ea typeface="ＭＳ Ｐゴシック" pitchFamily="-65" charset="-128"/>
              </a:rPr>
              <a:t>SG4TV was approved in January 2011 </a:t>
            </a:r>
          </a:p>
          <a:p>
            <a:pPr marL="623888" indent="-623888">
              <a:spcBef>
                <a:spcPts val="600"/>
              </a:spcBef>
              <a:buNone/>
            </a:pPr>
            <a:r>
              <a:rPr lang="en-US" sz="2800" dirty="0" smtClean="0">
                <a:ea typeface="ＭＳ Ｐゴシック" pitchFamily="-65" charset="-128"/>
              </a:rPr>
              <a:t>     - SG4TV was held the 1</a:t>
            </a:r>
            <a:r>
              <a:rPr lang="en-US" sz="2800" baseline="30000" dirty="0" smtClean="0">
                <a:ea typeface="ＭＳ Ｐゴシック" pitchFamily="-65" charset="-128"/>
              </a:rPr>
              <a:t>st</a:t>
            </a:r>
            <a:r>
              <a:rPr lang="en-US" sz="2800" dirty="0" smtClean="0">
                <a:ea typeface="ＭＳ Ｐゴシック" pitchFamily="-65" charset="-128"/>
              </a:rPr>
              <a:t> meeting  in LA </a:t>
            </a:r>
          </a:p>
          <a:p>
            <a:pPr>
              <a:spcBef>
                <a:spcPts val="600"/>
              </a:spcBef>
              <a:buNone/>
            </a:pPr>
            <a:r>
              <a:rPr lang="en-US" sz="2800" dirty="0" smtClean="0">
                <a:ea typeface="ＭＳ Ｐゴシック" pitchFamily="-65" charset="-128"/>
              </a:rPr>
              <a:t>     - Since then, 3 meetings were held in March ~July 2011</a:t>
            </a:r>
          </a:p>
          <a:p>
            <a:pPr>
              <a:spcBef>
                <a:spcPts val="600"/>
              </a:spcBef>
              <a:buNone/>
            </a:pPr>
            <a:r>
              <a:rPr lang="en-US" sz="2800" dirty="0" smtClean="0">
                <a:ea typeface="ＭＳ Ｐゴシック" pitchFamily="-65" charset="-128"/>
              </a:rPr>
              <a:t>     - PAR &amp; 5C was provided, and submitted to EC in July </a:t>
            </a:r>
          </a:p>
          <a:p>
            <a:pPr>
              <a:spcBef>
                <a:spcPts val="1200"/>
              </a:spcBef>
            </a:pPr>
            <a:r>
              <a:rPr lang="en-US" altLang="ko-KR" dirty="0" smtClean="0">
                <a:ea typeface="ＭＳ Ｐゴシック" pitchFamily="-65" charset="-128"/>
              </a:rPr>
              <a:t>TG4m 4TV was approved in September 2011, and the 1</a:t>
            </a:r>
            <a:r>
              <a:rPr lang="en-US" altLang="ko-KR" baseline="30000" dirty="0" smtClean="0">
                <a:ea typeface="ＭＳ Ｐゴシック" pitchFamily="-65" charset="-128"/>
              </a:rPr>
              <a:t>st</a:t>
            </a:r>
            <a:r>
              <a:rPr lang="en-US" altLang="ko-KR" dirty="0" smtClean="0">
                <a:ea typeface="ＭＳ Ｐゴシック" pitchFamily="-65" charset="-128"/>
              </a:rPr>
              <a:t> meeting was held in Okinawa</a:t>
            </a:r>
          </a:p>
          <a:p>
            <a:pPr>
              <a:spcBef>
                <a:spcPts val="600"/>
              </a:spcBef>
              <a:buNone/>
            </a:pPr>
            <a:r>
              <a:rPr lang="en-US" sz="2800" dirty="0" smtClean="0">
                <a:ea typeface="ＭＳ Ｐゴシック" pitchFamily="-65" charset="-128"/>
              </a:rPr>
              <a:t>     - Set up future plan and timeline</a:t>
            </a:r>
          </a:p>
          <a:p>
            <a:pPr>
              <a:spcBef>
                <a:spcPts val="600"/>
              </a:spcBef>
              <a:buNone/>
            </a:pPr>
            <a:r>
              <a:rPr lang="en-US" sz="2800" dirty="0" smtClean="0">
                <a:ea typeface="ＭＳ Ｐゴシック" pitchFamily="-65" charset="-128"/>
              </a:rPr>
              <a:t>     - Affirm new officers</a:t>
            </a:r>
          </a:p>
          <a:p>
            <a:pPr>
              <a:spcBef>
                <a:spcPts val="600"/>
              </a:spcBef>
              <a:buNone/>
            </a:pPr>
            <a:r>
              <a:rPr lang="en-US" sz="2800" dirty="0" smtClean="0">
                <a:ea typeface="ＭＳ Ｐゴシック" pitchFamily="-65" charset="-128"/>
              </a:rPr>
              <a:t>     - </a:t>
            </a:r>
            <a:r>
              <a:rPr lang="en-US" altLang="ko-KR" sz="2800" dirty="0" smtClean="0">
                <a:ea typeface="ＭＳ Ｐゴシック" pitchFamily="-65" charset="-128"/>
              </a:rPr>
              <a:t>Discuss the Technical Guidance Document for CFP</a:t>
            </a:r>
            <a:endParaRPr lang="en-US" sz="2800" dirty="0" smtClean="0">
              <a:ea typeface="ＭＳ Ｐゴシック" pitchFamily="-65" charset="-128"/>
            </a:endParaRPr>
          </a:p>
          <a:p>
            <a:pPr>
              <a:spcBef>
                <a:spcPts val="600"/>
              </a:spcBef>
              <a:buNone/>
            </a:pPr>
            <a:r>
              <a:rPr lang="en-US" sz="2800" dirty="0" smtClean="0">
                <a:ea typeface="ＭＳ Ｐゴシック" pitchFamily="-65" charset="-128"/>
              </a:rPr>
              <a:t>     </a:t>
            </a:r>
          </a:p>
          <a:p>
            <a:pPr>
              <a:spcBef>
                <a:spcPts val="1200"/>
              </a:spcBef>
            </a:pPr>
            <a:endParaRPr lang="en-US"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dirty="0" err="1" smtClean="0"/>
              <a:t>Sangsung</a:t>
            </a:r>
            <a:r>
              <a:rPr lang="en-US" dirty="0" smtClean="0"/>
              <a:t> </a:t>
            </a:r>
            <a:r>
              <a:rPr lang="en-US" dirty="0" err="1" smtClean="0"/>
              <a:t>Choi</a:t>
            </a:r>
            <a:r>
              <a:rPr lang="en-US" dirty="0" smtClean="0"/>
              <a:t>(ETRI)</a:t>
            </a:r>
            <a:r>
              <a:rPr lang="en-US" dirty="0" err="1" smtClean="0"/>
              <a:t>ed</a:t>
            </a:r>
            <a:endParaRPr lang="en-US" dirty="0" smtClean="0"/>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5</a:t>
            </a:fld>
            <a:endParaRPr lang="en-US" smtClean="0"/>
          </a:p>
        </p:txBody>
      </p:sp>
      <p:sp>
        <p:nvSpPr>
          <p:cNvPr id="3078" name="Date Placeholder 5"/>
          <p:cNvSpPr>
            <a:spLocks noGrp="1"/>
          </p:cNvSpPr>
          <p:nvPr>
            <p:ph type="dt" sz="quarter" idx="12"/>
          </p:nvPr>
        </p:nvSpPr>
        <p:spPr>
          <a:noFill/>
        </p:spPr>
        <p:txBody>
          <a:bodyPr/>
          <a:lstStyle/>
          <a:p>
            <a:r>
              <a:rPr lang="en-US" altLang="ko-KR" smtClean="0"/>
              <a:t>November 2011</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153400" cy="762000"/>
          </a:xfrm>
        </p:spPr>
        <p:txBody>
          <a:bodyPr/>
          <a:lstStyle/>
          <a:p>
            <a:r>
              <a:rPr lang="en-US" b="1" dirty="0" smtClean="0"/>
              <a:t>Meeting Goal This Week</a:t>
            </a:r>
            <a:endParaRPr lang="en-US" b="1" dirty="0"/>
          </a:p>
        </p:txBody>
      </p:sp>
      <p:sp>
        <p:nvSpPr>
          <p:cNvPr id="3" name="Content Placeholder 2"/>
          <p:cNvSpPr>
            <a:spLocks noGrp="1"/>
          </p:cNvSpPr>
          <p:nvPr>
            <p:ph idx="1"/>
          </p:nvPr>
        </p:nvSpPr>
        <p:spPr>
          <a:xfrm>
            <a:off x="609600" y="2133600"/>
            <a:ext cx="8153400" cy="4038600"/>
          </a:xfrm>
        </p:spPr>
        <p:txBody>
          <a:bodyPr/>
          <a:lstStyle/>
          <a:p>
            <a:r>
              <a:rPr lang="en-US" altLang="ko-KR" dirty="0" smtClean="0">
                <a:ea typeface="ＭＳ Ｐゴシック" pitchFamily="-65" charset="-128"/>
              </a:rPr>
              <a:t>Review and discuss Technical Guidance Document(TGD) and finalize it if possible</a:t>
            </a:r>
          </a:p>
          <a:p>
            <a:pPr>
              <a:spcBef>
                <a:spcPts val="1200"/>
              </a:spcBef>
            </a:pPr>
            <a:r>
              <a:rPr lang="en-US" dirty="0" smtClean="0">
                <a:ea typeface="ＭＳ Ｐゴシック" pitchFamily="-65" charset="-128"/>
              </a:rPr>
              <a:t>Hear presentations if any </a:t>
            </a:r>
          </a:p>
          <a:p>
            <a:pPr>
              <a:spcBef>
                <a:spcPts val="1200"/>
              </a:spcBef>
            </a:pPr>
            <a:r>
              <a:rPr lang="en-US" altLang="ko-KR" dirty="0" smtClean="0">
                <a:ea typeface="ＭＳ Ｐゴシック" pitchFamily="-65" charset="-128"/>
              </a:rPr>
              <a:t>Discuss future efforts and next steps</a:t>
            </a:r>
            <a:endParaRPr lang="en-US" dirty="0" smtClean="0">
              <a:ea typeface="ＭＳ Ｐゴシック" pitchFamily="-65" charset="-128"/>
            </a:endParaRPr>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6</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November 2011</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Slide Number Placeholder 5"/>
          <p:cNvSpPr txBox="1">
            <a:spLocks noGrp="1"/>
          </p:cNvSpPr>
          <p:nvPr/>
        </p:nvSpPr>
        <p:spPr bwMode="auto">
          <a:xfrm>
            <a:off x="4471989" y="6475413"/>
            <a:ext cx="428625" cy="182562"/>
          </a:xfrm>
          <a:prstGeom prst="rect">
            <a:avLst/>
          </a:prstGeom>
          <a:noFill/>
          <a:ln w="9525">
            <a:noFill/>
            <a:miter lim="800000"/>
            <a:headEnd/>
            <a:tailEnd/>
          </a:ln>
        </p:spPr>
        <p:txBody>
          <a:bodyPr wrap="none" lIns="0" tIns="0" rIns="0" bIns="0">
            <a:spAutoFit/>
          </a:bodyPr>
          <a:lstStyle/>
          <a:p>
            <a:pPr algn="ctr"/>
            <a:r>
              <a:rPr lang="en-US" dirty="0"/>
              <a:t>Slide </a:t>
            </a:r>
            <a:fld id="{0FE58060-DE19-4C2D-BE0D-3A8F4E28A022}" type="slidenum">
              <a:rPr lang="en-US"/>
              <a:pPr algn="ctr"/>
              <a:t>7</a:t>
            </a:fld>
            <a:endParaRPr lang="en-US" dirty="0"/>
          </a:p>
        </p:txBody>
      </p:sp>
      <p:sp>
        <p:nvSpPr>
          <p:cNvPr id="7174" name="Rectangle 4"/>
          <p:cNvSpPr>
            <a:spLocks noGrp="1" noChangeArrowheads="1"/>
          </p:cNvSpPr>
          <p:nvPr>
            <p:ph type="title" idx="4294967295"/>
          </p:nvPr>
        </p:nvSpPr>
        <p:spPr>
          <a:xfrm>
            <a:off x="762000" y="685800"/>
            <a:ext cx="7772400" cy="990600"/>
          </a:xfrm>
        </p:spPr>
        <p:txBody>
          <a:bodyPr/>
          <a:lstStyle/>
          <a:p>
            <a:r>
              <a:rPr lang="en-US" b="1" dirty="0" smtClean="0"/>
              <a:t>Meeting Slots</a:t>
            </a:r>
          </a:p>
        </p:txBody>
      </p:sp>
      <p:graphicFrame>
        <p:nvGraphicFramePr>
          <p:cNvPr id="37978" name="Group 90"/>
          <p:cNvGraphicFramePr>
            <a:graphicFrameLocks noGrp="1"/>
          </p:cNvGraphicFramePr>
          <p:nvPr>
            <p:ph type="tbl" idx="4294967295"/>
          </p:nvPr>
        </p:nvGraphicFramePr>
        <p:xfrm>
          <a:off x="457201" y="1706880"/>
          <a:ext cx="8305800" cy="4160520"/>
        </p:xfrm>
        <a:graphic>
          <a:graphicData uri="http://schemas.openxmlformats.org/drawingml/2006/table">
            <a:tbl>
              <a:tblPr/>
              <a:tblGrid>
                <a:gridCol w="765838"/>
                <a:gridCol w="2053561"/>
                <a:gridCol w="1662122"/>
                <a:gridCol w="2071678"/>
                <a:gridCol w="1752601"/>
              </a:tblGrid>
              <a:tr h="82492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Monday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Tuesday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Wednesday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Thursday</a:t>
                      </a:r>
                    </a:p>
                  </a:txBody>
                  <a:tcPr anchor="ctr" anchorCtr="1"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8731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smtClean="0">
                        <a:latin typeface="+mn-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buFont typeface="Arial" pitchFamily="34" charset="0"/>
                        <a:buNone/>
                      </a:pPr>
                      <a:endParaRPr lang="en-US" dirty="0" smtClean="0"/>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algn="l">
                        <a:buFont typeface="Arial" pitchFamily="34" charset="0"/>
                        <a:buChar char="•"/>
                      </a:pPr>
                      <a:endParaRPr lang="en-US" altLang="ko-KR" dirty="0" smtClean="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2784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latin typeface="+mn-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a:buFont typeface="Arial" pitchFamily="34" charset="0"/>
                        <a:buChar char="•"/>
                      </a:pPr>
                      <a:endParaRPr kumimoji="0" lang="en-US" sz="1800" b="0" i="0" u="none" strike="noStrike" cap="none" normalizeH="0" baseline="0" dirty="0" smtClean="0">
                        <a:ln>
                          <a:noFill/>
                        </a:ln>
                        <a:solidFill>
                          <a:schemeClr val="tx1"/>
                        </a:solidFill>
                        <a:effectLst/>
                        <a:latin typeface="Times New Roman" pitchFamily="18" charset="0"/>
                        <a:ea typeface="ＭＳ Ｐゴシック" pitchFamily="-65" charset="-128"/>
                        <a:cs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defRPr/>
                      </a:pPr>
                      <a:endParaRPr kumimoji="0" lang="en-US" altLang="ko-KR" sz="1800" b="0" i="0" u="none" strike="noStrike" cap="none" normalizeH="0" baseline="0" dirty="0" smtClean="0">
                        <a:ln>
                          <a:noFill/>
                        </a:ln>
                        <a:solidFill>
                          <a:schemeClr val="tx1"/>
                        </a:solidFill>
                        <a:effectLst/>
                        <a:latin typeface="Times New Roman" pitchFamily="18" charset="0"/>
                        <a:ea typeface="ＭＳ Ｐゴシック" pitchFamily="-65" charset="-128"/>
                        <a:cs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7186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spcBef>
                          <a:spcPts val="1200"/>
                        </a:spcBef>
                        <a:buFont typeface="Arial" pitchFamily="34" charset="0"/>
                        <a:buChar char="•"/>
                      </a:pPr>
                      <a:r>
                        <a:rPr lang="en-US" dirty="0" smtClean="0"/>
                        <a:t> Opening Logistics</a:t>
                      </a:r>
                      <a:endParaRPr lang="en-US" baseline="0" dirty="0" smtClean="0"/>
                    </a:p>
                    <a:p>
                      <a:pPr>
                        <a:spcBef>
                          <a:spcPts val="1200"/>
                        </a:spcBef>
                        <a:buFont typeface="Arial" pitchFamily="34" charset="0"/>
                        <a:buChar char="•"/>
                      </a:pPr>
                      <a:r>
                        <a:rPr lang="en-US" baseline="0" dirty="0" smtClean="0"/>
                        <a:t> Review the TGD</a:t>
                      </a:r>
                      <a:endParaRPr lang="en-US" dirty="0"/>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99"/>
                    </a:solid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ko-KR" sz="1800" b="0" i="0" u="none" strike="noStrike" kern="1200" cap="none" spc="0" normalizeH="0" baseline="0" noProof="0" dirty="0" smtClean="0">
                          <a:ln>
                            <a:noFill/>
                          </a:ln>
                          <a:solidFill>
                            <a:srgbClr val="000000"/>
                          </a:solidFill>
                          <a:effectLst/>
                          <a:uLnTx/>
                          <a:uFillTx/>
                          <a:latin typeface="+mn-lt"/>
                          <a:ea typeface="+mn-ea"/>
                          <a:cs typeface="+mn-cs"/>
                        </a:rPr>
                        <a:t> Hear Presentations</a:t>
                      </a:r>
                    </a:p>
                    <a:p>
                      <a:pPr marL="0" marR="0" lvl="0" indent="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ko-KR" sz="1800" b="0" i="0" u="none" strike="noStrike" kern="1200" cap="none" spc="0" normalizeH="0" baseline="0" noProof="0" dirty="0" smtClean="0">
                          <a:ln>
                            <a:noFill/>
                          </a:ln>
                          <a:solidFill>
                            <a:srgbClr val="000000"/>
                          </a:solidFill>
                          <a:effectLst/>
                          <a:uLnTx/>
                          <a:uFillTx/>
                          <a:latin typeface="+mn-lt"/>
                          <a:ea typeface="+mn-ea"/>
                          <a:cs typeface="+mn-cs"/>
                        </a:rPr>
                        <a:t> Discuss  the TGD</a:t>
                      </a:r>
                      <a:endParaRPr kumimoji="0" lang="en-US" sz="1800" b="0" i="0" u="none" strike="noStrike" kern="1200" cap="none" normalizeH="0" baseline="0" dirty="0">
                        <a:ln>
                          <a:noFill/>
                        </a:ln>
                        <a:solidFill>
                          <a:schemeClr val="tx1"/>
                        </a:solidFill>
                        <a:effectLst/>
                        <a:latin typeface="Arial" pitchFamily="34" charset="0"/>
                        <a:ea typeface="ＭＳ Ｐゴシック" pitchFamily="-65" charset="-128"/>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99"/>
                    </a:solid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7485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457200" rtl="0" eaLnBrk="1" fontAlgn="auto" latinLnBrk="0" hangingPunct="1">
                        <a:lnSpc>
                          <a:spcPct val="100000"/>
                        </a:lnSpc>
                        <a:spcBef>
                          <a:spcPts val="1200"/>
                        </a:spcBef>
                        <a:spcAft>
                          <a:spcPts val="0"/>
                        </a:spcAft>
                        <a:buClrTx/>
                        <a:buSzTx/>
                        <a:buFont typeface="Arial" pitchFamily="34" charset="0"/>
                        <a:buChar char="•"/>
                        <a:tabLst/>
                        <a:defRPr/>
                      </a:pPr>
                      <a:r>
                        <a:rPr kumimoji="0" lang="en-US" altLang="ko-KR" sz="1800" b="0" i="0" u="none" strike="noStrike" kern="1200" cap="none" spc="0" normalizeH="0" baseline="0" noProof="0" dirty="0" smtClean="0">
                          <a:ln>
                            <a:noFill/>
                          </a:ln>
                          <a:solidFill>
                            <a:srgbClr val="000000"/>
                          </a:solidFill>
                          <a:effectLst/>
                          <a:uLnTx/>
                          <a:uFillTx/>
                          <a:latin typeface="+mn-lt"/>
                          <a:ea typeface="+mn-ea"/>
                          <a:cs typeface="+mn-cs"/>
                        </a:rPr>
                        <a:t> Discuss  the TGD</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99"/>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ko-KR" sz="1800" b="0" i="0" u="none" strike="noStrike" kern="1200" cap="none" spc="0" normalizeH="0" baseline="0" noProof="0" dirty="0" smtClean="0">
                          <a:ln>
                            <a:noFill/>
                          </a:ln>
                          <a:solidFill>
                            <a:srgbClr val="000000"/>
                          </a:solidFill>
                          <a:effectLst/>
                          <a:uLnTx/>
                          <a:uFillTx/>
                          <a:latin typeface="+mn-lt"/>
                          <a:ea typeface="+mn-ea"/>
                          <a:cs typeface="+mn-cs"/>
                        </a:rPr>
                        <a:t> Finalize  the TGD</a:t>
                      </a:r>
                    </a:p>
                    <a:p>
                      <a:pPr marL="0" marR="0" lvl="0" indent="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sz="1800" b="0" i="0" u="none" strike="noStrike" kern="1200" cap="none" spc="0" normalizeH="0" baseline="0" noProof="0" dirty="0" smtClean="0">
                          <a:ln>
                            <a:noFill/>
                          </a:ln>
                          <a:solidFill>
                            <a:srgbClr val="000000"/>
                          </a:solidFill>
                          <a:effectLst/>
                          <a:uLnTx/>
                          <a:uFillTx/>
                          <a:latin typeface="+mn-lt"/>
                          <a:ea typeface="+mn-ea"/>
                          <a:cs typeface="+mn-cs"/>
                        </a:rPr>
                        <a:t> Discuss Next Step</a:t>
                      </a:r>
                      <a:endParaRPr kumimoji="0" lang="en-US" sz="1800" b="0" i="0" u="none" strike="noStrike" kern="1200" cap="none" normalizeH="0" baseline="0" dirty="0">
                        <a:ln>
                          <a:noFill/>
                        </a:ln>
                        <a:solidFill>
                          <a:schemeClr val="tx1"/>
                        </a:solidFill>
                        <a:effectLst/>
                        <a:latin typeface="Arial" pitchFamily="34" charset="0"/>
                        <a:ea typeface="ＭＳ Ｐゴシック" pitchFamily="-65" charset="-128"/>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99"/>
                    </a:solid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8" name="Date Placeholder 5"/>
          <p:cNvSpPr>
            <a:spLocks noGrp="1"/>
          </p:cNvSpPr>
          <p:nvPr>
            <p:ph type="dt" sz="quarter" idx="12"/>
          </p:nvPr>
        </p:nvSpPr>
        <p:spPr>
          <a:xfrm>
            <a:off x="609600" y="304800"/>
            <a:ext cx="1905000" cy="247650"/>
          </a:xfrm>
          <a:noFill/>
        </p:spPr>
        <p:txBody>
          <a:bodyPr/>
          <a:lstStyle/>
          <a:p>
            <a:r>
              <a:rPr lang="en-US" altLang="ko-KR" smtClean="0"/>
              <a:t>November 2011</a:t>
            </a:r>
            <a:endParaRPr lang="en-US" dirty="0"/>
          </a:p>
        </p:txBody>
      </p:sp>
      <p:sp>
        <p:nvSpPr>
          <p:cNvPr id="9" name="Footer Placeholder 3"/>
          <p:cNvSpPr>
            <a:spLocks noGrp="1"/>
          </p:cNvSpPr>
          <p:nvPr>
            <p:ph type="ftr" sz="quarter" idx="10"/>
          </p:nvPr>
        </p:nvSpPr>
        <p:spPr>
          <a:xfrm>
            <a:off x="6172201" y="6492875"/>
            <a:ext cx="2438400" cy="184666"/>
          </a:xfrm>
        </p:spPr>
        <p:txBody>
          <a:bodyPr/>
          <a:lstStyle/>
          <a:p>
            <a:r>
              <a:rPr lang="en-US" smtClean="0"/>
              <a:t>Sangsung Choi(ETRI)</a:t>
            </a:r>
            <a:endParaRPr lang="en-US" dirty="0" smtClean="0"/>
          </a:p>
        </p:txBody>
      </p:sp>
      <p:sp>
        <p:nvSpPr>
          <p:cNvPr id="7" name="슬라이드 번호 개체 틀 6"/>
          <p:cNvSpPr>
            <a:spLocks noGrp="1"/>
          </p:cNvSpPr>
          <p:nvPr>
            <p:ph type="sldNum" sz="quarter" idx="11"/>
          </p:nvPr>
        </p:nvSpPr>
        <p:spPr>
          <a:xfrm>
            <a:off x="4421189" y="6475413"/>
            <a:ext cx="530225" cy="182562"/>
          </a:xfrm>
        </p:spPr>
        <p:txBody>
          <a:bodyPr/>
          <a:lstStyle/>
          <a:p>
            <a:pPr>
              <a:defRPr/>
            </a:pPr>
            <a:r>
              <a:rPr lang="en-US" smtClean="0"/>
              <a:t>Slide </a:t>
            </a:r>
            <a:fld id="{CBB17340-4413-48FA-98F5-B0F34060CDC9}" type="slidenum">
              <a:rPr lang="en-US" smtClean="0"/>
              <a:pPr>
                <a:defRPr/>
              </a:pPr>
              <a:t>7</a:t>
            </a:fld>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Slide Number Placeholder 5"/>
          <p:cNvSpPr txBox="1">
            <a:spLocks noGrp="1"/>
          </p:cNvSpPr>
          <p:nvPr/>
        </p:nvSpPr>
        <p:spPr bwMode="auto">
          <a:xfrm>
            <a:off x="4471989" y="6475413"/>
            <a:ext cx="428625" cy="182562"/>
          </a:xfrm>
          <a:prstGeom prst="rect">
            <a:avLst/>
          </a:prstGeom>
          <a:noFill/>
          <a:ln w="9525">
            <a:noFill/>
            <a:miter lim="800000"/>
            <a:headEnd/>
            <a:tailEnd/>
          </a:ln>
        </p:spPr>
        <p:txBody>
          <a:bodyPr wrap="none" lIns="0" tIns="0" rIns="0" bIns="0">
            <a:spAutoFit/>
          </a:bodyPr>
          <a:lstStyle/>
          <a:p>
            <a:pPr algn="ctr"/>
            <a:r>
              <a:rPr lang="en-US" dirty="0"/>
              <a:t>Slide </a:t>
            </a:r>
            <a:fld id="{0FE58060-DE19-4C2D-BE0D-3A8F4E28A022}" type="slidenum">
              <a:rPr lang="en-US"/>
              <a:pPr algn="ctr"/>
              <a:t>8</a:t>
            </a:fld>
            <a:endParaRPr lang="en-US" dirty="0"/>
          </a:p>
        </p:txBody>
      </p:sp>
      <p:sp>
        <p:nvSpPr>
          <p:cNvPr id="7174" name="Rectangle 4"/>
          <p:cNvSpPr>
            <a:spLocks noGrp="1" noChangeArrowheads="1"/>
          </p:cNvSpPr>
          <p:nvPr>
            <p:ph type="title" idx="4294967295"/>
          </p:nvPr>
        </p:nvSpPr>
        <p:spPr>
          <a:xfrm>
            <a:off x="685800" y="2819400"/>
            <a:ext cx="7772400" cy="990600"/>
          </a:xfrm>
        </p:spPr>
        <p:txBody>
          <a:bodyPr/>
          <a:lstStyle/>
          <a:p>
            <a:r>
              <a:rPr lang="en-US" b="1" dirty="0" smtClean="0"/>
              <a:t>Approve Agenda</a:t>
            </a:r>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November 2011</a:t>
            </a:r>
            <a:endParaRPr lang="en-US" dirty="0"/>
          </a:p>
        </p:txBody>
      </p:sp>
      <p:sp>
        <p:nvSpPr>
          <p:cNvPr id="9" name="Footer Placeholder 3"/>
          <p:cNvSpPr>
            <a:spLocks noGrp="1"/>
          </p:cNvSpPr>
          <p:nvPr>
            <p:ph type="ftr" sz="quarter" idx="10"/>
          </p:nvPr>
        </p:nvSpPr>
        <p:spPr>
          <a:xfrm>
            <a:off x="6172201" y="6492875"/>
            <a:ext cx="2438400" cy="184666"/>
          </a:xfrm>
        </p:spPr>
        <p:txBody>
          <a:bodyPr/>
          <a:lstStyle/>
          <a:p>
            <a:r>
              <a:rPr lang="en-US" smtClean="0"/>
              <a:t>Sangsung Choi(ETRI)</a:t>
            </a:r>
            <a:endParaRPr lang="en-US" dirty="0" smtClean="0"/>
          </a:p>
        </p:txBody>
      </p:sp>
      <p:sp>
        <p:nvSpPr>
          <p:cNvPr id="7" name="슬라이드 번호 개체 틀 6"/>
          <p:cNvSpPr>
            <a:spLocks noGrp="1"/>
          </p:cNvSpPr>
          <p:nvPr>
            <p:ph type="sldNum" sz="quarter" idx="11"/>
          </p:nvPr>
        </p:nvSpPr>
        <p:spPr>
          <a:xfrm>
            <a:off x="4421189" y="6475413"/>
            <a:ext cx="530225" cy="182562"/>
          </a:xfrm>
        </p:spPr>
        <p:txBody>
          <a:bodyPr/>
          <a:lstStyle/>
          <a:p>
            <a:pPr>
              <a:defRPr/>
            </a:pPr>
            <a:r>
              <a:rPr lang="en-US" smtClean="0"/>
              <a:t>Slide </a:t>
            </a:r>
            <a:fld id="{CBB17340-4413-48FA-98F5-B0F34060CDC9}" type="slidenum">
              <a:rPr lang="en-US" smtClean="0"/>
              <a:pPr>
                <a:defRPr/>
              </a:pPr>
              <a:t>8</a:t>
            </a:fld>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1027"/>
          <p:cNvSpPr>
            <a:spLocks noGrp="1" noChangeArrowheads="1"/>
          </p:cNvSpPr>
          <p:nvPr>
            <p:ph type="body" idx="4294967295"/>
          </p:nvPr>
        </p:nvSpPr>
        <p:spPr>
          <a:xfrm>
            <a:off x="152400" y="1066800"/>
            <a:ext cx="8763000" cy="5486400"/>
          </a:xfrm>
          <a:noFill/>
        </p:spPr>
        <p:txBody>
          <a:bodyPr lIns="90487" tIns="44450" rIns="90487" bIns="44450"/>
          <a:lstStyle/>
          <a:p>
            <a:pPr>
              <a:lnSpc>
                <a:spcPct val="80000"/>
              </a:lnSpc>
              <a:spcAft>
                <a:spcPct val="30000"/>
              </a:spcAft>
              <a:buFont typeface="Monotype Sorts" pitchFamily="-65" charset="2"/>
              <a:buNone/>
            </a:pPr>
            <a:r>
              <a:rPr lang="en-US" sz="1800" b="1" dirty="0" smtClean="0"/>
              <a:t>	</a:t>
            </a:r>
            <a:r>
              <a:rPr lang="en-US" sz="1600" b="1" dirty="0" smtClean="0"/>
              <a:t>The IEEE-SA strongly recommends that at each WG meeting the chair or a designee:</a:t>
            </a:r>
            <a:endParaRPr lang="en-US" sz="1600" dirty="0" smtClean="0"/>
          </a:p>
          <a:p>
            <a:pPr lvl="1">
              <a:lnSpc>
                <a:spcPct val="80000"/>
              </a:lnSpc>
            </a:pPr>
            <a:r>
              <a:rPr lang="en-US" sz="1400" b="1" dirty="0" smtClean="0">
                <a:ea typeface="ＭＳ Ｐゴシック" pitchFamily="-65" charset="-128"/>
              </a:rPr>
              <a:t>Show slides #1 through #4 of this presentation</a:t>
            </a:r>
          </a:p>
          <a:p>
            <a:pPr lvl="1">
              <a:lnSpc>
                <a:spcPct val="80000"/>
              </a:lnSpc>
            </a:pPr>
            <a:r>
              <a:rPr lang="en-US" sz="1400" b="1" dirty="0" smtClean="0">
                <a:ea typeface="ＭＳ Ｐゴシック" pitchFamily="-65" charset="-128"/>
              </a:rPr>
              <a:t>Advise the WG attendees that:</a:t>
            </a:r>
            <a:r>
              <a:rPr lang="en-US" sz="1400" dirty="0" smtClean="0">
                <a:ea typeface="ＭＳ Ｐゴシック" pitchFamily="-65" charset="-128"/>
              </a:rPr>
              <a:t> </a:t>
            </a:r>
          </a:p>
          <a:p>
            <a:pPr lvl="2">
              <a:lnSpc>
                <a:spcPct val="80000"/>
              </a:lnSpc>
            </a:pPr>
            <a:r>
              <a:rPr lang="en-US" sz="1400" dirty="0" smtClean="0">
                <a:ea typeface="ＭＳ Ｐゴシック" pitchFamily="-65" charset="-128"/>
              </a:rPr>
              <a:t>The IEEE’s patent policy is consistent with the ANSI patent policy and is described in Clause 6 of the </a:t>
            </a:r>
            <a:r>
              <a:rPr lang="en-US" sz="1400" i="1" dirty="0" smtClean="0">
                <a:ea typeface="ＭＳ Ｐゴシック" pitchFamily="-65" charset="-128"/>
              </a:rPr>
              <a:t>IEEE-SA Standards Board Bylaws</a:t>
            </a:r>
            <a:r>
              <a:rPr lang="en-US" sz="1400" dirty="0" smtClean="0">
                <a:ea typeface="ＭＳ Ｐゴシック" pitchFamily="-65" charset="-128"/>
              </a:rPr>
              <a:t>;</a:t>
            </a:r>
          </a:p>
          <a:p>
            <a:pPr lvl="2">
              <a:lnSpc>
                <a:spcPct val="80000"/>
              </a:lnSpc>
            </a:pPr>
            <a:r>
              <a:rPr lang="en-US" sz="1400" dirty="0" smtClean="0">
                <a:ea typeface="ＭＳ Ｐゴシック" pitchFamily="-65" charset="-128"/>
              </a:rPr>
              <a:t>Early identification of patent claims which may be essential for the use of standards under development is strongly encouraged; </a:t>
            </a:r>
          </a:p>
          <a:p>
            <a:pPr lvl="2">
              <a:lnSpc>
                <a:spcPct val="80000"/>
              </a:lnSpc>
            </a:pPr>
            <a:r>
              <a:rPr lang="en-US" sz="1400" dirty="0" smtClean="0">
                <a:ea typeface="ＭＳ Ｐゴシック" pitchFamily="-65" charset="-128"/>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ea typeface="ＭＳ Ｐゴシック" pitchFamily="-65" charset="-128"/>
              </a:rPr>
            </a:br>
            <a:endParaRPr lang="en-US" sz="1400" dirty="0" smtClean="0">
              <a:ea typeface="ＭＳ Ｐゴシック" pitchFamily="-65" charset="-128"/>
            </a:endParaRPr>
          </a:p>
          <a:p>
            <a:pPr lvl="1">
              <a:lnSpc>
                <a:spcPct val="20000"/>
              </a:lnSpc>
            </a:pPr>
            <a:r>
              <a:rPr lang="en-US" sz="1400" b="1" dirty="0" smtClean="0">
                <a:ea typeface="ＭＳ Ｐゴシック" pitchFamily="-65" charset="-128"/>
              </a:rPr>
              <a:t>Instruct the WG Secretary to record in the minutes of the relevant WG meeting:</a:t>
            </a:r>
            <a:r>
              <a:rPr lang="en-US" sz="900" dirty="0" smtClean="0">
                <a:ea typeface="ＭＳ Ｐゴシック" pitchFamily="-65" charset="-128"/>
              </a:rPr>
              <a:t> </a:t>
            </a:r>
          </a:p>
          <a:p>
            <a:pPr lvl="2">
              <a:lnSpc>
                <a:spcPct val="80000"/>
              </a:lnSpc>
            </a:pPr>
            <a:r>
              <a:rPr lang="en-US" sz="1400" dirty="0" smtClean="0">
                <a:ea typeface="ＭＳ Ｐゴシック" pitchFamily="-65" charset="-128"/>
              </a:rPr>
              <a:t>That the foregoing information was provided and that slides 1 through 4 (and this slide 0, if applicable) were shown; </a:t>
            </a:r>
          </a:p>
          <a:p>
            <a:pPr lvl="2">
              <a:lnSpc>
                <a:spcPct val="80000"/>
              </a:lnSpc>
            </a:pPr>
            <a:r>
              <a:rPr lang="en-US" sz="1400" dirty="0" smtClean="0">
                <a:ea typeface="ＭＳ Ｐゴシック" pitchFamily="-65" charset="-128"/>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ea typeface="ＭＳ Ｐゴシック" pitchFamily="-65" charset="-128"/>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ea typeface="ＭＳ Ｐゴシック" pitchFamily="-65" charset="-128"/>
            </a:endParaRPr>
          </a:p>
          <a:p>
            <a:pPr lvl="1">
              <a:lnSpc>
                <a:spcPct val="80000"/>
              </a:lnSpc>
              <a:spcBef>
                <a:spcPct val="5000"/>
              </a:spcBef>
            </a:pPr>
            <a:r>
              <a:rPr lang="en-US" sz="1400" dirty="0" smtClean="0">
                <a:ea typeface="ＭＳ Ｐゴシック" pitchFamily="-65" charset="-128"/>
              </a:rPr>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ea typeface="ＭＳ Ｐゴシック" pitchFamily="-65" charset="-128"/>
              </a:rPr>
              <a:t>It is recommended that the WG chair review the guidance in </a:t>
            </a:r>
            <a:r>
              <a:rPr lang="en-US" sz="1400" i="1" dirty="0" smtClean="0">
                <a:ea typeface="ＭＳ Ｐゴシック" pitchFamily="-65" charset="-128"/>
              </a:rPr>
              <a:t>IEEE-SA Standards Board Operations Manual</a:t>
            </a:r>
            <a:r>
              <a:rPr lang="en-US" sz="1400" dirty="0" smtClean="0">
                <a:ea typeface="ＭＳ Ｐゴシック" pitchFamily="-65" charset="-128"/>
              </a:rPr>
              <a:t> 6.3.5 and in FAQs 12 and 12a on inclusion of potential Essential Patent Claims by incorporation or by reference.</a:t>
            </a:r>
            <a:r>
              <a:rPr lang="en-US" sz="1400" dirty="0" smtClean="0">
                <a:solidFill>
                  <a:srgbClr val="FF3300"/>
                </a:solidFill>
                <a:ea typeface="ＭＳ Ｐゴシック" pitchFamily="-65" charset="-128"/>
              </a:rPr>
              <a:t> </a:t>
            </a:r>
          </a:p>
          <a:p>
            <a:pPr lvl="1">
              <a:lnSpc>
                <a:spcPct val="80000"/>
              </a:lnSpc>
              <a:spcBef>
                <a:spcPct val="5000"/>
              </a:spcBef>
              <a:buFont typeface="Monotype Sorts" pitchFamily="-65" charset="2"/>
              <a:buNone/>
            </a:pPr>
            <a:endParaRPr lang="en-US" sz="1200" dirty="0" smtClean="0">
              <a:ea typeface="ＭＳ Ｐゴシック" pitchFamily="-65" charset="-128"/>
            </a:endParaRPr>
          </a:p>
          <a:p>
            <a:pPr lvl="1">
              <a:lnSpc>
                <a:spcPct val="80000"/>
              </a:lnSpc>
              <a:spcBef>
                <a:spcPct val="5000"/>
              </a:spcBef>
              <a:buFont typeface="Monotype Sorts" pitchFamily="-65" charset="2"/>
              <a:buNone/>
            </a:pPr>
            <a:r>
              <a:rPr lang="en-US" sz="1200" dirty="0" smtClean="0">
                <a:ea typeface="ＭＳ Ｐゴシック" pitchFamily="-65" charset="-128"/>
              </a:rPr>
              <a:t>	Note: </a:t>
            </a:r>
            <a:r>
              <a:rPr lang="en-US" sz="1200" b="1" dirty="0" smtClean="0">
                <a:ea typeface="ＭＳ Ｐゴシック" pitchFamily="-65" charset="-128"/>
              </a:rPr>
              <a:t>WG</a:t>
            </a:r>
            <a:r>
              <a:rPr lang="en-US" sz="1200" dirty="0" smtClean="0">
                <a:ea typeface="ＭＳ Ｐゴシック" pitchFamily="-65" charset="-128"/>
              </a:rPr>
              <a:t> includes Working Groups, Task Groups, and other standards-developing committees with a PAR approved by the IEEE-SA Standards Board.</a:t>
            </a:r>
          </a:p>
        </p:txBody>
      </p:sp>
      <p:sp>
        <p:nvSpPr>
          <p:cNvPr id="8198" name="Rectangle 1026"/>
          <p:cNvSpPr>
            <a:spLocks noGrp="1" noChangeArrowheads="1"/>
          </p:cNvSpPr>
          <p:nvPr>
            <p:ph type="title" idx="4294967295"/>
          </p:nvPr>
        </p:nvSpPr>
        <p:spPr>
          <a:xfrm>
            <a:off x="533400" y="533400"/>
            <a:ext cx="7772400" cy="609600"/>
          </a:xfrm>
          <a:noFill/>
        </p:spPr>
        <p:txBody>
          <a:bodyPr lIns="90487" tIns="44450" rIns="90487" bIns="44450"/>
          <a:lstStyle/>
          <a:p>
            <a:r>
              <a:rPr lang="en-US" sz="2400" dirty="0" smtClean="0"/>
              <a:t>Instructions for the WG Chair</a:t>
            </a:r>
          </a:p>
        </p:txBody>
      </p:sp>
      <p:sp>
        <p:nvSpPr>
          <p:cNvPr id="8199"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eaLnBrk="1" hangingPunct="1"/>
            <a:endParaRPr lang="en-GB" sz="3200" b="1" u="sng">
              <a:solidFill>
                <a:srgbClr val="000099"/>
              </a:solidFill>
              <a:latin typeface="Arial" pitchFamily="34" charset="0"/>
            </a:endParaRPr>
          </a:p>
        </p:txBody>
      </p:sp>
      <p:sp>
        <p:nvSpPr>
          <p:cNvPr id="8200"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eaLnBrk="1" hangingPunct="1">
              <a:spcBef>
                <a:spcPct val="20000"/>
              </a:spcBef>
              <a:buClr>
                <a:srgbClr val="CC3300"/>
              </a:buClr>
              <a:buSzPct val="50000"/>
              <a:buFont typeface="Monotype Sorts" pitchFamily="-65" charset="2"/>
              <a:buChar char="l"/>
            </a:pPr>
            <a:endParaRPr lang="en-GB" sz="1800">
              <a:solidFill>
                <a:srgbClr val="000099"/>
              </a:solidFill>
              <a:latin typeface="Arial" pitchFamily="34" charset="0"/>
            </a:endParaRPr>
          </a:p>
        </p:txBody>
      </p:sp>
      <p:sp>
        <p:nvSpPr>
          <p:cNvPr id="8201" name="Slide Number Placeholder 7"/>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dirty="0"/>
              <a:t>Slide </a:t>
            </a:r>
            <a:fld id="{CB2085B0-763C-4002-B0F1-C91FAAE3B9B0}" type="slidenum">
              <a:rPr lang="en-US"/>
              <a:pPr algn="ctr"/>
              <a:t>9</a:t>
            </a:fld>
            <a:endParaRPr lang="en-US" dirty="0"/>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November 2011</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smtClean="0"/>
              <a:t>Sangsung Choi(ETRI)</a:t>
            </a:r>
            <a:endParaRPr lang="en-US" dirty="0" smtClean="0"/>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9</a:t>
            </a:fld>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17872</TotalTime>
  <Words>922</Words>
  <Application>Microsoft Office PowerPoint</Application>
  <PresentationFormat>화면 슬라이드 쇼(4:3)</PresentationFormat>
  <Paragraphs>225</Paragraphs>
  <Slides>14</Slides>
  <Notes>8</Notes>
  <HiddenSlides>0</HiddenSlides>
  <MMClips>0</MMClips>
  <ScaleCrop>false</ScaleCrop>
  <HeadingPairs>
    <vt:vector size="4" baseType="variant">
      <vt:variant>
        <vt:lpstr>테마</vt:lpstr>
      </vt:variant>
      <vt:variant>
        <vt:i4>6</vt:i4>
      </vt:variant>
      <vt:variant>
        <vt:lpstr>슬라이드 제목</vt:lpstr>
      </vt:variant>
      <vt:variant>
        <vt:i4>14</vt:i4>
      </vt:variant>
    </vt:vector>
  </HeadingPairs>
  <TitlesOfParts>
    <vt:vector size="20" baseType="lpstr">
      <vt:lpstr>Default Design</vt:lpstr>
      <vt:lpstr>4_Custom Design</vt:lpstr>
      <vt:lpstr>Custom Design</vt:lpstr>
      <vt:lpstr>1_Custom Design</vt:lpstr>
      <vt:lpstr>2_Custom Design</vt:lpstr>
      <vt:lpstr>3_Custom Design</vt:lpstr>
      <vt:lpstr>슬라이드 1</vt:lpstr>
      <vt:lpstr>슬라이드 2</vt:lpstr>
      <vt:lpstr>PAR Purpose</vt:lpstr>
      <vt:lpstr>슬라이드 4</vt:lpstr>
      <vt:lpstr>Current Status</vt:lpstr>
      <vt:lpstr>Meeting Goal This Week</vt:lpstr>
      <vt:lpstr>Meeting Slots</vt:lpstr>
      <vt:lpstr>Approve Agenda</vt:lpstr>
      <vt:lpstr>Instructions for the WG Chair</vt:lpstr>
      <vt:lpstr>Participants, Patents, and Duty to Inform</vt:lpstr>
      <vt:lpstr>Patent Related Links</vt:lpstr>
      <vt:lpstr>Call for Potentially Essential Patents</vt:lpstr>
      <vt:lpstr>Other Guidelines for IEEE WG Meetings</vt:lpstr>
      <vt:lpstr>Future Plan/Timeline</vt:lpstr>
    </vt:vector>
  </TitlesOfParts>
  <Company>Kinney Consulting LLC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SG4TV Opening Report Mar 2011</dc:title>
  <dc:creator>Sangsung Choi</dc:creator>
  <cp:lastModifiedBy>user</cp:lastModifiedBy>
  <cp:revision>902</cp:revision>
  <cp:lastPrinted>2000-03-07T00:55:37Z</cp:lastPrinted>
  <dcterms:created xsi:type="dcterms:W3CDTF">2008-07-14T18:46:05Z</dcterms:created>
  <dcterms:modified xsi:type="dcterms:W3CDTF">2011-11-07T14:05:39Z</dcterms:modified>
</cp:coreProperties>
</file>