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370" r:id="rId2"/>
    <p:sldId id="372" r:id="rId3"/>
    <p:sldId id="373" r:id="rId4"/>
    <p:sldId id="376" r:id="rId5"/>
    <p:sldId id="378" r:id="rId6"/>
    <p:sldId id="374" r:id="rId7"/>
    <p:sldId id="375" r:id="rId8"/>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FFFF00"/>
    <a:srgbClr val="006666"/>
    <a:srgbClr val="FF3300"/>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22" d="100"/>
          <a:sy n="122" d="100"/>
        </p:scale>
        <p:origin x="-1880" y="-12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780" y="10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BF625501-83C4-4FE1-AD22-F803A1F0B93B}" type="datetime1">
              <a:rPr lang="en-US"/>
              <a:pPr>
                <a:defRPr/>
              </a:pPr>
              <a:t>11/10/11</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951E65AB-8E6F-4503-8FC8-F7A01A5D7A27}"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31500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03DED637-EA47-45A5-83D7-ECE46B1D3D47}" type="datetime1">
              <a:rPr lang="en-US"/>
              <a:pPr>
                <a:defRPr/>
              </a:pPr>
              <a:t>11/10/11</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A66DDB62-EBFD-45D4-918B-C30CE6E35AB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279295146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4CD4C032-4712-4B43-A1FF-2A8FC53EF34A}" type="datetime6">
              <a:rPr lang="en-US" smtClean="0"/>
              <a:pPr/>
              <a:t>November 11</a:t>
            </a:fld>
            <a:endParaRPr lang="en-US" smtClean="0"/>
          </a:p>
        </p:txBody>
      </p:sp>
      <p:sp>
        <p:nvSpPr>
          <p:cNvPr id="5123" name="Rectangle 7"/>
          <p:cNvSpPr>
            <a:spLocks noGrp="1" noChangeArrowheads="1"/>
          </p:cNvSpPr>
          <p:nvPr>
            <p:ph type="sldNum" sz="quarter" idx="5"/>
          </p:nvPr>
        </p:nvSpPr>
        <p:spPr>
          <a:noFill/>
        </p:spPr>
        <p:txBody>
          <a:bodyPr/>
          <a:lstStyle/>
          <a:p>
            <a:r>
              <a:rPr lang="en-US" smtClean="0"/>
              <a:t>Page </a:t>
            </a:r>
            <a:fld id="{16A65FD1-F82D-474B-A22C-6258812C8828}" type="slidenum">
              <a:rPr lang="en-US" smtClean="0"/>
              <a:pPr/>
              <a:t>1</a:t>
            </a:fld>
            <a:endParaRPr lang="en-US"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smtClean="0">
              <a:latin typeface="Times New Roman" pitchFamily="18" charset="0"/>
              <a:ea typeface="ＭＳ Ｐゴシック" pitchFamily="-65"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C235CB6-6686-4592-8327-6B57EBBFE24C}"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B1A488B-1F08-493A-9835-BFBA87B466B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B33BBEB-2900-4620-858E-301CA3EBAB6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20BF9FFC-8CD3-4AAA-B38D-07ABB91CB607}"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405F665-F0FE-47FE-8C37-FBE87AF7B451}"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BB927895-F05F-4216-BEFE-D7A1E5C0CAE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D1FE8802-DF77-4A05-9464-A59FE5D4298D}"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30793E3-C1FA-4583-B4B1-5D56CBE4208D}"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00FA1C97-96C4-45FC-B339-8BC240EED230}"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8C5B60E9-83BC-4F48-AF35-4A84AFEFE05F}"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Pat Kinney, Kinney Consulting LLC</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7FA6A43A-AF71-467F-8367-E7C936E8CFBD}"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smtClean="0"/>
              <a:t>November 2011</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3651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Pat Kinney, Kinney Consulting LLC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01070D35-7BF0-473D-8E7E-F99779B45C70}" type="slidenum">
              <a:rPr lang="en-US"/>
              <a:pPr>
                <a:defRPr/>
              </a:pPr>
              <a:t>‹#›</a:t>
            </a:fld>
            <a:endParaRPr lang="en-US"/>
          </a:p>
        </p:txBody>
      </p:sp>
      <p:sp>
        <p:nvSpPr>
          <p:cNvPr id="1031" name="Rectangle 7"/>
          <p:cNvSpPr>
            <a:spLocks noChangeArrowheads="1"/>
          </p:cNvSpPr>
          <p:nvPr/>
        </p:nvSpPr>
        <p:spPr bwMode="auto">
          <a:xfrm>
            <a:off x="4572000" y="381456"/>
            <a:ext cx="3962400" cy="215444"/>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15-11-0773-00-wng0</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a:t>SCWNG</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smtClean="0"/>
              <a:t>November 2011</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smtClean="0"/>
              <a:t>Slide </a:t>
            </a:r>
            <a:fld id="{C47BCDC1-E1AF-43C5-9B6B-24F2E4F465C2}" type="slidenum">
              <a:rPr lang="en-US" smtClean="0"/>
              <a:pPr/>
              <a:t>1</a:t>
            </a:fld>
            <a:endParaRPr lang="en-US" smtClean="0"/>
          </a:p>
        </p:txBody>
      </p:sp>
      <p:sp>
        <p:nvSpPr>
          <p:cNvPr id="2051" name="Rectangle 13"/>
          <p:cNvSpPr>
            <a:spLocks noGrp="1" noChangeArrowheads="1"/>
          </p:cNvSpPr>
          <p:nvPr>
            <p:ph type="dt" sz="quarter" idx="12"/>
          </p:nvPr>
        </p:nvSpPr>
        <p:spPr>
          <a:noFill/>
        </p:spPr>
        <p:txBody>
          <a:bodyPr/>
          <a:lstStyle/>
          <a:p>
            <a:r>
              <a:rPr lang="en-US" smtClean="0"/>
              <a:t>November 2011</a:t>
            </a:r>
            <a:endParaRPr lang="en-US"/>
          </a:p>
        </p:txBody>
      </p:sp>
      <p:sp>
        <p:nvSpPr>
          <p:cNvPr id="2052" name="Footer Placeholder 4"/>
          <p:cNvSpPr>
            <a:spLocks noGrp="1"/>
          </p:cNvSpPr>
          <p:nvPr>
            <p:ph type="ftr" sz="quarter" idx="10"/>
          </p:nvPr>
        </p:nvSpPr>
        <p:spPr>
          <a:xfrm>
            <a:off x="6248400" y="6477000"/>
            <a:ext cx="2438400" cy="182563"/>
          </a:xfrm>
          <a:noFill/>
        </p:spPr>
        <p:txBody>
          <a:bodyPr/>
          <a:lstStyle/>
          <a:p>
            <a:r>
              <a:rPr lang="en-US" smtClean="0"/>
              <a:t>Pat Kinney, Kinney Consulting LLC</a:t>
            </a:r>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B65A9C39-45C4-4DF5-A78A-4A6A6116C84B}" type="slidenum">
              <a:rPr lang="en-US"/>
              <a:pPr algn="ctr" eaLnBrk="0" hangingPunct="0"/>
              <a:t>1</a:t>
            </a:fld>
            <a:endParaRPr lang="en-US"/>
          </a:p>
        </p:txBody>
      </p:sp>
      <p:sp>
        <p:nvSpPr>
          <p:cNvPr id="256004" name="Rectangle 4"/>
          <p:cNvSpPr>
            <a:spLocks noChangeArrowheads="1"/>
          </p:cNvSpPr>
          <p:nvPr/>
        </p:nvSpPr>
        <p:spPr bwMode="auto">
          <a:xfrm>
            <a:off x="533400" y="762000"/>
            <a:ext cx="8001000" cy="5447646"/>
          </a:xfrm>
          <a:prstGeom prst="rect">
            <a:avLst/>
          </a:prstGeom>
          <a:noFill/>
          <a:ln w="12700">
            <a:noFill/>
            <a:miter lim="800000"/>
            <a:headEnd type="none" w="sm" len="sm"/>
            <a:tailEnd type="none" w="sm" len="sm"/>
          </a:ln>
          <a:effectLst/>
        </p:spPr>
        <p:txBody>
          <a:bodyPr>
            <a:spAutoFit/>
          </a:bodyPr>
          <a:lstStyle/>
          <a:p>
            <a:pPr marL="914400" indent="-914400" eaLnBrk="0" hangingPunct="0">
              <a:defRPr/>
            </a:pPr>
            <a:r>
              <a:rPr lang="en-US" sz="2000" b="1" u="sng" dirty="0">
                <a:effectLst>
                  <a:outerShdw blurRad="38100" dist="38100" dir="2700000" algn="tl">
                    <a:srgbClr val="C0C0C0"/>
                  </a:outerShdw>
                </a:effectLst>
              </a:rPr>
              <a:t>Project: IEEE P802.15 Working Group for Wireless Personal Area Networks (WPANs)</a:t>
            </a:r>
            <a:endParaRPr lang="en-US" sz="20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WNG Closing Report for </a:t>
            </a:r>
            <a:r>
              <a:rPr lang="en-US" sz="1800" dirty="0" smtClean="0"/>
              <a:t>Atlanta November 2011</a:t>
            </a:r>
            <a:endParaRPr lang="en-US" sz="1800" dirty="0"/>
          </a:p>
          <a:p>
            <a:pPr marL="914400" indent="-914400" eaLnBrk="0" hangingPunct="0">
              <a:defRPr/>
            </a:pPr>
            <a:r>
              <a:rPr lang="en-US" sz="1800" b="1" dirty="0"/>
              <a:t>Date Submitted: </a:t>
            </a:r>
            <a:r>
              <a:rPr lang="en-US" sz="1800" dirty="0" smtClean="0"/>
              <a:t>9 Nov 2011</a:t>
            </a:r>
            <a:endParaRPr lang="en-US" sz="1800" dirty="0"/>
          </a:p>
          <a:p>
            <a:pPr marL="914400" indent="-914400" eaLnBrk="0" hangingPunct="0">
              <a:defRPr/>
            </a:pPr>
            <a:r>
              <a:rPr lang="en-US" sz="1800" b="1" dirty="0"/>
              <a:t>Source:</a:t>
            </a:r>
            <a:r>
              <a:rPr lang="en-US" sz="1800" dirty="0"/>
              <a:t> 	Pat Kinney, Kinney Consulting LLC </a:t>
            </a:r>
          </a:p>
          <a:p>
            <a:pPr marL="914400" indent="-914400" eaLnBrk="0" hangingPunct="0">
              <a:defRPr/>
            </a:pPr>
            <a:r>
              <a:rPr lang="en-US" sz="1800" b="1" dirty="0"/>
              <a:t>Contact: </a:t>
            </a:r>
            <a:r>
              <a:rPr lang="en-US" sz="1800" dirty="0"/>
              <a:t>Pat Kinney, Kinney Consulting LLC</a:t>
            </a:r>
          </a:p>
          <a:p>
            <a:pPr marL="914400" indent="-914400" eaLnBrk="0" hangingPunct="0">
              <a:defRPr/>
            </a:pPr>
            <a:r>
              <a:rPr lang="en-US" sz="1800" b="1" dirty="0"/>
              <a:t>Voice:</a:t>
            </a:r>
            <a:r>
              <a:rPr lang="en-US" sz="1800" dirty="0"/>
              <a:t> 	+1 847 960-3715, E-Mail: pat.kinney@ieee.org	</a:t>
            </a:r>
          </a:p>
          <a:p>
            <a:pPr marL="914400" indent="-914400" eaLnBrk="0" hangingPunct="0">
              <a:defRPr/>
            </a:pPr>
            <a:r>
              <a:rPr lang="en-US" sz="1800" b="1" dirty="0"/>
              <a:t>Re:</a:t>
            </a:r>
            <a:r>
              <a:rPr lang="en-US" sz="1800" dirty="0"/>
              <a:t> 	WNG Closing Report for </a:t>
            </a:r>
            <a:r>
              <a:rPr lang="en-US" sz="1800" dirty="0" smtClean="0"/>
              <a:t>Nov 2011 </a:t>
            </a:r>
            <a:r>
              <a:rPr lang="en-US" sz="1800" dirty="0"/>
              <a:t>Session</a:t>
            </a:r>
          </a:p>
          <a:p>
            <a:pPr marL="914400" indent="-914400" eaLnBrk="0" hangingPunct="0">
              <a:defRPr/>
            </a:pPr>
            <a:r>
              <a:rPr lang="en-US" sz="1800" b="1" dirty="0"/>
              <a:t>Abstract: </a:t>
            </a:r>
            <a:r>
              <a:rPr lang="en-US" sz="1800" dirty="0"/>
              <a:t>WNG Closing Report for </a:t>
            </a:r>
            <a:r>
              <a:rPr lang="en-US" sz="1800" dirty="0" smtClean="0"/>
              <a:t>Atlanta</a:t>
            </a:r>
            <a:endParaRPr lang="en-US" sz="1800" dirty="0"/>
          </a:p>
          <a:p>
            <a:pPr marL="914400" indent="-914400" eaLnBrk="0" hangingPunct="0">
              <a:defRPr/>
            </a:pPr>
            <a:r>
              <a:rPr lang="en-US" sz="1800" b="1" dirty="0"/>
              <a:t>Purpose: </a:t>
            </a:r>
            <a:r>
              <a:rPr lang="en-US" sz="1800" dirty="0"/>
              <a:t>Information to 802.15 WG</a:t>
            </a:r>
          </a:p>
          <a:p>
            <a:pPr marL="914400" indent="-914400" eaLnBrk="0" hangingPunct="0">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defRPr/>
            </a:pPr>
            <a:r>
              <a:rPr lang="en-US" sz="1800" b="1" dirty="0"/>
              <a:t>Release:</a:t>
            </a:r>
            <a:r>
              <a:rPr lang="en-US" sz="1800" dirty="0"/>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001000" cy="762000"/>
          </a:xfrm>
        </p:spPr>
        <p:txBody>
          <a:bodyPr/>
          <a:lstStyle/>
          <a:p>
            <a:r>
              <a:rPr lang="en-US" dirty="0"/>
              <a:t>Interpretation Request</a:t>
            </a:r>
          </a:p>
        </p:txBody>
      </p:sp>
      <p:sp>
        <p:nvSpPr>
          <p:cNvPr id="3" name="Content Placeholder 2"/>
          <p:cNvSpPr>
            <a:spLocks noGrp="1"/>
          </p:cNvSpPr>
          <p:nvPr>
            <p:ph idx="1"/>
          </p:nvPr>
        </p:nvSpPr>
        <p:spPr>
          <a:xfrm>
            <a:off x="381000" y="1447800"/>
            <a:ext cx="8610600" cy="4876800"/>
          </a:xfrm>
        </p:spPr>
        <p:txBody>
          <a:bodyPr/>
          <a:lstStyle/>
          <a:p>
            <a:pPr marL="0" indent="0">
              <a:buNone/>
            </a:pPr>
            <a:r>
              <a:rPr lang="en-US" sz="2400" dirty="0" smtClean="0"/>
              <a:t>The </a:t>
            </a:r>
            <a:r>
              <a:rPr lang="en-US" sz="2400" dirty="0"/>
              <a:t>following interpretation request concerns </a:t>
            </a:r>
            <a:r>
              <a:rPr lang="en-US" sz="2400" dirty="0" smtClean="0"/>
              <a:t>IEEE </a:t>
            </a:r>
            <a:r>
              <a:rPr lang="en-US" sz="2400" dirty="0"/>
              <a:t>802.15.4-2006, </a:t>
            </a:r>
            <a:r>
              <a:rPr lang="en-US" sz="2400" dirty="0" err="1" smtClean="0"/>
              <a:t>subclauses</a:t>
            </a:r>
            <a:r>
              <a:rPr lang="en-US" sz="2400" dirty="0" smtClean="0"/>
              <a:t> </a:t>
            </a:r>
            <a:r>
              <a:rPr lang="en-US" sz="2400" dirty="0"/>
              <a:t>6.8.2.5 and 6.8.3.2:</a:t>
            </a:r>
          </a:p>
          <a:p>
            <a:pPr marL="0" indent="0">
              <a:buNone/>
            </a:pPr>
            <a:r>
              <a:rPr lang="en-US" sz="2400" dirty="0" smtClean="0"/>
              <a:t>While </a:t>
            </a:r>
            <a:r>
              <a:rPr lang="en-US" sz="2400" dirty="0"/>
              <a:t>the BPSK PHY and the ASK PHY of the 868 MHz specifications use </a:t>
            </a:r>
            <a:r>
              <a:rPr lang="en-US" sz="2400" dirty="0" smtClean="0"/>
              <a:t>raised</a:t>
            </a:r>
            <a:r>
              <a:rPr lang="en-US" sz="2400" dirty="0"/>
              <a:t>-cosine and root-raised-cosine pulse shape filtering to represent </a:t>
            </a:r>
            <a:r>
              <a:rPr lang="en-US" sz="2400" dirty="0" smtClean="0"/>
              <a:t>the </a:t>
            </a:r>
            <a:r>
              <a:rPr lang="en-US" sz="2400" dirty="0"/>
              <a:t>baseband chips, the O-QPSK PHY uses half-sine pulse shaping for </a:t>
            </a:r>
            <a:r>
              <a:rPr lang="en-US" sz="2400" dirty="0" smtClean="0"/>
              <a:t>baseband</a:t>
            </a:r>
            <a:r>
              <a:rPr lang="en-US" sz="2400" dirty="0"/>
              <a:t>-chip representation (see </a:t>
            </a:r>
            <a:r>
              <a:rPr lang="en-US" sz="2400" dirty="0" smtClean="0"/>
              <a:t>6.8.2.5</a:t>
            </a:r>
            <a:r>
              <a:rPr lang="en-US" sz="2400" dirty="0"/>
              <a:t>). Furthermore, </a:t>
            </a:r>
            <a:r>
              <a:rPr lang="en-US" sz="2400" dirty="0" smtClean="0"/>
              <a:t>subclause 6.8.3.2 </a:t>
            </a:r>
            <a:r>
              <a:rPr lang="en-US" sz="2400" dirty="0"/>
              <a:t>specifies that, using the 868 MHz band, "the signal shall be </a:t>
            </a:r>
            <a:r>
              <a:rPr lang="en-US" sz="2400" dirty="0" smtClean="0"/>
              <a:t>filtered</a:t>
            </a:r>
            <a:r>
              <a:rPr lang="en-US" sz="2400" dirty="0"/>
              <a:t>" with a raised-cosine filter. Does this mean that the baseband </a:t>
            </a:r>
            <a:r>
              <a:rPr lang="en-US" sz="2400" dirty="0" smtClean="0"/>
              <a:t>chips </a:t>
            </a:r>
            <a:r>
              <a:rPr lang="en-US" sz="2400" dirty="0"/>
              <a:t>are first half-sine filtered and then additionally raised-cosine </a:t>
            </a:r>
            <a:r>
              <a:rPr lang="en-US" sz="2400" dirty="0" smtClean="0"/>
              <a:t>filtered</a:t>
            </a:r>
            <a:r>
              <a:rPr lang="en-US" sz="2400" dirty="0"/>
              <a:t>? Or is the raised-cosine filtering optional?</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05296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Request Resolution</a:t>
            </a:r>
            <a:endParaRPr lang="en-US" dirty="0"/>
          </a:p>
        </p:txBody>
      </p:sp>
      <p:sp>
        <p:nvSpPr>
          <p:cNvPr id="3" name="Content Placeholder 2"/>
          <p:cNvSpPr>
            <a:spLocks noGrp="1"/>
          </p:cNvSpPr>
          <p:nvPr>
            <p:ph idx="1"/>
          </p:nvPr>
        </p:nvSpPr>
        <p:spPr/>
        <p:txBody>
          <a:bodyPr/>
          <a:lstStyle/>
          <a:p>
            <a:r>
              <a:rPr lang="en-US" sz="2800" dirty="0"/>
              <a:t>Does this mean that the baseband chips are first half-sine filtered and then additionally raised-cosine filtered? </a:t>
            </a:r>
            <a:endParaRPr lang="en-US" sz="2800" dirty="0" smtClean="0"/>
          </a:p>
          <a:p>
            <a:pPr lvl="1"/>
            <a:r>
              <a:rPr lang="en-US" sz="2400" dirty="0" smtClean="0"/>
              <a:t>“Yes”. This filtering is for pulse shaping purposes.</a:t>
            </a:r>
          </a:p>
          <a:p>
            <a:r>
              <a:rPr lang="en-US" sz="2800" dirty="0"/>
              <a:t>Or is the raised-cosine filtering optional</a:t>
            </a:r>
            <a:r>
              <a:rPr lang="en-US" sz="2800" dirty="0" smtClean="0"/>
              <a:t>?</a:t>
            </a:r>
          </a:p>
          <a:p>
            <a:pPr lvl="1"/>
            <a:r>
              <a:rPr lang="en-US" sz="2400" dirty="0" smtClean="0"/>
              <a:t> “No, this is mandatory”. This filtering is for spectral emissions purposes.</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83609839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Request Resolution</a:t>
            </a:r>
            <a:endParaRPr lang="en-US" dirty="0"/>
          </a:p>
        </p:txBody>
      </p:sp>
      <p:sp>
        <p:nvSpPr>
          <p:cNvPr id="3" name="Content Placeholder 2"/>
          <p:cNvSpPr>
            <a:spLocks noGrp="1"/>
          </p:cNvSpPr>
          <p:nvPr>
            <p:ph idx="1"/>
          </p:nvPr>
        </p:nvSpPr>
        <p:spPr/>
        <p:txBody>
          <a:bodyPr/>
          <a:lstStyle/>
          <a:p>
            <a:r>
              <a:rPr lang="en-US" sz="2800" dirty="0" smtClean="0"/>
              <a:t>SCWNG Motion</a:t>
            </a:r>
            <a:r>
              <a:rPr lang="en-US" sz="2800" dirty="0" smtClean="0"/>
              <a:t>: </a:t>
            </a:r>
            <a:r>
              <a:rPr lang="en-US" sz="2800" i="1" dirty="0" smtClean="0"/>
              <a:t>move to approve slide 3 of 15-11-0773-01 as resolution to the request for interpretation as stated on slide 2</a:t>
            </a:r>
            <a:r>
              <a:rPr lang="en-US" sz="2800" dirty="0" smtClean="0"/>
              <a:t>.</a:t>
            </a:r>
          </a:p>
          <a:p>
            <a:r>
              <a:rPr lang="en-US" sz="2800" dirty="0" smtClean="0"/>
              <a:t>Moved by James Gilb , seconded by Phil Beecher </a:t>
            </a:r>
          </a:p>
          <a:p>
            <a:r>
              <a:rPr lang="en-US" sz="2800" dirty="0" smtClean="0"/>
              <a:t>Following neither discussion nor opposition, the motion carries</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4</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79466997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Interpretation Request Resolution</a:t>
            </a:r>
            <a:endParaRPr lang="en-US" dirty="0"/>
          </a:p>
        </p:txBody>
      </p:sp>
      <p:sp>
        <p:nvSpPr>
          <p:cNvPr id="3" name="Content Placeholder 2"/>
          <p:cNvSpPr>
            <a:spLocks noGrp="1"/>
          </p:cNvSpPr>
          <p:nvPr>
            <p:ph idx="1"/>
          </p:nvPr>
        </p:nvSpPr>
        <p:spPr/>
        <p:txBody>
          <a:bodyPr/>
          <a:lstStyle/>
          <a:p>
            <a:r>
              <a:rPr lang="en-US" sz="2800" dirty="0" smtClean="0"/>
              <a:t>Motion: </a:t>
            </a:r>
            <a:r>
              <a:rPr lang="en-US" sz="2800" i="1" dirty="0" smtClean="0"/>
              <a:t>move to approve 15-11-</a:t>
            </a:r>
            <a:r>
              <a:rPr lang="en-US" sz="2800" i="1" dirty="0" smtClean="0"/>
              <a:t>0837-</a:t>
            </a:r>
            <a:r>
              <a:rPr lang="en-US" sz="2800" i="1" dirty="0" smtClean="0"/>
              <a:t>00 as the IEEE 802.15 WG resolution to the request for </a:t>
            </a:r>
            <a:r>
              <a:rPr lang="en-US" sz="2800" i="1" dirty="0" smtClean="0"/>
              <a:t>interpretation.</a:t>
            </a:r>
          </a:p>
          <a:p>
            <a:r>
              <a:rPr lang="en-US" sz="2800" dirty="0" smtClean="0"/>
              <a:t>Moved </a:t>
            </a:r>
            <a:r>
              <a:rPr lang="en-US" sz="2800" dirty="0" smtClean="0"/>
              <a:t>by Pat Kinney, seconded by Phil Beecher </a:t>
            </a:r>
          </a:p>
          <a:p>
            <a:r>
              <a:rPr lang="en-US" sz="2800" dirty="0" smtClean="0"/>
              <a:t>Following discussion, the vote was taken with the results of  /  /  .</a:t>
            </a:r>
            <a:endParaRPr lang="en-US" sz="28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35293152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001000" cy="1676400"/>
          </a:xfrm>
        </p:spPr>
        <p:txBody>
          <a:bodyPr/>
          <a:lstStyle/>
          <a:p>
            <a:r>
              <a:rPr lang="en-US" sz="3600" dirty="0" smtClean="0"/>
              <a:t>Challenges on Chinese Wireless Medical Monitoring networking Applications by </a:t>
            </a:r>
            <a:r>
              <a:rPr lang="en-US" sz="3600" dirty="0" smtClean="0"/>
              <a:t>Liang </a:t>
            </a:r>
            <a:r>
              <a:rPr lang="en-US" sz="3600" dirty="0" smtClean="0"/>
              <a:t>Li (15-11-766-01)</a:t>
            </a:r>
            <a:endParaRPr lang="en-US" sz="3600" dirty="0"/>
          </a:p>
        </p:txBody>
      </p:sp>
      <p:sp>
        <p:nvSpPr>
          <p:cNvPr id="3" name="Content Placeholder 2"/>
          <p:cNvSpPr>
            <a:spLocks noGrp="1"/>
          </p:cNvSpPr>
          <p:nvPr>
            <p:ph idx="1"/>
          </p:nvPr>
        </p:nvSpPr>
        <p:spPr>
          <a:xfrm>
            <a:off x="533400" y="2514600"/>
            <a:ext cx="7772400" cy="3733800"/>
          </a:xfrm>
        </p:spPr>
        <p:txBody>
          <a:bodyPr/>
          <a:lstStyle/>
          <a:p>
            <a:r>
              <a:rPr lang="en-US" sz="2400" dirty="0" smtClean="0"/>
              <a:t>Question: does the 402-425 MHz band have other uses that could conflict with this application?  </a:t>
            </a:r>
          </a:p>
          <a:p>
            <a:pPr lvl="1"/>
            <a:r>
              <a:rPr lang="en-US" sz="2400" dirty="0" smtClean="0"/>
              <a:t>Reply: Yes, coexistence would need to be analyzed</a:t>
            </a:r>
          </a:p>
          <a:p>
            <a:r>
              <a:rPr lang="en-US" sz="2400" dirty="0" smtClean="0"/>
              <a:t>Do the other bands have uses that could conflict with this application?  </a:t>
            </a:r>
            <a:r>
              <a:rPr lang="en-US" sz="2400" dirty="0" smtClean="0"/>
              <a:t>Yes</a:t>
            </a:r>
          </a:p>
          <a:p>
            <a:r>
              <a:rPr lang="en-US" sz="2400" dirty="0"/>
              <a:t>Straw poll of attendees supporting the formation of an MBAN Chinese Study Group yielded a result of 30/0/10</a:t>
            </a:r>
            <a:r>
              <a:rPr lang="en-US" sz="2400" dirty="0" smtClean="0"/>
              <a:t>.</a:t>
            </a:r>
            <a:endParaRPr lang="en-US" sz="2400" dirty="0"/>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6</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49972665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2209800"/>
          </a:xfrm>
        </p:spPr>
        <p:txBody>
          <a:bodyPr/>
          <a:lstStyle/>
          <a:p>
            <a:r>
              <a:rPr lang="en-US" dirty="0"/>
              <a:t>Challenges on Chinese Wireless Medical Monitoring networking Applications by Liang Li </a:t>
            </a:r>
            <a:endParaRPr lang="en-US" dirty="0"/>
          </a:p>
        </p:txBody>
      </p:sp>
      <p:sp>
        <p:nvSpPr>
          <p:cNvPr id="3" name="Content Placeholder 2"/>
          <p:cNvSpPr>
            <a:spLocks noGrp="1"/>
          </p:cNvSpPr>
          <p:nvPr>
            <p:ph idx="1"/>
          </p:nvPr>
        </p:nvSpPr>
        <p:spPr>
          <a:xfrm>
            <a:off x="609600" y="3048000"/>
            <a:ext cx="7848600" cy="2819400"/>
          </a:xfrm>
        </p:spPr>
        <p:txBody>
          <a:bodyPr/>
          <a:lstStyle/>
          <a:p>
            <a:pPr marL="0" indent="0">
              <a:buNone/>
            </a:pPr>
            <a:r>
              <a:rPr lang="en-US" sz="2000" dirty="0" smtClean="0"/>
              <a:t>Motion</a:t>
            </a:r>
            <a:r>
              <a:rPr lang="en-US" sz="2000" dirty="0"/>
              <a:t>: </a:t>
            </a:r>
            <a:r>
              <a:rPr lang="en-US" sz="2000" i="1" dirty="0"/>
              <a:t>that the 802.15 Working Group seeks approval from the 802 EC to form a study group to develop the PAR and 5c documents for </a:t>
            </a:r>
            <a:r>
              <a:rPr lang="en-US" sz="2000" i="1" dirty="0" smtClean="0"/>
              <a:t>a PHY </a:t>
            </a:r>
            <a:r>
              <a:rPr lang="en-US" sz="2000" i="1" dirty="0"/>
              <a:t>amendment to </a:t>
            </a:r>
            <a:r>
              <a:rPr lang="en-US" sz="2000" i="1" dirty="0" smtClean="0"/>
              <a:t>802.15.4 to take advantage of newly available unlicensed spectrum  for medical applications in China</a:t>
            </a:r>
            <a:r>
              <a:rPr lang="en-US" sz="2000" dirty="0" smtClean="0"/>
              <a:t>.</a:t>
            </a:r>
            <a:endParaRPr lang="en-US" sz="2000" dirty="0"/>
          </a:p>
          <a:p>
            <a:pPr lvl="0"/>
            <a:r>
              <a:rPr lang="en-US" sz="2000" dirty="0"/>
              <a:t>Moved by </a:t>
            </a:r>
            <a:endParaRPr lang="en-US" sz="2000" dirty="0" smtClean="0"/>
          </a:p>
          <a:p>
            <a:pPr lvl="0"/>
            <a:r>
              <a:rPr lang="en-US" sz="2000" dirty="0" smtClean="0"/>
              <a:t>Seconded by</a:t>
            </a:r>
          </a:p>
          <a:p>
            <a:pPr lvl="0"/>
            <a:r>
              <a:rPr lang="en-US" sz="2000" dirty="0" smtClean="0"/>
              <a:t>Vote was taken with the result of    /  /   </a:t>
            </a:r>
          </a:p>
        </p:txBody>
      </p:sp>
      <p:sp>
        <p:nvSpPr>
          <p:cNvPr id="4" name="Footer Placeholder 3"/>
          <p:cNvSpPr>
            <a:spLocks noGrp="1"/>
          </p:cNvSpPr>
          <p:nvPr>
            <p:ph type="ftr" sz="quarter" idx="10"/>
          </p:nvPr>
        </p:nvSpPr>
        <p:spPr/>
        <p:txBody>
          <a:bodyPr/>
          <a:lstStyle/>
          <a:p>
            <a:pPr>
              <a:defRPr/>
            </a:pPr>
            <a:r>
              <a:rPr lang="en-US" smtClean="0"/>
              <a:t>Pat Kinney, Kinney Consulting LLC</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20BF9FFC-8CD3-4AAA-B38D-07ABB91CB607}"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smtClean="0"/>
              <a:t>November 2011</a:t>
            </a:r>
            <a:endParaRPr lang="en-US" dirty="0"/>
          </a:p>
        </p:txBody>
      </p:sp>
    </p:spTree>
    <p:extLst>
      <p:ext uri="{BB962C8B-B14F-4D97-AF65-F5344CB8AC3E}">
        <p14:creationId xmlns:p14="http://schemas.microsoft.com/office/powerpoint/2010/main" val="259559982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17643</TotalTime>
  <Words>551</Words>
  <Application>Microsoft Macintosh PowerPoint</Application>
  <PresentationFormat>On-screen Show (4:3)</PresentationFormat>
  <Paragraphs>62</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 Design</vt:lpstr>
      <vt:lpstr>PowerPoint Presentation</vt:lpstr>
      <vt:lpstr>Interpretation Request</vt:lpstr>
      <vt:lpstr>Interpretation Request Resolution</vt:lpstr>
      <vt:lpstr>Interpretation Request Resolution</vt:lpstr>
      <vt:lpstr>Interpretation Request Resolution</vt:lpstr>
      <vt:lpstr>Challenges on Chinese Wireless Medical Monitoring networking Applications by Liang Li (15-11-766-01)</vt:lpstr>
      <vt:lpstr>Challenges on Chinese Wireless Medical Monitoring networking Applications by Liang Li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Closing Report</dc:title>
  <dc:subject/>
  <dc:creator>Pat Kinney</dc:creator>
  <cp:keywords/>
  <dc:description/>
  <cp:lastModifiedBy>Pat Kinney</cp:lastModifiedBy>
  <cp:revision>847</cp:revision>
  <cp:lastPrinted>2000-03-07T00:55:37Z</cp:lastPrinted>
  <dcterms:created xsi:type="dcterms:W3CDTF">2008-07-14T18:46:05Z</dcterms:created>
  <dcterms:modified xsi:type="dcterms:W3CDTF">2011-11-10T22:09:48Z</dcterms:modified>
  <cp:category>15-11-0773-00-wng0</cp:category>
</cp:coreProperties>
</file>