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370" r:id="rId2"/>
    <p:sldId id="372" r:id="rId3"/>
    <p:sldId id="373" r:id="rId4"/>
    <p:sldId id="376" r:id="rId5"/>
    <p:sldId id="378" r:id="rId6"/>
    <p:sldId id="374" r:id="rId7"/>
    <p:sldId id="375" r:id="rId8"/>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22" d="100"/>
          <a:sy n="122" d="100"/>
        </p:scale>
        <p:origin x="-1880" y="-120"/>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F625501-83C4-4FE1-AD22-F803A1F0B93B}" type="datetime1">
              <a:rPr lang="en-US"/>
              <a:pPr>
                <a:defRPr/>
              </a:pPr>
              <a:t>11/10/11</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03DED637-EA47-45A5-83D7-ECE46B1D3D47}" type="datetime1">
              <a:rPr lang="en-US"/>
              <a:pPr>
                <a:defRPr/>
              </a:pPr>
              <a:t>11/10/11</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4CD4C032-4712-4B43-A1FF-2A8FC53EF34A}" type="datetime6">
              <a:rPr lang="en-US" smtClean="0"/>
              <a:pPr/>
              <a:t>November 11</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15-11-0773-00-wng0</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a:t>SCWNG</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November 2011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November 2011</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47646"/>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WNG Closing Report for </a:t>
            </a:r>
            <a:r>
              <a:rPr lang="en-US" sz="1800" dirty="0" smtClean="0"/>
              <a:t>Atlanta November 2011</a:t>
            </a:r>
            <a:endParaRPr lang="en-US" sz="1800" dirty="0"/>
          </a:p>
          <a:p>
            <a:pPr marL="914400" indent="-914400" eaLnBrk="0" hangingPunct="0">
              <a:defRPr/>
            </a:pPr>
            <a:r>
              <a:rPr lang="en-US" sz="1800" b="1" dirty="0"/>
              <a:t>Date Submitted: </a:t>
            </a:r>
            <a:r>
              <a:rPr lang="en-US" sz="1800" dirty="0" smtClean="0"/>
              <a:t>9 Nov 2011</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WNG Closing Report for </a:t>
            </a:r>
            <a:r>
              <a:rPr lang="en-US" sz="1800" dirty="0" smtClean="0"/>
              <a:t>Nov 2011 </a:t>
            </a:r>
            <a:r>
              <a:rPr lang="en-US" sz="1800" dirty="0"/>
              <a:t>Session</a:t>
            </a:r>
          </a:p>
          <a:p>
            <a:pPr marL="914400" indent="-914400" eaLnBrk="0" hangingPunct="0">
              <a:defRPr/>
            </a:pPr>
            <a:r>
              <a:rPr lang="en-US" sz="1800" b="1" dirty="0"/>
              <a:t>Abstract: </a:t>
            </a:r>
            <a:r>
              <a:rPr lang="en-US" sz="1800" dirty="0"/>
              <a:t>WNG Closing Report for </a:t>
            </a:r>
            <a:r>
              <a:rPr lang="en-US" sz="1800" dirty="0" smtClean="0"/>
              <a:t>Atlanta</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8001000" cy="762000"/>
          </a:xfrm>
        </p:spPr>
        <p:txBody>
          <a:bodyPr/>
          <a:lstStyle/>
          <a:p>
            <a:r>
              <a:rPr lang="en-US" dirty="0"/>
              <a:t>Interpretation Request</a:t>
            </a:r>
          </a:p>
        </p:txBody>
      </p:sp>
      <p:sp>
        <p:nvSpPr>
          <p:cNvPr id="3" name="Content Placeholder 2"/>
          <p:cNvSpPr>
            <a:spLocks noGrp="1"/>
          </p:cNvSpPr>
          <p:nvPr>
            <p:ph idx="1"/>
          </p:nvPr>
        </p:nvSpPr>
        <p:spPr>
          <a:xfrm>
            <a:off x="381000" y="1447800"/>
            <a:ext cx="8610600" cy="4876800"/>
          </a:xfrm>
        </p:spPr>
        <p:txBody>
          <a:bodyPr/>
          <a:lstStyle/>
          <a:p>
            <a:pPr marL="0" indent="0">
              <a:buNone/>
            </a:pPr>
            <a:r>
              <a:rPr lang="en-US" sz="2400" dirty="0" smtClean="0"/>
              <a:t>The </a:t>
            </a:r>
            <a:r>
              <a:rPr lang="en-US" sz="2400" dirty="0"/>
              <a:t>following interpretation request concerns </a:t>
            </a:r>
            <a:r>
              <a:rPr lang="en-US" sz="2400" dirty="0" smtClean="0"/>
              <a:t>IEEE </a:t>
            </a:r>
            <a:r>
              <a:rPr lang="en-US" sz="2400" dirty="0"/>
              <a:t>802.15.4-2006, </a:t>
            </a:r>
            <a:r>
              <a:rPr lang="en-US" sz="2400" dirty="0" err="1" smtClean="0"/>
              <a:t>subclauses</a:t>
            </a:r>
            <a:r>
              <a:rPr lang="en-US" sz="2400" dirty="0" smtClean="0"/>
              <a:t> </a:t>
            </a:r>
            <a:r>
              <a:rPr lang="en-US" sz="2400" dirty="0"/>
              <a:t>6.8.2.5 and 6.8.3.2:</a:t>
            </a:r>
          </a:p>
          <a:p>
            <a:pPr marL="0" indent="0">
              <a:buNone/>
            </a:pPr>
            <a:r>
              <a:rPr lang="en-US" sz="2400" dirty="0" smtClean="0"/>
              <a:t>While </a:t>
            </a:r>
            <a:r>
              <a:rPr lang="en-US" sz="2400" dirty="0"/>
              <a:t>the BPSK PHY and the ASK PHY of the 868 MHz specifications use </a:t>
            </a:r>
            <a:r>
              <a:rPr lang="en-US" sz="2400" dirty="0" smtClean="0"/>
              <a:t>raised</a:t>
            </a:r>
            <a:r>
              <a:rPr lang="en-US" sz="2400" dirty="0"/>
              <a:t>-cosine and root-raised-cosine pulse shape filtering to represent </a:t>
            </a:r>
            <a:r>
              <a:rPr lang="en-US" sz="2400" dirty="0" smtClean="0"/>
              <a:t>the </a:t>
            </a:r>
            <a:r>
              <a:rPr lang="en-US" sz="2400" dirty="0"/>
              <a:t>baseband chips, the O-QPSK PHY uses half-sine pulse shaping for </a:t>
            </a:r>
            <a:r>
              <a:rPr lang="en-US" sz="2400" dirty="0" smtClean="0"/>
              <a:t>baseband</a:t>
            </a:r>
            <a:r>
              <a:rPr lang="en-US" sz="2400" dirty="0"/>
              <a:t>-chip representation (see </a:t>
            </a:r>
            <a:r>
              <a:rPr lang="en-US" sz="2400" dirty="0" smtClean="0"/>
              <a:t>6.8.2.5</a:t>
            </a:r>
            <a:r>
              <a:rPr lang="en-US" sz="2400" dirty="0"/>
              <a:t>). Furthermore, </a:t>
            </a:r>
            <a:r>
              <a:rPr lang="en-US" sz="2400" dirty="0" smtClean="0"/>
              <a:t>subclause 6.8.3.2 </a:t>
            </a:r>
            <a:r>
              <a:rPr lang="en-US" sz="2400" dirty="0"/>
              <a:t>specifies that, using the 868 MHz band, "the signal shall be </a:t>
            </a:r>
            <a:r>
              <a:rPr lang="en-US" sz="2400" dirty="0" smtClean="0"/>
              <a:t>filtered</a:t>
            </a:r>
            <a:r>
              <a:rPr lang="en-US" sz="2400" dirty="0"/>
              <a:t>" with a raised-cosine filter. Does this mean that the baseband </a:t>
            </a:r>
            <a:r>
              <a:rPr lang="en-US" sz="2400" dirty="0" smtClean="0"/>
              <a:t>chips </a:t>
            </a:r>
            <a:r>
              <a:rPr lang="en-US" sz="2400" dirty="0"/>
              <a:t>are first half-sine filtered and then additionally raised-cosine </a:t>
            </a:r>
            <a:r>
              <a:rPr lang="en-US" sz="2400" dirty="0" smtClean="0"/>
              <a:t>filtered</a:t>
            </a:r>
            <a:r>
              <a:rPr lang="en-US" sz="2400" dirty="0"/>
              <a:t>? Or is the raised-cosine filtering optional?</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27052961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Request Resolution</a:t>
            </a:r>
            <a:endParaRPr lang="en-US" dirty="0"/>
          </a:p>
        </p:txBody>
      </p:sp>
      <p:sp>
        <p:nvSpPr>
          <p:cNvPr id="3" name="Content Placeholder 2"/>
          <p:cNvSpPr>
            <a:spLocks noGrp="1"/>
          </p:cNvSpPr>
          <p:nvPr>
            <p:ph idx="1"/>
          </p:nvPr>
        </p:nvSpPr>
        <p:spPr/>
        <p:txBody>
          <a:bodyPr/>
          <a:lstStyle/>
          <a:p>
            <a:r>
              <a:rPr lang="en-US" sz="2800" dirty="0"/>
              <a:t>Does this mean that the baseband chips are first half-sine filtered and then additionally raised-cosine filtered? </a:t>
            </a:r>
            <a:endParaRPr lang="en-US" sz="2800" dirty="0" smtClean="0"/>
          </a:p>
          <a:p>
            <a:pPr lvl="1"/>
            <a:r>
              <a:rPr lang="en-US" sz="2400" dirty="0" smtClean="0"/>
              <a:t>“Yes”. This filtering is for pulse shaping purposes.</a:t>
            </a:r>
          </a:p>
          <a:p>
            <a:r>
              <a:rPr lang="en-US" sz="2800" dirty="0"/>
              <a:t>Or is the raised-cosine filtering optional</a:t>
            </a:r>
            <a:r>
              <a:rPr lang="en-US" sz="2800" dirty="0" smtClean="0"/>
              <a:t>?</a:t>
            </a:r>
          </a:p>
          <a:p>
            <a:pPr lvl="1"/>
            <a:r>
              <a:rPr lang="en-US" sz="2400" dirty="0" smtClean="0"/>
              <a:t> “No, this is mandatory”. This filtering is for spectral emissions purposes.</a:t>
            </a:r>
            <a:endParaRPr lang="en-US" sz="24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28360983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Request Resolution</a:t>
            </a:r>
            <a:endParaRPr lang="en-US" dirty="0"/>
          </a:p>
        </p:txBody>
      </p:sp>
      <p:sp>
        <p:nvSpPr>
          <p:cNvPr id="3" name="Content Placeholder 2"/>
          <p:cNvSpPr>
            <a:spLocks noGrp="1"/>
          </p:cNvSpPr>
          <p:nvPr>
            <p:ph idx="1"/>
          </p:nvPr>
        </p:nvSpPr>
        <p:spPr/>
        <p:txBody>
          <a:bodyPr/>
          <a:lstStyle/>
          <a:p>
            <a:r>
              <a:rPr lang="en-US" sz="2800" dirty="0" smtClean="0"/>
              <a:t>SCWNG Motion</a:t>
            </a:r>
            <a:r>
              <a:rPr lang="en-US" sz="2800" dirty="0" smtClean="0"/>
              <a:t>: </a:t>
            </a:r>
            <a:r>
              <a:rPr lang="en-US" sz="2800" i="1" dirty="0" smtClean="0"/>
              <a:t>move to approve slide 3 of 15-11-0773-01 as resolution to the request for interpretation as stated on slide 2</a:t>
            </a:r>
            <a:r>
              <a:rPr lang="en-US" sz="2800" dirty="0" smtClean="0"/>
              <a:t>.</a:t>
            </a:r>
          </a:p>
          <a:p>
            <a:r>
              <a:rPr lang="en-US" sz="2800" dirty="0" smtClean="0"/>
              <a:t>Moved by James Gilb , seconded by Phil Beecher </a:t>
            </a:r>
          </a:p>
          <a:p>
            <a:r>
              <a:rPr lang="en-US" sz="2800" dirty="0" smtClean="0"/>
              <a:t>Following neither discussion nor opposition, the motion carries</a:t>
            </a:r>
            <a:endParaRPr lang="en-US" sz="28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27946699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Request Resolution</a:t>
            </a:r>
            <a:endParaRPr lang="en-US" dirty="0"/>
          </a:p>
        </p:txBody>
      </p:sp>
      <p:sp>
        <p:nvSpPr>
          <p:cNvPr id="3" name="Content Placeholder 2"/>
          <p:cNvSpPr>
            <a:spLocks noGrp="1"/>
          </p:cNvSpPr>
          <p:nvPr>
            <p:ph idx="1"/>
          </p:nvPr>
        </p:nvSpPr>
        <p:spPr/>
        <p:txBody>
          <a:bodyPr/>
          <a:lstStyle/>
          <a:p>
            <a:r>
              <a:rPr lang="en-US" sz="2800" dirty="0" smtClean="0"/>
              <a:t>Motion: </a:t>
            </a:r>
            <a:r>
              <a:rPr lang="en-US" sz="2800" i="1" dirty="0" smtClean="0"/>
              <a:t>move to approve 15-11-</a:t>
            </a:r>
            <a:r>
              <a:rPr lang="en-US" sz="2800" i="1" dirty="0" smtClean="0"/>
              <a:t>0837-</a:t>
            </a:r>
            <a:r>
              <a:rPr lang="en-US" sz="2800" i="1" dirty="0" smtClean="0"/>
              <a:t>00 as the IEEE 802.15 WG resolution to the request for </a:t>
            </a:r>
            <a:r>
              <a:rPr lang="en-US" sz="2800" i="1" dirty="0" smtClean="0"/>
              <a:t>interpretation.</a:t>
            </a:r>
          </a:p>
          <a:p>
            <a:r>
              <a:rPr lang="en-US" sz="2800" dirty="0" smtClean="0"/>
              <a:t>Moved </a:t>
            </a:r>
            <a:r>
              <a:rPr lang="en-US" sz="2800" dirty="0" smtClean="0"/>
              <a:t>by Pat Kinney, seconded by Phil Beecher </a:t>
            </a:r>
          </a:p>
          <a:p>
            <a:r>
              <a:rPr lang="en-US" sz="2800" dirty="0" smtClean="0"/>
              <a:t>Following discussion, the vote was taken with the results of  /  /  .</a:t>
            </a:r>
            <a:endParaRPr lang="en-US" sz="28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35293152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001000" cy="1676400"/>
          </a:xfrm>
        </p:spPr>
        <p:txBody>
          <a:bodyPr/>
          <a:lstStyle/>
          <a:p>
            <a:r>
              <a:rPr lang="en-US" sz="3600" dirty="0" smtClean="0"/>
              <a:t>Challenges on Chinese Wireless Medical Monitoring networking Applications by </a:t>
            </a:r>
            <a:r>
              <a:rPr lang="en-US" sz="3600" dirty="0" smtClean="0"/>
              <a:t>Liang </a:t>
            </a:r>
            <a:r>
              <a:rPr lang="en-US" sz="3600" dirty="0" smtClean="0"/>
              <a:t>Li (15-11-766-01)</a:t>
            </a:r>
            <a:endParaRPr lang="en-US" sz="3600" dirty="0"/>
          </a:p>
        </p:txBody>
      </p:sp>
      <p:sp>
        <p:nvSpPr>
          <p:cNvPr id="3" name="Content Placeholder 2"/>
          <p:cNvSpPr>
            <a:spLocks noGrp="1"/>
          </p:cNvSpPr>
          <p:nvPr>
            <p:ph idx="1"/>
          </p:nvPr>
        </p:nvSpPr>
        <p:spPr>
          <a:xfrm>
            <a:off x="533400" y="2514600"/>
            <a:ext cx="7772400" cy="3733800"/>
          </a:xfrm>
        </p:spPr>
        <p:txBody>
          <a:bodyPr/>
          <a:lstStyle/>
          <a:p>
            <a:r>
              <a:rPr lang="en-US" sz="2400" dirty="0" smtClean="0"/>
              <a:t>Question: does the 402-425 MHz band have other uses that could conflict with this application?  </a:t>
            </a:r>
          </a:p>
          <a:p>
            <a:pPr lvl="1"/>
            <a:r>
              <a:rPr lang="en-US" sz="2400" dirty="0" smtClean="0"/>
              <a:t>Reply: Yes, coexistence would need to be analyzed</a:t>
            </a:r>
          </a:p>
          <a:p>
            <a:r>
              <a:rPr lang="en-US" sz="2400" dirty="0" smtClean="0"/>
              <a:t>Do the other bands have uses that could conflict with this application?  </a:t>
            </a:r>
            <a:r>
              <a:rPr lang="en-US" sz="2400" dirty="0" smtClean="0"/>
              <a:t>Yes</a:t>
            </a:r>
          </a:p>
          <a:p>
            <a:r>
              <a:rPr lang="en-US" sz="2400" dirty="0"/>
              <a:t>Straw poll of attendees supporting the formation of an MBAN Chinese Study Group yielded a result of 30/0/10</a:t>
            </a:r>
            <a:r>
              <a:rPr lang="en-US" sz="2400" dirty="0" smtClean="0"/>
              <a:t>.</a:t>
            </a:r>
            <a:endParaRPr lang="en-US" sz="24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6</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249972665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2209800"/>
          </a:xfrm>
        </p:spPr>
        <p:txBody>
          <a:bodyPr/>
          <a:lstStyle/>
          <a:p>
            <a:r>
              <a:rPr lang="en-US" dirty="0"/>
              <a:t>Challenges on Chinese Wireless Medical Monitoring networking Applications by Liang Li </a:t>
            </a:r>
            <a:endParaRPr lang="en-US" dirty="0"/>
          </a:p>
        </p:txBody>
      </p:sp>
      <p:sp>
        <p:nvSpPr>
          <p:cNvPr id="3" name="Content Placeholder 2"/>
          <p:cNvSpPr>
            <a:spLocks noGrp="1"/>
          </p:cNvSpPr>
          <p:nvPr>
            <p:ph idx="1"/>
          </p:nvPr>
        </p:nvSpPr>
        <p:spPr>
          <a:xfrm>
            <a:off x="609600" y="3048000"/>
            <a:ext cx="7848600" cy="2819400"/>
          </a:xfrm>
        </p:spPr>
        <p:txBody>
          <a:bodyPr/>
          <a:lstStyle/>
          <a:p>
            <a:pPr marL="0" indent="0">
              <a:buNone/>
            </a:pPr>
            <a:r>
              <a:rPr lang="en-US" sz="2000" dirty="0" smtClean="0"/>
              <a:t>Motion</a:t>
            </a:r>
            <a:r>
              <a:rPr lang="en-US" sz="2000" dirty="0"/>
              <a:t>: </a:t>
            </a:r>
            <a:r>
              <a:rPr lang="en-US" sz="2000" i="1" dirty="0"/>
              <a:t>that the 802.15 Working Group seeks approval from the 802 EC to form a study group to develop the PAR and 5c documents for </a:t>
            </a:r>
            <a:r>
              <a:rPr lang="en-US" sz="2000" i="1" dirty="0" smtClean="0"/>
              <a:t>a PHY </a:t>
            </a:r>
            <a:r>
              <a:rPr lang="en-US" sz="2000" i="1" dirty="0"/>
              <a:t>amendment to </a:t>
            </a:r>
            <a:r>
              <a:rPr lang="en-US" sz="2000" i="1" dirty="0" smtClean="0"/>
              <a:t>802.15.4 to take advantage of newly available unlicensed spectrum  for medical applications in China</a:t>
            </a:r>
            <a:r>
              <a:rPr lang="en-US" sz="2000" dirty="0" smtClean="0"/>
              <a:t>.</a:t>
            </a:r>
            <a:endParaRPr lang="en-US" sz="2000" dirty="0"/>
          </a:p>
          <a:p>
            <a:pPr lvl="0"/>
            <a:r>
              <a:rPr lang="en-US" sz="2000" dirty="0"/>
              <a:t>Moved by </a:t>
            </a:r>
            <a:endParaRPr lang="en-US" sz="2000" dirty="0" smtClean="0"/>
          </a:p>
          <a:p>
            <a:pPr lvl="0"/>
            <a:r>
              <a:rPr lang="en-US" sz="2000" dirty="0" smtClean="0"/>
              <a:t>Seconded by</a:t>
            </a:r>
          </a:p>
          <a:p>
            <a:pPr lvl="0"/>
            <a:r>
              <a:rPr lang="en-US" sz="2000" dirty="0" smtClean="0"/>
              <a:t>Vote was taken with the result of    /  /   </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7</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25955998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17643</TotalTime>
  <Words>551</Words>
  <Application>Microsoft Macintosh PowerPoint</Application>
  <PresentationFormat>On-screen Show (4:3)</PresentationFormat>
  <Paragraphs>62</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Interpretation Request</vt:lpstr>
      <vt:lpstr>Interpretation Request Resolution</vt:lpstr>
      <vt:lpstr>Interpretation Request Resolution</vt:lpstr>
      <vt:lpstr>Interpretation Request Resolution</vt:lpstr>
      <vt:lpstr>Challenges on Chinese Wireless Medical Monitoring networking Applications by Liang Li (15-11-766-01)</vt:lpstr>
      <vt:lpstr>Challenges on Chinese Wireless Medical Monitoring networking Applications by Liang Li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Closing Report</dc:title>
  <dc:subject/>
  <dc:creator>Pat Kinney</dc:creator>
  <cp:keywords/>
  <dc:description/>
  <cp:lastModifiedBy>Pat Kinney</cp:lastModifiedBy>
  <cp:revision>847</cp:revision>
  <cp:lastPrinted>2000-03-07T00:55:37Z</cp:lastPrinted>
  <dcterms:created xsi:type="dcterms:W3CDTF">2008-07-14T18:46:05Z</dcterms:created>
  <dcterms:modified xsi:type="dcterms:W3CDTF">2011-11-10T22:09:48Z</dcterms:modified>
  <cp:category>15-11-0773-00-wng0</cp:category>
</cp:coreProperties>
</file>