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83" r:id="rId3"/>
    <p:sldId id="290" r:id="rId4"/>
    <p:sldId id="285" r:id="rId5"/>
    <p:sldId id="289" r:id="rId6"/>
    <p:sldId id="287" r:id="rId7"/>
    <p:sldId id="286" r:id="rId8"/>
    <p:sldId id="281" r:id="rId9"/>
    <p:sldId id="288" r:id="rId10"/>
    <p:sldId id="291" r:id="rId11"/>
    <p:sldId id="292" r:id="rId12"/>
  </p:sldIdLst>
  <p:sldSz cx="9144000" cy="6858000" type="screen4x3"/>
  <p:notesSz cx="6934200" cy="9280525"/>
  <p:defaultTextStyle>
    <a:defPPr>
      <a:defRPr lang="en-GB"/>
    </a:defPPr>
    <a:lvl1pPr algn="l" rtl="0" eaLnBrk="0" fontAlgn="base" hangingPunct="0">
      <a:spcBef>
        <a:spcPct val="0"/>
      </a:spcBef>
      <a:spcAft>
        <a:spcPct val="0"/>
      </a:spcAft>
      <a:defRPr sz="1200" kern="1200">
        <a:solidFill>
          <a:schemeClr val="tx1"/>
        </a:solidFill>
        <a:latin typeface="Times New Roman"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128"/>
        <a:cs typeface="+mn-cs"/>
      </a:defRPr>
    </a:lvl5pPr>
    <a:lvl6pPr marL="2286000" algn="l" defTabSz="914400" rtl="0" eaLnBrk="1" latinLnBrk="0" hangingPunct="1">
      <a:defRPr sz="1200" kern="1200">
        <a:solidFill>
          <a:schemeClr val="tx1"/>
        </a:solidFill>
        <a:latin typeface="Times New Roman" charset="0"/>
        <a:ea typeface="ＭＳ Ｐゴシック" charset="-128"/>
        <a:cs typeface="+mn-cs"/>
      </a:defRPr>
    </a:lvl6pPr>
    <a:lvl7pPr marL="2743200" algn="l" defTabSz="914400" rtl="0" eaLnBrk="1" latinLnBrk="0" hangingPunct="1">
      <a:defRPr sz="1200" kern="1200">
        <a:solidFill>
          <a:schemeClr val="tx1"/>
        </a:solidFill>
        <a:latin typeface="Times New Roman" charset="0"/>
        <a:ea typeface="ＭＳ Ｐゴシック" charset="-128"/>
        <a:cs typeface="+mn-cs"/>
      </a:defRPr>
    </a:lvl7pPr>
    <a:lvl8pPr marL="3200400" algn="l" defTabSz="914400" rtl="0" eaLnBrk="1" latinLnBrk="0" hangingPunct="1">
      <a:defRPr sz="1200" kern="1200">
        <a:solidFill>
          <a:schemeClr val="tx1"/>
        </a:solidFill>
        <a:latin typeface="Times New Roman" charset="0"/>
        <a:ea typeface="ＭＳ Ｐゴシック" charset="-128"/>
        <a:cs typeface="+mn-cs"/>
      </a:defRPr>
    </a:lvl8pPr>
    <a:lvl9pPr marL="3657600" algn="l" defTabSz="914400" rtl="0" eaLnBrk="1" latinLnBrk="0" hangingPunct="1">
      <a:defRPr sz="1200" kern="1200">
        <a:solidFill>
          <a:schemeClr val="tx1"/>
        </a:solidFill>
        <a:latin typeface="Times New Roman"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73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1" d="100"/>
          <a:sy n="51" d="100"/>
        </p:scale>
        <p:origin x="-1968" y="-102"/>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GB"/>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GB"/>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en-GB"/>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GB"/>
              <a:t>Page </a:t>
            </a:r>
            <a:fld id="{D998E50F-168C-40BF-9454-5E5739A1A251}" type="slidenum">
              <a:rPr lang="en-GB"/>
              <a:pPr>
                <a:defRPr/>
              </a:pPr>
              <a:t>‹#›</a:t>
            </a:fld>
            <a:endParaRPr lang="en-GB"/>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GB">
                <a:latin typeface="Times New Roman" pitchFamily="18" charset="0"/>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a typeface="+mn-ea"/>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GB"/>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GB"/>
              <a:t>&lt;month year&gt;</a:t>
            </a:r>
          </a:p>
        </p:txBody>
      </p:sp>
      <p:sp>
        <p:nvSpPr>
          <p:cNvPr id="174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en-GB"/>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GB"/>
              <a:t>Page </a:t>
            </a:r>
            <a:fld id="{186E0592-3FBB-4D9B-87FF-FB1D8FDE9576}" type="slidenum">
              <a:rPr lang="en-GB"/>
              <a:pPr>
                <a:defRPr/>
              </a:pPr>
              <a:t>‹#›</a:t>
            </a:fld>
            <a:endParaRPr lang="en-GB"/>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GB">
                <a:latin typeface="Times New Roman" pitchFamily="18" charset="0"/>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a typeface="+mn-ea"/>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54113" y="701675"/>
            <a:ext cx="4625975" cy="3468688"/>
          </a:xfrm>
          <a:ln/>
        </p:spPr>
      </p:sp>
      <p:sp>
        <p:nvSpPr>
          <p:cNvPr id="18435" name="Notes Placeholder 2"/>
          <p:cNvSpPr>
            <a:spLocks noGrp="1"/>
          </p:cNvSpPr>
          <p:nvPr>
            <p:ph type="body" idx="1"/>
          </p:nvPr>
        </p:nvSpPr>
        <p:spPr>
          <a:noFill/>
          <a:ln/>
        </p:spPr>
        <p:txBody>
          <a:bodyPr/>
          <a:lstStyle/>
          <a:p>
            <a:endParaRPr lang="en-US" smtClean="0">
              <a:latin typeface="Times New Roman" charset="0"/>
            </a:endParaRPr>
          </a:p>
        </p:txBody>
      </p:sp>
      <p:sp>
        <p:nvSpPr>
          <p:cNvPr id="18436" name="Header Placeholder 3"/>
          <p:cNvSpPr>
            <a:spLocks noGrp="1"/>
          </p:cNvSpPr>
          <p:nvPr>
            <p:ph type="hdr" sz="quarter"/>
          </p:nvPr>
        </p:nvSpPr>
        <p:spPr>
          <a:xfrm>
            <a:off x="3467100" y="95706"/>
            <a:ext cx="2814638" cy="215444"/>
          </a:xfrm>
          <a:noFill/>
        </p:spPr>
        <p:txBody>
          <a:bodyPr/>
          <a:lstStyle/>
          <a:p>
            <a:r>
              <a:rPr lang="en-GB" smtClean="0">
                <a:latin typeface="Times New Roman" charset="0"/>
                <a:ea typeface="ＭＳ Ｐゴシック" charset="-128"/>
              </a:rPr>
              <a:t>doc.: IEEE 802.15-&lt;doc#&gt;</a:t>
            </a:r>
          </a:p>
        </p:txBody>
      </p:sp>
      <p:sp>
        <p:nvSpPr>
          <p:cNvPr id="18437" name="Date Placeholder 4"/>
          <p:cNvSpPr>
            <a:spLocks noGrp="1"/>
          </p:cNvSpPr>
          <p:nvPr>
            <p:ph type="dt" sz="quarter" idx="1"/>
          </p:nvPr>
        </p:nvSpPr>
        <p:spPr>
          <a:xfrm>
            <a:off x="654050" y="95706"/>
            <a:ext cx="2736850" cy="215444"/>
          </a:xfrm>
          <a:noFill/>
        </p:spPr>
        <p:txBody>
          <a:bodyPr/>
          <a:lstStyle/>
          <a:p>
            <a:r>
              <a:rPr lang="en-GB" smtClean="0">
                <a:latin typeface="Times New Roman" charset="0"/>
                <a:ea typeface="ＭＳ Ｐゴシック" charset="-128"/>
              </a:rPr>
              <a:t>&lt;month year&gt;</a:t>
            </a:r>
          </a:p>
        </p:txBody>
      </p:sp>
      <p:sp>
        <p:nvSpPr>
          <p:cNvPr id="18438" name="Footer Placeholder 5"/>
          <p:cNvSpPr>
            <a:spLocks noGrp="1"/>
          </p:cNvSpPr>
          <p:nvPr>
            <p:ph type="ftr" sz="quarter" idx="4"/>
          </p:nvPr>
        </p:nvSpPr>
        <p:spPr>
          <a:xfrm>
            <a:off x="3771900" y="8985250"/>
            <a:ext cx="2509838" cy="184666"/>
          </a:xfrm>
          <a:noFill/>
        </p:spPr>
        <p:txBody>
          <a:bodyPr/>
          <a:lstStyle/>
          <a:p>
            <a:pPr lvl="4"/>
            <a:r>
              <a:rPr lang="en-GB" smtClean="0">
                <a:latin typeface="Times New Roman" charset="0"/>
                <a:ea typeface="ＭＳ Ｐゴシック" charset="-128"/>
              </a:rPr>
              <a:t>&lt;author&gt;, &lt;company&gt;</a:t>
            </a:r>
          </a:p>
        </p:txBody>
      </p:sp>
      <p:sp>
        <p:nvSpPr>
          <p:cNvPr id="18439" name="Slide Number Placeholder 6"/>
          <p:cNvSpPr>
            <a:spLocks noGrp="1"/>
          </p:cNvSpPr>
          <p:nvPr>
            <p:ph type="sldNum" sz="quarter" idx="5"/>
          </p:nvPr>
        </p:nvSpPr>
        <p:spPr>
          <a:xfrm>
            <a:off x="2933700" y="8985250"/>
            <a:ext cx="801688" cy="184666"/>
          </a:xfrm>
          <a:noFill/>
        </p:spPr>
        <p:txBody>
          <a:bodyPr/>
          <a:lstStyle/>
          <a:p>
            <a:r>
              <a:rPr lang="en-GB"/>
              <a:t>Page </a:t>
            </a:r>
            <a:fld id="{B2B8AC25-3C91-4FFD-90F5-1C341FBDA553}" type="slidenum">
              <a:rPr lang="en-GB"/>
              <a:pPr/>
              <a:t>2</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54113" y="701675"/>
            <a:ext cx="4625975" cy="3468688"/>
          </a:xfrm>
          <a:ln/>
        </p:spPr>
      </p:sp>
      <p:sp>
        <p:nvSpPr>
          <p:cNvPr id="18435" name="Notes Placeholder 2"/>
          <p:cNvSpPr>
            <a:spLocks noGrp="1"/>
          </p:cNvSpPr>
          <p:nvPr>
            <p:ph type="body" idx="1"/>
          </p:nvPr>
        </p:nvSpPr>
        <p:spPr>
          <a:noFill/>
          <a:ln/>
        </p:spPr>
        <p:txBody>
          <a:bodyPr/>
          <a:lstStyle/>
          <a:p>
            <a:endParaRPr lang="en-US" smtClean="0">
              <a:latin typeface="Times New Roman" charset="0"/>
            </a:endParaRPr>
          </a:p>
        </p:txBody>
      </p:sp>
      <p:sp>
        <p:nvSpPr>
          <p:cNvPr id="18436" name="Header Placeholder 3"/>
          <p:cNvSpPr>
            <a:spLocks noGrp="1"/>
          </p:cNvSpPr>
          <p:nvPr>
            <p:ph type="hdr" sz="quarter"/>
          </p:nvPr>
        </p:nvSpPr>
        <p:spPr>
          <a:xfrm>
            <a:off x="3467100" y="95706"/>
            <a:ext cx="2814638" cy="215444"/>
          </a:xfrm>
          <a:noFill/>
        </p:spPr>
        <p:txBody>
          <a:bodyPr/>
          <a:lstStyle/>
          <a:p>
            <a:r>
              <a:rPr lang="en-GB" smtClean="0">
                <a:latin typeface="Times New Roman" charset="0"/>
                <a:ea typeface="ＭＳ Ｐゴシック" charset="-128"/>
              </a:rPr>
              <a:t>doc.: IEEE 802.15-&lt;doc#&gt;</a:t>
            </a:r>
          </a:p>
        </p:txBody>
      </p:sp>
      <p:sp>
        <p:nvSpPr>
          <p:cNvPr id="18437" name="Date Placeholder 4"/>
          <p:cNvSpPr>
            <a:spLocks noGrp="1"/>
          </p:cNvSpPr>
          <p:nvPr>
            <p:ph type="dt" sz="quarter" idx="1"/>
          </p:nvPr>
        </p:nvSpPr>
        <p:spPr>
          <a:xfrm>
            <a:off x="654050" y="95706"/>
            <a:ext cx="2736850" cy="215444"/>
          </a:xfrm>
          <a:noFill/>
        </p:spPr>
        <p:txBody>
          <a:bodyPr/>
          <a:lstStyle/>
          <a:p>
            <a:r>
              <a:rPr lang="en-GB" smtClean="0">
                <a:latin typeface="Times New Roman" charset="0"/>
                <a:ea typeface="ＭＳ Ｐゴシック" charset="-128"/>
              </a:rPr>
              <a:t>&lt;month year&gt;</a:t>
            </a:r>
          </a:p>
        </p:txBody>
      </p:sp>
      <p:sp>
        <p:nvSpPr>
          <p:cNvPr id="18438" name="Footer Placeholder 5"/>
          <p:cNvSpPr>
            <a:spLocks noGrp="1"/>
          </p:cNvSpPr>
          <p:nvPr>
            <p:ph type="ftr" sz="quarter" idx="4"/>
          </p:nvPr>
        </p:nvSpPr>
        <p:spPr>
          <a:xfrm>
            <a:off x="3771900" y="8985250"/>
            <a:ext cx="2509838" cy="184666"/>
          </a:xfrm>
          <a:noFill/>
        </p:spPr>
        <p:txBody>
          <a:bodyPr/>
          <a:lstStyle/>
          <a:p>
            <a:pPr lvl="4"/>
            <a:r>
              <a:rPr lang="en-GB" smtClean="0">
                <a:latin typeface="Times New Roman" charset="0"/>
                <a:ea typeface="ＭＳ Ｐゴシック" charset="-128"/>
              </a:rPr>
              <a:t>&lt;author&gt;, &lt;company&gt;</a:t>
            </a:r>
          </a:p>
        </p:txBody>
      </p:sp>
      <p:sp>
        <p:nvSpPr>
          <p:cNvPr id="18439" name="Slide Number Placeholder 6"/>
          <p:cNvSpPr>
            <a:spLocks noGrp="1"/>
          </p:cNvSpPr>
          <p:nvPr>
            <p:ph type="sldNum" sz="quarter" idx="5"/>
          </p:nvPr>
        </p:nvSpPr>
        <p:spPr>
          <a:xfrm>
            <a:off x="2933700" y="8985250"/>
            <a:ext cx="801688" cy="184666"/>
          </a:xfrm>
          <a:noFill/>
        </p:spPr>
        <p:txBody>
          <a:bodyPr/>
          <a:lstStyle/>
          <a:p>
            <a:r>
              <a:rPr lang="en-GB"/>
              <a:t>Page </a:t>
            </a:r>
            <a:fld id="{B2B8AC25-3C91-4FFD-90F5-1C341FBDA553}" type="slidenum">
              <a:rPr lang="en-GB"/>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54113" y="701675"/>
            <a:ext cx="4625975" cy="3468688"/>
          </a:xfrm>
          <a:ln/>
        </p:spPr>
      </p:sp>
      <p:sp>
        <p:nvSpPr>
          <p:cNvPr id="18435" name="Notes Placeholder 2"/>
          <p:cNvSpPr>
            <a:spLocks noGrp="1"/>
          </p:cNvSpPr>
          <p:nvPr>
            <p:ph type="body" idx="1"/>
          </p:nvPr>
        </p:nvSpPr>
        <p:spPr>
          <a:noFill/>
          <a:ln/>
        </p:spPr>
        <p:txBody>
          <a:bodyPr/>
          <a:lstStyle/>
          <a:p>
            <a:endParaRPr lang="en-US" smtClean="0">
              <a:latin typeface="Times New Roman" charset="0"/>
            </a:endParaRPr>
          </a:p>
        </p:txBody>
      </p:sp>
      <p:sp>
        <p:nvSpPr>
          <p:cNvPr id="18436" name="Header Placeholder 3"/>
          <p:cNvSpPr>
            <a:spLocks noGrp="1"/>
          </p:cNvSpPr>
          <p:nvPr>
            <p:ph type="hdr" sz="quarter"/>
          </p:nvPr>
        </p:nvSpPr>
        <p:spPr>
          <a:xfrm>
            <a:off x="3467100" y="95706"/>
            <a:ext cx="2814638" cy="215444"/>
          </a:xfrm>
          <a:noFill/>
        </p:spPr>
        <p:txBody>
          <a:bodyPr/>
          <a:lstStyle/>
          <a:p>
            <a:r>
              <a:rPr lang="en-GB" smtClean="0">
                <a:latin typeface="Times New Roman" charset="0"/>
                <a:ea typeface="ＭＳ Ｐゴシック" charset="-128"/>
              </a:rPr>
              <a:t>doc.: IEEE 802.15-&lt;doc#&gt;</a:t>
            </a:r>
          </a:p>
        </p:txBody>
      </p:sp>
      <p:sp>
        <p:nvSpPr>
          <p:cNvPr id="18437" name="Date Placeholder 4"/>
          <p:cNvSpPr>
            <a:spLocks noGrp="1"/>
          </p:cNvSpPr>
          <p:nvPr>
            <p:ph type="dt" sz="quarter" idx="1"/>
          </p:nvPr>
        </p:nvSpPr>
        <p:spPr>
          <a:xfrm>
            <a:off x="654050" y="95706"/>
            <a:ext cx="2736850" cy="215444"/>
          </a:xfrm>
          <a:noFill/>
        </p:spPr>
        <p:txBody>
          <a:bodyPr/>
          <a:lstStyle/>
          <a:p>
            <a:r>
              <a:rPr lang="en-GB" smtClean="0">
                <a:latin typeface="Times New Roman" charset="0"/>
                <a:ea typeface="ＭＳ Ｐゴシック" charset="-128"/>
              </a:rPr>
              <a:t>&lt;month year&gt;</a:t>
            </a:r>
          </a:p>
        </p:txBody>
      </p:sp>
      <p:sp>
        <p:nvSpPr>
          <p:cNvPr id="18438" name="Footer Placeholder 5"/>
          <p:cNvSpPr>
            <a:spLocks noGrp="1"/>
          </p:cNvSpPr>
          <p:nvPr>
            <p:ph type="ftr" sz="quarter" idx="4"/>
          </p:nvPr>
        </p:nvSpPr>
        <p:spPr>
          <a:xfrm>
            <a:off x="3771900" y="8985250"/>
            <a:ext cx="2509838" cy="184666"/>
          </a:xfrm>
          <a:noFill/>
        </p:spPr>
        <p:txBody>
          <a:bodyPr/>
          <a:lstStyle/>
          <a:p>
            <a:pPr lvl="4"/>
            <a:r>
              <a:rPr lang="en-GB" smtClean="0">
                <a:latin typeface="Times New Roman" charset="0"/>
                <a:ea typeface="ＭＳ Ｐゴシック" charset="-128"/>
              </a:rPr>
              <a:t>&lt;author&gt;, &lt;company&gt;</a:t>
            </a:r>
          </a:p>
        </p:txBody>
      </p:sp>
      <p:sp>
        <p:nvSpPr>
          <p:cNvPr id="18439" name="Slide Number Placeholder 6"/>
          <p:cNvSpPr>
            <a:spLocks noGrp="1"/>
          </p:cNvSpPr>
          <p:nvPr>
            <p:ph type="sldNum" sz="quarter" idx="5"/>
          </p:nvPr>
        </p:nvSpPr>
        <p:spPr>
          <a:xfrm>
            <a:off x="2933700" y="8985250"/>
            <a:ext cx="801688" cy="184666"/>
          </a:xfrm>
          <a:noFill/>
        </p:spPr>
        <p:txBody>
          <a:bodyPr/>
          <a:lstStyle/>
          <a:p>
            <a:r>
              <a:rPr lang="en-GB"/>
              <a:t>Page </a:t>
            </a:r>
            <a:fld id="{B2B8AC25-3C91-4FFD-90F5-1C341FBDA553}" type="slidenum">
              <a:rPr lang="en-GB"/>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54113" y="701675"/>
            <a:ext cx="4625975" cy="3468688"/>
          </a:xfrm>
          <a:ln/>
        </p:spPr>
      </p:sp>
      <p:sp>
        <p:nvSpPr>
          <p:cNvPr id="18435" name="Notes Placeholder 2"/>
          <p:cNvSpPr>
            <a:spLocks noGrp="1"/>
          </p:cNvSpPr>
          <p:nvPr>
            <p:ph type="body" idx="1"/>
          </p:nvPr>
        </p:nvSpPr>
        <p:spPr>
          <a:noFill/>
          <a:ln/>
        </p:spPr>
        <p:txBody>
          <a:bodyPr/>
          <a:lstStyle/>
          <a:p>
            <a:endParaRPr lang="en-US" smtClean="0">
              <a:latin typeface="Times New Roman" charset="0"/>
            </a:endParaRPr>
          </a:p>
        </p:txBody>
      </p:sp>
      <p:sp>
        <p:nvSpPr>
          <p:cNvPr id="18436" name="Header Placeholder 3"/>
          <p:cNvSpPr>
            <a:spLocks noGrp="1"/>
          </p:cNvSpPr>
          <p:nvPr>
            <p:ph type="hdr" sz="quarter"/>
          </p:nvPr>
        </p:nvSpPr>
        <p:spPr>
          <a:xfrm>
            <a:off x="3467100" y="95706"/>
            <a:ext cx="2814638" cy="215444"/>
          </a:xfrm>
          <a:noFill/>
        </p:spPr>
        <p:txBody>
          <a:bodyPr/>
          <a:lstStyle/>
          <a:p>
            <a:r>
              <a:rPr lang="en-GB" smtClean="0">
                <a:latin typeface="Times New Roman" charset="0"/>
                <a:ea typeface="ＭＳ Ｐゴシック" charset="-128"/>
              </a:rPr>
              <a:t>doc.: IEEE 802.15-&lt;doc#&gt;</a:t>
            </a:r>
          </a:p>
        </p:txBody>
      </p:sp>
      <p:sp>
        <p:nvSpPr>
          <p:cNvPr id="18437" name="Date Placeholder 4"/>
          <p:cNvSpPr>
            <a:spLocks noGrp="1"/>
          </p:cNvSpPr>
          <p:nvPr>
            <p:ph type="dt" sz="quarter" idx="1"/>
          </p:nvPr>
        </p:nvSpPr>
        <p:spPr>
          <a:xfrm>
            <a:off x="654050" y="95706"/>
            <a:ext cx="2736850" cy="215444"/>
          </a:xfrm>
          <a:noFill/>
        </p:spPr>
        <p:txBody>
          <a:bodyPr/>
          <a:lstStyle/>
          <a:p>
            <a:r>
              <a:rPr lang="en-GB" smtClean="0">
                <a:latin typeface="Times New Roman" charset="0"/>
                <a:ea typeface="ＭＳ Ｐゴシック" charset="-128"/>
              </a:rPr>
              <a:t>&lt;month year&gt;</a:t>
            </a:r>
          </a:p>
        </p:txBody>
      </p:sp>
      <p:sp>
        <p:nvSpPr>
          <p:cNvPr id="18438" name="Footer Placeholder 5"/>
          <p:cNvSpPr>
            <a:spLocks noGrp="1"/>
          </p:cNvSpPr>
          <p:nvPr>
            <p:ph type="ftr" sz="quarter" idx="4"/>
          </p:nvPr>
        </p:nvSpPr>
        <p:spPr>
          <a:xfrm>
            <a:off x="3771900" y="8985250"/>
            <a:ext cx="2509838" cy="184666"/>
          </a:xfrm>
          <a:noFill/>
        </p:spPr>
        <p:txBody>
          <a:bodyPr/>
          <a:lstStyle/>
          <a:p>
            <a:pPr lvl="4"/>
            <a:r>
              <a:rPr lang="en-GB" smtClean="0">
                <a:latin typeface="Times New Roman" charset="0"/>
                <a:ea typeface="ＭＳ Ｐゴシック" charset="-128"/>
              </a:rPr>
              <a:t>&lt;author&gt;, &lt;company&gt;</a:t>
            </a:r>
          </a:p>
        </p:txBody>
      </p:sp>
      <p:sp>
        <p:nvSpPr>
          <p:cNvPr id="18439" name="Slide Number Placeholder 6"/>
          <p:cNvSpPr>
            <a:spLocks noGrp="1"/>
          </p:cNvSpPr>
          <p:nvPr>
            <p:ph type="sldNum" sz="quarter" idx="5"/>
          </p:nvPr>
        </p:nvSpPr>
        <p:spPr>
          <a:xfrm>
            <a:off x="2933700" y="8985250"/>
            <a:ext cx="801688" cy="184666"/>
          </a:xfrm>
          <a:noFill/>
        </p:spPr>
        <p:txBody>
          <a:bodyPr/>
          <a:lstStyle/>
          <a:p>
            <a:r>
              <a:rPr lang="en-GB"/>
              <a:t>Page </a:t>
            </a:r>
            <a:fld id="{B2B8AC25-3C91-4FFD-90F5-1C341FBDA553}" type="slidenum">
              <a:rPr lang="en-GB"/>
              <a:pPr/>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p:spPr>
        <p:txBody>
          <a:bodyPr/>
          <a:lstStyle/>
          <a:p>
            <a:endParaRPr lang="en-US" smtClean="0">
              <a:latin typeface="Times New Roman" charset="0"/>
            </a:endParaRPr>
          </a:p>
        </p:txBody>
      </p:sp>
      <p:sp>
        <p:nvSpPr>
          <p:cNvPr id="20484" name="Header Placeholder 3"/>
          <p:cNvSpPr>
            <a:spLocks noGrp="1"/>
          </p:cNvSpPr>
          <p:nvPr>
            <p:ph type="hdr" sz="quarter"/>
          </p:nvPr>
        </p:nvSpPr>
        <p:spPr>
          <a:xfrm>
            <a:off x="3467100" y="95706"/>
            <a:ext cx="2814638" cy="215444"/>
          </a:xfrm>
          <a:noFill/>
        </p:spPr>
        <p:txBody>
          <a:bodyPr/>
          <a:lstStyle/>
          <a:p>
            <a:r>
              <a:rPr lang="en-GB" smtClean="0">
                <a:latin typeface="Times New Roman" charset="0"/>
                <a:ea typeface="ＭＳ Ｐゴシック" charset="-128"/>
              </a:rPr>
              <a:t>doc.: IEEE 802.15-&lt;doc#&gt;</a:t>
            </a:r>
          </a:p>
        </p:txBody>
      </p:sp>
      <p:sp>
        <p:nvSpPr>
          <p:cNvPr id="20485" name="Date Placeholder 4"/>
          <p:cNvSpPr>
            <a:spLocks noGrp="1"/>
          </p:cNvSpPr>
          <p:nvPr>
            <p:ph type="dt" sz="quarter" idx="1"/>
          </p:nvPr>
        </p:nvSpPr>
        <p:spPr>
          <a:xfrm>
            <a:off x="654050" y="95706"/>
            <a:ext cx="2736850" cy="215444"/>
          </a:xfrm>
          <a:noFill/>
        </p:spPr>
        <p:txBody>
          <a:bodyPr/>
          <a:lstStyle/>
          <a:p>
            <a:r>
              <a:rPr lang="en-GB" smtClean="0">
                <a:latin typeface="Times New Roman" charset="0"/>
                <a:ea typeface="ＭＳ Ｐゴシック" charset="-128"/>
              </a:rPr>
              <a:t>&lt;month year&gt;</a:t>
            </a:r>
          </a:p>
        </p:txBody>
      </p:sp>
      <p:sp>
        <p:nvSpPr>
          <p:cNvPr id="20486" name="Footer Placeholder 5"/>
          <p:cNvSpPr>
            <a:spLocks noGrp="1"/>
          </p:cNvSpPr>
          <p:nvPr>
            <p:ph type="ftr" sz="quarter" idx="4"/>
          </p:nvPr>
        </p:nvSpPr>
        <p:spPr>
          <a:xfrm>
            <a:off x="3771900" y="8985250"/>
            <a:ext cx="2509838" cy="184666"/>
          </a:xfrm>
          <a:noFill/>
        </p:spPr>
        <p:txBody>
          <a:bodyPr/>
          <a:lstStyle/>
          <a:p>
            <a:pPr lvl="4"/>
            <a:r>
              <a:rPr lang="en-GB" smtClean="0">
                <a:latin typeface="Times New Roman" charset="0"/>
                <a:ea typeface="ＭＳ Ｐゴシック" charset="-128"/>
              </a:rPr>
              <a:t>&lt;author&gt;, &lt;company&gt;</a:t>
            </a:r>
          </a:p>
        </p:txBody>
      </p:sp>
      <p:sp>
        <p:nvSpPr>
          <p:cNvPr id="20487" name="Slide Number Placeholder 6"/>
          <p:cNvSpPr>
            <a:spLocks noGrp="1"/>
          </p:cNvSpPr>
          <p:nvPr>
            <p:ph type="sldNum" sz="quarter" idx="5"/>
          </p:nvPr>
        </p:nvSpPr>
        <p:spPr>
          <a:xfrm>
            <a:off x="2933700" y="8985250"/>
            <a:ext cx="801688" cy="184666"/>
          </a:xfrm>
          <a:noFill/>
        </p:spPr>
        <p:txBody>
          <a:bodyPr/>
          <a:lstStyle/>
          <a:p>
            <a:r>
              <a:rPr lang="en-GB"/>
              <a:t>Page </a:t>
            </a:r>
            <a:fld id="{49B6F84D-1A74-4247-B7BE-AD86D46F0806}" type="slidenum">
              <a:rPr lang="en-GB"/>
              <a:pPr/>
              <a:t>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xfrm>
            <a:off x="1154113" y="701675"/>
            <a:ext cx="4625975" cy="3468688"/>
          </a:xfrm>
          <a:ln/>
        </p:spPr>
      </p:sp>
      <p:sp>
        <p:nvSpPr>
          <p:cNvPr id="19459" name="Notes Placeholder 2"/>
          <p:cNvSpPr>
            <a:spLocks noGrp="1"/>
          </p:cNvSpPr>
          <p:nvPr>
            <p:ph type="body" idx="1"/>
          </p:nvPr>
        </p:nvSpPr>
        <p:spPr>
          <a:noFill/>
          <a:ln/>
        </p:spPr>
        <p:txBody>
          <a:bodyPr/>
          <a:lstStyle/>
          <a:p>
            <a:endParaRPr lang="en-US" smtClean="0">
              <a:latin typeface="Times New Roman" charset="0"/>
            </a:endParaRPr>
          </a:p>
        </p:txBody>
      </p:sp>
      <p:sp>
        <p:nvSpPr>
          <p:cNvPr id="19460" name="Header Placeholder 3"/>
          <p:cNvSpPr>
            <a:spLocks noGrp="1"/>
          </p:cNvSpPr>
          <p:nvPr>
            <p:ph type="hdr" sz="quarter"/>
          </p:nvPr>
        </p:nvSpPr>
        <p:spPr>
          <a:xfrm>
            <a:off x="3467100" y="95706"/>
            <a:ext cx="2814638" cy="215444"/>
          </a:xfrm>
          <a:noFill/>
        </p:spPr>
        <p:txBody>
          <a:bodyPr/>
          <a:lstStyle/>
          <a:p>
            <a:r>
              <a:rPr lang="en-GB" smtClean="0">
                <a:latin typeface="Times New Roman" charset="0"/>
                <a:ea typeface="ＭＳ Ｐゴシック" charset="-128"/>
              </a:rPr>
              <a:t>doc.: IEEE 802.15-&lt;doc#&gt;</a:t>
            </a:r>
          </a:p>
        </p:txBody>
      </p:sp>
      <p:sp>
        <p:nvSpPr>
          <p:cNvPr id="19461" name="Date Placeholder 4"/>
          <p:cNvSpPr>
            <a:spLocks noGrp="1"/>
          </p:cNvSpPr>
          <p:nvPr>
            <p:ph type="dt" sz="quarter" idx="1"/>
          </p:nvPr>
        </p:nvSpPr>
        <p:spPr>
          <a:xfrm>
            <a:off x="654050" y="95706"/>
            <a:ext cx="2736850" cy="215444"/>
          </a:xfrm>
          <a:noFill/>
        </p:spPr>
        <p:txBody>
          <a:bodyPr/>
          <a:lstStyle/>
          <a:p>
            <a:r>
              <a:rPr lang="en-GB" smtClean="0">
                <a:latin typeface="Times New Roman" charset="0"/>
                <a:ea typeface="ＭＳ Ｐゴシック" charset="-128"/>
              </a:rPr>
              <a:t>&lt;month year&gt;</a:t>
            </a:r>
          </a:p>
        </p:txBody>
      </p:sp>
      <p:sp>
        <p:nvSpPr>
          <p:cNvPr id="19462" name="Footer Placeholder 5"/>
          <p:cNvSpPr>
            <a:spLocks noGrp="1"/>
          </p:cNvSpPr>
          <p:nvPr>
            <p:ph type="ftr" sz="quarter" idx="4"/>
          </p:nvPr>
        </p:nvSpPr>
        <p:spPr>
          <a:xfrm>
            <a:off x="3771900" y="8985250"/>
            <a:ext cx="2509838" cy="184666"/>
          </a:xfrm>
          <a:noFill/>
        </p:spPr>
        <p:txBody>
          <a:bodyPr/>
          <a:lstStyle/>
          <a:p>
            <a:pPr lvl="4"/>
            <a:r>
              <a:rPr lang="en-GB" smtClean="0">
                <a:latin typeface="Times New Roman" charset="0"/>
                <a:ea typeface="ＭＳ Ｐゴシック" charset="-128"/>
              </a:rPr>
              <a:t>&lt;author&gt;, &lt;company&gt;</a:t>
            </a:r>
          </a:p>
        </p:txBody>
      </p:sp>
      <p:sp>
        <p:nvSpPr>
          <p:cNvPr id="19463" name="Slide Number Placeholder 6"/>
          <p:cNvSpPr>
            <a:spLocks noGrp="1"/>
          </p:cNvSpPr>
          <p:nvPr>
            <p:ph type="sldNum" sz="quarter" idx="5"/>
          </p:nvPr>
        </p:nvSpPr>
        <p:spPr>
          <a:xfrm>
            <a:off x="2933700" y="8985250"/>
            <a:ext cx="801688" cy="184666"/>
          </a:xfrm>
          <a:noFill/>
        </p:spPr>
        <p:txBody>
          <a:bodyPr/>
          <a:lstStyle/>
          <a:p>
            <a:r>
              <a:rPr lang="en-GB"/>
              <a:t>Page </a:t>
            </a:r>
            <a:fld id="{7B685723-3010-4798-A2BA-E095A46BC348}" type="slidenum">
              <a:rPr lang="en-GB"/>
              <a:pPr/>
              <a:t>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p:txBody>
          <a:bodyPr/>
          <a:lstStyle>
            <a:lvl1pPr>
              <a:defRPr/>
            </a:lvl1pPr>
          </a:lstStyle>
          <a:p>
            <a:pPr>
              <a:defRPr/>
            </a:pPr>
            <a:r>
              <a:rPr lang="en-GB"/>
              <a:t>&lt;July 2011&gt;</a:t>
            </a:r>
          </a:p>
        </p:txBody>
      </p:sp>
      <p:sp>
        <p:nvSpPr>
          <p:cNvPr id="5"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t>Slide </a:t>
            </a:r>
            <a:fld id="{58B32C8C-64ED-4537-9627-DD5F80BB4C27}"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t>Slide </a:t>
            </a:r>
            <a:fld id="{09E250F7-B01B-4404-961F-7C6033A13B07}"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t>Slide </a:t>
            </a:r>
            <a:fld id="{59D10913-DE65-407A-8287-903C731009FB}"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t>Slide </a:t>
            </a:r>
            <a:fld id="{943D1229-62BE-42CA-B5B3-875C1BCC2C3D}"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t>Slide </a:t>
            </a:r>
            <a:fld id="{8E2DB5CB-1D49-4F60-B2B4-00B221628409}"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a:lvl1pPr>
          </a:lstStyle>
          <a:p>
            <a:pPr>
              <a:defRPr/>
            </a:pPr>
            <a:r>
              <a:rPr lang="en-GB"/>
              <a:t>&lt;July 2011&gt;</a:t>
            </a:r>
          </a:p>
        </p:txBody>
      </p:sp>
      <p:sp>
        <p:nvSpPr>
          <p:cNvPr id="6"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GB"/>
              <a:t>Slide </a:t>
            </a:r>
            <a:fld id="{0DFD3F33-F86C-4BCC-AEC5-A88FB099C8DC}"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p:txBody>
          <a:bodyPr/>
          <a:lstStyle>
            <a:lvl1pPr>
              <a:defRPr/>
            </a:lvl1pPr>
          </a:lstStyle>
          <a:p>
            <a:pPr>
              <a:defRPr/>
            </a:pPr>
            <a:r>
              <a:rPr lang="en-GB"/>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GB"/>
              <a:t>&lt;Liang Li&gt;, &lt;</a:t>
            </a:r>
            <a:r>
              <a:rPr lang="en-GB" err="1"/>
              <a:t>Vinno</a:t>
            </a:r>
            <a:r>
              <a:rPr lang="en-GB"/>
              <a:t>&gt;</a:t>
            </a:r>
          </a:p>
        </p:txBody>
      </p:sp>
      <p:sp>
        <p:nvSpPr>
          <p:cNvPr id="9" name="Rectangle 6"/>
          <p:cNvSpPr>
            <a:spLocks noGrp="1" noChangeArrowheads="1"/>
          </p:cNvSpPr>
          <p:nvPr>
            <p:ph type="sldNum" sz="quarter" idx="12"/>
          </p:nvPr>
        </p:nvSpPr>
        <p:spPr/>
        <p:txBody>
          <a:bodyPr/>
          <a:lstStyle>
            <a:lvl1pPr>
              <a:defRPr smtClean="0"/>
            </a:lvl1pPr>
          </a:lstStyle>
          <a:p>
            <a:pPr>
              <a:defRPr/>
            </a:pPr>
            <a:r>
              <a:rPr lang="en-GB"/>
              <a:t>Slide </a:t>
            </a:r>
            <a:fld id="{0E44884A-06F3-4B3F-BC18-0D33ABFD7A8C}"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defRPr/>
            </a:lvl1pPr>
          </a:lstStyle>
          <a:p>
            <a:pPr>
              <a:defRPr/>
            </a:pPr>
            <a:r>
              <a:rPr lang="en-GB"/>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5" name="Rectangle 6"/>
          <p:cNvSpPr>
            <a:spLocks noGrp="1" noChangeArrowheads="1"/>
          </p:cNvSpPr>
          <p:nvPr>
            <p:ph type="sldNum" sz="quarter" idx="12"/>
          </p:nvPr>
        </p:nvSpPr>
        <p:spPr/>
        <p:txBody>
          <a:bodyPr/>
          <a:lstStyle>
            <a:lvl1pPr>
              <a:defRPr smtClean="0"/>
            </a:lvl1pPr>
          </a:lstStyle>
          <a:p>
            <a:pPr>
              <a:defRPr/>
            </a:pPr>
            <a:r>
              <a:rPr lang="en-GB"/>
              <a:t>Slide </a:t>
            </a:r>
            <a:fld id="{7DE1D050-96A4-4415-8AFD-F38334BC36FD}"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GB" dirty="0" smtClean="0"/>
              <a:t>&lt;Nov. 2011&gt;</a:t>
            </a: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r>
              <a:rPr lang="en-GB"/>
              <a:t>&lt;Liang Li&gt;, &lt;</a:t>
            </a:r>
            <a:r>
              <a:rPr lang="en-GB" err="1"/>
              <a:t>Vinno</a:t>
            </a:r>
            <a:r>
              <a:rPr lang="en-GB"/>
              <a:t>&gt;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GB"/>
              <a:t>Slide </a:t>
            </a:r>
            <a:fld id="{D6F140B8-744F-4AAA-8FE7-C7D38044F638}"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GB"/>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GB"/>
              <a:t>Slide </a:t>
            </a:r>
            <a:fld id="{C3B9F965-5424-4B9E-97F4-9AD0964AA4B2}"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GB"/>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GB"/>
              <a:t>Slide </a:t>
            </a:r>
            <a:fld id="{B2C4314C-343F-40F3-99AC-6B43F240AA33}"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GB" dirty="0" smtClean="0"/>
              <a:t>&lt;Nov 2011&gt;</a:t>
            </a:r>
            <a:endParaRPr lang="en-GB"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GB"/>
              <a:t>&lt;Liang Li&gt;, &lt;</a:t>
            </a:r>
            <a:r>
              <a:rPr lang="en-GB" err="1"/>
              <a:t>Vinno</a:t>
            </a:r>
            <a:r>
              <a:rPr lang="en-GB"/>
              <a:t>&gt;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GB"/>
              <a:t>Slide </a:t>
            </a:r>
            <a:fld id="{6BF46752-AFC5-44E1-96F7-BCB51FCACBBE}" type="slidenum">
              <a:rPr lang="en-GB"/>
              <a:pPr>
                <a:defRPr/>
              </a:pPr>
              <a:t>‹#›</a:t>
            </a:fld>
            <a:endParaRPr lang="en-GB"/>
          </a:p>
        </p:txBody>
      </p:sp>
      <p:sp>
        <p:nvSpPr>
          <p:cNvPr id="1031" name="Rectangle 7"/>
          <p:cNvSpPr>
            <a:spLocks noChangeArrowheads="1"/>
          </p:cNvSpPr>
          <p:nvPr/>
        </p:nvSpPr>
        <p:spPr bwMode="auto">
          <a:xfrm>
            <a:off x="3563938" y="393700"/>
            <a:ext cx="4894262" cy="215900"/>
          </a:xfrm>
          <a:prstGeom prst="rect">
            <a:avLst/>
          </a:prstGeom>
          <a:noFill/>
          <a:ln w="9525">
            <a:noFill/>
            <a:miter lim="800000"/>
            <a:headEnd/>
            <a:tailEnd/>
          </a:ln>
          <a:effectLst/>
        </p:spPr>
        <p:txBody>
          <a:bodyPr lIns="0" tIns="0" rIns="0" bIns="0" anchor="b">
            <a:spAutoFit/>
          </a:bodyPr>
          <a:lstStyle/>
          <a:p>
            <a:pPr lvl="4" algn="r">
              <a:defRPr/>
            </a:pPr>
            <a:r>
              <a:rPr lang="en-GB" sz="1400" b="1" dirty="0">
                <a:latin typeface="Times New Roman" pitchFamily="18" charset="0"/>
                <a:ea typeface="+mn-ea"/>
              </a:rPr>
              <a:t>doc.: IEEE </a:t>
            </a:r>
            <a:r>
              <a:rPr lang="en-GB" sz="1400" b="1" dirty="0" smtClean="0">
                <a:latin typeface="Times New Roman" pitchFamily="18" charset="0"/>
                <a:ea typeface="+mn-ea"/>
              </a:rPr>
              <a:t>802.15-11-0766-00-WNG</a:t>
            </a:r>
            <a:endParaRPr lang="en-GB" sz="1400" b="1" dirty="0">
              <a:latin typeface="Times New Roman" pitchFamily="18" charset="0"/>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GB">
                <a:latin typeface="Times New Roman" pitchFamily="18"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a typeface="+mn-ea"/>
            </a:endParaRPr>
          </a:p>
        </p:txBody>
      </p:sp>
    </p:spTree>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75" r:id="rId7"/>
    <p:sldLayoutId id="2147483782" r:id="rId8"/>
    <p:sldLayoutId id="2147483783" r:id="rId9"/>
    <p:sldLayoutId id="2147483784" r:id="rId10"/>
    <p:sldLayoutId id="2147483785"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128"/>
          <a:cs typeface="ＭＳ Ｐゴシック" charset="-128"/>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1"/>
          <p:cNvSpPr>
            <a:spLocks noGrp="1"/>
          </p:cNvSpPr>
          <p:nvPr>
            <p:ph type="dt" sz="quarter" idx="10"/>
          </p:nvPr>
        </p:nvSpPr>
        <p:spPr>
          <a:noFill/>
        </p:spPr>
        <p:txBody>
          <a:bodyPr/>
          <a:lstStyle/>
          <a:p>
            <a:r>
              <a:rPr lang="en-GB" dirty="0" smtClean="0">
                <a:latin typeface="Times New Roman" charset="0"/>
                <a:ea typeface="ＭＳ Ｐゴシック" charset="-128"/>
              </a:rPr>
              <a:t>Nov 2011</a:t>
            </a:r>
          </a:p>
        </p:txBody>
      </p:sp>
      <p:sp>
        <p:nvSpPr>
          <p:cNvPr id="12291" name="Footer Placeholder 2"/>
          <p:cNvSpPr>
            <a:spLocks noGrp="1"/>
          </p:cNvSpPr>
          <p:nvPr>
            <p:ph type="ftr" sz="quarter" idx="11"/>
          </p:nvPr>
        </p:nvSpPr>
        <p:spPr>
          <a:noFill/>
        </p:spPr>
        <p:txBody>
          <a:bodyPr/>
          <a:lstStyle/>
          <a:p>
            <a:r>
              <a:rPr lang="en-GB" smtClean="0">
                <a:latin typeface="Times New Roman" charset="0"/>
                <a:ea typeface="ＭＳ Ｐゴシック" charset="-128"/>
              </a:rPr>
              <a:t>Liang Li, Vinno</a:t>
            </a:r>
          </a:p>
        </p:txBody>
      </p:sp>
      <p:sp>
        <p:nvSpPr>
          <p:cNvPr id="12292" name="Slide Number Placeholder 3"/>
          <p:cNvSpPr>
            <a:spLocks noGrp="1"/>
          </p:cNvSpPr>
          <p:nvPr>
            <p:ph type="sldNum" sz="quarter" idx="12"/>
          </p:nvPr>
        </p:nvSpPr>
        <p:spPr>
          <a:noFill/>
        </p:spPr>
        <p:txBody>
          <a:bodyPr/>
          <a:lstStyle/>
          <a:p>
            <a:r>
              <a:rPr lang="en-GB"/>
              <a:t>Slide </a:t>
            </a:r>
            <a:fld id="{7A050C4D-A666-4639-A44A-212C8D75FDFD}" type="slidenum">
              <a:rPr lang="en-GB"/>
              <a:pPr/>
              <a:t>1</a:t>
            </a:fld>
            <a:endParaRPr lang="en-GB"/>
          </a:p>
        </p:txBody>
      </p:sp>
      <p:sp>
        <p:nvSpPr>
          <p:cNvPr id="27651" name="Rectangle 3"/>
          <p:cNvSpPr>
            <a:spLocks noChangeArrowheads="1"/>
          </p:cNvSpPr>
          <p:nvPr/>
        </p:nvSpPr>
        <p:spPr bwMode="auto">
          <a:xfrm>
            <a:off x="152400" y="609600"/>
            <a:ext cx="8991600" cy="5508625"/>
          </a:xfrm>
          <a:prstGeom prst="rect">
            <a:avLst/>
          </a:prstGeom>
          <a:noFill/>
          <a:ln w="12700">
            <a:noFill/>
            <a:miter lim="800000"/>
            <a:headEnd type="none" w="sm" len="sm"/>
            <a:tailEnd type="none" w="sm" len="sm"/>
          </a:ln>
          <a:effectLst/>
        </p:spPr>
        <p:txBody>
          <a:bodyPr>
            <a:spAutoFit/>
          </a:bodyPr>
          <a:lstStyle/>
          <a:p>
            <a:pPr algn="ctr">
              <a:defRPr/>
            </a:pPr>
            <a:r>
              <a:rPr lang="en-GB" sz="1800" b="1" u="sng" dirty="0">
                <a:solidFill>
                  <a:schemeClr val="tx2"/>
                </a:solidFill>
                <a:effectLst>
                  <a:outerShdw blurRad="38100" dist="38100" dir="2700000" algn="tl">
                    <a:srgbClr val="C0C0C0"/>
                  </a:outerShdw>
                </a:effectLst>
              </a:rPr>
              <a:t>Project: IEEE P802.15 Working Group for Wireless Personal Area Networks (</a:t>
            </a:r>
            <a:r>
              <a:rPr lang="en-GB" sz="1800" b="1" u="sng" dirty="0" err="1">
                <a:solidFill>
                  <a:schemeClr val="tx2"/>
                </a:solidFill>
                <a:effectLst>
                  <a:outerShdw blurRad="38100" dist="38100" dir="2700000" algn="tl">
                    <a:srgbClr val="C0C0C0"/>
                  </a:outerShdw>
                </a:effectLst>
              </a:rPr>
              <a:t>WPANs</a:t>
            </a:r>
            <a:r>
              <a:rPr lang="en-GB" sz="1800" b="1" u="sng" dirty="0">
                <a:solidFill>
                  <a:schemeClr val="tx2"/>
                </a:solidFill>
                <a:effectLst>
                  <a:outerShdw blurRad="38100" dist="38100" dir="2700000" algn="tl">
                    <a:srgbClr val="C0C0C0"/>
                  </a:outerShdw>
                </a:effectLst>
              </a:rPr>
              <a:t>)</a:t>
            </a:r>
            <a:endParaRPr lang="en-GB" sz="1600" b="1" dirty="0">
              <a:solidFill>
                <a:schemeClr val="tx2"/>
              </a:solidFill>
            </a:endParaRPr>
          </a:p>
          <a:p>
            <a:pPr>
              <a:defRPr/>
            </a:pPr>
            <a:endParaRPr lang="en-GB" sz="1600" dirty="0">
              <a:solidFill>
                <a:schemeClr val="tx2"/>
              </a:solidFill>
            </a:endParaRPr>
          </a:p>
          <a:p>
            <a:pPr>
              <a:defRPr/>
            </a:pPr>
            <a:r>
              <a:rPr lang="en-GB" sz="1600" b="1" dirty="0">
                <a:solidFill>
                  <a:schemeClr val="tx2"/>
                </a:solidFill>
              </a:rPr>
              <a:t>Submission Title:</a:t>
            </a:r>
            <a:r>
              <a:rPr lang="en-GB" sz="1600" dirty="0">
                <a:solidFill>
                  <a:schemeClr val="tx2"/>
                </a:solidFill>
              </a:rPr>
              <a:t> </a:t>
            </a:r>
            <a:r>
              <a:rPr lang="en-GB" sz="1600" dirty="0" smtClean="0">
                <a:solidFill>
                  <a:schemeClr val="tx2"/>
                </a:solidFill>
              </a:rPr>
              <a:t>[New MBAN Standard Study on Chinese Sub-GHZ Bands]</a:t>
            </a:r>
            <a:r>
              <a:rPr lang="en-GB" sz="1600" dirty="0">
                <a:solidFill>
                  <a:schemeClr val="tx2"/>
                </a:solidFill>
              </a:rPr>
              <a:t>	</a:t>
            </a:r>
          </a:p>
          <a:p>
            <a:pPr>
              <a:defRPr/>
            </a:pPr>
            <a:r>
              <a:rPr lang="en-GB" sz="1600" b="1" dirty="0">
                <a:solidFill>
                  <a:schemeClr val="tx2"/>
                </a:solidFill>
              </a:rPr>
              <a:t>Date Submitted: </a:t>
            </a:r>
            <a:r>
              <a:rPr lang="en-GB" sz="1600" dirty="0" smtClean="0">
                <a:solidFill>
                  <a:schemeClr val="tx2"/>
                </a:solidFill>
              </a:rPr>
              <a:t>[Nov. 5,  </a:t>
            </a:r>
            <a:r>
              <a:rPr lang="en-GB" sz="1600" dirty="0">
                <a:solidFill>
                  <a:schemeClr val="tx2"/>
                </a:solidFill>
              </a:rPr>
              <a:t>2011]	</a:t>
            </a:r>
          </a:p>
          <a:p>
            <a:pPr>
              <a:defRPr/>
            </a:pPr>
            <a:r>
              <a:rPr lang="en-GB" sz="1600" b="1" dirty="0">
                <a:solidFill>
                  <a:schemeClr val="tx2"/>
                </a:solidFill>
              </a:rPr>
              <a:t>Source:</a:t>
            </a:r>
            <a:r>
              <a:rPr lang="en-GB" sz="1600" dirty="0">
                <a:solidFill>
                  <a:schemeClr val="tx2"/>
                </a:solidFill>
              </a:rPr>
              <a:t> [Liang Li</a:t>
            </a:r>
            <a:r>
              <a:rPr lang="en-GB" sz="1600" dirty="0" smtClean="0">
                <a:solidFill>
                  <a:schemeClr val="tx2"/>
                </a:solidFill>
              </a:rPr>
              <a:t>, </a:t>
            </a:r>
            <a:r>
              <a:rPr lang="en-GB" sz="1600" dirty="0" err="1" smtClean="0">
                <a:solidFill>
                  <a:schemeClr val="tx2"/>
                </a:solidFill>
              </a:rPr>
              <a:t>Lan</a:t>
            </a:r>
            <a:r>
              <a:rPr lang="en-GB" sz="1600" dirty="0" smtClean="0">
                <a:solidFill>
                  <a:schemeClr val="tx2"/>
                </a:solidFill>
              </a:rPr>
              <a:t> Zhu, </a:t>
            </a:r>
            <a:r>
              <a:rPr lang="en-GB" sz="1600" dirty="0" err="1" smtClean="0">
                <a:solidFill>
                  <a:schemeClr val="tx2"/>
                </a:solidFill>
              </a:rPr>
              <a:t>XiaoMing</a:t>
            </a:r>
            <a:r>
              <a:rPr lang="en-GB" sz="1600" dirty="0" smtClean="0">
                <a:solidFill>
                  <a:schemeClr val="tx2"/>
                </a:solidFill>
              </a:rPr>
              <a:t> Peng] </a:t>
            </a:r>
            <a:r>
              <a:rPr lang="en-GB" sz="1600" dirty="0">
                <a:solidFill>
                  <a:schemeClr val="tx2"/>
                </a:solidFill>
              </a:rPr>
              <a:t>Company [</a:t>
            </a:r>
            <a:r>
              <a:rPr lang="en-GB" sz="1600" dirty="0" err="1">
                <a:solidFill>
                  <a:schemeClr val="tx2"/>
                </a:solidFill>
              </a:rPr>
              <a:t>Vinno</a:t>
            </a:r>
            <a:r>
              <a:rPr lang="en-GB" sz="1600" dirty="0">
                <a:solidFill>
                  <a:schemeClr val="tx2"/>
                </a:solidFill>
              </a:rPr>
              <a:t>, </a:t>
            </a:r>
            <a:r>
              <a:rPr lang="en-GB" sz="1600" dirty="0" smtClean="0">
                <a:solidFill>
                  <a:schemeClr val="tx2"/>
                </a:solidFill>
              </a:rPr>
              <a:t>CESI, I2R]</a:t>
            </a:r>
            <a:endParaRPr lang="en-GB" sz="1600" dirty="0">
              <a:solidFill>
                <a:schemeClr val="tx2"/>
              </a:solidFill>
            </a:endParaRPr>
          </a:p>
          <a:p>
            <a:pPr>
              <a:defRPr/>
            </a:pPr>
            <a:r>
              <a:rPr lang="en-GB" sz="1600" dirty="0">
                <a:solidFill>
                  <a:schemeClr val="tx2"/>
                </a:solidFill>
              </a:rPr>
              <a:t>Address [</a:t>
            </a:r>
            <a:r>
              <a:rPr lang="en-US" sz="1600" dirty="0"/>
              <a:t>Room 402 Building D, </a:t>
            </a:r>
            <a:r>
              <a:rPr lang="en-US" sz="1600" dirty="0" err="1"/>
              <a:t>Shangdi</a:t>
            </a:r>
            <a:r>
              <a:rPr lang="en-US" sz="1600" dirty="0"/>
              <a:t> </a:t>
            </a:r>
            <a:r>
              <a:rPr lang="en-US" sz="1600" dirty="0" err="1"/>
              <a:t>Xinxi</a:t>
            </a:r>
            <a:r>
              <a:rPr lang="en-US" sz="1600" dirty="0"/>
              <a:t> Lu No.2 Pioneering Park, </a:t>
            </a:r>
            <a:r>
              <a:rPr lang="en-US" sz="1600" dirty="0" err="1"/>
              <a:t>Haidian</a:t>
            </a:r>
            <a:r>
              <a:rPr lang="en-US" sz="1600" dirty="0"/>
              <a:t> District, Beijing, China 100085]</a:t>
            </a:r>
            <a:endParaRPr lang="en-GB" sz="1600" dirty="0">
              <a:solidFill>
                <a:schemeClr val="tx2"/>
              </a:solidFill>
            </a:endParaRPr>
          </a:p>
          <a:p>
            <a:pPr>
              <a:defRPr/>
            </a:pPr>
            <a:r>
              <a:rPr lang="en-GB" sz="1600" dirty="0">
                <a:solidFill>
                  <a:schemeClr val="tx2"/>
                </a:solidFill>
              </a:rPr>
              <a:t>Voice:[8610-82782373], FAX: [</a:t>
            </a:r>
            <a:r>
              <a:rPr lang="en-GB" sz="1600" dirty="0"/>
              <a:t>8610-82893004</a:t>
            </a:r>
            <a:r>
              <a:rPr lang="en-GB" sz="1600" dirty="0">
                <a:solidFill>
                  <a:schemeClr val="tx2"/>
                </a:solidFill>
              </a:rPr>
              <a:t>], E-Mail:[</a:t>
            </a:r>
            <a:r>
              <a:rPr lang="en-GB" sz="1600" dirty="0" err="1">
                <a:solidFill>
                  <a:schemeClr val="tx2"/>
                </a:solidFill>
              </a:rPr>
              <a:t>liangli@vinnotech.com</a:t>
            </a:r>
            <a:r>
              <a:rPr lang="en-GB" sz="1600" dirty="0">
                <a:solidFill>
                  <a:schemeClr val="tx2"/>
                </a:solidFill>
              </a:rPr>
              <a:t>]	</a:t>
            </a:r>
          </a:p>
          <a:p>
            <a:pPr>
              <a:spcBef>
                <a:spcPts val="600"/>
              </a:spcBef>
              <a:spcAft>
                <a:spcPts val="600"/>
              </a:spcAft>
              <a:defRPr/>
            </a:pPr>
            <a:r>
              <a:rPr lang="en-GB"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GB" dirty="0">
                <a:solidFill>
                  <a:schemeClr val="accent2"/>
                </a:solidFill>
              </a:rPr>
              <a:t>[Note: Contributions that are not responsive to this section of the template, and contributions which do</a:t>
            </a:r>
          </a:p>
          <a:p>
            <a:pPr>
              <a:defRPr/>
            </a:pPr>
            <a:r>
              <a:rPr lang="en-GB" dirty="0">
                <a:solidFill>
                  <a:schemeClr val="accent2"/>
                </a:solidFill>
              </a:rPr>
              <a:t>not address the topic under which they are submitted, may be refused or consigned to the “General Contributions” area.]	</a:t>
            </a:r>
            <a:endParaRPr lang="en-GB" dirty="0">
              <a:solidFill>
                <a:schemeClr val="tx2"/>
              </a:solidFill>
            </a:endParaRPr>
          </a:p>
          <a:p>
            <a:pPr>
              <a:spcBef>
                <a:spcPts val="600"/>
              </a:spcBef>
              <a:spcAft>
                <a:spcPts val="600"/>
              </a:spcAft>
              <a:defRPr/>
            </a:pPr>
            <a:r>
              <a:rPr lang="en-GB" sz="1600" b="1" dirty="0">
                <a:solidFill>
                  <a:schemeClr val="tx2"/>
                </a:solidFill>
              </a:rPr>
              <a:t>Abstract:</a:t>
            </a:r>
            <a:r>
              <a:rPr lang="en-GB" sz="1600" dirty="0">
                <a:solidFill>
                  <a:schemeClr val="tx2"/>
                </a:solidFill>
              </a:rPr>
              <a:t>	Proposes that FCC MBANS  rules can be met with minimal additional amendments for the 15.4 PHY and MAC layers.</a:t>
            </a:r>
          </a:p>
          <a:p>
            <a:pPr>
              <a:spcBef>
                <a:spcPts val="600"/>
              </a:spcBef>
              <a:spcAft>
                <a:spcPts val="600"/>
              </a:spcAft>
              <a:defRPr/>
            </a:pPr>
            <a:r>
              <a:rPr lang="en-GB" sz="1600" b="1" dirty="0">
                <a:solidFill>
                  <a:schemeClr val="tx2"/>
                </a:solidFill>
              </a:rPr>
              <a:t>Purpose:</a:t>
            </a:r>
            <a:r>
              <a:rPr lang="en-GB" sz="1600" dirty="0">
                <a:solidFill>
                  <a:schemeClr val="tx2"/>
                </a:solidFill>
              </a:rPr>
              <a:t>	Discussion on TG4j</a:t>
            </a:r>
          </a:p>
          <a:p>
            <a:pPr>
              <a:defRPr/>
            </a:pPr>
            <a:r>
              <a:rPr lang="en-GB" sz="1600" b="1" dirty="0">
                <a:solidFill>
                  <a:schemeClr val="tx2"/>
                </a:solidFill>
              </a:rPr>
              <a:t>Notice:</a:t>
            </a:r>
            <a:r>
              <a:rPr lang="en-GB" sz="1600" dirty="0">
                <a:solidFill>
                  <a:schemeClr val="tx2"/>
                </a:solidFill>
              </a:rPr>
              <a:t>	This document has been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GB" sz="1600" b="1" dirty="0">
                <a:solidFill>
                  <a:schemeClr val="tx2"/>
                </a:solidFill>
              </a:rPr>
              <a:t>Release:</a:t>
            </a:r>
            <a:r>
              <a:rPr lang="en-GB"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899592" y="620688"/>
            <a:ext cx="7466013" cy="838200"/>
          </a:xfrm>
        </p:spPr>
        <p:txBody>
          <a:bodyPr/>
          <a:lstStyle/>
          <a:p>
            <a:r>
              <a:rPr lang="en-US" sz="2800" b="1" dirty="0" smtClean="0"/>
              <a:t>Discussion on Std Development Criteria</a:t>
            </a:r>
            <a:endParaRPr lang="en" sz="2800" dirty="0" smtClean="0"/>
          </a:p>
        </p:txBody>
      </p:sp>
      <p:sp>
        <p:nvSpPr>
          <p:cNvPr id="6147" name="Rectangle 3"/>
          <p:cNvSpPr>
            <a:spLocks noGrp="1" noChangeArrowheads="1"/>
          </p:cNvSpPr>
          <p:nvPr>
            <p:ph type="body" idx="1"/>
          </p:nvPr>
        </p:nvSpPr>
        <p:spPr>
          <a:xfrm>
            <a:off x="683568" y="1484784"/>
            <a:ext cx="7772400" cy="4114800"/>
          </a:xfrm>
        </p:spPr>
        <p:txBody>
          <a:bodyPr/>
          <a:lstStyle/>
          <a:p>
            <a:pPr eaLnBrk="1" hangingPunct="1"/>
            <a:r>
              <a:rPr lang="en-US" sz="2000" b="1" dirty="0" smtClean="0"/>
              <a:t>BROAD MARKET POTENTIAL</a:t>
            </a:r>
          </a:p>
          <a:p>
            <a:pPr lvl="1" eaLnBrk="1" hangingPunct="1"/>
            <a:r>
              <a:rPr lang="en-US" sz="1600" b="1" dirty="0" smtClean="0"/>
              <a:t>Over $10B Hospital/Clinic Environment Monitoring, Management, Family HealthCare and more </a:t>
            </a:r>
          </a:p>
          <a:p>
            <a:pPr eaLnBrk="1" hangingPunct="1"/>
            <a:r>
              <a:rPr lang="en-US" sz="2000" b="1" dirty="0" smtClean="0"/>
              <a:t>COMPATIBILITY</a:t>
            </a:r>
          </a:p>
          <a:p>
            <a:pPr lvl="1" eaLnBrk="1" hangingPunct="1"/>
            <a:r>
              <a:rPr lang="en-US" sz="1600" b="1" dirty="0" smtClean="0"/>
              <a:t>IEEE802.15.4-2009</a:t>
            </a:r>
          </a:p>
          <a:p>
            <a:pPr eaLnBrk="1" hangingPunct="1"/>
            <a:r>
              <a:rPr lang="en-US" sz="2000" b="1" dirty="0" smtClean="0"/>
              <a:t>DISTINCT IDENTITY</a:t>
            </a:r>
          </a:p>
          <a:p>
            <a:pPr lvl="1" eaLnBrk="1" hangingPunct="1"/>
            <a:r>
              <a:rPr lang="en-US" sz="1600" b="1" dirty="0" smtClean="0"/>
              <a:t>Working on Chinese MBAN and Coop  to Chinese MBAN Standards</a:t>
            </a:r>
          </a:p>
          <a:p>
            <a:pPr eaLnBrk="1" hangingPunct="1"/>
            <a:r>
              <a:rPr lang="en-US" sz="2000" b="1" dirty="0" smtClean="0"/>
              <a:t>TECHNICAL FEASIBILITY</a:t>
            </a:r>
          </a:p>
          <a:p>
            <a:pPr lvl="1" eaLnBrk="1" hangingPunct="1"/>
            <a:r>
              <a:rPr lang="en-US" sz="1600" b="1" dirty="0" smtClean="0"/>
              <a:t>????</a:t>
            </a:r>
          </a:p>
          <a:p>
            <a:pPr eaLnBrk="1" hangingPunct="1"/>
            <a:endParaRPr lang="en-US" sz="2000" b="1" dirty="0" smtClean="0"/>
          </a:p>
          <a:p>
            <a:pPr eaLnBrk="1" hangingPunct="1"/>
            <a:r>
              <a:rPr lang="en-US" sz="2000" dirty="0" smtClean="0"/>
              <a:t> </a:t>
            </a:r>
            <a:r>
              <a:rPr lang="en-US" sz="2000" b="1" dirty="0" smtClean="0"/>
              <a:t>ECONOMIC FEASIBILITY</a:t>
            </a:r>
          </a:p>
          <a:p>
            <a:pPr lvl="1" eaLnBrk="1" hangingPunct="1"/>
            <a:r>
              <a:rPr lang="en-US" altLang="zh-CN" sz="1600" b="1" dirty="0" smtClean="0"/>
              <a:t>Low cost</a:t>
            </a:r>
            <a:endParaRPr lang="en-US" altLang="zh-CN" sz="16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899592" y="620688"/>
            <a:ext cx="7466013" cy="838200"/>
          </a:xfrm>
        </p:spPr>
        <p:txBody>
          <a:bodyPr/>
          <a:lstStyle/>
          <a:p>
            <a:r>
              <a:rPr lang="en-US" sz="2800" b="1" dirty="0" smtClean="0"/>
              <a:t>Discussion: Other Issues around MBAN Standard</a:t>
            </a:r>
            <a:endParaRPr lang="en" sz="2800" dirty="0" smtClean="0"/>
          </a:p>
        </p:txBody>
      </p:sp>
      <p:sp>
        <p:nvSpPr>
          <p:cNvPr id="6147" name="Rectangle 3"/>
          <p:cNvSpPr>
            <a:spLocks noGrp="1" noChangeArrowheads="1"/>
          </p:cNvSpPr>
          <p:nvPr>
            <p:ph type="body" idx="1"/>
          </p:nvPr>
        </p:nvSpPr>
        <p:spPr/>
        <p:txBody>
          <a:bodyPr/>
          <a:lstStyle/>
          <a:p>
            <a:pPr eaLnBrk="1" hangingPunct="1"/>
            <a:r>
              <a:rPr lang="en-US" sz="2000" b="1" dirty="0" smtClean="0"/>
              <a:t>Are there other standards or projects with a similar scope?</a:t>
            </a:r>
            <a:r>
              <a:rPr lang="en-US" sz="2000" dirty="0" smtClean="0"/>
              <a:t> </a:t>
            </a:r>
            <a:endParaRPr lang="en-US" sz="2000" b="1" dirty="0" smtClean="0"/>
          </a:p>
          <a:p>
            <a:pPr lvl="1"/>
            <a:r>
              <a:rPr lang="en-US" sz="1600" dirty="0" smtClean="0"/>
              <a:t>There are no Chinese MBAN standards</a:t>
            </a:r>
          </a:p>
          <a:p>
            <a:pPr lvl="1"/>
            <a:r>
              <a:rPr lang="en-US" sz="1600" dirty="0" smtClean="0"/>
              <a:t>Similar to IEEE802.15.4J, but on different bands.</a:t>
            </a:r>
          </a:p>
          <a:p>
            <a:pPr lvl="1"/>
            <a:r>
              <a:rPr lang="en-US" sz="1600" dirty="0" smtClean="0"/>
              <a:t>Different application areas to ones of IEEE802.15.6 </a:t>
            </a:r>
          </a:p>
          <a:p>
            <a:r>
              <a:rPr lang="en-US" sz="2000" b="1" dirty="0" smtClean="0"/>
              <a:t>Intellectual Property</a:t>
            </a:r>
            <a:r>
              <a:rPr lang="en-US" sz="2000" dirty="0" smtClean="0"/>
              <a:t> </a:t>
            </a:r>
          </a:p>
          <a:p>
            <a:pPr lvl="1" eaLnBrk="1" hangingPunct="1"/>
            <a:r>
              <a:rPr lang="en-US" sz="1600" dirty="0" smtClean="0"/>
              <a:t>Based on IEEE-SA IP policy.</a:t>
            </a:r>
          </a:p>
          <a:p>
            <a:pPr eaLnBrk="1" hangingPunct="1"/>
            <a:r>
              <a:rPr lang="en-US" sz="2000" b="1" dirty="0" smtClean="0"/>
              <a:t>Extend to Other Standard Groups </a:t>
            </a:r>
          </a:p>
          <a:p>
            <a:pPr lvl="1" eaLnBrk="1" hangingPunct="1"/>
            <a:r>
              <a:rPr lang="en-US" sz="1600" b="1" dirty="0" smtClean="0"/>
              <a:t>???</a:t>
            </a:r>
          </a:p>
          <a:p>
            <a:pPr eaLnBrk="1" hangingPunct="1"/>
            <a:r>
              <a:rPr lang="en-US" sz="2000" b="1" dirty="0" smtClean="0"/>
              <a:t>Safely</a:t>
            </a:r>
          </a:p>
          <a:p>
            <a:pPr lvl="1" eaLnBrk="1" hangingPunct="1"/>
            <a:r>
              <a:rPr lang="en-US" sz="1600" b="1" dirty="0" smtClean="0"/>
              <a:t>???</a:t>
            </a:r>
          </a:p>
          <a:p>
            <a:pPr eaLnBrk="1" hangingPunct="1"/>
            <a:r>
              <a:rPr lang="en-US" sz="2000" b="1" dirty="0" smtClean="0"/>
              <a:t>Others</a:t>
            </a:r>
          </a:p>
          <a:p>
            <a:pPr lvl="1" eaLnBrk="1" hangingPunct="1"/>
            <a:r>
              <a:rPr lang="en-US" sz="1600" b="1" dirty="0" smtClean="0"/>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971550" y="765175"/>
            <a:ext cx="7466013" cy="838200"/>
          </a:xfrm>
        </p:spPr>
        <p:txBody>
          <a:bodyPr/>
          <a:lstStyle/>
          <a:p>
            <a:pPr eaLnBrk="1" hangingPunct="1"/>
            <a:r>
              <a:rPr lang="en-US" altLang="zh-CN" sz="2800" dirty="0" smtClean="0">
                <a:ea typeface="宋体" charset="-122"/>
              </a:rPr>
              <a:t/>
            </a:r>
            <a:br>
              <a:rPr lang="en-US" altLang="zh-CN" sz="2800" dirty="0" smtClean="0">
                <a:ea typeface="宋体" charset="-122"/>
              </a:rPr>
            </a:br>
            <a:r>
              <a:rPr lang="en-US" altLang="zh-CN" sz="2800" dirty="0" smtClean="0">
                <a:ea typeface="宋体" charset="-122"/>
              </a:rPr>
              <a:t/>
            </a:r>
            <a:br>
              <a:rPr lang="en-US" altLang="zh-CN" sz="2800" dirty="0" smtClean="0">
                <a:ea typeface="宋体" charset="-122"/>
              </a:rPr>
            </a:br>
            <a:r>
              <a:rPr lang="en-US" altLang="zh-CN" sz="2800" dirty="0" smtClean="0">
                <a:ea typeface="宋体" charset="-122"/>
              </a:rPr>
              <a:t> Challenges on Chinese Wireless Medical Monitoring Networking Applications</a:t>
            </a:r>
            <a:br>
              <a:rPr lang="en-US" altLang="zh-CN" sz="2800" dirty="0" smtClean="0">
                <a:ea typeface="宋体" charset="-122"/>
              </a:rPr>
            </a:br>
            <a:endParaRPr lang="zh-CN" altLang="en-US" dirty="0" smtClean="0">
              <a:ea typeface="宋体" charset="-122"/>
            </a:endParaRPr>
          </a:p>
        </p:txBody>
      </p:sp>
      <p:sp>
        <p:nvSpPr>
          <p:cNvPr id="14339" name="Rectangle 3"/>
          <p:cNvSpPr>
            <a:spLocks noGrp="1" noChangeArrowheads="1"/>
          </p:cNvSpPr>
          <p:nvPr>
            <p:ph type="body" idx="1"/>
          </p:nvPr>
        </p:nvSpPr>
        <p:spPr>
          <a:xfrm>
            <a:off x="611560" y="1700808"/>
            <a:ext cx="7772400" cy="4114800"/>
          </a:xfrm>
        </p:spPr>
        <p:txBody>
          <a:bodyPr/>
          <a:lstStyle/>
          <a:p>
            <a:pPr eaLnBrk="1" hangingPunct="1"/>
            <a:endParaRPr lang="en-US" altLang="zh-CN" sz="2000" dirty="0" smtClean="0">
              <a:ea typeface="宋体" charset="-122"/>
            </a:endParaRPr>
          </a:p>
          <a:p>
            <a:pPr eaLnBrk="1" hangingPunct="1"/>
            <a:r>
              <a:rPr lang="en-US" altLang="zh-CN" sz="2000" dirty="0" smtClean="0">
                <a:ea typeface="宋体" charset="-122"/>
              </a:rPr>
              <a:t>There are a quite emergent requirements to apply  Wireless Sensor Networks (WSN) on  hospital / clinic / home healthcare / clinic and more. Chinese Health Ministry, Medical instrument Companies and an amount of hospitals announce their great IOT application plots.</a:t>
            </a:r>
          </a:p>
          <a:p>
            <a:pPr eaLnBrk="1" hangingPunct="1"/>
            <a:endParaRPr lang="en-US" altLang="zh-CN" sz="2000" dirty="0" smtClean="0">
              <a:ea typeface="宋体" charset="-122"/>
            </a:endParaRPr>
          </a:p>
          <a:p>
            <a:pPr eaLnBrk="1" hangingPunct="1"/>
            <a:r>
              <a:rPr lang="en-US" altLang="zh-CN" sz="2800" dirty="0" smtClean="0">
                <a:ea typeface="宋体" charset="-122"/>
              </a:rPr>
              <a:t>NO NATIONAL MBAN STANDARS. NO APPLICATION SPEC. </a:t>
            </a:r>
          </a:p>
          <a:p>
            <a:pPr eaLnBrk="1" hangingPunct="1">
              <a:buNone/>
            </a:pPr>
            <a:r>
              <a:rPr lang="zh-CN" altLang="en-US" sz="1800" b="1" dirty="0" smtClean="0">
                <a:ea typeface="宋体" charset="-122"/>
              </a:rPr>
              <a:t/>
            </a:r>
            <a:br>
              <a:rPr lang="zh-CN" altLang="en-US" sz="1800" b="1" dirty="0" smtClean="0">
                <a:ea typeface="宋体" charset="-122"/>
              </a:rPr>
            </a:br>
            <a:endParaRPr lang="en-US" sz="1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971550" y="765175"/>
            <a:ext cx="7466013" cy="838200"/>
          </a:xfrm>
        </p:spPr>
        <p:txBody>
          <a:bodyPr/>
          <a:lstStyle/>
          <a:p>
            <a:pPr eaLnBrk="1" hangingPunct="1"/>
            <a:r>
              <a:rPr lang="en-US" altLang="zh-CN" sz="2800" dirty="0" smtClean="0">
                <a:ea typeface="宋体" charset="-122"/>
              </a:rPr>
              <a:t/>
            </a:r>
            <a:br>
              <a:rPr lang="en-US" altLang="zh-CN" sz="2800" dirty="0" smtClean="0">
                <a:ea typeface="宋体" charset="-122"/>
              </a:rPr>
            </a:br>
            <a:r>
              <a:rPr lang="en-US" altLang="zh-CN" sz="2800" dirty="0" smtClean="0">
                <a:ea typeface="宋体" charset="-122"/>
              </a:rPr>
              <a:t/>
            </a:r>
            <a:br>
              <a:rPr lang="en-US" altLang="zh-CN" sz="2800" dirty="0" smtClean="0">
                <a:ea typeface="宋体" charset="-122"/>
              </a:rPr>
            </a:br>
            <a:r>
              <a:rPr lang="en-US" altLang="zh-CN" sz="2800" dirty="0" smtClean="0">
                <a:ea typeface="宋体" charset="-122"/>
              </a:rPr>
              <a:t> Challenges on Chinese Wireless Medical Monitoring Networking Applications</a:t>
            </a:r>
            <a:br>
              <a:rPr lang="en-US" altLang="zh-CN" sz="2800" dirty="0" smtClean="0">
                <a:ea typeface="宋体" charset="-122"/>
              </a:rPr>
            </a:br>
            <a:endParaRPr lang="zh-CN" altLang="en-US" dirty="0" smtClean="0">
              <a:ea typeface="宋体" charset="-122"/>
            </a:endParaRPr>
          </a:p>
        </p:txBody>
      </p:sp>
      <p:sp>
        <p:nvSpPr>
          <p:cNvPr id="14339" name="Rectangle 3"/>
          <p:cNvSpPr>
            <a:spLocks noGrp="1" noChangeArrowheads="1"/>
          </p:cNvSpPr>
          <p:nvPr>
            <p:ph type="body" idx="1"/>
          </p:nvPr>
        </p:nvSpPr>
        <p:spPr>
          <a:xfrm>
            <a:off x="611560" y="1700808"/>
            <a:ext cx="7772400" cy="4114800"/>
          </a:xfrm>
        </p:spPr>
        <p:txBody>
          <a:bodyPr/>
          <a:lstStyle/>
          <a:p>
            <a:pPr eaLnBrk="1" hangingPunct="1"/>
            <a:endParaRPr lang="en-US" altLang="zh-CN" sz="2000" dirty="0" smtClean="0">
              <a:ea typeface="宋体" charset="-122"/>
            </a:endParaRPr>
          </a:p>
          <a:p>
            <a:pPr eaLnBrk="1" hangingPunct="1"/>
            <a:endParaRPr lang="en-US" altLang="zh-CN" sz="1800" dirty="0" smtClean="0">
              <a:ea typeface="宋体" charset="-122"/>
            </a:endParaRPr>
          </a:p>
          <a:p>
            <a:pPr eaLnBrk="1" hangingPunct="1"/>
            <a:r>
              <a:rPr lang="en-US" sz="1800" dirty="0" smtClean="0"/>
              <a:t>National CWPAN Standard GB/T15629.15-2010 only defines the 2.4GHz and 780MHz band PHY and MAC for general WPAN applications </a:t>
            </a:r>
          </a:p>
          <a:p>
            <a:pPr eaLnBrk="1" hangingPunct="1"/>
            <a:r>
              <a:rPr lang="en-US" sz="1800" dirty="0" smtClean="0"/>
              <a:t> 2.4GHZ band (2400-2483.50MHz) is one ISM band, which is occupied by all short-range wireless devices, such as Wi-Fi, Bluetooth to name a few. </a:t>
            </a:r>
          </a:p>
          <a:p>
            <a:pPr eaLnBrk="1" hangingPunct="1"/>
            <a:r>
              <a:rPr lang="en-US" sz="1800" dirty="0" smtClean="0"/>
              <a:t>More and more multiple WPAN products and application are on 780Mhz.  MBAN application may be one of them. </a:t>
            </a:r>
          </a:p>
          <a:p>
            <a:pPr eaLnBrk="1" hangingPunct="1"/>
            <a:r>
              <a:rPr lang="en-US" altLang="zh-CN" sz="1800" dirty="0" smtClean="0">
                <a:ea typeface="宋体" charset="-122"/>
              </a:rPr>
              <a:t>Interference to Wireless  Medical Networking applications  may be serious  on 2.4GHz, 780MHz</a:t>
            </a:r>
            <a:r>
              <a:rPr lang="zh-CN" altLang="en-US" sz="1800" dirty="0" smtClean="0">
                <a:ea typeface="宋体" charset="-122"/>
              </a:rPr>
              <a:t> </a:t>
            </a:r>
            <a:r>
              <a:rPr lang="en-US" altLang="zh-CN" sz="1800" dirty="0" smtClean="0">
                <a:ea typeface="宋体" charset="-122"/>
              </a:rPr>
              <a:t>bands</a:t>
            </a:r>
            <a:r>
              <a:rPr lang="zh-CN" altLang="en-US" sz="1800" b="1" dirty="0" smtClean="0">
                <a:ea typeface="宋体" charset="-122"/>
              </a:rPr>
              <a:t/>
            </a:r>
            <a:br>
              <a:rPr lang="zh-CN" altLang="en-US" sz="1800" b="1" dirty="0" smtClean="0">
                <a:ea typeface="宋体" charset="-122"/>
              </a:rPr>
            </a:br>
            <a:endParaRPr lang="en-US" sz="1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99592" y="476672"/>
            <a:ext cx="7466013" cy="838200"/>
          </a:xfrm>
        </p:spPr>
        <p:txBody>
          <a:bodyPr/>
          <a:lstStyle/>
          <a:p>
            <a:pPr eaLnBrk="1" hangingPunct="1"/>
            <a:r>
              <a:rPr lang="en-US" altLang="zh-CN" sz="2800" dirty="0" smtClean="0">
                <a:ea typeface="宋体" charset="-122"/>
              </a:rPr>
              <a:t/>
            </a:r>
            <a:br>
              <a:rPr lang="en-US" altLang="zh-CN" sz="2800" dirty="0" smtClean="0">
                <a:ea typeface="宋体" charset="-122"/>
              </a:rPr>
            </a:br>
            <a:r>
              <a:rPr lang="en-US" altLang="zh-CN" sz="2800" dirty="0" smtClean="0">
                <a:ea typeface="宋体" charset="-122"/>
              </a:rPr>
              <a:t/>
            </a:r>
            <a:br>
              <a:rPr lang="en-US" altLang="zh-CN" sz="2800" dirty="0" smtClean="0">
                <a:ea typeface="宋体" charset="-122"/>
              </a:rPr>
            </a:br>
            <a:r>
              <a:rPr lang="en-US" altLang="zh-CN" sz="2800" dirty="0" smtClean="0">
                <a:ea typeface="宋体" charset="-122"/>
              </a:rPr>
              <a:t/>
            </a:r>
            <a:br>
              <a:rPr lang="en-US" altLang="zh-CN" sz="2800" dirty="0" smtClean="0">
                <a:ea typeface="宋体" charset="-122"/>
              </a:rPr>
            </a:br>
            <a:r>
              <a:rPr lang="en-US" altLang="zh-CN" sz="2800" dirty="0" smtClean="0">
                <a:ea typeface="宋体" charset="-122"/>
              </a:rPr>
              <a:t>Approved Frequency Bands for Medical Application</a:t>
            </a:r>
            <a:r>
              <a:rPr lang="zh-CN" altLang="en-US" b="1" dirty="0" smtClean="0">
                <a:ea typeface="宋体" charset="-122"/>
              </a:rPr>
              <a:t/>
            </a:r>
            <a:br>
              <a:rPr lang="zh-CN" altLang="en-US" b="1" dirty="0" smtClean="0">
                <a:ea typeface="宋体" charset="-122"/>
              </a:rPr>
            </a:br>
            <a:endParaRPr lang="zh-CN" altLang="en-US" dirty="0" smtClean="0">
              <a:ea typeface="宋体" charset="-122"/>
            </a:endParaRPr>
          </a:p>
        </p:txBody>
      </p:sp>
      <p:sp>
        <p:nvSpPr>
          <p:cNvPr id="14339" name="Rectangle 3"/>
          <p:cNvSpPr>
            <a:spLocks noGrp="1" noChangeArrowheads="1"/>
          </p:cNvSpPr>
          <p:nvPr>
            <p:ph type="body" idx="1"/>
          </p:nvPr>
        </p:nvSpPr>
        <p:spPr>
          <a:xfrm>
            <a:off x="611560" y="1772816"/>
            <a:ext cx="7772400" cy="4114800"/>
          </a:xfrm>
        </p:spPr>
        <p:txBody>
          <a:bodyPr/>
          <a:lstStyle/>
          <a:p>
            <a:pPr eaLnBrk="1" hangingPunct="1"/>
            <a:r>
              <a:rPr lang="en-US" altLang="zh-CN" sz="2000" dirty="0" smtClean="0">
                <a:ea typeface="宋体" charset="-122"/>
              </a:rPr>
              <a:t>We confirmed the following frequency bands are approved for “wireless communication for medical data”</a:t>
            </a:r>
          </a:p>
          <a:p>
            <a:pPr lvl="1" eaLnBrk="1" hangingPunct="1"/>
            <a:r>
              <a:rPr lang="en-US" altLang="zh-CN" sz="2000" dirty="0" smtClean="0"/>
              <a:t>Frequency Bands:</a:t>
            </a:r>
            <a:endParaRPr lang="en-US" altLang="zh-CN" dirty="0" smtClean="0"/>
          </a:p>
          <a:p>
            <a:pPr lvl="2" eaLnBrk="1" hangingPunct="1"/>
            <a:r>
              <a:rPr lang="en-US" altLang="en-US" sz="1800" dirty="0" smtClean="0"/>
              <a:t>174-216MHz,</a:t>
            </a:r>
          </a:p>
          <a:p>
            <a:pPr lvl="2" eaLnBrk="1" hangingPunct="1"/>
            <a:r>
              <a:rPr lang="en-US" altLang="en-US" sz="1800" dirty="0" smtClean="0"/>
              <a:t>402</a:t>
            </a:r>
            <a:r>
              <a:rPr lang="zh-CN" altLang="en-US" sz="1800" dirty="0" smtClean="0"/>
              <a:t>－</a:t>
            </a:r>
            <a:r>
              <a:rPr lang="en-US" altLang="en-US" sz="1800" dirty="0" smtClean="0"/>
              <a:t>425MHz</a:t>
            </a:r>
          </a:p>
          <a:p>
            <a:pPr lvl="2" eaLnBrk="1" hangingPunct="1"/>
            <a:r>
              <a:rPr lang="en-US" altLang="en-US" sz="1800" dirty="0" smtClean="0"/>
              <a:t>608-614MHz</a:t>
            </a:r>
            <a:endParaRPr lang="en-US" altLang="en-US" dirty="0" smtClean="0"/>
          </a:p>
          <a:p>
            <a:pPr lvl="1" eaLnBrk="1" hangingPunct="1"/>
            <a:r>
              <a:rPr lang="en-US" altLang="zh-CN" sz="2000" dirty="0" smtClean="0"/>
              <a:t>Transmission Power Limitation ≤ 10mw(</a:t>
            </a:r>
            <a:r>
              <a:rPr lang="en-US" altLang="zh-CN" sz="2000" dirty="0" err="1" smtClean="0"/>
              <a:t>e.r.p</a:t>
            </a:r>
            <a:r>
              <a:rPr lang="en-US" altLang="zh-CN" sz="2000" dirty="0" smtClean="0"/>
              <a:t>)</a:t>
            </a:r>
          </a:p>
          <a:p>
            <a:pPr lvl="1" eaLnBrk="1" hangingPunct="1">
              <a:buNone/>
            </a:pPr>
            <a:endParaRPr lang="en-US" altLang="zh-CN" sz="2000" dirty="0" smtClean="0"/>
          </a:p>
          <a:p>
            <a:pPr lvl="1" eaLnBrk="1" hangingPunct="1">
              <a:buNone/>
            </a:pPr>
            <a:r>
              <a:rPr lang="en-US" altLang="zh-CN" sz="2400" dirty="0" smtClean="0">
                <a:solidFill>
                  <a:srgbClr val="FF0000"/>
                </a:solidFill>
              </a:rPr>
              <a:t>“Tech Requirement for Mini Power (Short-Rang) Wireless Device” Doc: MIIT-423 (2005)</a:t>
            </a:r>
          </a:p>
          <a:p>
            <a:pPr lvl="1"/>
            <a:endParaRPr lang="en-US" altLang="zh-CN"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99592" y="476672"/>
            <a:ext cx="7466013" cy="838200"/>
          </a:xfrm>
        </p:spPr>
        <p:txBody>
          <a:bodyPr/>
          <a:lstStyle/>
          <a:p>
            <a:pPr eaLnBrk="1" hangingPunct="1"/>
            <a:r>
              <a:rPr lang="en-US" altLang="zh-CN" sz="2800" dirty="0" smtClean="0">
                <a:ea typeface="宋体" charset="-122"/>
              </a:rPr>
              <a:t/>
            </a:r>
            <a:br>
              <a:rPr lang="en-US" altLang="zh-CN" sz="2800" dirty="0" smtClean="0">
                <a:ea typeface="宋体" charset="-122"/>
              </a:rPr>
            </a:br>
            <a:r>
              <a:rPr lang="en-US" altLang="zh-CN" sz="2800" dirty="0" smtClean="0">
                <a:ea typeface="宋体" charset="-122"/>
              </a:rPr>
              <a:t/>
            </a:r>
            <a:br>
              <a:rPr lang="en-US" altLang="zh-CN" sz="2800" dirty="0" smtClean="0">
                <a:ea typeface="宋体" charset="-122"/>
              </a:rPr>
            </a:br>
            <a:r>
              <a:rPr lang="en-US" altLang="zh-CN" sz="2800" dirty="0" smtClean="0">
                <a:ea typeface="宋体" charset="-122"/>
              </a:rPr>
              <a:t>Frequency Emission Limitation</a:t>
            </a:r>
            <a:r>
              <a:rPr lang="zh-CN" altLang="en-US" b="1" dirty="0" smtClean="0">
                <a:ea typeface="宋体" charset="-122"/>
              </a:rPr>
              <a:t/>
            </a:r>
            <a:br>
              <a:rPr lang="zh-CN" altLang="en-US" b="1" dirty="0" smtClean="0">
                <a:ea typeface="宋体" charset="-122"/>
              </a:rPr>
            </a:br>
            <a:endParaRPr lang="zh-CN" altLang="en-US" dirty="0" smtClean="0">
              <a:ea typeface="宋体" charset="-122"/>
            </a:endParaRPr>
          </a:p>
        </p:txBody>
      </p:sp>
      <p:sp>
        <p:nvSpPr>
          <p:cNvPr id="14339" name="Rectangle 3"/>
          <p:cNvSpPr>
            <a:spLocks noGrp="1" noChangeArrowheads="1"/>
          </p:cNvSpPr>
          <p:nvPr>
            <p:ph type="body" idx="1"/>
          </p:nvPr>
        </p:nvSpPr>
        <p:spPr>
          <a:xfrm>
            <a:off x="539552" y="1628800"/>
            <a:ext cx="7772400" cy="4114800"/>
          </a:xfrm>
        </p:spPr>
        <p:txBody>
          <a:bodyPr/>
          <a:lstStyle/>
          <a:p>
            <a:pPr eaLnBrk="1" hangingPunct="1"/>
            <a:r>
              <a:rPr lang="en-US" altLang="zh-CN" sz="1800" dirty="0" smtClean="0"/>
              <a:t>Transmitter On (Max Power)</a:t>
            </a:r>
          </a:p>
          <a:p>
            <a:pPr eaLnBrk="1" hangingPunct="1">
              <a:buNone/>
            </a:pPr>
            <a:endParaRPr lang="en-US" altLang="zh-CN" sz="2400" dirty="0" smtClean="0"/>
          </a:p>
          <a:p>
            <a:pPr eaLnBrk="1" hangingPunct="1">
              <a:buNone/>
            </a:pPr>
            <a:endParaRPr lang="en-US" altLang="zh-CN" sz="2400" dirty="0" smtClean="0"/>
          </a:p>
          <a:p>
            <a:pPr eaLnBrk="1" hangingPunct="1">
              <a:buNone/>
            </a:pPr>
            <a:endParaRPr lang="en-US" altLang="zh-CN" sz="2400" dirty="0" smtClean="0"/>
          </a:p>
          <a:p>
            <a:pPr eaLnBrk="1" hangingPunct="1">
              <a:buNone/>
            </a:pPr>
            <a:endParaRPr lang="en-US" altLang="zh-CN" sz="2400" dirty="0" smtClean="0"/>
          </a:p>
          <a:p>
            <a:pPr eaLnBrk="1" hangingPunct="1"/>
            <a:r>
              <a:rPr lang="en-US" altLang="zh-CN" sz="1800" dirty="0" smtClean="0"/>
              <a:t>Transmitter Standby (Max Power)</a:t>
            </a:r>
          </a:p>
          <a:p>
            <a:pPr eaLnBrk="1" hangingPunct="1">
              <a:buNone/>
            </a:pPr>
            <a:endParaRPr lang="en-US" altLang="zh-CN" sz="2400" dirty="0" smtClean="0"/>
          </a:p>
        </p:txBody>
      </p:sp>
      <p:graphicFrame>
        <p:nvGraphicFramePr>
          <p:cNvPr id="4" name="Table 3"/>
          <p:cNvGraphicFramePr>
            <a:graphicFrameLocks noGrp="1"/>
          </p:cNvGraphicFramePr>
          <p:nvPr/>
        </p:nvGraphicFramePr>
        <p:xfrm>
          <a:off x="467544" y="2204864"/>
          <a:ext cx="5933460" cy="1280160"/>
        </p:xfrm>
        <a:graphic>
          <a:graphicData uri="http://schemas.openxmlformats.org/drawingml/2006/table">
            <a:tbl>
              <a:tblPr firstRow="1" bandRow="1">
                <a:tableStyleId>{5C22544A-7EE6-4342-B048-85BDC9FD1C3A}</a:tableStyleId>
              </a:tblPr>
              <a:tblGrid>
                <a:gridCol w="1483365"/>
                <a:gridCol w="1483365"/>
                <a:gridCol w="1483365"/>
                <a:gridCol w="1483365"/>
              </a:tblGrid>
              <a:tr h="370840">
                <a:tc>
                  <a:txBody>
                    <a:bodyPr/>
                    <a:lstStyle/>
                    <a:p>
                      <a:r>
                        <a:rPr lang="en-US" dirty="0" smtClean="0"/>
                        <a:t>Freq</a:t>
                      </a:r>
                      <a:r>
                        <a:rPr lang="en-US" baseline="0" dirty="0" smtClean="0"/>
                        <a:t> Band</a:t>
                      </a:r>
                      <a:endParaRPr lang="en-US" dirty="0"/>
                    </a:p>
                  </a:txBody>
                  <a:tcPr/>
                </a:tc>
                <a:tc>
                  <a:txBody>
                    <a:bodyPr/>
                    <a:lstStyle/>
                    <a:p>
                      <a:r>
                        <a:rPr lang="en-US" dirty="0" smtClean="0"/>
                        <a:t>Measurement</a:t>
                      </a:r>
                      <a:r>
                        <a:rPr lang="en-US" baseline="0" dirty="0" smtClean="0"/>
                        <a:t> Band</a:t>
                      </a:r>
                      <a:endParaRPr lang="en-US" dirty="0"/>
                    </a:p>
                  </a:txBody>
                  <a:tcPr/>
                </a:tc>
                <a:tc>
                  <a:txBody>
                    <a:bodyPr/>
                    <a:lstStyle/>
                    <a:p>
                      <a:r>
                        <a:rPr lang="en-US" dirty="0" smtClean="0"/>
                        <a:t>Limitation </a:t>
                      </a:r>
                      <a:endParaRPr lang="en-US" dirty="0"/>
                    </a:p>
                  </a:txBody>
                  <a:tcPr/>
                </a:tc>
                <a:tc>
                  <a:txBody>
                    <a:bodyPr/>
                    <a:lstStyle/>
                    <a:p>
                      <a:r>
                        <a:rPr lang="en-US" dirty="0" smtClean="0"/>
                        <a:t>Measurement Method</a:t>
                      </a:r>
                      <a:endParaRPr lang="en-US" dirty="0"/>
                    </a:p>
                  </a:txBody>
                  <a:tcPr/>
                </a:tc>
              </a:tr>
              <a:tr h="370840">
                <a:tc>
                  <a:txBody>
                    <a:bodyPr/>
                    <a:lstStyle/>
                    <a:p>
                      <a:r>
                        <a:rPr lang="en-US" dirty="0" smtClean="0"/>
                        <a:t>30MHz-1Ghz</a:t>
                      </a:r>
                      <a:endParaRPr lang="en-US" dirty="0"/>
                    </a:p>
                  </a:txBody>
                  <a:tcPr/>
                </a:tc>
                <a:tc>
                  <a:txBody>
                    <a:bodyPr/>
                    <a:lstStyle/>
                    <a:p>
                      <a:r>
                        <a:rPr lang="en-US" dirty="0" smtClean="0"/>
                        <a:t>100KHz</a:t>
                      </a:r>
                      <a:r>
                        <a:rPr lang="en-US" baseline="0" dirty="0" smtClean="0"/>
                        <a:t> (3dB)</a:t>
                      </a:r>
                      <a:endParaRPr lang="en-US" dirty="0"/>
                    </a:p>
                  </a:txBody>
                  <a:tcPr/>
                </a:tc>
                <a:tc>
                  <a:txBody>
                    <a:bodyPr/>
                    <a:lstStyle/>
                    <a:p>
                      <a:r>
                        <a:rPr lang="en-US" dirty="0" smtClean="0"/>
                        <a:t>-36</a:t>
                      </a:r>
                      <a:r>
                        <a:rPr lang="en-US" baseline="0" dirty="0" smtClean="0"/>
                        <a:t> </a:t>
                      </a:r>
                      <a:r>
                        <a:rPr lang="en-US" baseline="0" dirty="0" err="1" smtClean="0"/>
                        <a:t>dBm</a:t>
                      </a:r>
                      <a:endParaRPr lang="en-US" dirty="0"/>
                    </a:p>
                  </a:txBody>
                  <a:tcPr/>
                </a:tc>
                <a:tc>
                  <a:txBody>
                    <a:bodyPr/>
                    <a:lstStyle/>
                    <a:p>
                      <a:r>
                        <a:rPr lang="en-US" dirty="0" err="1" smtClean="0"/>
                        <a:t>e.r.p</a:t>
                      </a:r>
                      <a:endParaRPr lang="en-US" dirty="0"/>
                    </a:p>
                  </a:txBody>
                  <a:tcPr/>
                </a:tc>
              </a:tr>
            </a:tbl>
          </a:graphicData>
        </a:graphic>
      </p:graphicFrame>
      <p:graphicFrame>
        <p:nvGraphicFramePr>
          <p:cNvPr id="6" name="Table 5"/>
          <p:cNvGraphicFramePr>
            <a:graphicFrameLocks noGrp="1"/>
          </p:cNvGraphicFramePr>
          <p:nvPr/>
        </p:nvGraphicFramePr>
        <p:xfrm>
          <a:off x="539552" y="4293096"/>
          <a:ext cx="5933460" cy="1651000"/>
        </p:xfrm>
        <a:graphic>
          <a:graphicData uri="http://schemas.openxmlformats.org/drawingml/2006/table">
            <a:tbl>
              <a:tblPr firstRow="1" bandRow="1">
                <a:tableStyleId>{5C22544A-7EE6-4342-B048-85BDC9FD1C3A}</a:tableStyleId>
              </a:tblPr>
              <a:tblGrid>
                <a:gridCol w="1483365"/>
                <a:gridCol w="1483365"/>
                <a:gridCol w="1483365"/>
                <a:gridCol w="1483365"/>
              </a:tblGrid>
              <a:tr h="370840">
                <a:tc>
                  <a:txBody>
                    <a:bodyPr/>
                    <a:lstStyle/>
                    <a:p>
                      <a:r>
                        <a:rPr lang="en-US" dirty="0" smtClean="0"/>
                        <a:t>Freq</a:t>
                      </a:r>
                      <a:r>
                        <a:rPr lang="en-US" baseline="0" dirty="0" smtClean="0"/>
                        <a:t> Band</a:t>
                      </a:r>
                      <a:endParaRPr lang="en-US" dirty="0"/>
                    </a:p>
                  </a:txBody>
                  <a:tcPr/>
                </a:tc>
                <a:tc>
                  <a:txBody>
                    <a:bodyPr/>
                    <a:lstStyle/>
                    <a:p>
                      <a:r>
                        <a:rPr lang="en-US" dirty="0" smtClean="0"/>
                        <a:t>Measurement</a:t>
                      </a:r>
                      <a:r>
                        <a:rPr lang="en-US" baseline="0" dirty="0" smtClean="0"/>
                        <a:t> Band</a:t>
                      </a:r>
                      <a:endParaRPr lang="en-US" dirty="0"/>
                    </a:p>
                  </a:txBody>
                  <a:tcPr/>
                </a:tc>
                <a:tc>
                  <a:txBody>
                    <a:bodyPr/>
                    <a:lstStyle/>
                    <a:p>
                      <a:r>
                        <a:rPr lang="en-US" dirty="0" smtClean="0"/>
                        <a:t>Limitation </a:t>
                      </a:r>
                      <a:endParaRPr lang="en-US" dirty="0"/>
                    </a:p>
                  </a:txBody>
                  <a:tcPr/>
                </a:tc>
                <a:tc>
                  <a:txBody>
                    <a:bodyPr/>
                    <a:lstStyle/>
                    <a:p>
                      <a:r>
                        <a:rPr lang="en-US" dirty="0" smtClean="0"/>
                        <a:t>Measurement Method</a:t>
                      </a:r>
                      <a:endParaRPr lang="en-US" dirty="0"/>
                    </a:p>
                  </a:txBody>
                  <a:tcPr/>
                </a:tc>
              </a:tr>
              <a:tr h="370840">
                <a:tc>
                  <a:txBody>
                    <a:bodyPr/>
                    <a:lstStyle/>
                    <a:p>
                      <a:r>
                        <a:rPr lang="en-US" dirty="0" smtClean="0"/>
                        <a:t>30MHz-1Ghz</a:t>
                      </a:r>
                      <a:endParaRPr lang="en-US" dirty="0"/>
                    </a:p>
                  </a:txBody>
                  <a:tcPr/>
                </a:tc>
                <a:tc>
                  <a:txBody>
                    <a:bodyPr/>
                    <a:lstStyle/>
                    <a:p>
                      <a:r>
                        <a:rPr lang="en-US" dirty="0" smtClean="0"/>
                        <a:t>100KHz</a:t>
                      </a:r>
                      <a:r>
                        <a:rPr lang="en-US" baseline="0" dirty="0" smtClean="0"/>
                        <a:t> (3dB)</a:t>
                      </a:r>
                      <a:endParaRPr lang="en-US" dirty="0"/>
                    </a:p>
                  </a:txBody>
                  <a:tcPr/>
                </a:tc>
                <a:tc>
                  <a:txBody>
                    <a:bodyPr/>
                    <a:lstStyle/>
                    <a:p>
                      <a:r>
                        <a:rPr lang="en-US" dirty="0" smtClean="0"/>
                        <a:t>-36</a:t>
                      </a:r>
                      <a:r>
                        <a:rPr lang="en-US" baseline="0" dirty="0" smtClean="0"/>
                        <a:t> </a:t>
                      </a:r>
                      <a:r>
                        <a:rPr lang="en-US" baseline="0" dirty="0" err="1" smtClean="0"/>
                        <a:t>dBm</a:t>
                      </a:r>
                      <a:endParaRPr lang="en-US" dirty="0"/>
                    </a:p>
                  </a:txBody>
                  <a:tcPr/>
                </a:tc>
                <a:tc>
                  <a:txBody>
                    <a:bodyPr/>
                    <a:lstStyle/>
                    <a:p>
                      <a:r>
                        <a:rPr lang="en-US" dirty="0" err="1" smtClean="0"/>
                        <a:t>e.r.p</a:t>
                      </a:r>
                      <a:endParaRPr lang="en-US" dirty="0"/>
                    </a:p>
                  </a:txBody>
                  <a:tcPr/>
                </a:tc>
              </a:tr>
              <a:tr h="370840">
                <a:tc>
                  <a:txBody>
                    <a:bodyPr/>
                    <a:lstStyle/>
                    <a:p>
                      <a:r>
                        <a:rPr lang="en-US" dirty="0" smtClean="0"/>
                        <a:t>&gt;1GHz</a:t>
                      </a:r>
                      <a:endParaRPr lang="en-US" dirty="0"/>
                    </a:p>
                  </a:txBody>
                  <a:tcPr/>
                </a:tc>
                <a:tc>
                  <a:txBody>
                    <a:bodyPr/>
                    <a:lstStyle/>
                    <a:p>
                      <a:r>
                        <a:rPr lang="en-US" dirty="0" smtClean="0"/>
                        <a:t>1Mhz (3dB)</a:t>
                      </a:r>
                      <a:endParaRPr lang="en-US" dirty="0"/>
                    </a:p>
                  </a:txBody>
                  <a:tcPr/>
                </a:tc>
                <a:tc>
                  <a:txBody>
                    <a:bodyPr/>
                    <a:lstStyle/>
                    <a:p>
                      <a:r>
                        <a:rPr lang="en-US" dirty="0" smtClean="0"/>
                        <a:t>-47</a:t>
                      </a:r>
                      <a:r>
                        <a:rPr lang="en-US" baseline="0" dirty="0" smtClean="0"/>
                        <a:t> </a:t>
                      </a:r>
                      <a:r>
                        <a:rPr lang="en-US" baseline="0" dirty="0" err="1" smtClean="0"/>
                        <a:t>dBm</a:t>
                      </a:r>
                      <a:endParaRPr lang="en-US" dirty="0"/>
                    </a:p>
                  </a:txBody>
                  <a:tcPr/>
                </a:tc>
                <a:tc>
                  <a:txBody>
                    <a:bodyPr/>
                    <a:lstStyle/>
                    <a:p>
                      <a:r>
                        <a:rPr lang="en-US" dirty="0" err="1" smtClean="0"/>
                        <a:t>e.r.p</a:t>
                      </a:r>
                      <a:endParaRPr lang="en-US" dirty="0"/>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066800" y="692150"/>
            <a:ext cx="7315200" cy="720725"/>
          </a:xfrm>
        </p:spPr>
        <p:txBody>
          <a:bodyPr/>
          <a:lstStyle/>
          <a:p>
            <a:pPr eaLnBrk="1" hangingPunct="1"/>
            <a:r>
              <a:rPr lang="en-US" altLang="zh-CN" dirty="0" smtClean="0">
                <a:ea typeface="宋体" charset="-122"/>
              </a:rPr>
              <a:t>CWPAN Setup MBAN SG</a:t>
            </a:r>
            <a:endParaRPr lang="zh-CN" altLang="en-US" dirty="0" smtClean="0">
              <a:ea typeface="宋体" charset="-122"/>
            </a:endParaRPr>
          </a:p>
        </p:txBody>
      </p:sp>
      <p:sp>
        <p:nvSpPr>
          <p:cNvPr id="16387" name="Rectangle 3"/>
          <p:cNvSpPr>
            <a:spLocks noGrp="1" noChangeArrowheads="1"/>
          </p:cNvSpPr>
          <p:nvPr>
            <p:ph type="body" idx="1"/>
          </p:nvPr>
        </p:nvSpPr>
        <p:spPr>
          <a:xfrm>
            <a:off x="539750" y="1557338"/>
            <a:ext cx="7772400" cy="3816350"/>
          </a:xfrm>
        </p:spPr>
        <p:txBody>
          <a:bodyPr/>
          <a:lstStyle/>
          <a:p>
            <a:pPr eaLnBrk="1" hangingPunct="1"/>
            <a:r>
              <a:rPr lang="en-US" altLang="zh-CN" sz="2000" dirty="0" smtClean="0">
                <a:ea typeface="宋体" charset="-122"/>
              </a:rPr>
              <a:t>On June 22, 2011, CWPAN Standard group conference passed the motion to setup this study group and going to a Task group for National standard soon.</a:t>
            </a:r>
          </a:p>
          <a:p>
            <a:pPr eaLnBrk="1" hangingPunct="1">
              <a:buFontTx/>
              <a:buNone/>
            </a:pPr>
            <a:endParaRPr lang="en-US" altLang="zh-CN" sz="2000" dirty="0" smtClean="0">
              <a:ea typeface="宋体" charset="-122"/>
            </a:endParaRPr>
          </a:p>
          <a:p>
            <a:pPr eaLnBrk="1" hangingPunct="1"/>
            <a:r>
              <a:rPr lang="en-US" altLang="zh-CN" sz="2000" dirty="0" smtClean="0">
                <a:ea typeface="宋体" charset="-122"/>
              </a:rPr>
              <a:t>The major promoters are: </a:t>
            </a:r>
            <a:r>
              <a:rPr lang="en-US" altLang="zh-CN" sz="2000" dirty="0" err="1" smtClean="0">
                <a:ea typeface="宋体" charset="-122"/>
              </a:rPr>
              <a:t>Vinno</a:t>
            </a:r>
            <a:r>
              <a:rPr lang="en-US" altLang="zh-CN" sz="2000" dirty="0" smtClean="0">
                <a:ea typeface="宋体" charset="-122"/>
              </a:rPr>
              <a:t>, CESI, Chinese Medical IOT Office , Chinese Radio Management Office, Chinese Academic Institutes, Wuxi Sensing Institute and </a:t>
            </a:r>
            <a:r>
              <a:rPr lang="en-US" altLang="zh-CN" sz="2000" dirty="0" err="1" smtClean="0">
                <a:ea typeface="宋体" charset="-122"/>
              </a:rPr>
              <a:t>Huawei</a:t>
            </a:r>
            <a:r>
              <a:rPr lang="en-US" altLang="zh-CN" sz="2000" dirty="0" smtClean="0">
                <a:ea typeface="宋体" charset="-122"/>
              </a:rPr>
              <a:t>.</a:t>
            </a:r>
          </a:p>
          <a:p>
            <a:pPr eaLnBrk="1" hangingPunct="1"/>
            <a:endParaRPr lang="en-US" altLang="zh-CN" sz="2000" dirty="0" smtClean="0">
              <a:ea typeface="宋体" charset="-122"/>
            </a:endParaRPr>
          </a:p>
          <a:p>
            <a:pPr eaLnBrk="1" hangingPunct="1"/>
            <a:r>
              <a:rPr lang="en-US" altLang="zh-CN" sz="2000" dirty="0" smtClean="0">
                <a:ea typeface="宋体" charset="-122"/>
              </a:rPr>
              <a:t>On Aug.1m 2011, Chinese Standard Committee approves to set the CWPAN-MBAN Study Group.</a:t>
            </a:r>
          </a:p>
          <a:p>
            <a:pPr eaLnBrk="1" hangingPunct="1"/>
            <a:endParaRPr lang="en-US" altLang="zh-CN" sz="2000" dirty="0" smtClean="0">
              <a:ea typeface="宋体" charset="-122"/>
            </a:endParaRPr>
          </a:p>
          <a:p>
            <a:pPr eaLnBrk="1" hangingPunct="1"/>
            <a:r>
              <a:rPr lang="en-US" altLang="zh-CN" sz="2000" dirty="0" smtClean="0">
                <a:ea typeface="宋体" charset="-122"/>
              </a:rPr>
              <a:t>In 2012, the MBAN Study Group(SG) --</a:t>
            </a:r>
            <a:r>
              <a:rPr lang="en-US" altLang="zh-CN" sz="2000" dirty="0" smtClean="0">
                <a:ea typeface="宋体" charset="-122"/>
                <a:sym typeface="Wingdings" pitchFamily="2" charset="2"/>
              </a:rPr>
              <a:t> MBAN Task Group (TG) </a:t>
            </a:r>
            <a:r>
              <a:rPr lang="en-US" altLang="zh-CN" sz="2000" dirty="0" smtClean="0">
                <a:ea typeface="宋体" charset="-122"/>
              </a:rPr>
              <a:t>   </a:t>
            </a:r>
          </a:p>
          <a:p>
            <a:pPr eaLnBrk="1" hangingPunct="1"/>
            <a:endParaRPr lang="en-US" altLang="zh-CN" sz="2400" dirty="0" smtClean="0">
              <a:ea typeface="宋体" charset="-122"/>
            </a:endParaRPr>
          </a:p>
          <a:p>
            <a:pPr eaLnBrk="1" hangingPunct="1">
              <a:buFontTx/>
              <a:buNone/>
            </a:pPr>
            <a:endParaRPr lang="en-US" altLang="zh-CN" sz="2800" dirty="0" smtClean="0">
              <a:ea typeface="宋体" charset="-122"/>
            </a:endParaRPr>
          </a:p>
          <a:p>
            <a:pPr eaLnBrk="1" hangingPunct="1">
              <a:buFontTx/>
              <a:buNone/>
            </a:pPr>
            <a:r>
              <a:rPr lang="en-US" altLang="zh-CN" sz="2800" dirty="0" smtClean="0">
                <a:ea typeface="宋体" charset="-122"/>
              </a:rPr>
              <a:t> </a:t>
            </a:r>
          </a:p>
          <a:p>
            <a:pPr eaLnBrk="1" hangingPunct="1"/>
            <a:endParaRPr lang="en-US" altLang="zh-CN" sz="2800" dirty="0" smtClean="0">
              <a:ea typeface="宋体" charset="-122"/>
            </a:endParaRPr>
          </a:p>
          <a:p>
            <a:pPr eaLnBrk="1" hangingPunct="1"/>
            <a:endParaRPr lang="en-US" altLang="zh-CN" sz="2800" dirty="0" smtClean="0">
              <a:ea typeface="宋体"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066800" y="692150"/>
            <a:ext cx="7315200" cy="720725"/>
          </a:xfrm>
        </p:spPr>
        <p:txBody>
          <a:bodyPr/>
          <a:lstStyle/>
          <a:p>
            <a:pPr eaLnBrk="1" hangingPunct="1"/>
            <a:r>
              <a:rPr lang="en-US" altLang="zh-CN" sz="3200" dirty="0" smtClean="0">
                <a:ea typeface="宋体" charset="-122"/>
              </a:rPr>
              <a:t>Purposes for CWPAN MBAN Study Group</a:t>
            </a:r>
            <a:endParaRPr lang="zh-CN" altLang="en-US" sz="3200" dirty="0" smtClean="0">
              <a:ea typeface="宋体" charset="-122"/>
            </a:endParaRPr>
          </a:p>
        </p:txBody>
      </p:sp>
      <p:sp>
        <p:nvSpPr>
          <p:cNvPr id="15363" name="Rectangle 3"/>
          <p:cNvSpPr>
            <a:spLocks noGrp="1" noChangeArrowheads="1"/>
          </p:cNvSpPr>
          <p:nvPr>
            <p:ph type="body" idx="1"/>
          </p:nvPr>
        </p:nvSpPr>
        <p:spPr>
          <a:xfrm>
            <a:off x="539750" y="1557338"/>
            <a:ext cx="7772400" cy="3816350"/>
          </a:xfrm>
        </p:spPr>
        <p:txBody>
          <a:bodyPr/>
          <a:lstStyle/>
          <a:p>
            <a:pPr eaLnBrk="1" hangingPunct="1"/>
            <a:r>
              <a:rPr lang="en-US" altLang="zh-CN" sz="2400" dirty="0" smtClean="0">
                <a:ea typeface="宋体" charset="-122"/>
              </a:rPr>
              <a:t>Build up the Wireless MBAN Standard Task Group in 2012</a:t>
            </a:r>
          </a:p>
          <a:p>
            <a:pPr eaLnBrk="1" hangingPunct="1"/>
            <a:r>
              <a:rPr lang="en-US" altLang="zh-CN" sz="2400" dirty="0" smtClean="0">
                <a:ea typeface="宋体" charset="-122"/>
              </a:rPr>
              <a:t>The major interesting area:</a:t>
            </a:r>
          </a:p>
          <a:p>
            <a:pPr lvl="1" eaLnBrk="1" hangingPunct="1"/>
            <a:r>
              <a:rPr lang="en-US" altLang="zh-CN" sz="2000" dirty="0" smtClean="0">
                <a:ea typeface="宋体" charset="-122"/>
              </a:rPr>
              <a:t>Safely introduce Wireless Sensor Networking, which is based on GB/T15629.15-2010,  to Medical/Health application</a:t>
            </a:r>
          </a:p>
          <a:p>
            <a:pPr lvl="1" eaLnBrk="1" hangingPunct="1"/>
            <a:r>
              <a:rPr lang="en-US" altLang="zh-CN" sz="2000" dirty="0" smtClean="0">
                <a:ea typeface="宋体" charset="-122"/>
              </a:rPr>
              <a:t> Study the tech spec of WPAN/WSN on approved bands for medical/health application</a:t>
            </a:r>
          </a:p>
          <a:p>
            <a:pPr lvl="1" eaLnBrk="1" hangingPunct="1"/>
            <a:r>
              <a:rPr lang="en-US" altLang="zh-CN" sz="2000" dirty="0" smtClean="0">
                <a:ea typeface="宋体" charset="-122"/>
              </a:rPr>
              <a:t>Study the possibility to set up reasonable  procedures and conditions to adopt  medical applications on 780 MHz  band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899592" y="620688"/>
            <a:ext cx="7466013" cy="838200"/>
          </a:xfrm>
        </p:spPr>
        <p:txBody>
          <a:bodyPr/>
          <a:lstStyle/>
          <a:p>
            <a:pPr eaLnBrk="1" hangingPunct="1"/>
            <a:r>
              <a:rPr lang="en-US" altLang="zh-CN" sz="2800" dirty="0" smtClean="0"/>
              <a:t/>
            </a:r>
            <a:br>
              <a:rPr lang="en-US" altLang="zh-CN" sz="2800" dirty="0" smtClean="0"/>
            </a:br>
            <a:r>
              <a:rPr lang="en-US" altLang="zh-CN" sz="2800" dirty="0" smtClean="0"/>
              <a:t/>
            </a:r>
            <a:br>
              <a:rPr lang="en-US" altLang="zh-CN" sz="2800" dirty="0" smtClean="0"/>
            </a:br>
            <a:r>
              <a:rPr lang="en-US" altLang="zh-CN" sz="2400" dirty="0" smtClean="0"/>
              <a:t>Extend 15.4 to Medical/Health Area:</a:t>
            </a:r>
            <a:r>
              <a:rPr lang="en-US" altLang="zh-CN" sz="2800" dirty="0" smtClean="0"/>
              <a:t/>
            </a:r>
            <a:br>
              <a:rPr lang="en-US" altLang="zh-CN" sz="2800" dirty="0" smtClean="0"/>
            </a:br>
            <a:r>
              <a:rPr lang="en-US" altLang="zh-CN" sz="2800" dirty="0" smtClean="0"/>
              <a:t>IEEE802.15.4J</a:t>
            </a:r>
            <a:r>
              <a:rPr lang="zh-CN" altLang="en-US" b="1" dirty="0" smtClean="0"/>
              <a:t/>
            </a:r>
            <a:br>
              <a:rPr lang="zh-CN" altLang="en-US" b="1" dirty="0" smtClean="0"/>
            </a:br>
            <a:endParaRPr lang="zh-CN" altLang="en-US" dirty="0" smtClean="0"/>
          </a:p>
        </p:txBody>
      </p:sp>
      <p:sp>
        <p:nvSpPr>
          <p:cNvPr id="6147" name="Rectangle 3"/>
          <p:cNvSpPr>
            <a:spLocks noGrp="1" noChangeArrowheads="1"/>
          </p:cNvSpPr>
          <p:nvPr>
            <p:ph type="body" idx="1"/>
          </p:nvPr>
        </p:nvSpPr>
        <p:spPr/>
        <p:txBody>
          <a:bodyPr/>
          <a:lstStyle/>
          <a:p>
            <a:pPr eaLnBrk="1" hangingPunct="1"/>
            <a:r>
              <a:rPr lang="en-US" sz="2000" dirty="0" smtClean="0"/>
              <a:t>There are the direct or potential interference and troubles as 15.4 Networking applied on hospitals, clinics, and family cares on regular 2.4GHz band.</a:t>
            </a:r>
          </a:p>
          <a:p>
            <a:pPr eaLnBrk="1" hangingPunct="1">
              <a:buNone/>
            </a:pPr>
            <a:endParaRPr lang="en-US" sz="2000" dirty="0" smtClean="0"/>
          </a:p>
          <a:p>
            <a:pPr eaLnBrk="1" hangingPunct="1"/>
            <a:r>
              <a:rPr lang="en-US" sz="2000" dirty="0" smtClean="0"/>
              <a:t> The FCC has issued a Notice of Proposed Rule Making (NPRM) (FCC NPRM 09-57) to allocate the band 2360 to 2400 MHz for Medical Body Area Network (or MBAN) systems using body sensor devices.</a:t>
            </a:r>
          </a:p>
          <a:p>
            <a:pPr eaLnBrk="1" hangingPunct="1">
              <a:buNone/>
            </a:pPr>
            <a:endParaRPr lang="en-US" sz="2000" dirty="0" smtClean="0"/>
          </a:p>
          <a:p>
            <a:pPr eaLnBrk="1" hangingPunct="1"/>
            <a:r>
              <a:rPr lang="en-US" sz="2000" dirty="0" smtClean="0"/>
              <a:t>IEEE802.15.4J is a spec to extend the operation of 15.4 into a band that is reserved for MBAN use. </a:t>
            </a:r>
            <a:endParaRPr lang="en-US" altLang="zh-CN" sz="20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zh-CN" sz="2800" dirty="0" smtClean="0"/>
              <a:t>Proposal:</a:t>
            </a:r>
            <a:br>
              <a:rPr lang="en-US" altLang="zh-CN" sz="2800" dirty="0" smtClean="0"/>
            </a:br>
            <a:r>
              <a:rPr lang="en-US" altLang="zh-CN" sz="2800" dirty="0" smtClean="0"/>
              <a:t>Set up New IEEE802.15.4- Interesting/Study /Group</a:t>
            </a:r>
            <a:endParaRPr lang="zh-CN" altLang="en-US" sz="2800" dirty="0" smtClean="0"/>
          </a:p>
        </p:txBody>
      </p:sp>
      <p:sp>
        <p:nvSpPr>
          <p:cNvPr id="9219" name="Rectangle 20"/>
          <p:cNvSpPr>
            <a:spLocks noGrp="1" noChangeArrowheads="1"/>
          </p:cNvSpPr>
          <p:nvPr>
            <p:ph type="body" idx="1"/>
          </p:nvPr>
        </p:nvSpPr>
        <p:spPr>
          <a:xfrm>
            <a:off x="755576" y="2133600"/>
            <a:ext cx="7772400" cy="4724400"/>
          </a:xfrm>
        </p:spPr>
        <p:txBody>
          <a:bodyPr/>
          <a:lstStyle/>
          <a:p>
            <a:pPr eaLnBrk="1" hangingPunct="1"/>
            <a:r>
              <a:rPr lang="en-US" sz="2000" dirty="0" smtClean="0"/>
              <a:t>Introduce a New Chinese MBAN Std Chance to IEEE802.15</a:t>
            </a:r>
          </a:p>
          <a:p>
            <a:pPr eaLnBrk="1" hangingPunct="1">
              <a:buNone/>
            </a:pPr>
            <a:endParaRPr lang="en-US" sz="2000" dirty="0" smtClean="0"/>
          </a:p>
          <a:p>
            <a:pPr eaLnBrk="1" hangingPunct="1"/>
            <a:r>
              <a:rPr lang="en-US" sz="2000" dirty="0" smtClean="0"/>
              <a:t>IEEE802.15 and CWPAN coop again to build the tech spec for a huge markets  (WSN/IOT on Medical/Health Application)</a:t>
            </a:r>
          </a:p>
          <a:p>
            <a:pPr eaLnBrk="1" hangingPunct="1">
              <a:buNone/>
            </a:pPr>
            <a:endParaRPr lang="en-US" sz="2000" dirty="0" smtClean="0"/>
          </a:p>
          <a:p>
            <a:pPr eaLnBrk="1" hangingPunct="1"/>
            <a:r>
              <a:rPr lang="en-US" sz="2000" dirty="0" smtClean="0"/>
              <a:t>Expect to amend IEEE802.15.4-2009/4J for New Chinese MBAN bands</a:t>
            </a:r>
          </a:p>
          <a:p>
            <a:pPr eaLnBrk="1" hangingPunct="1"/>
            <a:endParaRPr lang="en-US" sz="2000" dirty="0" smtClean="0"/>
          </a:p>
          <a:p>
            <a:pPr eaLnBrk="1" hangingPunct="1"/>
            <a:r>
              <a:rPr lang="en-US" sz="2000" dirty="0" smtClean="0"/>
              <a:t>Other necessary amendments on IEEE802.15.6-2009 (PHY and MAC)</a:t>
            </a:r>
            <a:r>
              <a:rPr lang="en-US" dirty="0" smtClean="0"/>
              <a:t/>
            </a:r>
            <a:br>
              <a:rPr lang="en-US" dirty="0" smtClean="0"/>
            </a:br>
            <a:r>
              <a:rPr lang="en-US" dirty="0" smtClean="0"/>
              <a:t/>
            </a:r>
            <a:br>
              <a:rPr lang="en-US" dirty="0" smtClean="0"/>
            </a:br>
            <a:endParaRPr lang="en-US" dirty="0" smtClean="0"/>
          </a:p>
        </p:txBody>
      </p:sp>
      <p:sp>
        <p:nvSpPr>
          <p:cNvPr id="9220" name="Rectangle 17"/>
          <p:cNvSpPr>
            <a:spLocks noChangeArrowheads="1"/>
          </p:cNvSpPr>
          <p:nvPr/>
        </p:nvSpPr>
        <p:spPr bwMode="auto">
          <a:xfrm>
            <a:off x="0" y="3171825"/>
            <a:ext cx="9144000" cy="0"/>
          </a:xfrm>
          <a:prstGeom prst="rect">
            <a:avLst/>
          </a:prstGeom>
          <a:noFill/>
          <a:ln w="9525">
            <a:noFill/>
            <a:miter lim="800000"/>
            <a:headEnd/>
            <a:tailEnd/>
          </a:ln>
        </p:spPr>
        <p:txBody>
          <a:bodyPr wrap="none" anchor="ctr">
            <a:spAutoFit/>
          </a:bodyPr>
          <a:lstStyle/>
          <a:p>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1">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IEEE-P802_15-1</Template>
  <TotalTime>4910</TotalTime>
  <Words>788</Words>
  <Application>Microsoft Office PowerPoint</Application>
  <PresentationFormat>On-screen Show (4:3)</PresentationFormat>
  <Paragraphs>146</Paragraphs>
  <Slides>11</Slides>
  <Notes>6</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IEEE-P802_15-1</vt:lpstr>
      <vt:lpstr>Slide 1</vt:lpstr>
      <vt:lpstr>   Challenges on Chinese Wireless Medical Monitoring Networking Applications </vt:lpstr>
      <vt:lpstr>   Challenges on Chinese Wireless Medical Monitoring Networking Applications </vt:lpstr>
      <vt:lpstr>   Approved Frequency Bands for Medical Application </vt:lpstr>
      <vt:lpstr>  Frequency Emission Limitation </vt:lpstr>
      <vt:lpstr>CWPAN Setup MBAN SG</vt:lpstr>
      <vt:lpstr>Purposes for CWPAN MBAN Study Group</vt:lpstr>
      <vt:lpstr>  Extend 15.4 to Medical/Health Area: IEEE802.15.4J </vt:lpstr>
      <vt:lpstr>Proposal: Set up New IEEE802.15.4- Interesting/Study /Group</vt:lpstr>
      <vt:lpstr>Discussion on Std Development Criteria</vt:lpstr>
      <vt:lpstr>Discussion: Other Issues around MBAN Standard</vt:lpstr>
    </vt:vector>
  </TitlesOfParts>
  <Company>Philips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David Evans</dc:creator>
  <dc:description>&lt;doc#&gt;</dc:description>
  <cp:lastModifiedBy>Liang</cp:lastModifiedBy>
  <cp:revision>237</cp:revision>
  <cp:lastPrinted>1998-02-10T13:28:06Z</cp:lastPrinted>
  <dcterms:created xsi:type="dcterms:W3CDTF">2011-07-09T07:07:57Z</dcterms:created>
  <dcterms:modified xsi:type="dcterms:W3CDTF">2011-11-05T09:08:42Z</dcterms:modified>
</cp:coreProperties>
</file>