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259" r:id="rId2"/>
    <p:sldId id="258" r:id="rId3"/>
    <p:sldId id="256" r:id="rId4"/>
    <p:sldId id="267" r:id="rId5"/>
    <p:sldId id="268" r:id="rId6"/>
    <p:sldId id="269" r:id="rId7"/>
    <p:sldId id="270" r:id="rId8"/>
    <p:sldId id="271" r:id="rId9"/>
    <p:sldId id="275" r:id="rId10"/>
    <p:sldId id="281" r:id="rId11"/>
    <p:sldId id="282" r:id="rId12"/>
    <p:sldId id="305" r:id="rId13"/>
    <p:sldId id="313" r:id="rId14"/>
    <p:sldId id="273" r:id="rId15"/>
    <p:sldId id="306" r:id="rId16"/>
    <p:sldId id="312" r:id="rId17"/>
    <p:sldId id="299" r:id="rId18"/>
    <p:sldId id="307" r:id="rId19"/>
    <p:sldId id="311" r:id="rId20"/>
    <p:sldId id="301" r:id="rId21"/>
    <p:sldId id="308" r:id="rId22"/>
    <p:sldId id="315" r:id="rId23"/>
    <p:sldId id="314" r:id="rId24"/>
    <p:sldId id="303" r:id="rId25"/>
    <p:sldId id="304" r:id="rId26"/>
    <p:sldId id="302" r:id="rId27"/>
    <p:sldId id="287" r:id="rId28"/>
    <p:sldId id="288" r:id="rId29"/>
    <p:sldId id="289" r:id="rId30"/>
    <p:sldId id="290" r:id="rId31"/>
    <p:sldId id="294" r:id="rId32"/>
    <p:sldId id="291" r:id="rId33"/>
    <p:sldId id="292" r:id="rId34"/>
    <p:sldId id="293" r:id="rId35"/>
    <p:sldId id="298" r:id="rId36"/>
    <p:sldId id="297" r:id="rId37"/>
    <p:sldId id="296" r:id="rId38"/>
    <p:sldId id="295" r:id="rId39"/>
    <p:sldId id="317" r:id="rId40"/>
    <p:sldId id="318" r:id="rId41"/>
    <p:sldId id="319" r:id="rId42"/>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588" y="-114"/>
      </p:cViewPr>
      <p:guideLst>
        <p:guide orient="horz" pos="2160"/>
        <p:guide orient="horz" pos="1253"/>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9731"/>
            <a:ext cx="261689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a:t>doc.: IEEE 802.15-&lt;doc#&gt;</a:t>
            </a:r>
          </a:p>
        </p:txBody>
      </p:sp>
      <p:sp>
        <p:nvSpPr>
          <p:cNvPr id="3075" name="Rectangle 3"/>
          <p:cNvSpPr>
            <a:spLocks noGrp="1" noChangeArrowheads="1"/>
          </p:cNvSpPr>
          <p:nvPr>
            <p:ph type="dt" sz="quarter" idx="1"/>
          </p:nvPr>
        </p:nvSpPr>
        <p:spPr bwMode="auto">
          <a:xfrm>
            <a:off x="675427" y="199731"/>
            <a:ext cx="224371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a:t>&lt;month year&gt;</a:t>
            </a:r>
          </a:p>
        </p:txBody>
      </p:sp>
      <p:sp>
        <p:nvSpPr>
          <p:cNvPr id="3076" name="Rectangle 4"/>
          <p:cNvSpPr>
            <a:spLocks noGrp="1" noChangeArrowheads="1"/>
          </p:cNvSpPr>
          <p:nvPr>
            <p:ph type="ftr" sz="quarter" idx="2"/>
          </p:nvPr>
        </p:nvSpPr>
        <p:spPr bwMode="auto">
          <a:xfrm>
            <a:off x="4041767" y="9549025"/>
            <a:ext cx="2095673"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dirty="0"/>
              <a:t>&lt;author&gt;, &lt;company&gt;</a:t>
            </a:r>
          </a:p>
        </p:txBody>
      </p:sp>
      <p:sp>
        <p:nvSpPr>
          <p:cNvPr id="3077" name="Rectangle 5"/>
          <p:cNvSpPr>
            <a:spLocks noGrp="1" noChangeArrowheads="1"/>
          </p:cNvSpPr>
          <p:nvPr>
            <p:ph type="sldNum" sz="quarter" idx="3"/>
          </p:nvPr>
        </p:nvSpPr>
        <p:spPr bwMode="auto">
          <a:xfrm>
            <a:off x="2619978" y="9549025"/>
            <a:ext cx="1346227"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dirty="0"/>
              <a:t>Page </a:t>
            </a:r>
            <a:fld id="{D278B964-11CA-40E7-BFB8-A5371617EEEF}" type="slidenum">
              <a:rPr lang="en-US" altLang="ja-JP"/>
              <a:pPr/>
              <a:t>&lt;#&gt;</a:t>
            </a:fld>
            <a:endParaRPr lang="en-US" altLang="ja-JP" dirty="0"/>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dirty="0"/>
          </a:p>
        </p:txBody>
      </p:sp>
      <p:sp>
        <p:nvSpPr>
          <p:cNvPr id="3079" name="Rectangle 7"/>
          <p:cNvSpPr>
            <a:spLocks noChangeArrowheads="1"/>
          </p:cNvSpPr>
          <p:nvPr/>
        </p:nvSpPr>
        <p:spPr bwMode="auto">
          <a:xfrm>
            <a:off x="673885" y="9549026"/>
            <a:ext cx="6908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pPr defTabSz="933450"/>
            <a:r>
              <a:rPr lang="en-US" altLang="ja-JP" dirty="0"/>
              <a:t>Submission</a:t>
            </a:r>
          </a:p>
        </p:txBody>
      </p:sp>
      <p:sp>
        <p:nvSpPr>
          <p:cNvPr id="3080" name="Line 8"/>
          <p:cNvSpPr>
            <a:spLocks noChangeShapeType="1"/>
          </p:cNvSpPr>
          <p:nvPr/>
        </p:nvSpPr>
        <p:spPr bwMode="auto">
          <a:xfrm>
            <a:off x="673885" y="9537211"/>
            <a:ext cx="55375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dirty="0"/>
          </a:p>
        </p:txBody>
      </p:sp>
    </p:spTree>
    <p:extLst>
      <p:ext uri="{BB962C8B-B14F-4D97-AF65-F5344CB8AC3E}">
        <p14:creationId xmlns:p14="http://schemas.microsoft.com/office/powerpoint/2010/main" xmlns="" val="3750863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2" y="115346"/>
            <a:ext cx="273409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a:t>doc.: IEEE 802.15-&lt;doc#&gt;</a:t>
            </a:r>
          </a:p>
        </p:txBody>
      </p:sp>
      <p:sp>
        <p:nvSpPr>
          <p:cNvPr id="2051" name="Rectangle 3"/>
          <p:cNvSpPr>
            <a:spLocks noGrp="1" noChangeArrowheads="1"/>
          </p:cNvSpPr>
          <p:nvPr>
            <p:ph type="dt" idx="1"/>
          </p:nvPr>
        </p:nvSpPr>
        <p:spPr bwMode="auto">
          <a:xfrm>
            <a:off x="635333" y="115346"/>
            <a:ext cx="265852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a:t>&lt;month year&gt;</a:t>
            </a:r>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897485" y="4686752"/>
            <a:ext cx="4940793" cy="4440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dirty="0"/>
              <a:t>&lt;author&gt;, &lt;company&gt;</a:t>
            </a:r>
          </a:p>
        </p:txBody>
      </p:sp>
      <p:sp>
        <p:nvSpPr>
          <p:cNvPr id="2055" name="Rectangle 7"/>
          <p:cNvSpPr>
            <a:spLocks noGrp="1" noChangeArrowheads="1"/>
          </p:cNvSpPr>
          <p:nvPr>
            <p:ph type="sldNum" sz="quarter" idx="5"/>
          </p:nvPr>
        </p:nvSpPr>
        <p:spPr bwMode="auto">
          <a:xfrm>
            <a:off x="2849746" y="9552401"/>
            <a:ext cx="778746"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ja-JP" dirty="0"/>
              <a:t>Page </a:t>
            </a:r>
            <a:fld id="{5CCD9E5F-BF73-4EC9-9222-4A3552D48D42}" type="slidenum">
              <a:rPr lang="en-US" altLang="ja-JP"/>
              <a:pPr/>
              <a:t>&lt;#&gt;</a:t>
            </a:fld>
            <a:endParaRPr lang="en-US" altLang="ja-JP" dirty="0"/>
          </a:p>
        </p:txBody>
      </p:sp>
      <p:sp>
        <p:nvSpPr>
          <p:cNvPr id="2056" name="Rectangle 8"/>
          <p:cNvSpPr>
            <a:spLocks noChangeArrowheads="1"/>
          </p:cNvSpPr>
          <p:nvPr/>
        </p:nvSpPr>
        <p:spPr bwMode="auto">
          <a:xfrm>
            <a:off x="703184" y="9552401"/>
            <a:ext cx="6908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ja-JP" dirty="0"/>
              <a:t>Submission</a:t>
            </a:r>
          </a:p>
        </p:txBody>
      </p:sp>
      <p:sp>
        <p:nvSpPr>
          <p:cNvPr id="2057" name="Line 9"/>
          <p:cNvSpPr>
            <a:spLocks noChangeShapeType="1"/>
          </p:cNvSpPr>
          <p:nvPr/>
        </p:nvSpPr>
        <p:spPr bwMode="auto">
          <a:xfrm>
            <a:off x="703184" y="9550713"/>
            <a:ext cx="53293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dirty="0"/>
          </a:p>
        </p:txBody>
      </p:sp>
      <p:sp>
        <p:nvSpPr>
          <p:cNvPr id="2058"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dirty="0"/>
          </a:p>
        </p:txBody>
      </p:sp>
    </p:spTree>
    <p:extLst>
      <p:ext uri="{BB962C8B-B14F-4D97-AF65-F5344CB8AC3E}">
        <p14:creationId xmlns:p14="http://schemas.microsoft.com/office/powerpoint/2010/main" xmlns="" val="259815680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ln/>
        </p:spPr>
        <p:txBody>
          <a:bodyPr/>
          <a:lstStyle/>
          <a:p>
            <a:r>
              <a:rPr lang="en-US" altLang="ja-JP" dirty="0"/>
              <a:t>&lt;month year&gt;</a:t>
            </a:r>
          </a:p>
        </p:txBody>
      </p:sp>
      <p:sp>
        <p:nvSpPr>
          <p:cNvPr id="6" name="Rectangle 6"/>
          <p:cNvSpPr>
            <a:spLocks noGrp="1" noChangeArrowheads="1"/>
          </p:cNvSpPr>
          <p:nvPr>
            <p:ph type="ftr" sz="quarter" idx="4"/>
          </p:nvPr>
        </p:nvSpPr>
        <p:spPr>
          <a:ln/>
        </p:spPr>
        <p:txBody>
          <a:bodyPr/>
          <a:lstStyle/>
          <a:p>
            <a:pPr lvl="4"/>
            <a:r>
              <a:rPr lang="en-US" altLang="ja-JP" dirty="0"/>
              <a:t>&lt;author&gt;, &lt;company&gt;</a:t>
            </a:r>
          </a:p>
        </p:txBody>
      </p:sp>
      <p:sp>
        <p:nvSpPr>
          <p:cNvPr id="7" name="Rectangle 7"/>
          <p:cNvSpPr>
            <a:spLocks noGrp="1" noChangeArrowheads="1"/>
          </p:cNvSpPr>
          <p:nvPr>
            <p:ph type="sldNum" sz="quarter" idx="5"/>
          </p:nvPr>
        </p:nvSpPr>
        <p:spPr>
          <a:ln/>
        </p:spPr>
        <p:txBody>
          <a:bodyPr/>
          <a:lstStyle/>
          <a:p>
            <a:r>
              <a:rPr lang="en-US" altLang="ja-JP" dirty="0"/>
              <a:t>Page </a:t>
            </a:r>
            <a:fld id="{C5FBBC0D-9E33-4EC8-A644-D4D458BD2424}" type="slidenum">
              <a:rPr lang="en-US" altLang="ja-JP"/>
              <a:pPr/>
              <a:t>3</a:t>
            </a:fld>
            <a:endParaRPr lang="en-US" altLang="ja-JP" dirty="0"/>
          </a:p>
        </p:txBody>
      </p:sp>
      <p:sp>
        <p:nvSpPr>
          <p:cNvPr id="24578" name="Rectangle 2"/>
          <p:cNvSpPr>
            <a:spLocks noGrp="1" noRot="1" noChangeAspect="1" noChangeArrowheads="1" noTextEdit="1"/>
          </p:cNvSpPr>
          <p:nvPr>
            <p:ph type="sldImg"/>
          </p:nvPr>
        </p:nvSpPr>
        <p:spPr>
          <a:xfrm>
            <a:off x="909638" y="746125"/>
            <a:ext cx="4916487" cy="3687763"/>
          </a:xfrm>
          <a:ln/>
        </p:spPr>
      </p:sp>
      <p:sp>
        <p:nvSpPr>
          <p:cNvPr id="24579"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hdr" sz="quarter"/>
          </p:nvPr>
        </p:nvSpPr>
        <p:spPr>
          <a:xfrm>
            <a:off x="3368675" y="114757"/>
            <a:ext cx="2733675" cy="215444"/>
          </a:xfrm>
          <a:noFill/>
        </p:spPr>
        <p:txBody>
          <a:bodyPr/>
          <a:lstStyle/>
          <a:p>
            <a:r>
              <a:rPr lang="en-US" altLang="ja-JP" dirty="0"/>
              <a:t>doc.: IEEE 802.15-11-0161-00-sru</a:t>
            </a:r>
          </a:p>
        </p:txBody>
      </p:sp>
      <p:sp>
        <p:nvSpPr>
          <p:cNvPr id="24578" name="Rectangle 3"/>
          <p:cNvSpPr>
            <a:spLocks noGrp="1" noChangeArrowheads="1"/>
          </p:cNvSpPr>
          <p:nvPr>
            <p:ph type="dt" sz="quarter" idx="1"/>
          </p:nvPr>
        </p:nvSpPr>
        <p:spPr>
          <a:xfrm>
            <a:off x="635001" y="114757"/>
            <a:ext cx="2659063" cy="215444"/>
          </a:xfrm>
          <a:noFill/>
        </p:spPr>
        <p:txBody>
          <a:bodyPr/>
          <a:lstStyle/>
          <a:p>
            <a:r>
              <a:rPr lang="en-US" altLang="ja-JP" dirty="0" smtClean="0"/>
              <a:t>March 2011</a:t>
            </a:r>
          </a:p>
        </p:txBody>
      </p:sp>
      <p:sp>
        <p:nvSpPr>
          <p:cNvPr id="24579" name="Rectangle 6"/>
          <p:cNvSpPr>
            <a:spLocks noGrp="1" noChangeArrowheads="1"/>
          </p:cNvSpPr>
          <p:nvPr>
            <p:ph type="ftr" sz="quarter" idx="4"/>
          </p:nvPr>
        </p:nvSpPr>
        <p:spPr>
          <a:xfrm>
            <a:off x="3663950" y="9551988"/>
            <a:ext cx="2438400" cy="184666"/>
          </a:xfrm>
          <a:noFill/>
        </p:spPr>
        <p:txBody>
          <a:bodyPr/>
          <a:lstStyle/>
          <a:p>
            <a:pPr lvl="4"/>
            <a:r>
              <a:rPr lang="en-US" altLang="ja-JP" dirty="0" smtClean="0"/>
              <a:t>Shoichi Kitazawa, ATR</a:t>
            </a:r>
          </a:p>
        </p:txBody>
      </p:sp>
      <p:sp>
        <p:nvSpPr>
          <p:cNvPr id="24580" name="Rectangle 7"/>
          <p:cNvSpPr>
            <a:spLocks noGrp="1" noChangeArrowheads="1"/>
          </p:cNvSpPr>
          <p:nvPr>
            <p:ph type="sldNum" sz="quarter" idx="5"/>
          </p:nvPr>
        </p:nvSpPr>
        <p:spPr>
          <a:xfrm>
            <a:off x="2849564" y="9551988"/>
            <a:ext cx="779462" cy="184666"/>
          </a:xfrm>
          <a:noFill/>
        </p:spPr>
        <p:txBody>
          <a:bodyPr/>
          <a:lstStyle/>
          <a:p>
            <a:r>
              <a:rPr lang="en-US" altLang="ja-JP" dirty="0" smtClean="0"/>
              <a:t>Page </a:t>
            </a:r>
            <a:fld id="{4D619F65-5A67-461B-920B-15FB2BE84305}" type="slidenum">
              <a:rPr lang="en-US" altLang="ja-JP" smtClean="0"/>
              <a:pPr/>
              <a:t>4</a:t>
            </a:fld>
            <a:endParaRPr lang="en-US" altLang="ja-JP" dirty="0" smtClean="0"/>
          </a:p>
        </p:txBody>
      </p:sp>
      <p:sp>
        <p:nvSpPr>
          <p:cNvPr id="24581" name="Rectangle 2"/>
          <p:cNvSpPr>
            <a:spLocks noGrp="1" noRot="1" noChangeAspect="1" noChangeArrowheads="1" noTextEdit="1"/>
          </p:cNvSpPr>
          <p:nvPr>
            <p:ph type="sldImg"/>
          </p:nvPr>
        </p:nvSpPr>
        <p:spPr>
          <a:xfrm>
            <a:off x="909638" y="746125"/>
            <a:ext cx="4916487" cy="3687763"/>
          </a:xfrm>
          <a:ln/>
        </p:spPr>
      </p:sp>
      <p:sp>
        <p:nvSpPr>
          <p:cNvPr id="24582" name="Rectangle 3"/>
          <p:cNvSpPr>
            <a:spLocks noGrp="1" noChangeArrowheads="1"/>
          </p:cNvSpPr>
          <p:nvPr>
            <p:ph type="body" idx="1"/>
          </p:nvPr>
        </p:nvSpPr>
        <p:spPr>
          <a:noFill/>
          <a:ln/>
        </p:spPr>
        <p:txBody>
          <a:bodyPr/>
          <a:lstStyle/>
          <a:p>
            <a:endParaRPr lang="ja-JP" altLang="ja-JP"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スライド イメージ プレースホルダ 1"/>
          <p:cNvSpPr>
            <a:spLocks noGrp="1" noRot="1" noChangeAspect="1"/>
          </p:cNvSpPr>
          <p:nvPr>
            <p:ph type="sldImg"/>
          </p:nvPr>
        </p:nvSpPr>
        <p:spPr>
          <a:xfrm>
            <a:off x="909638" y="746125"/>
            <a:ext cx="4916487" cy="3687763"/>
          </a:xfrm>
          <a:ln/>
        </p:spPr>
      </p:sp>
      <p:sp>
        <p:nvSpPr>
          <p:cNvPr id="26626" name="ノート プレースホルダ 2"/>
          <p:cNvSpPr>
            <a:spLocks noGrp="1"/>
          </p:cNvSpPr>
          <p:nvPr>
            <p:ph type="body" idx="1"/>
          </p:nvPr>
        </p:nvSpPr>
        <p:spPr>
          <a:noFill/>
          <a:ln/>
        </p:spPr>
        <p:txBody>
          <a:bodyPr/>
          <a:lstStyle/>
          <a:p>
            <a:endParaRPr kumimoji="1" lang="ja-JP" altLang="en-US" dirty="0" smtClean="0"/>
          </a:p>
        </p:txBody>
      </p:sp>
      <p:sp>
        <p:nvSpPr>
          <p:cNvPr id="26627" name="ヘッダー プレースホルダ 3"/>
          <p:cNvSpPr>
            <a:spLocks noGrp="1"/>
          </p:cNvSpPr>
          <p:nvPr>
            <p:ph type="hdr" sz="quarter"/>
          </p:nvPr>
        </p:nvSpPr>
        <p:spPr>
          <a:xfrm>
            <a:off x="3367882" y="115346"/>
            <a:ext cx="2734091" cy="215444"/>
          </a:xfrm>
          <a:noFill/>
        </p:spPr>
        <p:txBody>
          <a:bodyPr/>
          <a:lstStyle/>
          <a:p>
            <a:r>
              <a:rPr lang="en-US" altLang="ja-JP" dirty="0"/>
              <a:t>doc.: IEEE 802.15-11-0161-00-sru</a:t>
            </a:r>
          </a:p>
        </p:txBody>
      </p:sp>
      <p:sp>
        <p:nvSpPr>
          <p:cNvPr id="26628" name="日付プレースホルダ 4"/>
          <p:cNvSpPr>
            <a:spLocks noGrp="1"/>
          </p:cNvSpPr>
          <p:nvPr>
            <p:ph type="dt" sz="quarter" idx="1"/>
          </p:nvPr>
        </p:nvSpPr>
        <p:spPr>
          <a:xfrm>
            <a:off x="635333" y="115346"/>
            <a:ext cx="2658529" cy="215444"/>
          </a:xfrm>
          <a:noFill/>
        </p:spPr>
        <p:txBody>
          <a:bodyPr/>
          <a:lstStyle/>
          <a:p>
            <a:r>
              <a:rPr lang="en-US" altLang="ja-JP" dirty="0" smtClean="0"/>
              <a:t>March 2011</a:t>
            </a:r>
          </a:p>
        </p:txBody>
      </p:sp>
      <p:sp>
        <p:nvSpPr>
          <p:cNvPr id="26629" name="フッター プレースホルダ 5"/>
          <p:cNvSpPr>
            <a:spLocks noGrp="1"/>
          </p:cNvSpPr>
          <p:nvPr>
            <p:ph type="ftr" sz="quarter" idx="4"/>
          </p:nvPr>
        </p:nvSpPr>
        <p:spPr>
          <a:xfrm>
            <a:off x="3663959" y="9552400"/>
            <a:ext cx="2438014" cy="184666"/>
          </a:xfrm>
          <a:noFill/>
        </p:spPr>
        <p:txBody>
          <a:bodyPr/>
          <a:lstStyle/>
          <a:p>
            <a:pPr lvl="4"/>
            <a:r>
              <a:rPr lang="en-US" altLang="ja-JP" dirty="0" smtClean="0"/>
              <a:t>Shoichi Kitazawa, ATR</a:t>
            </a:r>
          </a:p>
        </p:txBody>
      </p:sp>
      <p:sp>
        <p:nvSpPr>
          <p:cNvPr id="26630" name="スライド番号プレースホルダ 6"/>
          <p:cNvSpPr>
            <a:spLocks noGrp="1"/>
          </p:cNvSpPr>
          <p:nvPr>
            <p:ph type="sldNum" sz="quarter" idx="5"/>
          </p:nvPr>
        </p:nvSpPr>
        <p:spPr>
          <a:xfrm>
            <a:off x="2849746" y="9552400"/>
            <a:ext cx="778746" cy="184666"/>
          </a:xfrm>
          <a:noFill/>
        </p:spPr>
        <p:txBody>
          <a:bodyPr/>
          <a:lstStyle/>
          <a:p>
            <a:r>
              <a:rPr lang="en-US" altLang="ja-JP" dirty="0" smtClean="0"/>
              <a:t>Page </a:t>
            </a:r>
            <a:fld id="{B92412DC-157D-437D-8759-4BDDC59EBA91}" type="slidenum">
              <a:rPr lang="en-US" altLang="ja-JP" smtClean="0"/>
              <a:pPr/>
              <a:t>5</a:t>
            </a:fld>
            <a:endParaRPr lang="en-US"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 1"/>
          <p:cNvSpPr>
            <a:spLocks noGrp="1" noRot="1" noChangeAspect="1"/>
          </p:cNvSpPr>
          <p:nvPr>
            <p:ph type="sldImg"/>
          </p:nvPr>
        </p:nvSpPr>
        <p:spPr>
          <a:xfrm>
            <a:off x="909638" y="746125"/>
            <a:ext cx="4916487" cy="3687763"/>
          </a:xfrm>
          <a:ln/>
        </p:spPr>
      </p:sp>
      <p:sp>
        <p:nvSpPr>
          <p:cNvPr id="28674" name="ノート プレースホルダ 2"/>
          <p:cNvSpPr>
            <a:spLocks noGrp="1"/>
          </p:cNvSpPr>
          <p:nvPr>
            <p:ph type="body" idx="1"/>
          </p:nvPr>
        </p:nvSpPr>
        <p:spPr>
          <a:noFill/>
          <a:ln/>
        </p:spPr>
        <p:txBody>
          <a:bodyPr/>
          <a:lstStyle/>
          <a:p>
            <a:endParaRPr kumimoji="1" lang="ja-JP" altLang="en-US" dirty="0" smtClean="0"/>
          </a:p>
        </p:txBody>
      </p:sp>
      <p:sp>
        <p:nvSpPr>
          <p:cNvPr id="28675" name="ヘッダー プレースホルダ 3"/>
          <p:cNvSpPr>
            <a:spLocks noGrp="1"/>
          </p:cNvSpPr>
          <p:nvPr>
            <p:ph type="hdr" sz="quarter"/>
          </p:nvPr>
        </p:nvSpPr>
        <p:spPr>
          <a:xfrm>
            <a:off x="3367882" y="115346"/>
            <a:ext cx="2734091" cy="215444"/>
          </a:xfrm>
          <a:noFill/>
        </p:spPr>
        <p:txBody>
          <a:bodyPr/>
          <a:lstStyle/>
          <a:p>
            <a:r>
              <a:rPr lang="en-US" altLang="ja-JP" dirty="0"/>
              <a:t>doc.: IEEE 802.15-11-0161-00-sru</a:t>
            </a:r>
          </a:p>
        </p:txBody>
      </p:sp>
      <p:sp>
        <p:nvSpPr>
          <p:cNvPr id="28676" name="日付プレースホルダ 4"/>
          <p:cNvSpPr>
            <a:spLocks noGrp="1"/>
          </p:cNvSpPr>
          <p:nvPr>
            <p:ph type="dt" sz="quarter" idx="1"/>
          </p:nvPr>
        </p:nvSpPr>
        <p:spPr>
          <a:xfrm>
            <a:off x="635333" y="115346"/>
            <a:ext cx="2658529" cy="215444"/>
          </a:xfrm>
          <a:noFill/>
        </p:spPr>
        <p:txBody>
          <a:bodyPr/>
          <a:lstStyle/>
          <a:p>
            <a:r>
              <a:rPr lang="en-US" altLang="ja-JP" dirty="0" smtClean="0"/>
              <a:t>March 2011</a:t>
            </a:r>
          </a:p>
        </p:txBody>
      </p:sp>
      <p:sp>
        <p:nvSpPr>
          <p:cNvPr id="28677" name="フッター プレースホルダ 5"/>
          <p:cNvSpPr>
            <a:spLocks noGrp="1"/>
          </p:cNvSpPr>
          <p:nvPr>
            <p:ph type="ftr" sz="quarter" idx="4"/>
          </p:nvPr>
        </p:nvSpPr>
        <p:spPr>
          <a:xfrm>
            <a:off x="3663959" y="9552400"/>
            <a:ext cx="2438014" cy="184666"/>
          </a:xfrm>
          <a:noFill/>
        </p:spPr>
        <p:txBody>
          <a:bodyPr/>
          <a:lstStyle/>
          <a:p>
            <a:pPr lvl="4"/>
            <a:r>
              <a:rPr lang="en-US" altLang="ja-JP" dirty="0" smtClean="0"/>
              <a:t>Shoichi Kitazawa, ATR</a:t>
            </a:r>
          </a:p>
        </p:txBody>
      </p:sp>
      <p:sp>
        <p:nvSpPr>
          <p:cNvPr id="28678" name="スライド番号プレースホルダ 6"/>
          <p:cNvSpPr>
            <a:spLocks noGrp="1"/>
          </p:cNvSpPr>
          <p:nvPr>
            <p:ph type="sldNum" sz="quarter" idx="5"/>
          </p:nvPr>
        </p:nvSpPr>
        <p:spPr>
          <a:xfrm>
            <a:off x="2849746" y="9552400"/>
            <a:ext cx="778746" cy="184666"/>
          </a:xfrm>
          <a:noFill/>
        </p:spPr>
        <p:txBody>
          <a:bodyPr/>
          <a:lstStyle/>
          <a:p>
            <a:r>
              <a:rPr lang="en-US" altLang="ja-JP" dirty="0" smtClean="0"/>
              <a:t>Page </a:t>
            </a:r>
            <a:fld id="{EC543647-6456-4668-90FD-D5B0C45A21F0}" type="slidenum">
              <a:rPr lang="en-US" altLang="ja-JP" smtClean="0"/>
              <a:pPr/>
              <a:t>6</a:t>
            </a:fld>
            <a:endParaRPr lang="en-US"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スライド イメージ プレースホルダ 1"/>
          <p:cNvSpPr>
            <a:spLocks noGrp="1" noRot="1" noChangeAspect="1"/>
          </p:cNvSpPr>
          <p:nvPr>
            <p:ph type="sldImg"/>
          </p:nvPr>
        </p:nvSpPr>
        <p:spPr>
          <a:xfrm>
            <a:off x="909638" y="746125"/>
            <a:ext cx="4916487" cy="3687763"/>
          </a:xfrm>
          <a:ln/>
        </p:spPr>
      </p:sp>
      <p:sp>
        <p:nvSpPr>
          <p:cNvPr id="30722" name="ノート プレースホルダ 2"/>
          <p:cNvSpPr>
            <a:spLocks noGrp="1"/>
          </p:cNvSpPr>
          <p:nvPr>
            <p:ph type="body" idx="1"/>
          </p:nvPr>
        </p:nvSpPr>
        <p:spPr>
          <a:noFill/>
          <a:ln/>
        </p:spPr>
        <p:txBody>
          <a:bodyPr/>
          <a:lstStyle/>
          <a:p>
            <a:endParaRPr kumimoji="1" lang="ja-JP" altLang="en-US" dirty="0" smtClean="0"/>
          </a:p>
        </p:txBody>
      </p:sp>
      <p:sp>
        <p:nvSpPr>
          <p:cNvPr id="30723" name="ヘッダー プレースホルダ 3"/>
          <p:cNvSpPr>
            <a:spLocks noGrp="1"/>
          </p:cNvSpPr>
          <p:nvPr>
            <p:ph type="hdr" sz="quarter"/>
          </p:nvPr>
        </p:nvSpPr>
        <p:spPr>
          <a:xfrm>
            <a:off x="3367882" y="115346"/>
            <a:ext cx="2734091" cy="215444"/>
          </a:xfrm>
          <a:noFill/>
        </p:spPr>
        <p:txBody>
          <a:bodyPr/>
          <a:lstStyle/>
          <a:p>
            <a:r>
              <a:rPr lang="en-US" altLang="ja-JP" dirty="0"/>
              <a:t>doc.: IEEE 802.15-11-0161-00-sru</a:t>
            </a:r>
          </a:p>
        </p:txBody>
      </p:sp>
      <p:sp>
        <p:nvSpPr>
          <p:cNvPr id="30724" name="日付プレースホルダ 4"/>
          <p:cNvSpPr>
            <a:spLocks noGrp="1"/>
          </p:cNvSpPr>
          <p:nvPr>
            <p:ph type="dt" sz="quarter" idx="1"/>
          </p:nvPr>
        </p:nvSpPr>
        <p:spPr>
          <a:xfrm>
            <a:off x="635333" y="115346"/>
            <a:ext cx="2658529" cy="215444"/>
          </a:xfrm>
          <a:noFill/>
        </p:spPr>
        <p:txBody>
          <a:bodyPr/>
          <a:lstStyle/>
          <a:p>
            <a:r>
              <a:rPr lang="en-US" altLang="ja-JP" dirty="0" smtClean="0"/>
              <a:t>March 2011</a:t>
            </a:r>
          </a:p>
        </p:txBody>
      </p:sp>
      <p:sp>
        <p:nvSpPr>
          <p:cNvPr id="30725" name="フッター プレースホルダ 5"/>
          <p:cNvSpPr>
            <a:spLocks noGrp="1"/>
          </p:cNvSpPr>
          <p:nvPr>
            <p:ph type="ftr" sz="quarter" idx="4"/>
          </p:nvPr>
        </p:nvSpPr>
        <p:spPr>
          <a:xfrm>
            <a:off x="3663959" y="9552400"/>
            <a:ext cx="2438014" cy="184666"/>
          </a:xfrm>
          <a:noFill/>
        </p:spPr>
        <p:txBody>
          <a:bodyPr/>
          <a:lstStyle/>
          <a:p>
            <a:pPr lvl="4"/>
            <a:r>
              <a:rPr lang="en-US" altLang="ja-JP" dirty="0" smtClean="0"/>
              <a:t>Shoichi Kitazawa, ATR</a:t>
            </a:r>
          </a:p>
        </p:txBody>
      </p:sp>
      <p:sp>
        <p:nvSpPr>
          <p:cNvPr id="30726" name="スライド番号プレースホルダ 6"/>
          <p:cNvSpPr>
            <a:spLocks noGrp="1"/>
          </p:cNvSpPr>
          <p:nvPr>
            <p:ph type="sldNum" sz="quarter" idx="5"/>
          </p:nvPr>
        </p:nvSpPr>
        <p:spPr>
          <a:xfrm>
            <a:off x="2849746" y="9552400"/>
            <a:ext cx="778746" cy="184666"/>
          </a:xfrm>
          <a:noFill/>
        </p:spPr>
        <p:txBody>
          <a:bodyPr/>
          <a:lstStyle/>
          <a:p>
            <a:r>
              <a:rPr lang="en-US" altLang="ja-JP" dirty="0" smtClean="0"/>
              <a:t>Page </a:t>
            </a:r>
            <a:fld id="{E1799031-2E18-4920-8A4C-A1A0F6216C4F}" type="slidenum">
              <a:rPr lang="en-US" altLang="ja-JP" smtClean="0"/>
              <a:pPr/>
              <a:t>7</a:t>
            </a:fld>
            <a:endParaRPr lang="en-US" altLang="ja-JP"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p:cNvSpPr>
          <p:nvPr>
            <p:ph type="sldImg"/>
          </p:nvPr>
        </p:nvSpPr>
        <p:spPr>
          <a:xfrm>
            <a:off x="909638" y="746125"/>
            <a:ext cx="4916487" cy="3687763"/>
          </a:xfrm>
          <a:ln/>
        </p:spPr>
      </p:sp>
      <p:sp>
        <p:nvSpPr>
          <p:cNvPr id="32770" name="ノート プレースホルダ 2"/>
          <p:cNvSpPr>
            <a:spLocks noGrp="1"/>
          </p:cNvSpPr>
          <p:nvPr>
            <p:ph type="body" idx="1"/>
          </p:nvPr>
        </p:nvSpPr>
        <p:spPr>
          <a:noFill/>
          <a:ln/>
        </p:spPr>
        <p:txBody>
          <a:bodyPr/>
          <a:lstStyle/>
          <a:p>
            <a:endParaRPr kumimoji="1" lang="ja-JP" altLang="en-US" dirty="0" smtClean="0"/>
          </a:p>
        </p:txBody>
      </p:sp>
      <p:sp>
        <p:nvSpPr>
          <p:cNvPr id="32771" name="ヘッダー プレースホルダ 3"/>
          <p:cNvSpPr>
            <a:spLocks noGrp="1"/>
          </p:cNvSpPr>
          <p:nvPr>
            <p:ph type="hdr" sz="quarter"/>
          </p:nvPr>
        </p:nvSpPr>
        <p:spPr>
          <a:xfrm>
            <a:off x="3367882" y="115346"/>
            <a:ext cx="2734091" cy="215444"/>
          </a:xfrm>
          <a:noFill/>
        </p:spPr>
        <p:txBody>
          <a:bodyPr/>
          <a:lstStyle/>
          <a:p>
            <a:r>
              <a:rPr lang="en-US" altLang="ja-JP" dirty="0"/>
              <a:t>doc.: IEEE 802.15-11-0161-00-sru</a:t>
            </a:r>
          </a:p>
        </p:txBody>
      </p:sp>
      <p:sp>
        <p:nvSpPr>
          <p:cNvPr id="32772" name="日付プレースホルダ 4"/>
          <p:cNvSpPr>
            <a:spLocks noGrp="1"/>
          </p:cNvSpPr>
          <p:nvPr>
            <p:ph type="dt" sz="quarter" idx="1"/>
          </p:nvPr>
        </p:nvSpPr>
        <p:spPr>
          <a:xfrm>
            <a:off x="635333" y="115346"/>
            <a:ext cx="2658529" cy="215444"/>
          </a:xfrm>
          <a:noFill/>
        </p:spPr>
        <p:txBody>
          <a:bodyPr/>
          <a:lstStyle/>
          <a:p>
            <a:r>
              <a:rPr lang="en-US" altLang="ja-JP" dirty="0" smtClean="0"/>
              <a:t>March 2011</a:t>
            </a:r>
          </a:p>
        </p:txBody>
      </p:sp>
      <p:sp>
        <p:nvSpPr>
          <p:cNvPr id="32773" name="フッター プレースホルダ 5"/>
          <p:cNvSpPr>
            <a:spLocks noGrp="1"/>
          </p:cNvSpPr>
          <p:nvPr>
            <p:ph type="ftr" sz="quarter" idx="4"/>
          </p:nvPr>
        </p:nvSpPr>
        <p:spPr>
          <a:xfrm>
            <a:off x="3663959" y="9552400"/>
            <a:ext cx="2438014" cy="184666"/>
          </a:xfrm>
          <a:noFill/>
        </p:spPr>
        <p:txBody>
          <a:bodyPr/>
          <a:lstStyle/>
          <a:p>
            <a:pPr lvl="4"/>
            <a:r>
              <a:rPr lang="en-US" altLang="ja-JP" dirty="0" smtClean="0"/>
              <a:t>Shoichi Kitazawa, ATR</a:t>
            </a:r>
          </a:p>
        </p:txBody>
      </p:sp>
      <p:sp>
        <p:nvSpPr>
          <p:cNvPr id="32774" name="スライド番号プレースホルダ 6"/>
          <p:cNvSpPr>
            <a:spLocks noGrp="1"/>
          </p:cNvSpPr>
          <p:nvPr>
            <p:ph type="sldNum" sz="quarter" idx="5"/>
          </p:nvPr>
        </p:nvSpPr>
        <p:spPr>
          <a:xfrm>
            <a:off x="2849746" y="9552400"/>
            <a:ext cx="778746" cy="184666"/>
          </a:xfrm>
          <a:noFill/>
        </p:spPr>
        <p:txBody>
          <a:bodyPr/>
          <a:lstStyle/>
          <a:p>
            <a:r>
              <a:rPr lang="en-US" altLang="ja-JP" dirty="0" smtClean="0"/>
              <a:t>Page </a:t>
            </a:r>
            <a:fld id="{C0644293-4E5F-4F07-909C-70CB3898A29C}" type="slidenum">
              <a:rPr lang="en-US" altLang="ja-JP" smtClean="0"/>
              <a:pPr/>
              <a:t>8</a:t>
            </a:fld>
            <a:endParaRPr lang="en-US" altLang="ja-JP"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p:spPr>
        <p:txBody>
          <a:bodyPr/>
          <a:lstStyle/>
          <a:p>
            <a:r>
              <a:rPr lang="ja-JP" altLang="en-US" dirty="0"/>
              <a:t>doc.: IEEE 802.15-&lt;doc#&gt;</a:t>
            </a:r>
            <a:endParaRPr lang="en-US" altLang="ja-JP" dirty="0"/>
          </a:p>
        </p:txBody>
      </p:sp>
      <p:sp>
        <p:nvSpPr>
          <p:cNvPr id="7171" name="Rectangle 3"/>
          <p:cNvSpPr>
            <a:spLocks noGrp="1" noChangeArrowheads="1"/>
          </p:cNvSpPr>
          <p:nvPr>
            <p:ph type="dt" sz="quarter" idx="1"/>
          </p:nvPr>
        </p:nvSpPr>
        <p:spPr>
          <a:noFill/>
        </p:spPr>
        <p:txBody>
          <a:bodyPr/>
          <a:lstStyle/>
          <a:p>
            <a:r>
              <a:rPr lang="ja-JP" altLang="en-US" dirty="0"/>
              <a:t>&lt;month year&gt;</a:t>
            </a:r>
            <a:endParaRPr lang="en-US" altLang="ja-JP" dirty="0"/>
          </a:p>
        </p:txBody>
      </p:sp>
      <p:sp>
        <p:nvSpPr>
          <p:cNvPr id="7172" name="Rectangle 6"/>
          <p:cNvSpPr>
            <a:spLocks noGrp="1" noChangeArrowheads="1"/>
          </p:cNvSpPr>
          <p:nvPr>
            <p:ph type="ftr" sz="quarter" idx="4"/>
          </p:nvPr>
        </p:nvSpPr>
        <p:spPr>
          <a:noFill/>
        </p:spPr>
        <p:txBody>
          <a:bodyPr/>
          <a:lstStyle/>
          <a:p>
            <a:pPr lvl="4"/>
            <a:r>
              <a:rPr lang="ja-JP" altLang="en-US" dirty="0"/>
              <a:t>&lt;author&gt;, &lt;company&gt;</a:t>
            </a:r>
            <a:endParaRPr lang="en-US" altLang="ja-JP" dirty="0"/>
          </a:p>
        </p:txBody>
      </p:sp>
      <p:sp>
        <p:nvSpPr>
          <p:cNvPr id="7173" name="Rectangle 7"/>
          <p:cNvSpPr>
            <a:spLocks noGrp="1" noChangeArrowheads="1"/>
          </p:cNvSpPr>
          <p:nvPr>
            <p:ph type="sldNum" sz="quarter" idx="5"/>
          </p:nvPr>
        </p:nvSpPr>
        <p:spPr>
          <a:noFill/>
        </p:spPr>
        <p:txBody>
          <a:bodyPr/>
          <a:lstStyle/>
          <a:p>
            <a:r>
              <a:rPr lang="en-US" altLang="ja-JP" dirty="0"/>
              <a:t>Page </a:t>
            </a:r>
            <a:fld id="{393A0D05-92D5-4487-AAA8-776E463A3CB5}" type="slidenum">
              <a:rPr lang="en-US" altLang="ja-JP"/>
              <a:pPr/>
              <a:t>9</a:t>
            </a:fld>
            <a:endParaRPr lang="en-US" altLang="ja-JP" dirty="0"/>
          </a:p>
        </p:txBody>
      </p:sp>
      <p:sp>
        <p:nvSpPr>
          <p:cNvPr id="7174" name="Rectangle 2"/>
          <p:cNvSpPr>
            <a:spLocks noGrp="1" noRot="1" noChangeAspect="1" noChangeArrowheads="1" noTextEdit="1"/>
          </p:cNvSpPr>
          <p:nvPr>
            <p:ph type="sldImg"/>
          </p:nvPr>
        </p:nvSpPr>
        <p:spPr>
          <a:xfrm>
            <a:off x="909638" y="746125"/>
            <a:ext cx="4916487" cy="3687763"/>
          </a:xfrm>
          <a:ln/>
        </p:spPr>
      </p:sp>
      <p:sp>
        <p:nvSpPr>
          <p:cNvPr id="7175" name="Rectangle 3"/>
          <p:cNvSpPr>
            <a:spLocks noGrp="1" noChangeArrowheads="1"/>
          </p:cNvSpPr>
          <p:nvPr>
            <p:ph type="body" idx="1"/>
          </p:nvPr>
        </p:nvSpPr>
        <p:spPr>
          <a:noFill/>
          <a:ln/>
        </p:spPr>
        <p:txBody>
          <a:bodyPr/>
          <a:lstStyle/>
          <a:p>
            <a:endParaRPr lang="ja-JP"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dirty="0" smtClean="0"/>
              <a:t>November, 2011</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61C851A-8F01-4212-9DB5-ECDC05B30B49}" type="slidenum">
              <a:rPr lang="en-US" altLang="ja-JP"/>
              <a:pPr/>
              <a:t>&lt;#&gt;</a:t>
            </a:fld>
            <a:endParaRPr lang="en-US" altLang="ja-JP" dirty="0"/>
          </a:p>
        </p:txBody>
      </p:sp>
    </p:spTree>
    <p:extLst>
      <p:ext uri="{BB962C8B-B14F-4D97-AF65-F5344CB8AC3E}">
        <p14:creationId xmlns:p14="http://schemas.microsoft.com/office/powerpoint/2010/main" xmlns="" val="157273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dirty="0" smtClean="0"/>
              <a:t>November, 2011</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DD9DDD79-5F7A-4CAD-976E-E10DF69A35F0}" type="slidenum">
              <a:rPr lang="en-US" altLang="ja-JP"/>
              <a:pPr/>
              <a:t>&lt;#&gt;</a:t>
            </a:fld>
            <a:endParaRPr lang="en-US" altLang="ja-JP" dirty="0"/>
          </a:p>
        </p:txBody>
      </p:sp>
    </p:spTree>
    <p:extLst>
      <p:ext uri="{BB962C8B-B14F-4D97-AF65-F5344CB8AC3E}">
        <p14:creationId xmlns:p14="http://schemas.microsoft.com/office/powerpoint/2010/main" xmlns="" val="101403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dirty="0" smtClean="0"/>
              <a:t>November, 2011</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B900C720-427E-41FB-8E7C-1A9B4D14C6E6}" type="slidenum">
              <a:rPr lang="en-US" altLang="ja-JP"/>
              <a:pPr/>
              <a:t>&lt;#&gt;</a:t>
            </a:fld>
            <a:endParaRPr lang="en-US" altLang="ja-JP" dirty="0"/>
          </a:p>
        </p:txBody>
      </p:sp>
    </p:spTree>
    <p:extLst>
      <p:ext uri="{BB962C8B-B14F-4D97-AF65-F5344CB8AC3E}">
        <p14:creationId xmlns:p14="http://schemas.microsoft.com/office/powerpoint/2010/main" xmlns="" val="33114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dirty="0" smtClean="0"/>
              <a:t>November, 2011</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5CA2EE14-C122-4D9A-9D36-15EA92E7C385}" type="slidenum">
              <a:rPr lang="en-US" altLang="ja-JP"/>
              <a:pPr/>
              <a:t>&lt;#&gt;</a:t>
            </a:fld>
            <a:endParaRPr lang="en-US" altLang="ja-JP" dirty="0"/>
          </a:p>
        </p:txBody>
      </p:sp>
    </p:spTree>
    <p:extLst>
      <p:ext uri="{BB962C8B-B14F-4D97-AF65-F5344CB8AC3E}">
        <p14:creationId xmlns:p14="http://schemas.microsoft.com/office/powerpoint/2010/main" xmlns="" val="181172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dirty="0" smtClean="0"/>
              <a:t>November, 2011</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3F85B7BE-65D4-44EB-A76F-E6C56870C7AD}" type="slidenum">
              <a:rPr lang="en-US" altLang="ja-JP"/>
              <a:pPr/>
              <a:t>&lt;#&gt;</a:t>
            </a:fld>
            <a:endParaRPr lang="en-US" altLang="ja-JP" dirty="0"/>
          </a:p>
        </p:txBody>
      </p:sp>
    </p:spTree>
    <p:extLst>
      <p:ext uri="{BB962C8B-B14F-4D97-AF65-F5344CB8AC3E}">
        <p14:creationId xmlns:p14="http://schemas.microsoft.com/office/powerpoint/2010/main" xmlns="" val="185337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dirty="0" smtClean="0"/>
              <a:t>November, 2011</a:t>
            </a:r>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08E3B7D7-83C2-4B88-9769-B30B63865986}" type="slidenum">
              <a:rPr lang="en-US" altLang="ja-JP"/>
              <a:pPr/>
              <a:t>&lt;#&gt;</a:t>
            </a:fld>
            <a:endParaRPr lang="en-US" altLang="ja-JP" dirty="0"/>
          </a:p>
        </p:txBody>
      </p:sp>
    </p:spTree>
    <p:extLst>
      <p:ext uri="{BB962C8B-B14F-4D97-AF65-F5344CB8AC3E}">
        <p14:creationId xmlns:p14="http://schemas.microsoft.com/office/powerpoint/2010/main" xmlns="" val="20856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dirty="0" smtClean="0"/>
              <a:t>November, 2011</a:t>
            </a:r>
            <a:endParaRPr lang="en-US" altLang="ja-JP" dirty="0"/>
          </a:p>
        </p:txBody>
      </p:sp>
      <p:sp>
        <p:nvSpPr>
          <p:cNvPr id="8" name="フッター プレースホルダー 7"/>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9" name="スライド番号プレースホルダー 8"/>
          <p:cNvSpPr>
            <a:spLocks noGrp="1"/>
          </p:cNvSpPr>
          <p:nvPr>
            <p:ph type="sldNum" sz="quarter" idx="12"/>
          </p:nvPr>
        </p:nvSpPr>
        <p:spPr/>
        <p:txBody>
          <a:bodyPr/>
          <a:lstStyle>
            <a:lvl1pPr>
              <a:defRPr/>
            </a:lvl1pPr>
          </a:lstStyle>
          <a:p>
            <a:r>
              <a:rPr lang="en-US" altLang="ja-JP" dirty="0"/>
              <a:t>Slide </a:t>
            </a:r>
            <a:fld id="{F3BB64C6-252D-4955-BEDE-B6AA4A9B9067}" type="slidenum">
              <a:rPr lang="en-US" altLang="ja-JP"/>
              <a:pPr/>
              <a:t>&lt;#&gt;</a:t>
            </a:fld>
            <a:endParaRPr lang="en-US" altLang="ja-JP" dirty="0"/>
          </a:p>
        </p:txBody>
      </p:sp>
    </p:spTree>
    <p:extLst>
      <p:ext uri="{BB962C8B-B14F-4D97-AF65-F5344CB8AC3E}">
        <p14:creationId xmlns:p14="http://schemas.microsoft.com/office/powerpoint/2010/main" xmlns="" val="334457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10D1403B-40F7-4C39-A5E4-B596B4E40CAC}" type="slidenum">
              <a:rPr lang="en-US" altLang="ja-JP"/>
              <a:pPr/>
              <a:t>&lt;#&gt;</a:t>
            </a:fld>
            <a:endParaRPr lang="en-US" altLang="ja-JP" dirty="0"/>
          </a:p>
        </p:txBody>
      </p:sp>
    </p:spTree>
    <p:extLst>
      <p:ext uri="{BB962C8B-B14F-4D97-AF65-F5344CB8AC3E}">
        <p14:creationId xmlns:p14="http://schemas.microsoft.com/office/powerpoint/2010/main" xmlns="" val="27297364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dirty="0" smtClean="0"/>
              <a:t>November, 2011</a:t>
            </a:r>
            <a:endParaRPr lang="en-US" altLang="ja-JP" dirty="0"/>
          </a:p>
        </p:txBody>
      </p:sp>
      <p:sp>
        <p:nvSpPr>
          <p:cNvPr id="3" name="フッター プレースホルダー 2"/>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1B433FE4-C553-461A-AC33-F84E7DCA9133}" type="slidenum">
              <a:rPr lang="en-US" altLang="ja-JP"/>
              <a:pPr/>
              <a:t>&lt;#&gt;</a:t>
            </a:fld>
            <a:endParaRPr lang="en-US" altLang="ja-JP" dirty="0"/>
          </a:p>
        </p:txBody>
      </p:sp>
    </p:spTree>
    <p:extLst>
      <p:ext uri="{BB962C8B-B14F-4D97-AF65-F5344CB8AC3E}">
        <p14:creationId xmlns:p14="http://schemas.microsoft.com/office/powerpoint/2010/main" xmlns="" val="13687740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dirty="0" smtClean="0"/>
              <a:t>November, 2011</a:t>
            </a:r>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D30E0A57-B951-4890-99FF-37C9A7323EFB}" type="slidenum">
              <a:rPr lang="en-US" altLang="ja-JP"/>
              <a:pPr/>
              <a:t>&lt;#&gt;</a:t>
            </a:fld>
            <a:endParaRPr lang="en-US" altLang="ja-JP" dirty="0"/>
          </a:p>
        </p:txBody>
      </p:sp>
    </p:spTree>
    <p:extLst>
      <p:ext uri="{BB962C8B-B14F-4D97-AF65-F5344CB8AC3E}">
        <p14:creationId xmlns:p14="http://schemas.microsoft.com/office/powerpoint/2010/main" xmlns="" val="3243599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dirty="0" smtClean="0"/>
              <a:t>November, 2011</a:t>
            </a:r>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3E2D0855-E266-4207-8E6E-C47F1B076644}" type="slidenum">
              <a:rPr lang="en-US" altLang="ja-JP"/>
              <a:pPr/>
              <a:t>&lt;#&gt;</a:t>
            </a:fld>
            <a:endParaRPr lang="en-US" altLang="ja-JP" dirty="0"/>
          </a:p>
        </p:txBody>
      </p:sp>
    </p:spTree>
    <p:extLst>
      <p:ext uri="{BB962C8B-B14F-4D97-AF65-F5344CB8AC3E}">
        <p14:creationId xmlns:p14="http://schemas.microsoft.com/office/powerpoint/2010/main" xmlns="" val="25122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smtClean="0"/>
              <a:t>November, 2011</a:t>
            </a:r>
            <a:endParaRPr lang="en-US" altLang="ja-JP"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dirty="0" smtClean="0"/>
              <a:t>Shoichi Kitazawa (ATR)</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dirty="0"/>
              <a:t>Slide </a:t>
            </a:r>
            <a:fld id="{535C33E5-1D00-4865-8712-C70EA5ADA228}" type="slidenum">
              <a:rPr lang="en-US" altLang="ja-JP"/>
              <a:pPr/>
              <a:t>&lt;#&gt;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marL="990600" lvl="4" indent="0" algn="r"/>
            <a:r>
              <a:rPr lang="en-US" altLang="ja-JP" sz="1400" b="1" dirty="0">
                <a:ea typeface="ＭＳ Ｐゴシック" charset="-128"/>
              </a:rPr>
              <a:t>doc.: IEEE </a:t>
            </a:r>
            <a:r>
              <a:rPr lang="en-US" altLang="ja-JP" sz="1400" b="1" dirty="0" smtClean="0">
                <a:ea typeface="ＭＳ Ｐゴシック" charset="-128"/>
              </a:rPr>
              <a:t>802.</a:t>
            </a:r>
            <a:r>
              <a:rPr lang="de-DE" altLang="ja-JP" sz="1400" b="1" dirty="0" smtClean="0">
                <a:effectLst/>
              </a:rPr>
              <a:t>15-11-0764-01-0sru</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Word_97-2003___1.doc"/><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emf"/><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p:txBody>
          <a:bodyPr/>
          <a:lstStyle/>
          <a:p>
            <a:r>
              <a:rPr lang="en-US" altLang="ja-JP" dirty="0" smtClean="0"/>
              <a:t>November, 2011</a:t>
            </a:r>
            <a:endParaRPr lang="en-US" altLang="ja-JP" dirty="0"/>
          </a:p>
        </p:txBody>
      </p:sp>
      <p:sp>
        <p:nvSpPr>
          <p:cNvPr id="5" name="フッター プレースホルダー 2"/>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3"/>
          <p:cNvSpPr>
            <a:spLocks noGrp="1"/>
          </p:cNvSpPr>
          <p:nvPr>
            <p:ph type="sldNum" sz="quarter" idx="12"/>
          </p:nvPr>
        </p:nvSpPr>
        <p:spPr/>
        <p:txBody>
          <a:bodyPr/>
          <a:lstStyle/>
          <a:p>
            <a:r>
              <a:rPr lang="en-US" altLang="ja-JP" dirty="0"/>
              <a:t>Slide </a:t>
            </a:r>
            <a:fld id="{CECCEF43-7F8E-414C-BA4C-C10083B35A6F}" type="slidenum">
              <a:rPr lang="en-US" altLang="ja-JP"/>
              <a:pPr/>
              <a:t>1</a:t>
            </a:fld>
            <a:endParaRPr lang="en-US" altLang="ja-JP" dirty="0"/>
          </a:p>
        </p:txBody>
      </p:sp>
      <p:sp>
        <p:nvSpPr>
          <p:cNvPr id="27651" name="Rectangle 3"/>
          <p:cNvSpPr>
            <a:spLocks noChangeArrowheads="1"/>
          </p:cNvSpPr>
          <p:nvPr/>
        </p:nvSpPr>
        <p:spPr bwMode="auto">
          <a:xfrm>
            <a:off x="152400" y="609600"/>
            <a:ext cx="8991600" cy="5037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Submission Title: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a:t>Performance simulation of DSA system</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a:solidFill>
                  <a:schemeClr val="tx2"/>
                </a:solidFill>
                <a:ea typeface="ＭＳ Ｐゴシック" charset="-128"/>
              </a:rPr>
              <a:t>Date Submitted: </a:t>
            </a:r>
            <a:r>
              <a:rPr lang="en-US" altLang="ja-JP" sz="1600" dirty="0" smtClean="0">
                <a:solidFill>
                  <a:schemeClr val="tx2"/>
                </a:solidFill>
                <a:ea typeface="ＭＳ Ｐゴシック" charset="-128"/>
              </a:rPr>
              <a:t>[8</a:t>
            </a:r>
            <a:r>
              <a:rPr lang="en-US" altLang="ja-JP" sz="1600" dirty="0" smtClean="0">
                <a:ea typeface="ＭＳ Ｐゴシック" charset="-128"/>
              </a:rPr>
              <a:t> November, 2011</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Source: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Shoichi Kitazawa] </a:t>
            </a:r>
            <a:r>
              <a:rPr lang="en-US" altLang="ja-JP" sz="1600" dirty="0">
                <a:ea typeface="ＭＳ Ｐゴシック" charset="-128"/>
              </a:rPr>
              <a:t>Company </a:t>
            </a:r>
            <a:r>
              <a:rPr lang="en-US" altLang="ja-JP" sz="1600" dirty="0" smtClean="0">
                <a:ea typeface="ＭＳ Ｐゴシック" charset="-128"/>
              </a:rPr>
              <a:t>[ATR ]</a:t>
            </a:r>
            <a:endParaRPr lang="en-US" altLang="ja-JP" sz="1600" dirty="0">
              <a:ea typeface="ＭＳ Ｐゴシック" charset="-128"/>
            </a:endParaRPr>
          </a:p>
          <a:p>
            <a:r>
              <a:rPr lang="en-US" altLang="ja-JP" sz="1600" dirty="0" smtClean="0">
                <a:ea typeface="ＭＳ Ｐゴシック" charset="-128"/>
              </a:rPr>
              <a:t>Address [2-2-2 Hikaridai Seika, Kyoto 619-0288 Japan]</a:t>
            </a:r>
          </a:p>
          <a:p>
            <a:r>
              <a:rPr lang="en-US" altLang="ja-JP" sz="1600" dirty="0" smtClean="0">
                <a:ea typeface="ＭＳ Ｐゴシック" charset="-128"/>
              </a:rPr>
              <a:t>Voice:[+81-774-95-1511], FAX: [+81-774-95-1508], E-Mail:[kitazawa@atr.jp] </a:t>
            </a:r>
          </a:p>
          <a:p>
            <a:r>
              <a:rPr lang="en-US" altLang="ja-JP" sz="1600" b="1" dirty="0" smtClean="0">
                <a:solidFill>
                  <a:schemeClr val="tx2"/>
                </a:solidFill>
                <a:ea typeface="ＭＳ Ｐゴシック" charset="-128"/>
              </a:rPr>
              <a:t>Re</a:t>
            </a:r>
            <a:r>
              <a:rPr lang="en-US" altLang="ja-JP" sz="1600" b="1" dirty="0">
                <a:solidFill>
                  <a:schemeClr val="tx2"/>
                </a:solidFill>
                <a:ea typeface="ＭＳ Ｐゴシック" charset="-128"/>
              </a:rPr>
              <a: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100"/>
              </a:spcBef>
              <a:spcAft>
                <a:spcPts val="100"/>
              </a:spcAft>
            </a:pPr>
            <a:endParaRPr lang="en-US" altLang="ja-JP" dirty="0" smtClean="0">
              <a:solidFill>
                <a:schemeClr val="accent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a:t>This presentation shows effectiveness of our proposed DSA system when the DSA  coexisted with Wireless LAN and </a:t>
            </a:r>
            <a:r>
              <a:rPr lang="en-US" altLang="ja-JP" sz="1600" dirty="0" smtClean="0"/>
              <a:t>Bluetooth</a:t>
            </a:r>
            <a:r>
              <a:rPr lang="en-US" altLang="ja-JP" sz="1600" dirty="0" smtClean="0">
                <a:ea typeface="ＭＳ Ｐゴシック" charset="-128"/>
              </a:rPr>
              <a:t>.</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For discussion</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smtClean="0"/>
              <a:t>Case1: Baseline condition</a:t>
            </a:r>
            <a:endParaRPr kumimoji="1" lang="ja-JP" altLang="en-US" dirty="0"/>
          </a:p>
        </p:txBody>
      </p:sp>
      <p:sp>
        <p:nvSpPr>
          <p:cNvPr id="2" name="コンテンツ プレースホルダー 1"/>
          <p:cNvSpPr>
            <a:spLocks noGrp="1"/>
          </p:cNvSpPr>
          <p:nvPr>
            <p:ph idx="1"/>
          </p:nvPr>
        </p:nvSpPr>
        <p:spPr>
          <a:xfrm>
            <a:off x="685800" y="1628800"/>
            <a:ext cx="7772400" cy="1447800"/>
          </a:xfrm>
        </p:spPr>
        <p:txBody>
          <a:bodyPr/>
          <a:lstStyle/>
          <a:p>
            <a:r>
              <a:rPr lang="en-US" altLang="ja-JP" sz="2400" dirty="0"/>
              <a:t>WLAN 3 BSS’s </a:t>
            </a:r>
            <a:r>
              <a:rPr kumimoji="1" lang="en-US" altLang="ja-JP" sz="2400" dirty="0" smtClean="0"/>
              <a:t>operate at Ch 1, 6, 11 in 30 m × 30 m area</a:t>
            </a:r>
          </a:p>
          <a:p>
            <a:pPr lvl="1"/>
            <a:r>
              <a:rPr lang="en-US" altLang="ja-JP" sz="2000" dirty="0" smtClean="0"/>
              <a:t>Total throughput: 57.6Mbps</a:t>
            </a:r>
          </a:p>
          <a:p>
            <a:pPr lvl="1"/>
            <a:r>
              <a:rPr lang="en-US" altLang="ja-JP" sz="2000" dirty="0"/>
              <a:t>N</a:t>
            </a:r>
            <a:r>
              <a:rPr lang="en-US" altLang="ja-JP" sz="2000" dirty="0" smtClean="0"/>
              <a:t>ode throughput:19.2Mbps </a:t>
            </a:r>
            <a:endParaRPr kumimoji="1" lang="ja-JP" altLang="en-US" sz="2000" dirty="0"/>
          </a:p>
        </p:txBody>
      </p:sp>
      <p:sp>
        <p:nvSpPr>
          <p:cNvPr id="4" name="日付プレースホルダー 3"/>
          <p:cNvSpPr>
            <a:spLocks noGrp="1"/>
          </p:cNvSpPr>
          <p:nvPr>
            <p:ph type="dt" sz="half" idx="10"/>
          </p:nvPr>
        </p:nvSpPr>
        <p:spPr/>
        <p:txBody>
          <a:bodyPr/>
          <a:lstStyle/>
          <a:p>
            <a:r>
              <a:rPr lang="en-US" altLang="ja-JP" dirty="0" smtClean="0"/>
              <a:t>November, 2011</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5CA2EE14-C122-4D9A-9D36-15EA92E7C385}" type="slidenum">
              <a:rPr lang="en-US" altLang="ja-JP" smtClean="0"/>
              <a:pPr/>
              <a:t>10</a:t>
            </a:fld>
            <a:endParaRPr lang="en-US" altLang="ja-JP" dirty="0"/>
          </a:p>
        </p:txBody>
      </p:sp>
      <p:pic>
        <p:nvPicPr>
          <p:cNvPr id="8" name="Picture 5" descr="C:\prj\DSA\アプリ・システムコンセプト\Simulation\2011-1027_allcases_with_log\case1\case1_WiFi3c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3212976"/>
            <a:ext cx="2880000" cy="288000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9" name="Picture 7" descr="C:\prj\DSA\アプリ・システムコンセプト\Simulation\2011-1027_allcases_with_log\case1\case1_WiFi3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387" t="5110" r="10377"/>
          <a:stretch/>
        </p:blipFill>
        <p:spPr bwMode="auto">
          <a:xfrm>
            <a:off x="4717264" y="2924944"/>
            <a:ext cx="4031200" cy="332676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テキスト ボックス 9"/>
          <p:cNvSpPr txBox="1"/>
          <p:nvPr/>
        </p:nvSpPr>
        <p:spPr>
          <a:xfrm>
            <a:off x="1187624" y="6093296"/>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sp>
        <p:nvSpPr>
          <p:cNvPr id="11" name="テキスト ボックス 10"/>
          <p:cNvSpPr txBox="1"/>
          <p:nvPr/>
        </p:nvSpPr>
        <p:spPr>
          <a:xfrm>
            <a:off x="5292080" y="6093296"/>
            <a:ext cx="2591728" cy="369332"/>
          </a:xfrm>
          <a:prstGeom prst="rect">
            <a:avLst/>
          </a:prstGeom>
          <a:noFill/>
        </p:spPr>
        <p:txBody>
          <a:bodyPr wrap="square" rtlCol="0">
            <a:spAutoFit/>
          </a:bodyPr>
          <a:lstStyle/>
          <a:p>
            <a:pPr algn="ctr"/>
            <a:r>
              <a:rPr kumimoji="1" lang="en-US" altLang="ja-JP" sz="1800" dirty="0" smtClean="0"/>
              <a:t>Unused resources</a:t>
            </a:r>
            <a:endParaRPr kumimoji="1" lang="ja-JP" altLang="en-US" sz="1800" dirty="0"/>
          </a:p>
        </p:txBody>
      </p:sp>
    </p:spTree>
    <p:extLst>
      <p:ext uri="{BB962C8B-B14F-4D97-AF65-F5344CB8AC3E}">
        <p14:creationId xmlns:p14="http://schemas.microsoft.com/office/powerpoint/2010/main" xmlns="" val="627149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Case2: Setting &amp; Location</a:t>
            </a:r>
            <a:endParaRPr kumimoji="1" lang="ja-JP" altLang="en-US" dirty="0"/>
          </a:p>
        </p:txBody>
      </p:sp>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11</a:t>
            </a:fld>
            <a:endParaRPr lang="en-US" altLang="ja-JP" dirty="0"/>
          </a:p>
        </p:txBody>
      </p:sp>
      <p:grpSp>
        <p:nvGrpSpPr>
          <p:cNvPr id="25" name="グループ化 24"/>
          <p:cNvGrpSpPr/>
          <p:nvPr/>
        </p:nvGrpSpPr>
        <p:grpSpPr>
          <a:xfrm>
            <a:off x="4563388" y="2420888"/>
            <a:ext cx="3600000" cy="3589946"/>
            <a:chOff x="5868144" y="1520499"/>
            <a:chExt cx="3600000" cy="3589946"/>
          </a:xfrm>
        </p:grpSpPr>
        <p:pic>
          <p:nvPicPr>
            <p:cNvPr id="16" name="Picture 2" descr="C:\prj\DSA\アプリ・システムコンセプト\Simulation\2011-1027_allcases_with_log\case2-4\case2-4_WiFi3ch_WiFi4c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1520499"/>
              <a:ext cx="3600000" cy="358994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2" name="テキスト ボックス 11"/>
            <p:cNvSpPr txBox="1"/>
            <p:nvPr/>
          </p:nvSpPr>
          <p:spPr>
            <a:xfrm>
              <a:off x="5868144" y="1520499"/>
              <a:ext cx="857927" cy="338554"/>
            </a:xfrm>
            <a:prstGeom prst="rect">
              <a:avLst/>
            </a:prstGeom>
            <a:noFill/>
          </p:spPr>
          <p:txBody>
            <a:bodyPr wrap="none" rtlCol="0">
              <a:spAutoFit/>
            </a:bodyPr>
            <a:lstStyle/>
            <a:p>
              <a:r>
                <a:rPr kumimoji="1" lang="en-US" altLang="ja-JP" sz="1600" dirty="0" smtClean="0"/>
                <a:t>Case2-4</a:t>
              </a:r>
              <a:endParaRPr kumimoji="1" lang="ja-JP" altLang="en-US" sz="1600" dirty="0"/>
            </a:p>
          </p:txBody>
        </p:sp>
      </p:grpSp>
      <p:grpSp>
        <p:nvGrpSpPr>
          <p:cNvPr id="13" name="グループ化 12"/>
          <p:cNvGrpSpPr/>
          <p:nvPr/>
        </p:nvGrpSpPr>
        <p:grpSpPr>
          <a:xfrm>
            <a:off x="4563388" y="2420888"/>
            <a:ext cx="3600000" cy="3594959"/>
            <a:chOff x="4587477" y="2435517"/>
            <a:chExt cx="3600000" cy="3594959"/>
          </a:xfrm>
        </p:grpSpPr>
        <p:pic>
          <p:nvPicPr>
            <p:cNvPr id="15" name="Picture 2" descr="C:\prj\DSA\アプリ・システムコンセプト\Simulation\2011-1027_allcases_with_log\case2-3\case2-3_WiFi3ch_WiFi3ch.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87477" y="2435517"/>
              <a:ext cx="3600000" cy="359495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20" name="テキスト ボックス 19"/>
            <p:cNvSpPr txBox="1"/>
            <p:nvPr/>
          </p:nvSpPr>
          <p:spPr>
            <a:xfrm>
              <a:off x="4593446" y="2435517"/>
              <a:ext cx="857927" cy="338554"/>
            </a:xfrm>
            <a:prstGeom prst="rect">
              <a:avLst/>
            </a:prstGeom>
            <a:noFill/>
          </p:spPr>
          <p:txBody>
            <a:bodyPr wrap="none" rtlCol="0">
              <a:spAutoFit/>
            </a:bodyPr>
            <a:lstStyle/>
            <a:p>
              <a:r>
                <a:rPr kumimoji="1" lang="en-US" altLang="ja-JP" sz="1600" dirty="0" smtClean="0"/>
                <a:t>Case2-3</a:t>
              </a:r>
              <a:endParaRPr kumimoji="1" lang="ja-JP" altLang="en-US" sz="1600" dirty="0"/>
            </a:p>
          </p:txBody>
        </p:sp>
      </p:grpSp>
      <p:grpSp>
        <p:nvGrpSpPr>
          <p:cNvPr id="24" name="グループ化 23"/>
          <p:cNvGrpSpPr/>
          <p:nvPr/>
        </p:nvGrpSpPr>
        <p:grpSpPr>
          <a:xfrm>
            <a:off x="4563388" y="2420888"/>
            <a:ext cx="3600000" cy="3594959"/>
            <a:chOff x="262960" y="4304128"/>
            <a:chExt cx="3600000" cy="3594959"/>
          </a:xfrm>
        </p:grpSpPr>
        <p:pic>
          <p:nvPicPr>
            <p:cNvPr id="14" name="Picture 2" descr="C:\prj\DSA\アプリ・システムコンセプト\Simulation\2011-1027_allcases_with_log\case2-2\case2-2_WiFi3ch_WiFi2ch.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2960" y="4304128"/>
              <a:ext cx="3600000" cy="359495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21" name="テキスト ボックス 20"/>
            <p:cNvSpPr txBox="1"/>
            <p:nvPr/>
          </p:nvSpPr>
          <p:spPr>
            <a:xfrm>
              <a:off x="262960" y="4314351"/>
              <a:ext cx="857927" cy="338554"/>
            </a:xfrm>
            <a:prstGeom prst="rect">
              <a:avLst/>
            </a:prstGeom>
            <a:noFill/>
          </p:spPr>
          <p:txBody>
            <a:bodyPr wrap="none" rtlCol="0">
              <a:spAutoFit/>
            </a:bodyPr>
            <a:lstStyle/>
            <a:p>
              <a:r>
                <a:rPr kumimoji="1" lang="en-US" altLang="ja-JP" sz="1600" dirty="0" smtClean="0"/>
                <a:t>Case2-2</a:t>
              </a:r>
              <a:endParaRPr kumimoji="1" lang="ja-JP" altLang="en-US" sz="1600" dirty="0"/>
            </a:p>
          </p:txBody>
        </p:sp>
      </p:grpSp>
      <p:grpSp>
        <p:nvGrpSpPr>
          <p:cNvPr id="23" name="グループ化 22"/>
          <p:cNvGrpSpPr/>
          <p:nvPr/>
        </p:nvGrpSpPr>
        <p:grpSpPr>
          <a:xfrm>
            <a:off x="4563388" y="2420888"/>
            <a:ext cx="3600000" cy="3579040"/>
            <a:chOff x="1547664" y="3368268"/>
            <a:chExt cx="3600000" cy="3579040"/>
          </a:xfrm>
        </p:grpSpPr>
        <p:pic>
          <p:nvPicPr>
            <p:cNvPr id="8" name="Picture 2" descr="C:\prj\DSA\アプリ・システムコンセプト\Simulation\2011-1027_allcases_with_log\case2\case2_WiFi3ch_WiFi1ch.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47664" y="3368268"/>
              <a:ext cx="3600000" cy="357904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22" name="テキスト ボックス 21"/>
            <p:cNvSpPr txBox="1"/>
            <p:nvPr/>
          </p:nvSpPr>
          <p:spPr>
            <a:xfrm>
              <a:off x="1547664" y="3368268"/>
              <a:ext cx="857927" cy="338554"/>
            </a:xfrm>
            <a:prstGeom prst="rect">
              <a:avLst/>
            </a:prstGeom>
            <a:noFill/>
          </p:spPr>
          <p:txBody>
            <a:bodyPr wrap="none" rtlCol="0">
              <a:spAutoFit/>
            </a:bodyPr>
            <a:lstStyle/>
            <a:p>
              <a:r>
                <a:rPr kumimoji="1" lang="en-US" altLang="ja-JP" sz="1600" dirty="0" smtClean="0"/>
                <a:t>Case2-1</a:t>
              </a:r>
              <a:endParaRPr kumimoji="1" lang="ja-JP" altLang="en-US" sz="1600" dirty="0"/>
            </a:p>
          </p:txBody>
        </p:sp>
      </p:grpSp>
      <p:sp>
        <p:nvSpPr>
          <p:cNvPr id="26" name="テキスト ボックス 25"/>
          <p:cNvSpPr txBox="1"/>
          <p:nvPr/>
        </p:nvSpPr>
        <p:spPr>
          <a:xfrm>
            <a:off x="5439319" y="6084004"/>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sp>
        <p:nvSpPr>
          <p:cNvPr id="27" name="コンテンツ プレースホルダー 1"/>
          <p:cNvSpPr txBox="1">
            <a:spLocks/>
          </p:cNvSpPr>
          <p:nvPr/>
        </p:nvSpPr>
        <p:spPr>
          <a:xfrm>
            <a:off x="685800" y="1628800"/>
            <a:ext cx="7772400" cy="7841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Adding more WLAN BSS to Case1.</a:t>
            </a:r>
          </a:p>
        </p:txBody>
      </p:sp>
      <p:pic>
        <p:nvPicPr>
          <p:cNvPr id="2867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1520" y="2412900"/>
            <a:ext cx="3914775" cy="159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008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Case2: Simulation results</a:t>
            </a:r>
            <a:endParaRPr kumimoji="1" lang="ja-JP" altLang="en-US" dirty="0"/>
          </a:p>
        </p:txBody>
      </p:sp>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12</a:t>
            </a:fld>
            <a:endParaRPr lang="en-US" altLang="ja-JP" dirty="0"/>
          </a:p>
        </p:txBody>
      </p:sp>
      <p:sp>
        <p:nvSpPr>
          <p:cNvPr id="9" name="テキスト ボックス 8"/>
          <p:cNvSpPr txBox="1"/>
          <p:nvPr/>
        </p:nvSpPr>
        <p:spPr>
          <a:xfrm>
            <a:off x="4860032" y="6021288"/>
            <a:ext cx="3311723" cy="338554"/>
          </a:xfrm>
          <a:prstGeom prst="rect">
            <a:avLst/>
          </a:prstGeom>
          <a:noFill/>
        </p:spPr>
        <p:txBody>
          <a:bodyPr wrap="square" rtlCol="0">
            <a:spAutoFit/>
          </a:bodyPr>
          <a:lstStyle/>
          <a:p>
            <a:pPr algn="ctr"/>
            <a:r>
              <a:rPr kumimoji="1" lang="en-US" altLang="ja-JP" sz="1600" dirty="0" smtClean="0"/>
              <a:t>Average node throughput</a:t>
            </a:r>
            <a:endParaRPr kumimoji="1" lang="ja-JP" altLang="en-US" sz="1600" dirty="0"/>
          </a:p>
        </p:txBody>
      </p:sp>
      <p:grpSp>
        <p:nvGrpSpPr>
          <p:cNvPr id="14" name="グループ化 13"/>
          <p:cNvGrpSpPr/>
          <p:nvPr/>
        </p:nvGrpSpPr>
        <p:grpSpPr>
          <a:xfrm>
            <a:off x="7164288" y="4725144"/>
            <a:ext cx="304471" cy="366663"/>
            <a:chOff x="7092280" y="4581128"/>
            <a:chExt cx="304471" cy="366663"/>
          </a:xfrm>
        </p:grpSpPr>
        <p:sp>
          <p:nvSpPr>
            <p:cNvPr id="10" name="円/楕円 9"/>
            <p:cNvSpPr/>
            <p:nvPr/>
          </p:nvSpPr>
          <p:spPr bwMode="auto">
            <a:xfrm>
              <a:off x="7092280" y="4581128"/>
              <a:ext cx="108012" cy="366663"/>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cxnSp>
          <p:nvCxnSpPr>
            <p:cNvPr id="12" name="直線矢印コネクタ 11"/>
            <p:cNvCxnSpPr/>
            <p:nvPr/>
          </p:nvCxnSpPr>
          <p:spPr bwMode="auto">
            <a:xfrm>
              <a:off x="7144723" y="4947791"/>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2" y="3070488"/>
            <a:ext cx="633413"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テキスト ボックス 18"/>
          <p:cNvSpPr txBox="1"/>
          <p:nvPr/>
        </p:nvSpPr>
        <p:spPr>
          <a:xfrm>
            <a:off x="1188320" y="1661899"/>
            <a:ext cx="6768056" cy="830997"/>
          </a:xfrm>
          <a:prstGeom prst="rect">
            <a:avLst/>
          </a:prstGeom>
          <a:noFill/>
          <a:ln w="19050">
            <a:solidFill>
              <a:srgbClr val="FF0000"/>
            </a:solidFill>
          </a:ln>
        </p:spPr>
        <p:txBody>
          <a:bodyPr wrap="square" lIns="36000" rIns="36000" rtlCol="0">
            <a:spAutoFit/>
          </a:bodyPr>
          <a:lstStyle/>
          <a:p>
            <a:r>
              <a:rPr kumimoji="1" lang="en-US" altLang="ja-JP" sz="2400" dirty="0" smtClean="0"/>
              <a:t>Average node throughput</a:t>
            </a:r>
            <a:r>
              <a:rPr kumimoji="1" lang="ja-JP" altLang="en-US" sz="2400" dirty="0" smtClean="0"/>
              <a:t> </a:t>
            </a:r>
            <a:r>
              <a:rPr kumimoji="1" lang="en-US" altLang="ja-JP" sz="2400" dirty="0" smtClean="0"/>
              <a:t>becomes </a:t>
            </a:r>
            <a:r>
              <a:rPr lang="de-DE" altLang="ja-JP" sz="2400" dirty="0" smtClean="0"/>
              <a:t>deteriorate </a:t>
            </a:r>
            <a:r>
              <a:rPr lang="en-US" altLang="ja-JP" sz="2400" dirty="0" smtClean="0"/>
              <a:t>with </a:t>
            </a:r>
            <a:r>
              <a:rPr lang="en-US" altLang="ja-JP" sz="2400" dirty="0"/>
              <a:t>the increase of </a:t>
            </a:r>
            <a:r>
              <a:rPr lang="en-US" altLang="ja-JP" sz="2400" dirty="0" smtClean="0"/>
              <a:t>number of BSS</a:t>
            </a:r>
            <a:r>
              <a:rPr kumimoji="1" lang="en-US" altLang="ja-JP" sz="2400" dirty="0" smtClean="0"/>
              <a:t>.</a:t>
            </a:r>
            <a:endParaRPr kumimoji="1" lang="ja-JP" altLang="en-US" sz="2400"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888" y="3356992"/>
            <a:ext cx="2880000" cy="1979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72285" y="3293517"/>
            <a:ext cx="4548187" cy="2871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2673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Resource usage</a:t>
            </a:r>
            <a:endParaRPr kumimoji="1" lang="ja-JP" altLang="en-US" dirty="0"/>
          </a:p>
        </p:txBody>
      </p:sp>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13</a:t>
            </a:fld>
            <a:endParaRPr lang="en-US" altLang="ja-JP" dirty="0"/>
          </a:p>
        </p:txBody>
      </p:sp>
      <p:pic>
        <p:nvPicPr>
          <p:cNvPr id="6" name="Picture 4" descr="C:\prj\DSA\アプリ・システムコンセプト\Simulation\2011-1027_allcases_with_log\case2-4\case2-4_WiFi3ch_WiFi4ch_html_files\phy_unused_l_rsc_snap_005.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274" t="6633" r="9988"/>
          <a:stretch/>
        </p:blipFill>
        <p:spPr bwMode="auto">
          <a:xfrm>
            <a:off x="4644488" y="1988840"/>
            <a:ext cx="4320000" cy="352708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テキスト ボックス 6"/>
          <p:cNvSpPr txBox="1"/>
          <p:nvPr/>
        </p:nvSpPr>
        <p:spPr>
          <a:xfrm>
            <a:off x="5688124" y="5589240"/>
            <a:ext cx="1872208" cy="400110"/>
          </a:xfrm>
          <a:prstGeom prst="rect">
            <a:avLst/>
          </a:prstGeom>
          <a:noFill/>
        </p:spPr>
        <p:txBody>
          <a:bodyPr wrap="square" rtlCol="0">
            <a:spAutoFit/>
          </a:bodyPr>
          <a:lstStyle/>
          <a:p>
            <a:pPr algn="ctr"/>
            <a:r>
              <a:rPr kumimoji="1" lang="en-US" altLang="ja-JP" sz="2000" dirty="0" smtClean="0"/>
              <a:t>Case2-4</a:t>
            </a:r>
            <a:endParaRPr kumimoji="1" lang="ja-JP" altLang="en-US" sz="2000" dirty="0"/>
          </a:p>
        </p:txBody>
      </p:sp>
      <p:pic>
        <p:nvPicPr>
          <p:cNvPr id="8" name="Picture 4" descr="C:\prj\DSA\アプリ・システムコンセプト\Simulation\2011-1027_allcases_with_log\case2\case2_WiFi3ch_WiFi1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286" t="6652" r="9976"/>
          <a:stretch/>
        </p:blipFill>
        <p:spPr bwMode="auto">
          <a:xfrm>
            <a:off x="179512" y="1988840"/>
            <a:ext cx="4321175" cy="352854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テキスト ボックス 8"/>
          <p:cNvSpPr txBox="1"/>
          <p:nvPr/>
        </p:nvSpPr>
        <p:spPr>
          <a:xfrm>
            <a:off x="1403995" y="5589240"/>
            <a:ext cx="1872208" cy="400110"/>
          </a:xfrm>
          <a:prstGeom prst="rect">
            <a:avLst/>
          </a:prstGeom>
          <a:noFill/>
        </p:spPr>
        <p:txBody>
          <a:bodyPr wrap="square" rtlCol="0">
            <a:spAutoFit/>
          </a:bodyPr>
          <a:lstStyle/>
          <a:p>
            <a:pPr algn="ctr"/>
            <a:r>
              <a:rPr kumimoji="1" lang="en-US" altLang="ja-JP" sz="2000" dirty="0" smtClean="0"/>
              <a:t>Case2-1</a:t>
            </a:r>
            <a:endParaRPr kumimoji="1" lang="ja-JP" altLang="en-US" sz="2000" dirty="0"/>
          </a:p>
        </p:txBody>
      </p:sp>
    </p:spTree>
    <p:extLst>
      <p:ext uri="{BB962C8B-B14F-4D97-AF65-F5344CB8AC3E}">
        <p14:creationId xmlns:p14="http://schemas.microsoft.com/office/powerpoint/2010/main" xmlns="" val="3493163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563388" y="2407777"/>
            <a:ext cx="3608612" cy="3605050"/>
            <a:chOff x="4563388" y="2407777"/>
            <a:chExt cx="3608612" cy="3605050"/>
          </a:xfrm>
        </p:grpSpPr>
        <p:pic>
          <p:nvPicPr>
            <p:cNvPr id="17" name="Picture 2" descr="C:\prj\DSA\アプリ・システムコンセプト\Simulation\2011-1027_allcases_with_log\case4-4\case4-4_WiFi3ch_BT4c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2407777"/>
              <a:ext cx="3600000" cy="360505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20" name="テキスト ボックス 19"/>
            <p:cNvSpPr txBox="1"/>
            <p:nvPr/>
          </p:nvSpPr>
          <p:spPr>
            <a:xfrm>
              <a:off x="4563388" y="2420888"/>
              <a:ext cx="857927" cy="338554"/>
            </a:xfrm>
            <a:prstGeom prst="rect">
              <a:avLst/>
            </a:prstGeom>
            <a:noFill/>
          </p:spPr>
          <p:txBody>
            <a:bodyPr wrap="none" rtlCol="0">
              <a:spAutoFit/>
            </a:bodyPr>
            <a:lstStyle/>
            <a:p>
              <a:r>
                <a:rPr kumimoji="1" lang="en-US" altLang="ja-JP" sz="1600" dirty="0" smtClean="0"/>
                <a:t>Case3-4</a:t>
              </a:r>
              <a:endParaRPr kumimoji="1" lang="ja-JP" altLang="en-US" sz="1600" dirty="0"/>
            </a:p>
          </p:txBody>
        </p:sp>
      </p:grpSp>
      <p:sp>
        <p:nvSpPr>
          <p:cNvPr id="2" name="タイトル 1"/>
          <p:cNvSpPr>
            <a:spLocks noGrp="1"/>
          </p:cNvSpPr>
          <p:nvPr>
            <p:ph type="title"/>
          </p:nvPr>
        </p:nvSpPr>
        <p:spPr/>
        <p:txBody>
          <a:bodyPr/>
          <a:lstStyle/>
          <a:p>
            <a:r>
              <a:rPr lang="en-US" altLang="ja-JP" dirty="0"/>
              <a:t>Case3</a:t>
            </a:r>
            <a:r>
              <a:rPr lang="en-US" altLang="ja-JP" dirty="0" smtClean="0"/>
              <a:t>: </a:t>
            </a:r>
            <a:r>
              <a:rPr lang="en-US" altLang="ja-JP" dirty="0"/>
              <a:t>Setting &amp; Location</a:t>
            </a:r>
            <a:endParaRPr kumimoji="1" lang="ja-JP" altLang="en-US" dirty="0"/>
          </a:p>
        </p:txBody>
      </p:sp>
      <p:sp>
        <p:nvSpPr>
          <p:cNvPr id="4" name="日付プレースホルダー 3"/>
          <p:cNvSpPr>
            <a:spLocks noGrp="1"/>
          </p:cNvSpPr>
          <p:nvPr>
            <p:ph type="dt" sz="half" idx="10"/>
          </p:nvPr>
        </p:nvSpPr>
        <p:spPr/>
        <p:txBody>
          <a:bodyPr/>
          <a:lstStyle/>
          <a:p>
            <a:r>
              <a:rPr lang="en-US" altLang="ja-JP" dirty="0" smtClean="0"/>
              <a:t>November, 2011</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5CA2EE14-C122-4D9A-9D36-15EA92E7C385}" type="slidenum">
              <a:rPr lang="en-US" altLang="ja-JP" smtClean="0"/>
              <a:pPr/>
              <a:t>14</a:t>
            </a:fld>
            <a:endParaRPr lang="en-US" altLang="ja-JP" dirty="0"/>
          </a:p>
        </p:txBody>
      </p:sp>
      <p:sp>
        <p:nvSpPr>
          <p:cNvPr id="11" name="テキスト ボックス 10"/>
          <p:cNvSpPr txBox="1"/>
          <p:nvPr/>
        </p:nvSpPr>
        <p:spPr>
          <a:xfrm>
            <a:off x="5439319" y="6084004"/>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415344"/>
            <a:ext cx="3914775" cy="159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2" name="グループ化 21"/>
          <p:cNvGrpSpPr/>
          <p:nvPr/>
        </p:nvGrpSpPr>
        <p:grpSpPr>
          <a:xfrm>
            <a:off x="4572000" y="2415344"/>
            <a:ext cx="3608612" cy="3589916"/>
            <a:chOff x="4563388" y="2415344"/>
            <a:chExt cx="3608612" cy="3589916"/>
          </a:xfrm>
        </p:grpSpPr>
        <p:pic>
          <p:nvPicPr>
            <p:cNvPr id="23" name="Picture 2" descr="C:\prj\DSA\アプリ・システムコンセプト\Simulation\2011-1027_allcases_with_log\case4-3\case4-3_WiFi3ch_BT3ch.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2415344"/>
              <a:ext cx="3600000" cy="358991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24" name="テキスト ボックス 23"/>
            <p:cNvSpPr txBox="1"/>
            <p:nvPr/>
          </p:nvSpPr>
          <p:spPr>
            <a:xfrm>
              <a:off x="4563388" y="2420888"/>
              <a:ext cx="857927" cy="338554"/>
            </a:xfrm>
            <a:prstGeom prst="rect">
              <a:avLst/>
            </a:prstGeom>
            <a:noFill/>
          </p:spPr>
          <p:txBody>
            <a:bodyPr wrap="none" rtlCol="0">
              <a:spAutoFit/>
            </a:bodyPr>
            <a:lstStyle/>
            <a:p>
              <a:r>
                <a:rPr kumimoji="1" lang="en-US" altLang="ja-JP" sz="1600" dirty="0" smtClean="0"/>
                <a:t>Case3-3</a:t>
              </a:r>
              <a:endParaRPr kumimoji="1" lang="ja-JP" altLang="en-US" sz="1600" dirty="0"/>
            </a:p>
          </p:txBody>
        </p:sp>
      </p:grpSp>
      <p:grpSp>
        <p:nvGrpSpPr>
          <p:cNvPr id="25" name="グループ化 24"/>
          <p:cNvGrpSpPr/>
          <p:nvPr/>
        </p:nvGrpSpPr>
        <p:grpSpPr>
          <a:xfrm>
            <a:off x="4565982" y="2415315"/>
            <a:ext cx="3612035" cy="3589945"/>
            <a:chOff x="4563388" y="2415330"/>
            <a:chExt cx="3612035" cy="3589945"/>
          </a:xfrm>
        </p:grpSpPr>
        <p:pic>
          <p:nvPicPr>
            <p:cNvPr id="26" name="Picture 2" descr="C:\prj\DSA\アプリ・システムコンセプト\Simulation\2011-1027_allcases_with_log\case4-2\case4-2_WiFi3ch_BT2ch.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5423" y="2415330"/>
              <a:ext cx="3600000" cy="358994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27" name="テキスト ボックス 26"/>
            <p:cNvSpPr txBox="1"/>
            <p:nvPr/>
          </p:nvSpPr>
          <p:spPr>
            <a:xfrm>
              <a:off x="4563388" y="2420888"/>
              <a:ext cx="857927" cy="338554"/>
            </a:xfrm>
            <a:prstGeom prst="rect">
              <a:avLst/>
            </a:prstGeom>
            <a:noFill/>
          </p:spPr>
          <p:txBody>
            <a:bodyPr wrap="none" rtlCol="0">
              <a:spAutoFit/>
            </a:bodyPr>
            <a:lstStyle/>
            <a:p>
              <a:r>
                <a:rPr kumimoji="1" lang="en-US" altLang="ja-JP" sz="1600" dirty="0" smtClean="0"/>
                <a:t>Case3-2</a:t>
              </a:r>
              <a:endParaRPr kumimoji="1" lang="ja-JP" altLang="en-US" sz="1600" dirty="0"/>
            </a:p>
          </p:txBody>
        </p:sp>
      </p:grpSp>
      <p:grpSp>
        <p:nvGrpSpPr>
          <p:cNvPr id="7" name="グループ化 6"/>
          <p:cNvGrpSpPr/>
          <p:nvPr/>
        </p:nvGrpSpPr>
        <p:grpSpPr>
          <a:xfrm>
            <a:off x="4559965" y="2401994"/>
            <a:ext cx="3612035" cy="3610528"/>
            <a:chOff x="4563388" y="2405038"/>
            <a:chExt cx="3612035" cy="3610528"/>
          </a:xfrm>
        </p:grpSpPr>
        <p:pic>
          <p:nvPicPr>
            <p:cNvPr id="8" name="Picture 4" descr="C:\prj\DSA\アプリ・システムコンセプト\Simulation\2011-1027_allcases_with_log\case4\case4_WiFi3ch_BT.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5423" y="2405038"/>
              <a:ext cx="3600000" cy="3610528"/>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4" name="テキスト ボックス 13"/>
            <p:cNvSpPr txBox="1"/>
            <p:nvPr/>
          </p:nvSpPr>
          <p:spPr>
            <a:xfrm>
              <a:off x="4563388" y="2420888"/>
              <a:ext cx="857927" cy="338554"/>
            </a:xfrm>
            <a:prstGeom prst="rect">
              <a:avLst/>
            </a:prstGeom>
            <a:noFill/>
          </p:spPr>
          <p:txBody>
            <a:bodyPr wrap="none" rtlCol="0">
              <a:spAutoFit/>
            </a:bodyPr>
            <a:lstStyle/>
            <a:p>
              <a:r>
                <a:rPr kumimoji="1" lang="en-US" altLang="ja-JP" sz="1600" dirty="0" smtClean="0"/>
                <a:t>Case3-1</a:t>
              </a:r>
              <a:endParaRPr kumimoji="1" lang="ja-JP" altLang="en-US" sz="1600" dirty="0"/>
            </a:p>
          </p:txBody>
        </p:sp>
      </p:grpSp>
      <p:sp>
        <p:nvSpPr>
          <p:cNvPr id="32" name="コンテンツ プレースホルダー 1"/>
          <p:cNvSpPr txBox="1">
            <a:spLocks/>
          </p:cNvSpPr>
          <p:nvPr/>
        </p:nvSpPr>
        <p:spPr>
          <a:xfrm>
            <a:off x="685800" y="1628800"/>
            <a:ext cx="7772400" cy="7841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Adding Bluetooth </a:t>
            </a:r>
            <a:r>
              <a:rPr lang="en-US" altLang="ja-JP" sz="2400" dirty="0" smtClean="0"/>
              <a:t>piconet</a:t>
            </a:r>
            <a:r>
              <a:rPr lang="en-US" altLang="ja-JP" sz="2400" dirty="0" smtClean="0"/>
              <a:t> to Case1.</a:t>
            </a:r>
          </a:p>
        </p:txBody>
      </p:sp>
    </p:spTree>
    <p:extLst>
      <p:ext uri="{BB962C8B-B14F-4D97-AF65-F5344CB8AC3E}">
        <p14:creationId xmlns:p14="http://schemas.microsoft.com/office/powerpoint/2010/main" xmlns="" val="138051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Case3:</a:t>
            </a:r>
            <a:r>
              <a:rPr lang="en-US" altLang="ja-JP" dirty="0" smtClean="0"/>
              <a:t> </a:t>
            </a:r>
            <a:r>
              <a:rPr lang="en-US" altLang="ja-JP" dirty="0"/>
              <a:t>Simulation results</a:t>
            </a:r>
            <a:endParaRPr kumimoji="1" lang="ja-JP" altLang="en-US" dirty="0"/>
          </a:p>
        </p:txBody>
      </p:sp>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15</a:t>
            </a:fld>
            <a:endParaRPr lang="en-US" altLang="ja-JP" dirty="0"/>
          </a:p>
        </p:txBody>
      </p:sp>
      <p:sp>
        <p:nvSpPr>
          <p:cNvPr id="6" name="テキスト ボックス 5"/>
          <p:cNvSpPr txBox="1"/>
          <p:nvPr/>
        </p:nvSpPr>
        <p:spPr>
          <a:xfrm>
            <a:off x="792194" y="1661899"/>
            <a:ext cx="7560406" cy="830997"/>
          </a:xfrm>
          <a:prstGeom prst="rect">
            <a:avLst/>
          </a:prstGeom>
          <a:noFill/>
          <a:ln w="19050">
            <a:solidFill>
              <a:srgbClr val="FF0000"/>
            </a:solidFill>
          </a:ln>
        </p:spPr>
        <p:txBody>
          <a:bodyPr wrap="square" rtlCol="0">
            <a:spAutoFit/>
          </a:bodyPr>
          <a:lstStyle/>
          <a:p>
            <a:r>
              <a:rPr lang="en-US" altLang="ja-JP" sz="2400" dirty="0"/>
              <a:t>The throughput of the WLAN becomes deteriorates with increase of number of BT </a:t>
            </a:r>
            <a:r>
              <a:rPr lang="en-US" altLang="ja-JP" sz="2400" dirty="0" smtClean="0"/>
              <a:t>nodes.</a:t>
            </a:r>
            <a:endParaRPr kumimoji="1" lang="ja-JP" altLang="en-US" sz="2400" dirty="0"/>
          </a:p>
        </p:txBody>
      </p:sp>
      <p:sp>
        <p:nvSpPr>
          <p:cNvPr id="11" name="テキスト ボックス 10"/>
          <p:cNvSpPr txBox="1"/>
          <p:nvPr/>
        </p:nvSpPr>
        <p:spPr>
          <a:xfrm>
            <a:off x="4860032" y="6021288"/>
            <a:ext cx="3311723" cy="338554"/>
          </a:xfrm>
          <a:prstGeom prst="rect">
            <a:avLst/>
          </a:prstGeom>
          <a:noFill/>
        </p:spPr>
        <p:txBody>
          <a:bodyPr wrap="square" rtlCol="0">
            <a:spAutoFit/>
          </a:bodyPr>
          <a:lstStyle/>
          <a:p>
            <a:pPr algn="ctr"/>
            <a:r>
              <a:rPr kumimoji="1" lang="en-US" altLang="ja-JP" sz="1600" dirty="0" smtClean="0"/>
              <a:t>Average node throughput</a:t>
            </a:r>
            <a:endParaRPr kumimoji="1" lang="ja-JP" altLang="en-US" sz="1600" dirty="0"/>
          </a:p>
        </p:txBody>
      </p:sp>
      <p:grpSp>
        <p:nvGrpSpPr>
          <p:cNvPr id="12" name="グループ化 11"/>
          <p:cNvGrpSpPr/>
          <p:nvPr/>
        </p:nvGrpSpPr>
        <p:grpSpPr>
          <a:xfrm>
            <a:off x="6375970" y="4375512"/>
            <a:ext cx="304471" cy="366663"/>
            <a:chOff x="7092280" y="4581128"/>
            <a:chExt cx="304471" cy="366663"/>
          </a:xfrm>
        </p:grpSpPr>
        <p:sp>
          <p:nvSpPr>
            <p:cNvPr id="13" name="円/楕円 12"/>
            <p:cNvSpPr/>
            <p:nvPr/>
          </p:nvSpPr>
          <p:spPr bwMode="auto">
            <a:xfrm>
              <a:off x="7092280" y="4581128"/>
              <a:ext cx="108012" cy="366663"/>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cxnSp>
          <p:nvCxnSpPr>
            <p:cNvPr id="14" name="直線矢印コネクタ 13"/>
            <p:cNvCxnSpPr/>
            <p:nvPr/>
          </p:nvCxnSpPr>
          <p:spPr bwMode="auto">
            <a:xfrm>
              <a:off x="7144723" y="4947791"/>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54575" y="3059559"/>
            <a:ext cx="131762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3356992"/>
            <a:ext cx="2880000" cy="1979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3968" y="3284984"/>
            <a:ext cx="4572000" cy="2852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5924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Resource usage</a:t>
            </a:r>
            <a:endParaRPr kumimoji="1" lang="ja-JP" altLang="en-US" dirty="0"/>
          </a:p>
        </p:txBody>
      </p:sp>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16</a:t>
            </a:fld>
            <a:endParaRPr lang="en-US" altLang="ja-JP" dirty="0"/>
          </a:p>
        </p:txBody>
      </p:sp>
      <p:pic>
        <p:nvPicPr>
          <p:cNvPr id="6" name="Picture 4" descr="C:\prj\DSA\アプリ・システムコンセプト\Simulation\2011-1027_allcases_with_log\case4-4\case4-4_WiFi3ch_BT4ch_html_files\phy_unused_l_rsc_snap_005.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272" t="6625" r="9983"/>
          <a:stretch/>
        </p:blipFill>
        <p:spPr bwMode="auto">
          <a:xfrm>
            <a:off x="4644488" y="1991555"/>
            <a:ext cx="4320000" cy="352705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C:\prj\DSA\アプリ・システムコンセプト\Simulation\2011-1027_allcases_with_log\case4\case4_WiFi3ch_BT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300" t="4718" r="8576"/>
          <a:stretch/>
        </p:blipFill>
        <p:spPr bwMode="auto">
          <a:xfrm>
            <a:off x="107504" y="1916832"/>
            <a:ext cx="4391026" cy="36004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テキスト ボックス 9"/>
          <p:cNvSpPr txBox="1"/>
          <p:nvPr/>
        </p:nvSpPr>
        <p:spPr>
          <a:xfrm>
            <a:off x="5688124" y="5589240"/>
            <a:ext cx="1872208" cy="400110"/>
          </a:xfrm>
          <a:prstGeom prst="rect">
            <a:avLst/>
          </a:prstGeom>
          <a:noFill/>
        </p:spPr>
        <p:txBody>
          <a:bodyPr wrap="square" rtlCol="0">
            <a:spAutoFit/>
          </a:bodyPr>
          <a:lstStyle/>
          <a:p>
            <a:pPr algn="ctr"/>
            <a:r>
              <a:rPr kumimoji="1" lang="en-US" altLang="ja-JP" sz="2000" dirty="0" smtClean="0"/>
              <a:t>Case3-4</a:t>
            </a:r>
            <a:endParaRPr kumimoji="1" lang="ja-JP" altLang="en-US" sz="2000" dirty="0"/>
          </a:p>
        </p:txBody>
      </p:sp>
      <p:sp>
        <p:nvSpPr>
          <p:cNvPr id="11" name="テキスト ボックス 10"/>
          <p:cNvSpPr txBox="1"/>
          <p:nvPr/>
        </p:nvSpPr>
        <p:spPr>
          <a:xfrm>
            <a:off x="1403995" y="5589240"/>
            <a:ext cx="1872208" cy="400110"/>
          </a:xfrm>
          <a:prstGeom prst="rect">
            <a:avLst/>
          </a:prstGeom>
          <a:noFill/>
        </p:spPr>
        <p:txBody>
          <a:bodyPr wrap="square" rtlCol="0">
            <a:spAutoFit/>
          </a:bodyPr>
          <a:lstStyle/>
          <a:p>
            <a:pPr algn="ctr"/>
            <a:r>
              <a:rPr kumimoji="1" lang="en-US" altLang="ja-JP" sz="2000" dirty="0" smtClean="0"/>
              <a:t>Case3-1</a:t>
            </a:r>
            <a:endParaRPr kumimoji="1" lang="ja-JP" altLang="en-US" sz="2000" dirty="0"/>
          </a:p>
        </p:txBody>
      </p:sp>
    </p:spTree>
    <p:extLst>
      <p:ext uri="{BB962C8B-B14F-4D97-AF65-F5344CB8AC3E}">
        <p14:creationId xmlns:p14="http://schemas.microsoft.com/office/powerpoint/2010/main" xmlns="" val="4116259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4572000" y="2410340"/>
            <a:ext cx="3600000" cy="3610231"/>
            <a:chOff x="4572000" y="2410340"/>
            <a:chExt cx="3600000" cy="3610231"/>
          </a:xfrm>
        </p:grpSpPr>
        <p:pic>
          <p:nvPicPr>
            <p:cNvPr id="16" name="Picture 2" descr="C:\prj\DSA\アプリ・システムコンセプト\Simulation\2011-1027_allcases_with_log\case3-4\case3-4_WiFi3ch_DSA4c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2420570"/>
              <a:ext cx="3600000" cy="360000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20" name="テキスト ボックス 19"/>
            <p:cNvSpPr txBox="1"/>
            <p:nvPr/>
          </p:nvSpPr>
          <p:spPr>
            <a:xfrm>
              <a:off x="4577969" y="2410340"/>
              <a:ext cx="857927" cy="338554"/>
            </a:xfrm>
            <a:prstGeom prst="rect">
              <a:avLst/>
            </a:prstGeom>
            <a:noFill/>
          </p:spPr>
          <p:txBody>
            <a:bodyPr wrap="none" rtlCol="0">
              <a:spAutoFit/>
            </a:bodyPr>
            <a:lstStyle/>
            <a:p>
              <a:r>
                <a:rPr kumimoji="1" lang="en-US" altLang="ja-JP" sz="1600" dirty="0" smtClean="0"/>
                <a:t>Case4-4</a:t>
              </a:r>
              <a:endParaRPr kumimoji="1" lang="ja-JP" altLang="en-US" sz="1600" dirty="0"/>
            </a:p>
          </p:txBody>
        </p:sp>
      </p:grpSp>
      <p:sp>
        <p:nvSpPr>
          <p:cNvPr id="2" name="タイトル 1"/>
          <p:cNvSpPr>
            <a:spLocks noGrp="1"/>
          </p:cNvSpPr>
          <p:nvPr>
            <p:ph type="title"/>
          </p:nvPr>
        </p:nvSpPr>
        <p:spPr/>
        <p:txBody>
          <a:bodyPr/>
          <a:lstStyle/>
          <a:p>
            <a:r>
              <a:rPr kumimoji="1" lang="en-US" altLang="ja-JP" dirty="0" smtClean="0"/>
              <a:t>Case4</a:t>
            </a:r>
            <a:r>
              <a:rPr lang="en-US" altLang="ja-JP" dirty="0"/>
              <a:t>: Setting &amp; Location</a:t>
            </a:r>
            <a:endParaRPr kumimoji="1" lang="ja-JP" altLang="en-US" dirty="0"/>
          </a:p>
        </p:txBody>
      </p:sp>
      <p:sp>
        <p:nvSpPr>
          <p:cNvPr id="4" name="日付プレースホルダー 3"/>
          <p:cNvSpPr>
            <a:spLocks noGrp="1"/>
          </p:cNvSpPr>
          <p:nvPr>
            <p:ph type="dt" sz="half" idx="10"/>
          </p:nvPr>
        </p:nvSpPr>
        <p:spPr/>
        <p:txBody>
          <a:bodyPr/>
          <a:lstStyle/>
          <a:p>
            <a:r>
              <a:rPr lang="en-US" altLang="ja-JP" dirty="0" smtClean="0"/>
              <a:t>November, 2011</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5CA2EE14-C122-4D9A-9D36-15EA92E7C385}" type="slidenum">
              <a:rPr lang="en-US" altLang="ja-JP" smtClean="0"/>
              <a:pPr/>
              <a:t>17</a:t>
            </a:fld>
            <a:endParaRPr lang="en-US" altLang="ja-JP" dirty="0"/>
          </a:p>
        </p:txBody>
      </p:sp>
      <p:sp>
        <p:nvSpPr>
          <p:cNvPr id="12" name="テキスト ボックス 11"/>
          <p:cNvSpPr txBox="1"/>
          <p:nvPr/>
        </p:nvSpPr>
        <p:spPr>
          <a:xfrm>
            <a:off x="5435896" y="6054819"/>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420570"/>
            <a:ext cx="3914775" cy="159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 name="グループ化 8"/>
          <p:cNvGrpSpPr/>
          <p:nvPr/>
        </p:nvGrpSpPr>
        <p:grpSpPr>
          <a:xfrm>
            <a:off x="4572000" y="2420570"/>
            <a:ext cx="3600000" cy="3589931"/>
            <a:chOff x="4572000" y="2420570"/>
            <a:chExt cx="3600000" cy="3589931"/>
          </a:xfrm>
        </p:grpSpPr>
        <p:pic>
          <p:nvPicPr>
            <p:cNvPr id="15" name="Picture 2" descr="C:\prj\DSA\アプリ・システムコンセプト\Simulation\2011-1027_allcases_with_log\case3-3\case3-3_WiFi3ch_DSA3ch.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2420570"/>
              <a:ext cx="3600000" cy="358993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9" name="テキスト ボックス 18"/>
            <p:cNvSpPr txBox="1"/>
            <p:nvPr/>
          </p:nvSpPr>
          <p:spPr>
            <a:xfrm>
              <a:off x="4577969" y="2420570"/>
              <a:ext cx="857927" cy="338554"/>
            </a:xfrm>
            <a:prstGeom prst="rect">
              <a:avLst/>
            </a:prstGeom>
            <a:noFill/>
          </p:spPr>
          <p:txBody>
            <a:bodyPr wrap="none" rtlCol="0">
              <a:spAutoFit/>
            </a:bodyPr>
            <a:lstStyle/>
            <a:p>
              <a:r>
                <a:rPr kumimoji="1" lang="en-US" altLang="ja-JP" sz="1600" dirty="0" smtClean="0"/>
                <a:t>Case4-3</a:t>
              </a:r>
              <a:endParaRPr kumimoji="1" lang="ja-JP" altLang="en-US" sz="1600" dirty="0"/>
            </a:p>
          </p:txBody>
        </p:sp>
      </p:grpSp>
      <p:grpSp>
        <p:nvGrpSpPr>
          <p:cNvPr id="8" name="グループ化 7"/>
          <p:cNvGrpSpPr/>
          <p:nvPr/>
        </p:nvGrpSpPr>
        <p:grpSpPr>
          <a:xfrm>
            <a:off x="4572000" y="2415310"/>
            <a:ext cx="3600000" cy="3600450"/>
            <a:chOff x="4572000" y="2420938"/>
            <a:chExt cx="3600000" cy="3600450"/>
          </a:xfrm>
        </p:grpSpPr>
        <p:pic>
          <p:nvPicPr>
            <p:cNvPr id="14" name="Picture 2" descr="C:\prj\DSA\アプリ・システムコンセプト\Simulation\2011-1027_allcases_with_log\case3-2\case3-2_WiFi3ch_DSA2ch.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2436514"/>
              <a:ext cx="3600000" cy="358487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8" name="テキスト ボックス 17"/>
            <p:cNvSpPr txBox="1"/>
            <p:nvPr/>
          </p:nvSpPr>
          <p:spPr>
            <a:xfrm>
              <a:off x="4581045" y="2420938"/>
              <a:ext cx="857927" cy="338554"/>
            </a:xfrm>
            <a:prstGeom prst="rect">
              <a:avLst/>
            </a:prstGeom>
            <a:noFill/>
          </p:spPr>
          <p:txBody>
            <a:bodyPr wrap="none" rtlCol="0">
              <a:spAutoFit/>
            </a:bodyPr>
            <a:lstStyle/>
            <a:p>
              <a:r>
                <a:rPr kumimoji="1" lang="en-US" altLang="ja-JP" sz="1600" dirty="0" smtClean="0"/>
                <a:t>Case4-2</a:t>
              </a:r>
              <a:endParaRPr kumimoji="1" lang="ja-JP" altLang="en-US" sz="1600" dirty="0"/>
            </a:p>
          </p:txBody>
        </p:sp>
      </p:grpSp>
      <p:grpSp>
        <p:nvGrpSpPr>
          <p:cNvPr id="3" name="グループ化 2"/>
          <p:cNvGrpSpPr/>
          <p:nvPr/>
        </p:nvGrpSpPr>
        <p:grpSpPr>
          <a:xfrm>
            <a:off x="4572000" y="2420570"/>
            <a:ext cx="3600000" cy="3611013"/>
            <a:chOff x="4572000" y="2420570"/>
            <a:chExt cx="3600000" cy="3611013"/>
          </a:xfrm>
        </p:grpSpPr>
        <p:pic>
          <p:nvPicPr>
            <p:cNvPr id="7" name="Picture 2" descr="C:\prj\DSA\アプリ・システムコンセプト\Simulation\2011-1027_allcases_with_log\case3\case3_WiFi3ch_DSA.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0" y="2426319"/>
              <a:ext cx="3600000" cy="360526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7" name="テキスト ボックス 16"/>
            <p:cNvSpPr txBox="1"/>
            <p:nvPr/>
          </p:nvSpPr>
          <p:spPr>
            <a:xfrm>
              <a:off x="4577969" y="2420570"/>
              <a:ext cx="857927" cy="338554"/>
            </a:xfrm>
            <a:prstGeom prst="rect">
              <a:avLst/>
            </a:prstGeom>
            <a:noFill/>
          </p:spPr>
          <p:txBody>
            <a:bodyPr wrap="none" rtlCol="0">
              <a:spAutoFit/>
            </a:bodyPr>
            <a:lstStyle/>
            <a:p>
              <a:r>
                <a:rPr kumimoji="1" lang="en-US" altLang="ja-JP" sz="1600" dirty="0" smtClean="0"/>
                <a:t>Case4-1</a:t>
              </a:r>
              <a:endParaRPr kumimoji="1" lang="ja-JP" altLang="en-US" sz="1600" dirty="0"/>
            </a:p>
          </p:txBody>
        </p:sp>
      </p:grpSp>
      <p:sp>
        <p:nvSpPr>
          <p:cNvPr id="22" name="コンテンツ プレースホルダー 1"/>
          <p:cNvSpPr txBox="1">
            <a:spLocks/>
          </p:cNvSpPr>
          <p:nvPr/>
        </p:nvSpPr>
        <p:spPr>
          <a:xfrm>
            <a:off x="685800" y="1628800"/>
            <a:ext cx="7772400" cy="7841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dirty="0" smtClean="0"/>
              <a:t>Adding DSA group to Case1.</a:t>
            </a:r>
          </a:p>
        </p:txBody>
      </p:sp>
    </p:spTree>
    <p:extLst>
      <p:ext uri="{BB962C8B-B14F-4D97-AF65-F5344CB8AC3E}">
        <p14:creationId xmlns:p14="http://schemas.microsoft.com/office/powerpoint/2010/main" xmlns="" val="187148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Case4: Simulation results</a:t>
            </a:r>
            <a:endParaRPr kumimoji="1" lang="ja-JP" altLang="en-US" dirty="0"/>
          </a:p>
        </p:txBody>
      </p:sp>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18</a:t>
            </a:fld>
            <a:endParaRPr lang="en-US" altLang="ja-JP" dirty="0"/>
          </a:p>
        </p:txBody>
      </p:sp>
      <p:sp>
        <p:nvSpPr>
          <p:cNvPr id="7" name="テキスト ボックス 6"/>
          <p:cNvSpPr txBox="1"/>
          <p:nvPr/>
        </p:nvSpPr>
        <p:spPr>
          <a:xfrm>
            <a:off x="972245" y="1661899"/>
            <a:ext cx="7200206" cy="830997"/>
          </a:xfrm>
          <a:prstGeom prst="rect">
            <a:avLst/>
          </a:prstGeom>
          <a:noFill/>
          <a:ln w="19050">
            <a:solidFill>
              <a:srgbClr val="FF0000"/>
            </a:solidFill>
          </a:ln>
        </p:spPr>
        <p:txBody>
          <a:bodyPr wrap="square" lIns="36000" rIns="36000" rtlCol="0">
            <a:spAutoFit/>
          </a:bodyPr>
          <a:lstStyle/>
          <a:p>
            <a:pPr algn="ctr"/>
            <a:r>
              <a:rPr kumimoji="1" lang="en-US" altLang="ja-JP" sz="2400" dirty="0" smtClean="0"/>
              <a:t>Even if the number of DSA nodes increase, </a:t>
            </a:r>
          </a:p>
          <a:p>
            <a:pPr algn="ctr"/>
            <a:r>
              <a:rPr kumimoji="1" lang="en-US" altLang="ja-JP" sz="2400" dirty="0" smtClean="0"/>
              <a:t>throughput of the WLAN </a:t>
            </a:r>
            <a:r>
              <a:rPr kumimoji="1" lang="en-US" altLang="ja-JP" sz="2400" dirty="0" smtClean="0"/>
              <a:t>does not deteriorate.</a:t>
            </a:r>
            <a:endParaRPr kumimoji="1" lang="ja-JP" altLang="en-US" sz="2400" dirty="0"/>
          </a:p>
        </p:txBody>
      </p:sp>
      <p:sp>
        <p:nvSpPr>
          <p:cNvPr id="11" name="テキスト ボックス 10"/>
          <p:cNvSpPr txBox="1"/>
          <p:nvPr/>
        </p:nvSpPr>
        <p:spPr>
          <a:xfrm>
            <a:off x="4860032" y="6021288"/>
            <a:ext cx="3311723" cy="338554"/>
          </a:xfrm>
          <a:prstGeom prst="rect">
            <a:avLst/>
          </a:prstGeom>
          <a:noFill/>
        </p:spPr>
        <p:txBody>
          <a:bodyPr wrap="square" rtlCol="0">
            <a:spAutoFit/>
          </a:bodyPr>
          <a:lstStyle/>
          <a:p>
            <a:pPr algn="ctr"/>
            <a:r>
              <a:rPr kumimoji="1" lang="en-US" altLang="ja-JP" sz="1600" dirty="0" smtClean="0"/>
              <a:t>Average node throughput</a:t>
            </a:r>
            <a:endParaRPr kumimoji="1" lang="ja-JP" altLang="en-US" sz="1600" dirty="0"/>
          </a:p>
        </p:txBody>
      </p:sp>
      <p:grpSp>
        <p:nvGrpSpPr>
          <p:cNvPr id="12" name="グループ化 11"/>
          <p:cNvGrpSpPr/>
          <p:nvPr/>
        </p:nvGrpSpPr>
        <p:grpSpPr>
          <a:xfrm>
            <a:off x="7363873" y="4718521"/>
            <a:ext cx="304471" cy="366663"/>
            <a:chOff x="7092280" y="4581128"/>
            <a:chExt cx="304471" cy="366663"/>
          </a:xfrm>
        </p:grpSpPr>
        <p:sp>
          <p:nvSpPr>
            <p:cNvPr id="13" name="円/楕円 12"/>
            <p:cNvSpPr/>
            <p:nvPr/>
          </p:nvSpPr>
          <p:spPr bwMode="auto">
            <a:xfrm>
              <a:off x="7092280" y="4581128"/>
              <a:ext cx="108012" cy="366663"/>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cxnSp>
          <p:nvCxnSpPr>
            <p:cNvPr id="14" name="直線矢印コネクタ 13"/>
            <p:cNvCxnSpPr/>
            <p:nvPr/>
          </p:nvCxnSpPr>
          <p:spPr bwMode="auto">
            <a:xfrm>
              <a:off x="7144723" y="4947791"/>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49813" y="3068960"/>
            <a:ext cx="1322387" cy="238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938" y="3356992"/>
            <a:ext cx="2880000" cy="1979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3910" y="3284538"/>
            <a:ext cx="4572000" cy="281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9661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Resource usage</a:t>
            </a:r>
            <a:endParaRPr kumimoji="1" lang="ja-JP" altLang="en-US" dirty="0"/>
          </a:p>
        </p:txBody>
      </p:sp>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19</a:t>
            </a:fld>
            <a:endParaRPr lang="en-US" altLang="ja-JP" dirty="0"/>
          </a:p>
        </p:txBody>
      </p:sp>
      <p:pic>
        <p:nvPicPr>
          <p:cNvPr id="6" name="Picture 4" descr="C:\prj\DSA\アプリ・システムコンセプト\Simulation\2011-1027_allcases_with_log\case3-4\case3-4_WiFi3ch_DSA4ch_html_files\phy_unused_l_rsc_snap_005.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274" t="6626" r="10341"/>
          <a:stretch/>
        </p:blipFill>
        <p:spPr bwMode="auto">
          <a:xfrm>
            <a:off x="4572480" y="1989138"/>
            <a:ext cx="4320000" cy="354193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テキスト ボックス 6"/>
          <p:cNvSpPr txBox="1"/>
          <p:nvPr/>
        </p:nvSpPr>
        <p:spPr>
          <a:xfrm>
            <a:off x="5688124" y="5589240"/>
            <a:ext cx="1872208" cy="400110"/>
          </a:xfrm>
          <a:prstGeom prst="rect">
            <a:avLst/>
          </a:prstGeom>
          <a:noFill/>
        </p:spPr>
        <p:txBody>
          <a:bodyPr wrap="square" rtlCol="0">
            <a:spAutoFit/>
          </a:bodyPr>
          <a:lstStyle/>
          <a:p>
            <a:pPr algn="ctr"/>
            <a:r>
              <a:rPr kumimoji="1" lang="en-US" altLang="ja-JP" sz="2000" dirty="0" smtClean="0"/>
              <a:t>Case4-4</a:t>
            </a:r>
            <a:endParaRPr kumimoji="1" lang="ja-JP" altLang="en-US" sz="2000" dirty="0"/>
          </a:p>
        </p:txBody>
      </p:sp>
      <p:sp>
        <p:nvSpPr>
          <p:cNvPr id="8" name="テキスト ボックス 7"/>
          <p:cNvSpPr txBox="1"/>
          <p:nvPr/>
        </p:nvSpPr>
        <p:spPr>
          <a:xfrm>
            <a:off x="1403995" y="5589240"/>
            <a:ext cx="1872208" cy="400110"/>
          </a:xfrm>
          <a:prstGeom prst="rect">
            <a:avLst/>
          </a:prstGeom>
          <a:noFill/>
        </p:spPr>
        <p:txBody>
          <a:bodyPr wrap="square" rtlCol="0">
            <a:spAutoFit/>
          </a:bodyPr>
          <a:lstStyle/>
          <a:p>
            <a:pPr algn="ctr"/>
            <a:r>
              <a:rPr kumimoji="1" lang="en-US" altLang="ja-JP" sz="2000" dirty="0" smtClean="0"/>
              <a:t>Case4-1</a:t>
            </a:r>
            <a:endParaRPr kumimoji="1" lang="ja-JP" altLang="en-US" sz="2000" dirty="0"/>
          </a:p>
        </p:txBody>
      </p:sp>
      <p:pic>
        <p:nvPicPr>
          <p:cNvPr id="9" name="Picture 2" descr="C:\prj\DSA\アプリ・システムコンセプト\Simulation\2011-1027_allcases_with_log\case3\case3_WiFi3ch_DSA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289" t="6503" r="9975"/>
          <a:stretch/>
        </p:blipFill>
        <p:spPr bwMode="auto">
          <a:xfrm>
            <a:off x="35496" y="1989138"/>
            <a:ext cx="4321175" cy="35329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2254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dirty="0" smtClean="0"/>
              <a:t>November, 2011</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a:t>Slide </a:t>
            </a:r>
            <a:fld id="{9B45858E-CD0C-4B00-B0BE-7BAAA3F96F6C}" type="slidenum">
              <a:rPr lang="en-US" altLang="ja-JP"/>
              <a:pPr/>
              <a:t>2</a:t>
            </a:fld>
            <a:endParaRPr lang="en-US" altLang="ja-JP" dirty="0"/>
          </a:p>
        </p:txBody>
      </p:sp>
      <p:sp>
        <p:nvSpPr>
          <p:cNvPr id="26626" name="Rectangle 2"/>
          <p:cNvSpPr>
            <a:spLocks noGrp="1" noChangeArrowheads="1"/>
          </p:cNvSpPr>
          <p:nvPr>
            <p:ph type="ctrTitle"/>
          </p:nvPr>
        </p:nvSpPr>
        <p:spPr>
          <a:xfrm>
            <a:off x="685800" y="2286000"/>
            <a:ext cx="7772400" cy="1143000"/>
          </a:xfrm>
        </p:spPr>
        <p:txBody>
          <a:bodyPr/>
          <a:lstStyle/>
          <a:p>
            <a:r>
              <a:rPr lang="en-US" altLang="ja-JP" dirty="0" smtClean="0"/>
              <a:t>Performance simulation of DSA system</a:t>
            </a:r>
            <a:endParaRPr lang="ja-JP" altLang="ja-JP" dirty="0"/>
          </a:p>
        </p:txBody>
      </p:sp>
      <p:graphicFrame>
        <p:nvGraphicFramePr>
          <p:cNvPr id="7" name="Object 44"/>
          <p:cNvGraphicFramePr>
            <a:graphicFrameLocks noChangeAspect="1"/>
          </p:cNvGraphicFramePr>
          <p:nvPr>
            <p:extLst>
              <p:ext uri="{D42A27DB-BD31-4B8C-83A1-F6EECF244321}">
                <p14:modId xmlns:p14="http://schemas.microsoft.com/office/powerpoint/2010/main" xmlns="" val="3343858423"/>
              </p:ext>
            </p:extLst>
          </p:nvPr>
        </p:nvGraphicFramePr>
        <p:xfrm>
          <a:off x="962025" y="3865563"/>
          <a:ext cx="7026275" cy="2311400"/>
        </p:xfrm>
        <a:graphic>
          <a:graphicData uri="http://schemas.openxmlformats.org/presentationml/2006/ole">
            <p:oleObj spid="_x0000_s26676" name="Document" r:id="rId3" imgW="8517357" imgH="2816991" progId="Word.Document.8">
              <p:embed/>
            </p:oleObj>
          </a:graphicData>
        </a:graphic>
      </p:graphicFrame>
      <p:sp>
        <p:nvSpPr>
          <p:cNvPr id="8" name="Rectangle 12"/>
          <p:cNvSpPr>
            <a:spLocks noChangeArrowheads="1"/>
          </p:cNvSpPr>
          <p:nvPr/>
        </p:nvSpPr>
        <p:spPr bwMode="auto">
          <a:xfrm>
            <a:off x="539552" y="3480048"/>
            <a:ext cx="1447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a:spcBef>
                <a:spcPct val="20000"/>
              </a:spcBef>
            </a:pPr>
            <a:r>
              <a:rPr lang="en-US" altLang="ja-JP" sz="2000" b="1" dirty="0">
                <a:latin typeface="Times New Roman" pitchFamily="18" charset="0"/>
              </a:rPr>
              <a:t>Authors:</a:t>
            </a:r>
            <a:endParaRPr lang="en-US" altLang="ja-JP" sz="2000" dirty="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smtClean="0"/>
              <a:t>Case5 to 7 : </a:t>
            </a:r>
            <a:r>
              <a:rPr lang="en-US" altLang="ja-JP" dirty="0"/>
              <a:t>Setting &amp; Location</a:t>
            </a:r>
            <a:endParaRPr kumimoji="1" lang="ja-JP" altLang="en-US" dirty="0"/>
          </a:p>
        </p:txBody>
      </p:sp>
      <p:sp>
        <p:nvSpPr>
          <p:cNvPr id="4" name="日付プレースホルダー 3"/>
          <p:cNvSpPr>
            <a:spLocks noGrp="1"/>
          </p:cNvSpPr>
          <p:nvPr>
            <p:ph type="dt" sz="half" idx="10"/>
          </p:nvPr>
        </p:nvSpPr>
        <p:spPr/>
        <p:txBody>
          <a:bodyPr/>
          <a:lstStyle/>
          <a:p>
            <a:r>
              <a:rPr lang="en-US" altLang="ja-JP" dirty="0" smtClean="0"/>
              <a:t>November, 2011</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5CA2EE14-C122-4D9A-9D36-15EA92E7C385}" type="slidenum">
              <a:rPr lang="en-US" altLang="ja-JP" smtClean="0"/>
              <a:pPr/>
              <a:t>20</a:t>
            </a:fld>
            <a:endParaRPr lang="en-US" altLang="ja-JP" dirty="0"/>
          </a:p>
        </p:txBody>
      </p:sp>
      <p:sp>
        <p:nvSpPr>
          <p:cNvPr id="10" name="テキスト ボックス 9"/>
          <p:cNvSpPr txBox="1"/>
          <p:nvPr/>
        </p:nvSpPr>
        <p:spPr>
          <a:xfrm>
            <a:off x="5435896" y="6093296"/>
            <a:ext cx="1872208" cy="369332"/>
          </a:xfrm>
          <a:prstGeom prst="rect">
            <a:avLst/>
          </a:prstGeom>
          <a:noFill/>
        </p:spPr>
        <p:txBody>
          <a:bodyPr wrap="square" rtlCol="0">
            <a:spAutoFit/>
          </a:bodyPr>
          <a:lstStyle/>
          <a:p>
            <a:pPr algn="ctr"/>
            <a:r>
              <a:rPr kumimoji="1" lang="en-US" altLang="ja-JP" sz="1800" dirty="0" smtClean="0"/>
              <a:t>Node location</a:t>
            </a:r>
            <a:endParaRPr kumimoji="1" lang="ja-JP" altLang="en-US" sz="1800" dirty="0"/>
          </a:p>
        </p:txBody>
      </p:sp>
      <p:sp>
        <p:nvSpPr>
          <p:cNvPr id="2" name="テキスト ボックス 1"/>
          <p:cNvSpPr txBox="1"/>
          <p:nvPr/>
        </p:nvSpPr>
        <p:spPr>
          <a:xfrm>
            <a:off x="1259632" y="1628800"/>
            <a:ext cx="6624736" cy="461665"/>
          </a:xfrm>
          <a:prstGeom prst="rect">
            <a:avLst/>
          </a:prstGeom>
          <a:noFill/>
        </p:spPr>
        <p:txBody>
          <a:bodyPr wrap="square" rtlCol="0">
            <a:spAutoFit/>
          </a:bodyPr>
          <a:lstStyle/>
          <a:p>
            <a:r>
              <a:rPr kumimoji="1" lang="en-US" altLang="ja-JP" sz="2400" dirty="0"/>
              <a:t>Coexistence with WLAN, BT, DSA</a:t>
            </a:r>
            <a:endParaRPr kumimoji="1" lang="ja-JP" altLang="en-US" sz="2400" dirty="0"/>
          </a:p>
        </p:txBody>
      </p:sp>
      <p:grpSp>
        <p:nvGrpSpPr>
          <p:cNvPr id="9" name="グループ化 8"/>
          <p:cNvGrpSpPr/>
          <p:nvPr/>
        </p:nvGrpSpPr>
        <p:grpSpPr>
          <a:xfrm>
            <a:off x="4559286" y="2396033"/>
            <a:ext cx="3594752" cy="3600000"/>
            <a:chOff x="4559286" y="2396033"/>
            <a:chExt cx="3594752" cy="3600000"/>
          </a:xfrm>
        </p:grpSpPr>
        <p:pic>
          <p:nvPicPr>
            <p:cNvPr id="16" name="Picture 2" descr="C:\prj\DSA\アプリ・システムコンセプト\Simulation\2011-1031_case567-2\case7-2\case7-2_WiFi3ch_WiFi1ch_DSA2ch_B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59286" y="2396033"/>
              <a:ext cx="3594752" cy="36000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5" name="テキスト ボックス 14"/>
            <p:cNvSpPr txBox="1"/>
            <p:nvPr/>
          </p:nvSpPr>
          <p:spPr>
            <a:xfrm>
              <a:off x="4559286" y="2396033"/>
              <a:ext cx="686406" cy="338554"/>
            </a:xfrm>
            <a:prstGeom prst="rect">
              <a:avLst/>
            </a:prstGeom>
            <a:noFill/>
          </p:spPr>
          <p:txBody>
            <a:bodyPr wrap="none" rtlCol="0">
              <a:spAutoFit/>
            </a:bodyPr>
            <a:lstStyle/>
            <a:p>
              <a:r>
                <a:rPr kumimoji="1" lang="en-US" altLang="ja-JP" sz="1600" dirty="0" smtClean="0"/>
                <a:t>Case7</a:t>
              </a:r>
              <a:endParaRPr kumimoji="1" lang="ja-JP" altLang="en-US" sz="1600" dirty="0"/>
            </a:p>
          </p:txBody>
        </p:sp>
      </p:grpSp>
      <p:grpSp>
        <p:nvGrpSpPr>
          <p:cNvPr id="17" name="グループ化 16"/>
          <p:cNvGrpSpPr/>
          <p:nvPr/>
        </p:nvGrpSpPr>
        <p:grpSpPr>
          <a:xfrm>
            <a:off x="4554038" y="2390770"/>
            <a:ext cx="3600000" cy="3610526"/>
            <a:chOff x="5245692" y="2408237"/>
            <a:chExt cx="3600000" cy="3610526"/>
          </a:xfrm>
        </p:grpSpPr>
        <p:pic>
          <p:nvPicPr>
            <p:cNvPr id="18" name="Picture 2" descr="C:\prj\DSA\アプリ・システムコンセプト\Simulation\2011-1031_case567-2\case5-2\case5-2_WiFi3ch_WiFi1ch_DSA2ch.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45692" y="2408237"/>
              <a:ext cx="3600000" cy="361052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4" name="テキスト ボックス 13"/>
            <p:cNvSpPr txBox="1"/>
            <p:nvPr/>
          </p:nvSpPr>
          <p:spPr>
            <a:xfrm>
              <a:off x="5245692" y="2411849"/>
              <a:ext cx="686406" cy="338554"/>
            </a:xfrm>
            <a:prstGeom prst="rect">
              <a:avLst/>
            </a:prstGeom>
            <a:noFill/>
          </p:spPr>
          <p:txBody>
            <a:bodyPr wrap="none" rtlCol="0">
              <a:spAutoFit/>
            </a:bodyPr>
            <a:lstStyle/>
            <a:p>
              <a:r>
                <a:rPr kumimoji="1" lang="en-US" altLang="ja-JP" sz="1600" dirty="0" smtClean="0"/>
                <a:t>Case6</a:t>
              </a:r>
              <a:endParaRPr kumimoji="1" lang="ja-JP" altLang="en-US" sz="1600" dirty="0"/>
            </a:p>
          </p:txBody>
        </p:sp>
      </p:grpSp>
      <p:grpSp>
        <p:nvGrpSpPr>
          <p:cNvPr id="19" name="グループ化 18"/>
          <p:cNvGrpSpPr/>
          <p:nvPr/>
        </p:nvGrpSpPr>
        <p:grpSpPr>
          <a:xfrm>
            <a:off x="4554038" y="2381250"/>
            <a:ext cx="3600000" cy="3600000"/>
            <a:chOff x="2139555" y="3285283"/>
            <a:chExt cx="3600000" cy="3600000"/>
          </a:xfrm>
        </p:grpSpPr>
        <p:pic>
          <p:nvPicPr>
            <p:cNvPr id="20" name="Picture 2" descr="C:\prj\DSA\アプリ・システムコンセプト\Simulation\2011-1031_case567-2\case6-2\case6-2_WiFi3ch_WiFi1ch_BT2ch.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39555" y="3285283"/>
              <a:ext cx="3600000" cy="36000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3" name="テキスト ボックス 12"/>
            <p:cNvSpPr txBox="1"/>
            <p:nvPr/>
          </p:nvSpPr>
          <p:spPr>
            <a:xfrm>
              <a:off x="2139555" y="3294808"/>
              <a:ext cx="686406" cy="338554"/>
            </a:xfrm>
            <a:prstGeom prst="rect">
              <a:avLst/>
            </a:prstGeom>
            <a:noFill/>
          </p:spPr>
          <p:txBody>
            <a:bodyPr wrap="none" rtlCol="0">
              <a:spAutoFit/>
            </a:bodyPr>
            <a:lstStyle/>
            <a:p>
              <a:r>
                <a:rPr kumimoji="1" lang="en-US" altLang="ja-JP" sz="1600" dirty="0" smtClean="0"/>
                <a:t>Case5</a:t>
              </a:r>
              <a:endParaRPr kumimoji="1" lang="ja-JP" altLang="en-US" sz="1600" dirty="0"/>
            </a:p>
          </p:txBody>
        </p:sp>
      </p:grpSp>
      <p:pic>
        <p:nvPicPr>
          <p:cNvPr id="296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1520" y="2381250"/>
            <a:ext cx="3914775" cy="1352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1310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Case5 to 7: </a:t>
            </a:r>
            <a:r>
              <a:rPr lang="en-US" altLang="ja-JP" dirty="0"/>
              <a:t>Simulation results</a:t>
            </a:r>
            <a:endParaRPr kumimoji="1" lang="ja-JP" altLang="en-US" dirty="0"/>
          </a:p>
        </p:txBody>
      </p:sp>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21</a:t>
            </a:fld>
            <a:endParaRPr lang="en-US" altLang="ja-JP" dirty="0"/>
          </a:p>
        </p:txBody>
      </p:sp>
      <p:sp>
        <p:nvSpPr>
          <p:cNvPr id="10" name="テキスト ボックス 9"/>
          <p:cNvSpPr txBox="1"/>
          <p:nvPr/>
        </p:nvSpPr>
        <p:spPr>
          <a:xfrm>
            <a:off x="4860032" y="6021288"/>
            <a:ext cx="3311723" cy="338554"/>
          </a:xfrm>
          <a:prstGeom prst="rect">
            <a:avLst/>
          </a:prstGeom>
          <a:noFill/>
        </p:spPr>
        <p:txBody>
          <a:bodyPr wrap="square" rtlCol="0">
            <a:spAutoFit/>
          </a:bodyPr>
          <a:lstStyle/>
          <a:p>
            <a:pPr algn="ctr"/>
            <a:r>
              <a:rPr kumimoji="1" lang="en-US" altLang="ja-JP" sz="1600" dirty="0" smtClean="0"/>
              <a:t>Average node throughput</a:t>
            </a:r>
            <a:endParaRPr kumimoji="1" lang="ja-JP" altLang="en-US" sz="1600" dirty="0"/>
          </a:p>
        </p:txBody>
      </p:sp>
      <p:grpSp>
        <p:nvGrpSpPr>
          <p:cNvPr id="11" name="グループ化 10"/>
          <p:cNvGrpSpPr/>
          <p:nvPr/>
        </p:nvGrpSpPr>
        <p:grpSpPr>
          <a:xfrm>
            <a:off x="7236296" y="4646513"/>
            <a:ext cx="304471" cy="366663"/>
            <a:chOff x="7092280" y="4581128"/>
            <a:chExt cx="304471" cy="366663"/>
          </a:xfrm>
        </p:grpSpPr>
        <p:sp>
          <p:nvSpPr>
            <p:cNvPr id="12" name="円/楕円 11"/>
            <p:cNvSpPr/>
            <p:nvPr/>
          </p:nvSpPr>
          <p:spPr bwMode="auto">
            <a:xfrm>
              <a:off x="7092280" y="4581128"/>
              <a:ext cx="108012" cy="366663"/>
            </a:xfrm>
            <a:prstGeom prst="ellipse">
              <a:avLst/>
            </a:prstGeom>
            <a:noFill/>
            <a:ln w="190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cxnSp>
          <p:nvCxnSpPr>
            <p:cNvPr id="13" name="直線矢印コネクタ 12"/>
            <p:cNvCxnSpPr/>
            <p:nvPr/>
          </p:nvCxnSpPr>
          <p:spPr bwMode="auto">
            <a:xfrm>
              <a:off x="7144723" y="4947791"/>
              <a:ext cx="252028" cy="0"/>
            </a:xfrm>
            <a:prstGeom prst="straightConnector1">
              <a:avLst/>
            </a:prstGeom>
            <a:solidFill>
              <a:schemeClr val="accent1"/>
            </a:solidFill>
            <a:ln w="19050" cap="flat" cmpd="sng" algn="ctr">
              <a:solidFill>
                <a:schemeClr val="tx1"/>
              </a:solidFill>
              <a:prstDash val="solid"/>
              <a:round/>
              <a:headEnd type="none" w="sm" len="sm"/>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307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3065909"/>
            <a:ext cx="2030413"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12" y="3356992"/>
            <a:ext cx="2880000" cy="1624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3282404"/>
            <a:ext cx="4572000" cy="288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2505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Resource usage</a:t>
            </a:r>
            <a:endParaRPr kumimoji="1" lang="ja-JP" altLang="en-US" dirty="0"/>
          </a:p>
        </p:txBody>
      </p:sp>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22</a:t>
            </a:fld>
            <a:endParaRPr lang="en-US" altLang="ja-JP" dirty="0"/>
          </a:p>
        </p:txBody>
      </p:sp>
      <p:pic>
        <p:nvPicPr>
          <p:cNvPr id="6" name="Picture 4" descr="C:\prj\DSA\アプリ・システムコンセプト\Simulation\2011-1031_case567-2\case6-2\case6-2_WiFi3ch_WiFi1ch_BT2ch_html_files\phy_unused_l_rsc_snap_005.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010" t="3844" r="9975"/>
          <a:stretch/>
        </p:blipFill>
        <p:spPr bwMode="auto">
          <a:xfrm>
            <a:off x="112897" y="1889948"/>
            <a:ext cx="4387095" cy="36360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C:\prj\DSA\アプリ・システムコンセプト\Simulation\2011-1031_case567-2\case5-2\case5-2_WiFi3ch_WiFi1ch_DSA2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10" t="3574" r="9975"/>
          <a:stretch/>
        </p:blipFill>
        <p:spPr bwMode="auto">
          <a:xfrm>
            <a:off x="4572000" y="1889948"/>
            <a:ext cx="4374849" cy="3636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テキスト ボックス 7"/>
          <p:cNvSpPr txBox="1"/>
          <p:nvPr/>
        </p:nvSpPr>
        <p:spPr>
          <a:xfrm>
            <a:off x="5823320" y="5589240"/>
            <a:ext cx="1872208" cy="400110"/>
          </a:xfrm>
          <a:prstGeom prst="rect">
            <a:avLst/>
          </a:prstGeom>
          <a:noFill/>
        </p:spPr>
        <p:txBody>
          <a:bodyPr wrap="square" rtlCol="0">
            <a:spAutoFit/>
          </a:bodyPr>
          <a:lstStyle/>
          <a:p>
            <a:pPr algn="ctr"/>
            <a:r>
              <a:rPr kumimoji="1" lang="en-US" altLang="ja-JP" sz="2000" dirty="0" smtClean="0"/>
              <a:t>Case6</a:t>
            </a:r>
            <a:endParaRPr kumimoji="1" lang="ja-JP" altLang="en-US" sz="2000" dirty="0"/>
          </a:p>
        </p:txBody>
      </p:sp>
      <p:sp>
        <p:nvSpPr>
          <p:cNvPr id="9" name="テキスト ボックス 8"/>
          <p:cNvSpPr txBox="1"/>
          <p:nvPr/>
        </p:nvSpPr>
        <p:spPr>
          <a:xfrm>
            <a:off x="1370340" y="5589240"/>
            <a:ext cx="1872208" cy="400110"/>
          </a:xfrm>
          <a:prstGeom prst="rect">
            <a:avLst/>
          </a:prstGeom>
          <a:noFill/>
        </p:spPr>
        <p:txBody>
          <a:bodyPr wrap="square" rtlCol="0">
            <a:spAutoFit/>
          </a:bodyPr>
          <a:lstStyle/>
          <a:p>
            <a:pPr algn="ctr"/>
            <a:r>
              <a:rPr kumimoji="1" lang="en-US" altLang="ja-JP" sz="2000" dirty="0" smtClean="0"/>
              <a:t>Case5</a:t>
            </a:r>
            <a:endParaRPr kumimoji="1" lang="ja-JP" altLang="en-US" sz="2000" dirty="0"/>
          </a:p>
        </p:txBody>
      </p:sp>
    </p:spTree>
    <p:extLst>
      <p:ext uri="{BB962C8B-B14F-4D97-AF65-F5344CB8AC3E}">
        <p14:creationId xmlns:p14="http://schemas.microsoft.com/office/powerpoint/2010/main" xmlns="" val="1299169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Resource usage</a:t>
            </a:r>
            <a:endParaRPr kumimoji="1" lang="ja-JP" altLang="en-US" dirty="0"/>
          </a:p>
        </p:txBody>
      </p:sp>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23</a:t>
            </a:fld>
            <a:endParaRPr lang="en-US" altLang="ja-JP" dirty="0"/>
          </a:p>
        </p:txBody>
      </p:sp>
      <p:pic>
        <p:nvPicPr>
          <p:cNvPr id="7" name="Picture 4" descr="C:\prj\DSA\アプリ・システムコンセプト\Simulation\2011-1031_case567-2\case7-2\case7-2_WiFi3ch_WiFi1ch_DSA2ch_BT_html_files\phy_unused_l_rsc_snap_005.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002" t="5769" r="9310"/>
          <a:stretch/>
        </p:blipFill>
        <p:spPr bwMode="auto">
          <a:xfrm>
            <a:off x="2360563" y="1953232"/>
            <a:ext cx="4371677" cy="3564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テキスト ボックス 7"/>
          <p:cNvSpPr txBox="1"/>
          <p:nvPr/>
        </p:nvSpPr>
        <p:spPr>
          <a:xfrm>
            <a:off x="3635896" y="5589240"/>
            <a:ext cx="1872208" cy="400110"/>
          </a:xfrm>
          <a:prstGeom prst="rect">
            <a:avLst/>
          </a:prstGeom>
          <a:noFill/>
        </p:spPr>
        <p:txBody>
          <a:bodyPr wrap="square" rtlCol="0">
            <a:spAutoFit/>
          </a:bodyPr>
          <a:lstStyle/>
          <a:p>
            <a:pPr algn="ctr"/>
            <a:r>
              <a:rPr kumimoji="1" lang="en-US" altLang="ja-JP" sz="2000" dirty="0" smtClean="0"/>
              <a:t>Case7</a:t>
            </a:r>
            <a:endParaRPr kumimoji="1" lang="ja-JP" altLang="en-US" sz="2000" dirty="0"/>
          </a:p>
        </p:txBody>
      </p:sp>
    </p:spTree>
    <p:extLst>
      <p:ext uri="{BB962C8B-B14F-4D97-AF65-F5344CB8AC3E}">
        <p14:creationId xmlns:p14="http://schemas.microsoft.com/office/powerpoint/2010/main" xmlns="" val="3738188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Conclusions</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400" dirty="0" smtClean="0"/>
              <a:t>The network simulation results show that effectiveness of our proposed DSA system under congestion condition.</a:t>
            </a:r>
          </a:p>
          <a:p>
            <a:pPr marL="457200" lvl="1" indent="0">
              <a:buNone/>
            </a:pPr>
            <a:endParaRPr kumimoji="1" lang="en-US" altLang="ja-JP" sz="2000" dirty="0" smtClean="0"/>
          </a:p>
          <a:p>
            <a:r>
              <a:rPr lang="en-US" altLang="ja-JP" sz="2400" dirty="0" smtClean="0"/>
              <a:t>To achieve better use of spectrum resources and coexistence</a:t>
            </a:r>
            <a:r>
              <a:rPr lang="ja-JP" altLang="en-US" sz="2400" dirty="0"/>
              <a:t> </a:t>
            </a:r>
            <a:r>
              <a:rPr lang="en-US" altLang="ja-JP" sz="2400" dirty="0" smtClean="0"/>
              <a:t>with other system, future WPAN </a:t>
            </a:r>
            <a:r>
              <a:rPr lang="en-US" altLang="ja-JP" sz="2400" dirty="0" smtClean="0"/>
              <a:t>should </a:t>
            </a:r>
            <a:r>
              <a:rPr lang="en-US" altLang="ja-JP" sz="2400" dirty="0" smtClean="0"/>
              <a:t>consider following function.</a:t>
            </a:r>
          </a:p>
          <a:p>
            <a:pPr lvl="1"/>
            <a:r>
              <a:rPr kumimoji="1" lang="en-US" altLang="ja-JP" sz="2000" dirty="0" smtClean="0"/>
              <a:t>Frequency agility</a:t>
            </a:r>
          </a:p>
          <a:p>
            <a:pPr lvl="1"/>
            <a:r>
              <a:rPr lang="en-US" altLang="ja-JP" sz="2000" dirty="0" smtClean="0"/>
              <a:t>Variable bandwidth</a:t>
            </a:r>
            <a:endParaRPr kumimoji="1" lang="en-US" altLang="ja-JP" sz="2000" dirty="0" smtClean="0"/>
          </a:p>
        </p:txBody>
      </p:sp>
      <p:sp>
        <p:nvSpPr>
          <p:cNvPr id="4" name="日付プレースホルダー 3"/>
          <p:cNvSpPr>
            <a:spLocks noGrp="1"/>
          </p:cNvSpPr>
          <p:nvPr>
            <p:ph type="dt" sz="half" idx="10"/>
          </p:nvPr>
        </p:nvSpPr>
        <p:spPr/>
        <p:txBody>
          <a:bodyPr/>
          <a:lstStyle/>
          <a:p>
            <a:r>
              <a:rPr lang="en-US" altLang="ja-JP" dirty="0" smtClean="0"/>
              <a:t>November, 2011</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5CA2EE14-C122-4D9A-9D36-15EA92E7C385}" type="slidenum">
              <a:rPr lang="en-US" altLang="ja-JP" smtClean="0"/>
              <a:pPr/>
              <a:t>24</a:t>
            </a:fld>
            <a:endParaRPr lang="en-US" altLang="ja-JP" dirty="0"/>
          </a:p>
        </p:txBody>
      </p:sp>
      <p:sp>
        <p:nvSpPr>
          <p:cNvPr id="7" name="Text Box 4"/>
          <p:cNvSpPr txBox="1">
            <a:spLocks noChangeArrowheads="1"/>
          </p:cNvSpPr>
          <p:nvPr/>
        </p:nvSpPr>
        <p:spPr bwMode="auto">
          <a:xfrm>
            <a:off x="250825" y="5661248"/>
            <a:ext cx="8642350" cy="730250"/>
          </a:xfrm>
          <a:prstGeom prst="rect">
            <a:avLst/>
          </a:prstGeom>
          <a:noFill/>
          <a:ln w="12700">
            <a:noFill/>
            <a:miter lim="800000"/>
            <a:headEnd type="none" w="sm" len="sm"/>
            <a:tailEnd type="none" w="sm" len="sm"/>
          </a:ln>
        </p:spPr>
        <p:txBody>
          <a:bodyPr>
            <a:spAutoFit/>
          </a:bodyPr>
          <a:lstStyle/>
          <a:p>
            <a:r>
              <a:rPr lang="en-US" altLang="ja-JP" sz="1400" b="1" dirty="0">
                <a:ea typeface="ＭＳ Ｐゴシック" charset="-128"/>
              </a:rPr>
              <a:t>Acknowledgment </a:t>
            </a:r>
            <a:endParaRPr lang="en-US" altLang="ja-JP" sz="1400" dirty="0">
              <a:ea typeface="ＭＳ Ｐゴシック" charset="-128"/>
            </a:endParaRPr>
          </a:p>
          <a:p>
            <a:r>
              <a:rPr lang="en-US" altLang="ja-JP" sz="1400" dirty="0">
                <a:ea typeface="ＭＳ Ｐゴシック" charset="-128"/>
              </a:rPr>
              <a:t>This work is supported by the Ministry of Internal Affairs and Communications under a grant “Research and development on radio resource control technologies among multiple radio systems on same frequency band.” </a:t>
            </a:r>
            <a:endParaRPr lang="ja-JP" altLang="en-US" sz="1400" dirty="0">
              <a:ea typeface="ＭＳ Ｐゴシック" charset="-128"/>
            </a:endParaRPr>
          </a:p>
        </p:txBody>
      </p:sp>
    </p:spTree>
    <p:extLst>
      <p:ext uri="{BB962C8B-B14F-4D97-AF65-F5344CB8AC3E}">
        <p14:creationId xmlns:p14="http://schemas.microsoft.com/office/powerpoint/2010/main" xmlns="" val="2583521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idx="1"/>
          </p:nvPr>
        </p:nvSpPr>
        <p:spPr>
          <a:xfrm>
            <a:off x="722313" y="1916832"/>
            <a:ext cx="7772400" cy="1500187"/>
          </a:xfrm>
        </p:spPr>
        <p:txBody>
          <a:bodyPr/>
          <a:lstStyle/>
          <a:p>
            <a:pPr algn="ctr"/>
            <a:r>
              <a:rPr kumimoji="1" lang="en-US" altLang="ja-JP" sz="4400" dirty="0" smtClean="0"/>
              <a:t>Appendix: Simulation results</a:t>
            </a:r>
          </a:p>
        </p:txBody>
      </p:sp>
      <p:sp>
        <p:nvSpPr>
          <p:cNvPr id="4" name="日付プレースホルダー 3"/>
          <p:cNvSpPr>
            <a:spLocks noGrp="1"/>
          </p:cNvSpPr>
          <p:nvPr>
            <p:ph type="dt" sz="half" idx="10"/>
          </p:nvPr>
        </p:nvSpPr>
        <p:spPr/>
        <p:txBody>
          <a:bodyPr/>
          <a:lstStyle/>
          <a:p>
            <a:r>
              <a:rPr lang="en-US" altLang="ja-JP" dirty="0" smtClean="0"/>
              <a:t>November, 2011</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5CA2EE14-C122-4D9A-9D36-15EA92E7C385}" type="slidenum">
              <a:rPr lang="en-US" altLang="ja-JP" smtClean="0"/>
              <a:pPr/>
              <a:t>25</a:t>
            </a:fld>
            <a:endParaRPr lang="en-US" altLang="ja-JP" dirty="0"/>
          </a:p>
        </p:txBody>
      </p:sp>
    </p:spTree>
    <p:extLst>
      <p:ext uri="{BB962C8B-B14F-4D97-AF65-F5344CB8AC3E}">
        <p14:creationId xmlns:p14="http://schemas.microsoft.com/office/powerpoint/2010/main" xmlns="" val="3936305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Summary of simulation</a:t>
            </a:r>
            <a:endParaRPr kumimoji="1" lang="ja-JP" altLang="en-US" dirty="0"/>
          </a:p>
        </p:txBody>
      </p:sp>
      <p:sp>
        <p:nvSpPr>
          <p:cNvPr id="4" name="日付プレースホルダー 3"/>
          <p:cNvSpPr>
            <a:spLocks noGrp="1"/>
          </p:cNvSpPr>
          <p:nvPr>
            <p:ph type="dt" sz="half" idx="10"/>
          </p:nvPr>
        </p:nvSpPr>
        <p:spPr/>
        <p:txBody>
          <a:bodyPr/>
          <a:lstStyle/>
          <a:p>
            <a:r>
              <a:rPr lang="en-US" altLang="ja-JP" dirty="0" smtClean="0"/>
              <a:t>November, 2011</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5CA2EE14-C122-4D9A-9D36-15EA92E7C385}" type="slidenum">
              <a:rPr lang="en-US" altLang="ja-JP" smtClean="0"/>
              <a:pPr/>
              <a:t>26</a:t>
            </a:fld>
            <a:endParaRPr lang="en-US" altLang="ja-JP" dirty="0"/>
          </a:p>
        </p:txBody>
      </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250" y="1471761"/>
            <a:ext cx="8191500" cy="4981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4030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dirty="0" smtClean="0"/>
              <a:t>November, 2011</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5CA2EE14-C122-4D9A-9D36-15EA92E7C385}" type="slidenum">
              <a:rPr lang="en-US" altLang="ja-JP" smtClean="0"/>
              <a:pPr/>
              <a:t>27</a:t>
            </a:fld>
            <a:endParaRPr lang="en-US" altLang="ja-JP" dirty="0"/>
          </a:p>
        </p:txBody>
      </p:sp>
      <p:sp>
        <p:nvSpPr>
          <p:cNvPr id="29"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Case2-1:Case1+1BSS(ch3)</a:t>
            </a:r>
            <a:endParaRPr lang="ja-JP" altLang="en-US" dirty="0"/>
          </a:p>
        </p:txBody>
      </p:sp>
      <p:sp>
        <p:nvSpPr>
          <p:cNvPr id="30" name="テキスト ボックス 29"/>
          <p:cNvSpPr txBox="1"/>
          <p:nvPr/>
        </p:nvSpPr>
        <p:spPr>
          <a:xfrm>
            <a:off x="1187624" y="581094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pic>
        <p:nvPicPr>
          <p:cNvPr id="32" name="Picture 2" descr="C:\prj\DSA\アプリ・システムコンセプト\Simulation\2011-1027_allcases_with_log\case2\case2_WiFi3ch_WiFi1c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728" y="1988840"/>
            <a:ext cx="3600000" cy="357904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33" name="Picture 4" descr="C:\prj\DSA\アプリ・システムコンセプト\Simulation\2011-1027_allcases_with_log\case2\case2_WiFi3ch_WiFi1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751" r="4261"/>
          <a:stretch/>
        </p:blipFill>
        <p:spPr bwMode="auto">
          <a:xfrm>
            <a:off x="4067944" y="1988840"/>
            <a:ext cx="4825231" cy="36004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テキスト ボックス 9"/>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Resource usage</a:t>
            </a:r>
            <a:endParaRPr kumimoji="1" lang="ja-JP" altLang="en-US" sz="1600" dirty="0"/>
          </a:p>
        </p:txBody>
      </p:sp>
    </p:spTree>
    <p:extLst>
      <p:ext uri="{BB962C8B-B14F-4D97-AF65-F5344CB8AC3E}">
        <p14:creationId xmlns:p14="http://schemas.microsoft.com/office/powerpoint/2010/main" xmlns="" val="4060245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dirty="0" smtClean="0"/>
              <a:t>November, 2011</a:t>
            </a:r>
            <a:endParaRPr lang="en-US" altLang="ja-JP" dirty="0"/>
          </a:p>
        </p:txBody>
      </p:sp>
      <p:sp>
        <p:nvSpPr>
          <p:cNvPr id="3" name="フッター プレースホルダー 2"/>
          <p:cNvSpPr>
            <a:spLocks noGrp="1"/>
          </p:cNvSpPr>
          <p:nvPr>
            <p:ph type="ftr" sz="quarter" idx="11"/>
          </p:nvPr>
        </p:nvSpPr>
        <p:spPr/>
        <p:txBody>
          <a:bodyPr/>
          <a:lstStyle/>
          <a:p>
            <a:r>
              <a:rPr lang="en-US" altLang="ja-JP" dirty="0" smtClean="0"/>
              <a:t>Shoichi Kitazawa (ATR)</a:t>
            </a:r>
            <a:endParaRPr lang="en-US" altLang="ja-JP" dirty="0"/>
          </a:p>
        </p:txBody>
      </p:sp>
      <p:sp>
        <p:nvSpPr>
          <p:cNvPr id="4" name="スライド番号プレースホルダー 3"/>
          <p:cNvSpPr>
            <a:spLocks noGrp="1"/>
          </p:cNvSpPr>
          <p:nvPr>
            <p:ph type="sldNum" sz="quarter" idx="12"/>
          </p:nvPr>
        </p:nvSpPr>
        <p:spPr/>
        <p:txBody>
          <a:bodyPr/>
          <a:lstStyle/>
          <a:p>
            <a:r>
              <a:rPr lang="en-US" altLang="ja-JP" dirty="0" smtClean="0"/>
              <a:t>Slide </a:t>
            </a:r>
            <a:fld id="{1B433FE4-C553-461A-AC33-F84E7DCA9133}" type="slidenum">
              <a:rPr lang="en-US" altLang="ja-JP" smtClean="0"/>
              <a:pPr/>
              <a:t>28</a:t>
            </a:fld>
            <a:endParaRPr lang="en-US" altLang="ja-JP" dirty="0"/>
          </a:p>
        </p:txBody>
      </p:sp>
      <p:sp>
        <p:nvSpPr>
          <p:cNvPr id="9"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Case2-2:Case1 + 2BSS’s (ch3,9)</a:t>
            </a:r>
            <a:endParaRPr lang="ja-JP" altLang="en-US" dirty="0"/>
          </a:p>
        </p:txBody>
      </p:sp>
      <p:sp>
        <p:nvSpPr>
          <p:cNvPr id="10" name="テキスト ボックス 9"/>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pic>
        <p:nvPicPr>
          <p:cNvPr id="12" name="Picture 2" descr="C:\prj\DSA\アプリ・システムコンセプト\Simulation\2011-1027_allcases_with_log\case2-2\case2-2_WiFi3ch_WiFi2c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928" y="1988840"/>
            <a:ext cx="3600000" cy="359495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3" name="Picture 4" descr="C:\prj\DSA\アプリ・システムコンセプト\Simulation\2011-1027_allcases_with_log\case2-2\case2-2_WiFi3ch_WiFi2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896" r="4273"/>
          <a:stretch/>
        </p:blipFill>
        <p:spPr bwMode="auto">
          <a:xfrm>
            <a:off x="4068504" y="1988840"/>
            <a:ext cx="4824671" cy="359495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テキスト ボックス 13"/>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Resource usage</a:t>
            </a:r>
            <a:endParaRPr kumimoji="1" lang="ja-JP" altLang="en-US" sz="1600" dirty="0"/>
          </a:p>
        </p:txBody>
      </p:sp>
    </p:spTree>
    <p:extLst>
      <p:ext uri="{BB962C8B-B14F-4D97-AF65-F5344CB8AC3E}">
        <p14:creationId xmlns:p14="http://schemas.microsoft.com/office/powerpoint/2010/main" xmlns="" val="2716367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dirty="0" smtClean="0"/>
              <a:t>November, 2011</a:t>
            </a:r>
            <a:endParaRPr lang="en-US" altLang="ja-JP" dirty="0"/>
          </a:p>
        </p:txBody>
      </p:sp>
      <p:sp>
        <p:nvSpPr>
          <p:cNvPr id="3" name="フッター プレースホルダー 2"/>
          <p:cNvSpPr>
            <a:spLocks noGrp="1"/>
          </p:cNvSpPr>
          <p:nvPr>
            <p:ph type="ftr" sz="quarter" idx="11"/>
          </p:nvPr>
        </p:nvSpPr>
        <p:spPr/>
        <p:txBody>
          <a:bodyPr/>
          <a:lstStyle/>
          <a:p>
            <a:r>
              <a:rPr lang="en-US" altLang="ja-JP" dirty="0" smtClean="0"/>
              <a:t>Shoichi Kitazawa (ATR)</a:t>
            </a:r>
            <a:endParaRPr lang="en-US" altLang="ja-JP" dirty="0"/>
          </a:p>
        </p:txBody>
      </p:sp>
      <p:sp>
        <p:nvSpPr>
          <p:cNvPr id="4" name="スライド番号プレースホルダー 3"/>
          <p:cNvSpPr>
            <a:spLocks noGrp="1"/>
          </p:cNvSpPr>
          <p:nvPr>
            <p:ph type="sldNum" sz="quarter" idx="12"/>
          </p:nvPr>
        </p:nvSpPr>
        <p:spPr/>
        <p:txBody>
          <a:bodyPr/>
          <a:lstStyle/>
          <a:p>
            <a:r>
              <a:rPr lang="en-US" altLang="ja-JP" dirty="0" smtClean="0"/>
              <a:t>Slide </a:t>
            </a:r>
            <a:fld id="{1B433FE4-C553-461A-AC33-F84E7DCA9133}" type="slidenum">
              <a:rPr lang="en-US" altLang="ja-JP" smtClean="0"/>
              <a:pPr/>
              <a:t>29</a:t>
            </a:fld>
            <a:endParaRPr lang="en-US" altLang="ja-JP" dirty="0"/>
          </a:p>
        </p:txBody>
      </p:sp>
      <p:sp>
        <p:nvSpPr>
          <p:cNvPr id="5"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Case2-3:Case1 + 3BSS’s (ch3, 5, 9)</a:t>
            </a:r>
            <a:endParaRPr lang="ja-JP" altLang="en-US" dirty="0"/>
          </a:p>
        </p:txBody>
      </p:sp>
      <p:sp>
        <p:nvSpPr>
          <p:cNvPr id="6" name="テキスト ボックス 5"/>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pic>
        <p:nvPicPr>
          <p:cNvPr id="8" name="Picture 2" descr="C:\prj\DSA\アプリ・システムコンセプト\Simulation\2011-1027_allcases_with_log\case2-3\case2-3_WiFi3ch_WiFi3c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928" y="1994281"/>
            <a:ext cx="3600000" cy="359495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9" name="Picture 4" descr="C:\prj\DSA\アプリ・システムコンセプト\Simulation\2011-1027_allcases_with_log\case2-3\case2-3_WiFi3ch_WiFi3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726" r="4273"/>
          <a:stretch/>
        </p:blipFill>
        <p:spPr bwMode="auto">
          <a:xfrm>
            <a:off x="4068504" y="1989138"/>
            <a:ext cx="4824671" cy="360010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テキスト ボックス 9"/>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Resource usage</a:t>
            </a:r>
            <a:endParaRPr kumimoji="1" lang="ja-JP" altLang="en-US" sz="1600" dirty="0"/>
          </a:p>
        </p:txBody>
      </p:sp>
    </p:spTree>
    <p:extLst>
      <p:ext uri="{BB962C8B-B14F-4D97-AF65-F5344CB8AC3E}">
        <p14:creationId xmlns:p14="http://schemas.microsoft.com/office/powerpoint/2010/main" xmlns="" val="634577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dirty="0" smtClean="0"/>
              <a:t>November, 2011</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a:t>Slide </a:t>
            </a:r>
            <a:fld id="{DD54BAF4-33AB-4E93-81A6-5076AA95DA1D}" type="slidenum">
              <a:rPr lang="en-US" altLang="ja-JP"/>
              <a:pPr/>
              <a:t>3</a:t>
            </a:fld>
            <a:endParaRPr lang="en-US" altLang="ja-JP" dirty="0"/>
          </a:p>
        </p:txBody>
      </p:sp>
      <p:sp>
        <p:nvSpPr>
          <p:cNvPr id="4098" name="Rectangle 2"/>
          <p:cNvSpPr>
            <a:spLocks noGrp="1" noChangeArrowheads="1"/>
          </p:cNvSpPr>
          <p:nvPr>
            <p:ph type="title"/>
          </p:nvPr>
        </p:nvSpPr>
        <p:spPr>
          <a:ln/>
        </p:spPr>
        <p:txBody>
          <a:bodyPr/>
          <a:lstStyle/>
          <a:p>
            <a:r>
              <a:rPr lang="en-US" altLang="ja-JP" sz="3200" dirty="0" smtClean="0"/>
              <a:t>Introduction</a:t>
            </a:r>
            <a:endParaRPr lang="ja-JP" altLang="ja-JP" sz="3200" dirty="0"/>
          </a:p>
        </p:txBody>
      </p:sp>
      <p:sp>
        <p:nvSpPr>
          <p:cNvPr id="4099" name="Rectangle 3"/>
          <p:cNvSpPr>
            <a:spLocks noGrp="1" noChangeArrowheads="1"/>
          </p:cNvSpPr>
          <p:nvPr>
            <p:ph type="body" idx="1"/>
          </p:nvPr>
        </p:nvSpPr>
        <p:spPr>
          <a:ln/>
        </p:spPr>
        <p:txBody>
          <a:bodyPr/>
          <a:lstStyle/>
          <a:p>
            <a:r>
              <a:rPr lang="en-US" altLang="ja-JP" sz="2400" dirty="0" smtClean="0"/>
              <a:t>Efficient use of spectrum is critical issue in unlicensed band.</a:t>
            </a:r>
          </a:p>
          <a:p>
            <a:pPr lvl="1"/>
            <a:r>
              <a:rPr lang="en-US" altLang="ja-JP" sz="2000" dirty="0" smtClean="0"/>
              <a:t>Measurement </a:t>
            </a:r>
            <a:r>
              <a:rPr lang="en-US" altLang="ja-JP" sz="2000" dirty="0"/>
              <a:t>results of </a:t>
            </a:r>
            <a:r>
              <a:rPr lang="en-US" altLang="ja-JP" sz="2000" dirty="0" smtClean="0"/>
              <a:t>current </a:t>
            </a:r>
            <a:r>
              <a:rPr lang="en-US" altLang="ja-JP" sz="2000" dirty="0"/>
              <a:t>situation in the 2.4GHz ISM </a:t>
            </a:r>
            <a:r>
              <a:rPr lang="en-US" altLang="ja-JP" sz="2000" dirty="0" smtClean="0"/>
              <a:t>band</a:t>
            </a:r>
            <a:r>
              <a:rPr lang="en-US" altLang="ja-JP" sz="2000" dirty="0"/>
              <a:t> </a:t>
            </a:r>
            <a:r>
              <a:rPr lang="en-US" altLang="ja-JP" sz="2000" dirty="0" smtClean="0"/>
              <a:t>and experimental results of high traffic load situation have been presented.</a:t>
            </a:r>
          </a:p>
          <a:p>
            <a:r>
              <a:rPr lang="en-US" altLang="ja-JP" sz="2400" dirty="0" smtClean="0"/>
              <a:t>To achieve efficient spectrum use for future WPAN, we propose DSA system.</a:t>
            </a:r>
          </a:p>
          <a:p>
            <a:pPr lvl="1"/>
            <a:r>
              <a:rPr lang="en-US" altLang="ja-JP" sz="2000" dirty="0"/>
              <a:t>Throughput simulation of the DSA system with multiple wireless </a:t>
            </a:r>
            <a:r>
              <a:rPr lang="en-US" altLang="ja-JP" sz="2000" dirty="0" smtClean="0"/>
              <a:t>systems by </a:t>
            </a:r>
            <a:r>
              <a:rPr lang="en-US" altLang="ja-JP" sz="2000" dirty="0"/>
              <a:t>using PHY/MAC cross-layer </a:t>
            </a:r>
            <a:r>
              <a:rPr lang="en-US" altLang="ja-JP" sz="2000" dirty="0" smtClean="0"/>
              <a:t>simulator.</a:t>
            </a:r>
          </a:p>
          <a:p>
            <a:r>
              <a:rPr lang="en-US" altLang="ja-JP" sz="2400" dirty="0"/>
              <a:t>The effectiveness of the DSA system is shown </a:t>
            </a:r>
            <a:r>
              <a:rPr lang="en-US" altLang="ja-JP" sz="2400" dirty="0" smtClean="0"/>
              <a:t>in this presentation when </a:t>
            </a:r>
            <a:r>
              <a:rPr lang="en-US" altLang="ja-JP" sz="2400" dirty="0"/>
              <a:t>the DSA system coexisted with multiple wireless system.</a:t>
            </a:r>
            <a:endParaRPr lang="en-US" altLang="ja-JP"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dirty="0" smtClean="0"/>
              <a:t>November, 2011</a:t>
            </a:r>
            <a:endParaRPr lang="en-US" altLang="ja-JP" dirty="0"/>
          </a:p>
        </p:txBody>
      </p:sp>
      <p:sp>
        <p:nvSpPr>
          <p:cNvPr id="3" name="フッター プレースホルダー 2"/>
          <p:cNvSpPr>
            <a:spLocks noGrp="1"/>
          </p:cNvSpPr>
          <p:nvPr>
            <p:ph type="ftr" sz="quarter" idx="11"/>
          </p:nvPr>
        </p:nvSpPr>
        <p:spPr/>
        <p:txBody>
          <a:bodyPr/>
          <a:lstStyle/>
          <a:p>
            <a:r>
              <a:rPr lang="en-US" altLang="ja-JP" dirty="0" smtClean="0"/>
              <a:t>Shoichi Kitazawa (ATR)</a:t>
            </a:r>
            <a:endParaRPr lang="en-US" altLang="ja-JP" dirty="0"/>
          </a:p>
        </p:txBody>
      </p:sp>
      <p:sp>
        <p:nvSpPr>
          <p:cNvPr id="4" name="スライド番号プレースホルダー 3"/>
          <p:cNvSpPr>
            <a:spLocks noGrp="1"/>
          </p:cNvSpPr>
          <p:nvPr>
            <p:ph type="sldNum" sz="quarter" idx="12"/>
          </p:nvPr>
        </p:nvSpPr>
        <p:spPr/>
        <p:txBody>
          <a:bodyPr/>
          <a:lstStyle/>
          <a:p>
            <a:r>
              <a:rPr lang="en-US" altLang="ja-JP" dirty="0" smtClean="0"/>
              <a:t>Slide </a:t>
            </a:r>
            <a:fld id="{1B433FE4-C553-461A-AC33-F84E7DCA9133}" type="slidenum">
              <a:rPr lang="en-US" altLang="ja-JP" smtClean="0"/>
              <a:pPr/>
              <a:t>30</a:t>
            </a:fld>
            <a:endParaRPr lang="en-US" altLang="ja-JP" dirty="0"/>
          </a:p>
        </p:txBody>
      </p:sp>
      <p:sp>
        <p:nvSpPr>
          <p:cNvPr id="5"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Case2-4:Case1 + 4BSS’s(ch3, 5, 9, 13)</a:t>
            </a:r>
            <a:endParaRPr lang="ja-JP" altLang="en-US" dirty="0"/>
          </a:p>
        </p:txBody>
      </p:sp>
      <p:sp>
        <p:nvSpPr>
          <p:cNvPr id="6" name="テキスト ボックス 5"/>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pic>
        <p:nvPicPr>
          <p:cNvPr id="8" name="Picture 2" descr="C:\prj\DSA\アプリ・システムコンセプト\Simulation\2011-1027_allcases_with_log\case2-4\case2-4_WiFi3ch_WiFi4c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728" y="1999295"/>
            <a:ext cx="3600000" cy="358994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9" name="Picture 4" descr="C:\prj\DSA\アプリ・システムコンセプト\Simulation\2011-1027_allcases_with_log\case2-4\case2-4_WiFi3ch_WiFi4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726" r="4273"/>
          <a:stretch/>
        </p:blipFill>
        <p:spPr bwMode="auto">
          <a:xfrm>
            <a:off x="4068504" y="1989138"/>
            <a:ext cx="4824671" cy="360010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テキスト ボックス 9"/>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Resource usage</a:t>
            </a:r>
            <a:endParaRPr kumimoji="1" lang="ja-JP" altLang="en-US" sz="1600" dirty="0"/>
          </a:p>
        </p:txBody>
      </p:sp>
    </p:spTree>
    <p:extLst>
      <p:ext uri="{BB962C8B-B14F-4D97-AF65-F5344CB8AC3E}">
        <p14:creationId xmlns:p14="http://schemas.microsoft.com/office/powerpoint/2010/main" xmlns="" val="2538898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31</a:t>
            </a:fld>
            <a:endParaRPr lang="en-US" altLang="ja-JP" dirty="0"/>
          </a:p>
        </p:txBody>
      </p:sp>
      <p:sp>
        <p:nvSpPr>
          <p:cNvPr id="6"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Case3-1:Case1+BT 1pair</a:t>
            </a:r>
            <a:endParaRPr lang="ja-JP" altLang="en-US" dirty="0"/>
          </a:p>
        </p:txBody>
      </p:sp>
      <p:sp>
        <p:nvSpPr>
          <p:cNvPr id="7" name="テキスト ボックス 6"/>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pic>
        <p:nvPicPr>
          <p:cNvPr id="9" name="Picture 4" descr="C:\prj\DSA\アプリ・システムコンセプト\Simulation\2011-1027_allcases_with_log\case4\case4_WiFi3ch_B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728" y="1988840"/>
            <a:ext cx="3600000" cy="361052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0" name="Picture 6" descr="C:\prj\DSA\アプリ・システムコンセプト\Simulation\2011-1027_allcases_with_log\case4\case4_WiFi3ch_BT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300" t="4718" r="8576"/>
          <a:stretch/>
        </p:blipFill>
        <p:spPr bwMode="auto">
          <a:xfrm>
            <a:off x="4284663" y="1988840"/>
            <a:ext cx="4391026" cy="36004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テキスト ボックス 10"/>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Resource usage</a:t>
            </a:r>
            <a:endParaRPr kumimoji="1" lang="ja-JP" altLang="en-US" sz="1600" dirty="0"/>
          </a:p>
        </p:txBody>
      </p:sp>
    </p:spTree>
    <p:extLst>
      <p:ext uri="{BB962C8B-B14F-4D97-AF65-F5344CB8AC3E}">
        <p14:creationId xmlns:p14="http://schemas.microsoft.com/office/powerpoint/2010/main" xmlns="" val="1737766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32</a:t>
            </a:fld>
            <a:endParaRPr lang="en-US" altLang="ja-JP" dirty="0"/>
          </a:p>
        </p:txBody>
      </p:sp>
      <p:sp>
        <p:nvSpPr>
          <p:cNvPr id="6" name="タイトル 1"/>
          <p:cNvSpPr txBox="1">
            <a:spLocks/>
          </p:cNvSpPr>
          <p:nvPr/>
        </p:nvSpPr>
        <p:spPr>
          <a:xfrm>
            <a:off x="685800" y="692696"/>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Case3-2:Case1 + BT 2pairs</a:t>
            </a:r>
            <a:endParaRPr lang="ja-JP" altLang="en-US" dirty="0"/>
          </a:p>
        </p:txBody>
      </p:sp>
      <p:sp>
        <p:nvSpPr>
          <p:cNvPr id="7" name="テキスト ボックス 6"/>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pic>
        <p:nvPicPr>
          <p:cNvPr id="9" name="Picture 2" descr="C:\prj\DSA\アプリ・システムコンセプト\Simulation\2011-1027_allcases_with_log\case4-2\case4-2_WiFi3ch_BT2c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728" y="1988840"/>
            <a:ext cx="3600000" cy="358994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0" name="Picture 4" descr="C:\prj\DSA\アプリ・システムコンセプト\Simulation\2011-1027_allcases_with_log\case4-2\case4-2_WiFi3ch_BT2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718" r="4261"/>
          <a:stretch/>
        </p:blipFill>
        <p:spPr bwMode="auto">
          <a:xfrm>
            <a:off x="4067944" y="1988840"/>
            <a:ext cx="4825231" cy="36004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テキスト ボックス 10"/>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Resource usage</a:t>
            </a:r>
            <a:endParaRPr kumimoji="1" lang="ja-JP" altLang="en-US" sz="1600" dirty="0"/>
          </a:p>
        </p:txBody>
      </p:sp>
    </p:spTree>
    <p:extLst>
      <p:ext uri="{BB962C8B-B14F-4D97-AF65-F5344CB8AC3E}">
        <p14:creationId xmlns:p14="http://schemas.microsoft.com/office/powerpoint/2010/main" xmlns="" val="1331209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33</a:t>
            </a:fld>
            <a:endParaRPr lang="en-US" altLang="ja-JP" dirty="0"/>
          </a:p>
        </p:txBody>
      </p:sp>
      <p:sp>
        <p:nvSpPr>
          <p:cNvPr id="6"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Case3-3:Case1 + BT 3pairs</a:t>
            </a:r>
            <a:endParaRPr lang="ja-JP" altLang="en-US" dirty="0"/>
          </a:p>
        </p:txBody>
      </p:sp>
      <p:sp>
        <p:nvSpPr>
          <p:cNvPr id="7" name="テキスト ボックス 6"/>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pic>
        <p:nvPicPr>
          <p:cNvPr id="9" name="Picture 2" descr="C:\prj\DSA\アプリ・システムコンセプト\Simulation\2011-1027_allcases_with_log\case4-3\case4-3_WiFi3ch_BT3c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728" y="1988840"/>
            <a:ext cx="3600000" cy="358991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0" name="Picture 4" descr="C:\prj\DSA\アプリ・システムコンセプト\Simulation\2011-1027_allcases_with_log\case4-3\case4-3_WiFi3ch_BT3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718" r="4261"/>
          <a:stretch/>
        </p:blipFill>
        <p:spPr bwMode="auto">
          <a:xfrm>
            <a:off x="4067944" y="1988840"/>
            <a:ext cx="4825231" cy="36004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テキスト ボックス 10"/>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Resource usage</a:t>
            </a:r>
            <a:endParaRPr kumimoji="1" lang="ja-JP" altLang="en-US" sz="1600" dirty="0"/>
          </a:p>
        </p:txBody>
      </p:sp>
    </p:spTree>
    <p:extLst>
      <p:ext uri="{BB962C8B-B14F-4D97-AF65-F5344CB8AC3E}">
        <p14:creationId xmlns:p14="http://schemas.microsoft.com/office/powerpoint/2010/main" xmlns="" val="4084467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34</a:t>
            </a:fld>
            <a:endParaRPr lang="en-US" altLang="ja-JP" dirty="0"/>
          </a:p>
        </p:txBody>
      </p:sp>
      <p:sp>
        <p:nvSpPr>
          <p:cNvPr id="6"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Case3-4:Case1 + BT 4pairs</a:t>
            </a:r>
            <a:endParaRPr lang="ja-JP" altLang="en-US" dirty="0"/>
          </a:p>
        </p:txBody>
      </p:sp>
      <p:sp>
        <p:nvSpPr>
          <p:cNvPr id="7" name="テキスト ボックス 6"/>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pic>
        <p:nvPicPr>
          <p:cNvPr id="9" name="Picture 2" descr="C:\prj\DSA\アプリ・システムコンセプト\Simulation\2011-1027_allcases_with_log\case4-4\case4-4_WiFi3ch_BT4c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728" y="1988840"/>
            <a:ext cx="3600000" cy="360505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0" name="Picture 4" descr="C:\prj\DSA\アプリ・システムコンセプト\Simulation\2011-1027_allcases_with_log\case4-4\case4-4_WiFi3ch_BT4ch_html_files\phy_unused_l_rsc_snap_00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1810553"/>
            <a:ext cx="5040000" cy="377868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テキスト ボックス 10"/>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Resource usage</a:t>
            </a:r>
            <a:endParaRPr kumimoji="1" lang="ja-JP" altLang="en-US" sz="1600" dirty="0"/>
          </a:p>
        </p:txBody>
      </p:sp>
    </p:spTree>
    <p:extLst>
      <p:ext uri="{BB962C8B-B14F-4D97-AF65-F5344CB8AC3E}">
        <p14:creationId xmlns:p14="http://schemas.microsoft.com/office/powerpoint/2010/main" xmlns="" val="2550273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35</a:t>
            </a:fld>
            <a:endParaRPr lang="en-US" altLang="ja-JP" dirty="0"/>
          </a:p>
        </p:txBody>
      </p:sp>
      <p:sp>
        <p:nvSpPr>
          <p:cNvPr id="6"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Case4-1:Case1 + DSA 1pairs</a:t>
            </a:r>
            <a:endParaRPr lang="ja-JP" altLang="en-US" dirty="0"/>
          </a:p>
        </p:txBody>
      </p:sp>
      <p:sp>
        <p:nvSpPr>
          <p:cNvPr id="7" name="テキスト ボックス 6"/>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pic>
        <p:nvPicPr>
          <p:cNvPr id="9" name="Picture 2" descr="C:\prj\DSA\アプリ・システムコンセプト\Simulation\2011-1027_allcases_with_log\case3\case3_WiFi3ch_DS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728" y="1983976"/>
            <a:ext cx="3600000" cy="360526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0" name="Picture 2" descr="C:\prj\DSA\アプリ・システムコンセプト\Simulation\2011-1027_allcases_with_log\case3\case3_WiFi3ch_DSA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589" r="4273"/>
          <a:stretch/>
        </p:blipFill>
        <p:spPr bwMode="auto">
          <a:xfrm>
            <a:off x="4068504" y="1983976"/>
            <a:ext cx="4824671" cy="360526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テキスト ボックス 11"/>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Resource usage</a:t>
            </a:r>
            <a:endParaRPr kumimoji="1" lang="ja-JP" altLang="en-US" sz="1600" dirty="0"/>
          </a:p>
        </p:txBody>
      </p:sp>
    </p:spTree>
    <p:extLst>
      <p:ext uri="{BB962C8B-B14F-4D97-AF65-F5344CB8AC3E}">
        <p14:creationId xmlns:p14="http://schemas.microsoft.com/office/powerpoint/2010/main" xmlns="" val="793656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36</a:t>
            </a:fld>
            <a:endParaRPr lang="en-US" altLang="ja-JP" dirty="0"/>
          </a:p>
        </p:txBody>
      </p:sp>
      <p:sp>
        <p:nvSpPr>
          <p:cNvPr id="6"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Case4-2:Case1 + DSA 2pairs</a:t>
            </a:r>
            <a:endParaRPr lang="ja-JP" altLang="en-US" dirty="0"/>
          </a:p>
        </p:txBody>
      </p:sp>
      <p:sp>
        <p:nvSpPr>
          <p:cNvPr id="7" name="テキスト ボックス 6"/>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pic>
        <p:nvPicPr>
          <p:cNvPr id="9" name="Picture 2" descr="C:\prj\DSA\アプリ・システムコンセプト\Simulation\2011-1027_allcases_with_log\case3-2\case3-2_WiFi3ch_DSA2c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728" y="1988840"/>
            <a:ext cx="3600000" cy="358487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0" name="Picture 4" descr="C:\prj\DSA\アプリ・システムコンセプト\Simulation\2011-1027_allcases_with_log\case3-2\case3-2_WiFi3ch_DSA2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718" r="4261"/>
          <a:stretch/>
        </p:blipFill>
        <p:spPr bwMode="auto">
          <a:xfrm>
            <a:off x="4067944" y="1988840"/>
            <a:ext cx="4825231" cy="36004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テキスト ボックス 11"/>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Resource usage</a:t>
            </a:r>
            <a:endParaRPr kumimoji="1" lang="ja-JP" altLang="en-US" sz="1600" dirty="0"/>
          </a:p>
        </p:txBody>
      </p:sp>
    </p:spTree>
    <p:extLst>
      <p:ext uri="{BB962C8B-B14F-4D97-AF65-F5344CB8AC3E}">
        <p14:creationId xmlns:p14="http://schemas.microsoft.com/office/powerpoint/2010/main" xmlns="" val="7936569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37</a:t>
            </a:fld>
            <a:endParaRPr lang="en-US" altLang="ja-JP" dirty="0"/>
          </a:p>
        </p:txBody>
      </p:sp>
      <p:sp>
        <p:nvSpPr>
          <p:cNvPr id="6"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Case4-3:Case1 + DSA 3pairs</a:t>
            </a:r>
            <a:endParaRPr lang="ja-JP" altLang="en-US" dirty="0"/>
          </a:p>
        </p:txBody>
      </p:sp>
      <p:sp>
        <p:nvSpPr>
          <p:cNvPr id="7" name="テキスト ボックス 6"/>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pic>
        <p:nvPicPr>
          <p:cNvPr id="9" name="Picture 2" descr="C:\prj\DSA\アプリ・システムコンセプト\Simulation\2011-1027_allcases_with_log\case3-3\case3-3_WiFi3ch_DSA3c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728" y="1988840"/>
            <a:ext cx="3600000" cy="358993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0" name="Picture 4" descr="C:\prj\DSA\アプリ・システムコンセプト\Simulation\2011-1027_allcases_with_log\case3-3\case3-3_WiFi3ch_DSA3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726" r="4273"/>
          <a:stretch/>
        </p:blipFill>
        <p:spPr bwMode="auto">
          <a:xfrm>
            <a:off x="4068504" y="1989138"/>
            <a:ext cx="4824671" cy="360010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テキスト ボックス 11"/>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Resource usage</a:t>
            </a:r>
            <a:endParaRPr kumimoji="1" lang="ja-JP" altLang="en-US" sz="1600" dirty="0"/>
          </a:p>
        </p:txBody>
      </p:sp>
    </p:spTree>
    <p:extLst>
      <p:ext uri="{BB962C8B-B14F-4D97-AF65-F5344CB8AC3E}">
        <p14:creationId xmlns:p14="http://schemas.microsoft.com/office/powerpoint/2010/main" xmlns="" val="7936569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10D1403B-40F7-4C39-A5E4-B596B4E40CAC}" type="slidenum">
              <a:rPr lang="en-US" altLang="ja-JP" smtClean="0"/>
              <a:pPr/>
              <a:t>38</a:t>
            </a:fld>
            <a:endParaRPr lang="en-US" altLang="ja-JP" dirty="0"/>
          </a:p>
        </p:txBody>
      </p:sp>
      <p:sp>
        <p:nvSpPr>
          <p:cNvPr id="6" name="タイトル 1"/>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dirty="0" smtClean="0"/>
              <a:t>Case4-4:Case1 + DSA 4pairs</a:t>
            </a:r>
            <a:endParaRPr lang="ja-JP" altLang="en-US" dirty="0"/>
          </a:p>
        </p:txBody>
      </p:sp>
      <p:sp>
        <p:nvSpPr>
          <p:cNvPr id="7" name="テキスト ボックス 6"/>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pic>
        <p:nvPicPr>
          <p:cNvPr id="9" name="Picture 2" descr="C:\prj\DSA\アプリ・システムコンセプト\Simulation\2011-1027_allcases_with_log\case3-4\case3-4_WiFi3ch_DSA4c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728" y="1988840"/>
            <a:ext cx="3600000" cy="360000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0" name="Picture 4" descr="C:\prj\DSA\アプリ・システムコンセプト\Simulation\2011-1027_allcases_with_log\case3-4\case3-4_WiFi3ch_DSA4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737" r="4261"/>
          <a:stretch/>
        </p:blipFill>
        <p:spPr bwMode="auto">
          <a:xfrm>
            <a:off x="4067944" y="1989138"/>
            <a:ext cx="4825231" cy="359970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テキスト ボックス 11"/>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Resource usage</a:t>
            </a:r>
            <a:endParaRPr kumimoji="1" lang="ja-JP" altLang="en-US" sz="1600" dirty="0"/>
          </a:p>
        </p:txBody>
      </p:sp>
    </p:spTree>
    <p:extLst>
      <p:ext uri="{BB962C8B-B14F-4D97-AF65-F5344CB8AC3E}">
        <p14:creationId xmlns:p14="http://schemas.microsoft.com/office/powerpoint/2010/main" xmlns="" val="1835769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smtClean="0"/>
              <a:t>Case5:Case1 + WLAN 1BSS + BT 2pairs</a:t>
            </a:r>
            <a:endParaRPr kumimoji="1" lang="ja-JP" altLang="en-US" sz="3200" dirty="0"/>
          </a:p>
        </p:txBody>
      </p:sp>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6A9351C9-1018-4B99-91EB-9634C9255F99}" type="slidenum">
              <a:rPr lang="en-US" altLang="ja-JP" smtClean="0"/>
              <a:pPr/>
              <a:t>39</a:t>
            </a:fld>
            <a:endParaRPr lang="en-US" altLang="ja-JP" dirty="0"/>
          </a:p>
        </p:txBody>
      </p:sp>
      <p:pic>
        <p:nvPicPr>
          <p:cNvPr id="2050" name="Picture 2" descr="C:\prj\DSA\アプリ・システムコンセプト\Simulation\2011-1031_case567-2\case6-2\case6-2_WiFi3ch_WiFi1ch_BT2c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4300" y="1989588"/>
            <a:ext cx="3600000" cy="36000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2052" name="Picture 4" descr="C:\prj\DSA\アプリ・システムコンセプト\Simulation\2011-1031_case567-2\case6-2\case6-2_WiFi3ch_WiFi1ch_BT2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10" t="3844" r="9975"/>
          <a:stretch/>
        </p:blipFill>
        <p:spPr bwMode="auto">
          <a:xfrm>
            <a:off x="4228331" y="1953588"/>
            <a:ext cx="4387095" cy="3636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テキスト ボックス 8"/>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sp>
        <p:nvSpPr>
          <p:cNvPr id="10" name="テキスト ボックス 9"/>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Resource usage</a:t>
            </a:r>
            <a:endParaRPr kumimoji="1" lang="ja-JP" altLang="en-US" sz="1600" dirty="0"/>
          </a:p>
        </p:txBody>
      </p:sp>
    </p:spTree>
    <p:extLst>
      <p:ext uri="{BB962C8B-B14F-4D97-AF65-F5344CB8AC3E}">
        <p14:creationId xmlns:p14="http://schemas.microsoft.com/office/powerpoint/2010/main" xmlns="" val="1985565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dt" sz="quarter" idx="10"/>
          </p:nvPr>
        </p:nvSpPr>
        <p:spPr>
          <a:noFill/>
        </p:spPr>
        <p:txBody>
          <a:bodyPr/>
          <a:lstStyle/>
          <a:p>
            <a:r>
              <a:rPr lang="en-US" altLang="ja-JP" dirty="0" smtClean="0"/>
              <a:t>November, 2011</a:t>
            </a:r>
          </a:p>
        </p:txBody>
      </p:sp>
      <p:sp>
        <p:nvSpPr>
          <p:cNvPr id="23554" name="Rectangle 5"/>
          <p:cNvSpPr>
            <a:spLocks noGrp="1" noChangeArrowheads="1"/>
          </p:cNvSpPr>
          <p:nvPr>
            <p:ph type="ftr" sz="quarter" idx="11"/>
          </p:nvPr>
        </p:nvSpPr>
        <p:spPr>
          <a:noFill/>
        </p:spPr>
        <p:txBody>
          <a:bodyPr/>
          <a:lstStyle/>
          <a:p>
            <a:r>
              <a:rPr lang="en-US" altLang="ja-JP" dirty="0" smtClean="0"/>
              <a:t>Shoichi Kitazawa (ATR)</a:t>
            </a:r>
          </a:p>
        </p:txBody>
      </p:sp>
      <p:sp>
        <p:nvSpPr>
          <p:cNvPr id="23555" name="Rectangle 6"/>
          <p:cNvSpPr>
            <a:spLocks noGrp="1" noChangeArrowheads="1"/>
          </p:cNvSpPr>
          <p:nvPr>
            <p:ph type="sldNum" sz="quarter" idx="12"/>
          </p:nvPr>
        </p:nvSpPr>
        <p:spPr>
          <a:noFill/>
        </p:spPr>
        <p:txBody>
          <a:bodyPr/>
          <a:lstStyle/>
          <a:p>
            <a:r>
              <a:rPr lang="en-US" altLang="ja-JP" dirty="0" smtClean="0"/>
              <a:t>Slide </a:t>
            </a:r>
            <a:fld id="{D9AD608B-1CA5-41B4-8D1B-05EB277B0245}" type="slidenum">
              <a:rPr lang="en-US" altLang="ja-JP" smtClean="0"/>
              <a:pPr/>
              <a:t>4</a:t>
            </a:fld>
            <a:endParaRPr lang="en-US" altLang="ja-JP" dirty="0" smtClean="0"/>
          </a:p>
        </p:txBody>
      </p:sp>
      <p:sp>
        <p:nvSpPr>
          <p:cNvPr id="23556" name="Rectangle 2"/>
          <p:cNvSpPr>
            <a:spLocks noGrp="1" noChangeArrowheads="1"/>
          </p:cNvSpPr>
          <p:nvPr>
            <p:ph type="title"/>
          </p:nvPr>
        </p:nvSpPr>
        <p:spPr/>
        <p:txBody>
          <a:bodyPr/>
          <a:lstStyle/>
          <a:p>
            <a:pPr eaLnBrk="1" hangingPunct="1"/>
            <a:r>
              <a:rPr lang="en-US" altLang="ja-JP" dirty="0" smtClean="0">
                <a:ea typeface="ＭＳ Ｐゴシック" charset="-128"/>
              </a:rPr>
              <a:t>Features of DSA system</a:t>
            </a:r>
            <a:endParaRPr lang="ja-JP" altLang="ja-JP" dirty="0" smtClean="0">
              <a:ea typeface="ＭＳ Ｐゴシック" charset="-128"/>
            </a:endParaRPr>
          </a:p>
        </p:txBody>
      </p:sp>
      <p:sp>
        <p:nvSpPr>
          <p:cNvPr id="23557" name="Rectangle 3"/>
          <p:cNvSpPr>
            <a:spLocks noGrp="1" noChangeArrowheads="1"/>
          </p:cNvSpPr>
          <p:nvPr>
            <p:ph type="body" idx="1"/>
          </p:nvPr>
        </p:nvSpPr>
        <p:spPr>
          <a:xfrm>
            <a:off x="685800" y="1981200"/>
            <a:ext cx="7772400" cy="3752056"/>
          </a:xfrm>
        </p:spPr>
        <p:txBody>
          <a:bodyPr/>
          <a:lstStyle/>
          <a:p>
            <a:pPr eaLnBrk="1" hangingPunct="1">
              <a:lnSpc>
                <a:spcPct val="70000"/>
              </a:lnSpc>
              <a:spcBef>
                <a:spcPct val="40000"/>
              </a:spcBef>
            </a:pPr>
            <a:r>
              <a:rPr lang="en-US" altLang="ja-JP" sz="2400" dirty="0" smtClean="0">
                <a:ea typeface="ＭＳ Ｐゴシック" charset="-128"/>
              </a:rPr>
              <a:t>The system consisting of an access point (AP) and mobile stations (MS).</a:t>
            </a:r>
          </a:p>
          <a:p>
            <a:pPr eaLnBrk="1" hangingPunct="1">
              <a:lnSpc>
                <a:spcPct val="80000"/>
              </a:lnSpc>
              <a:spcBef>
                <a:spcPct val="40000"/>
              </a:spcBef>
            </a:pPr>
            <a:r>
              <a:rPr lang="en-US" altLang="ja-JP" sz="2400" dirty="0" smtClean="0">
                <a:ea typeface="ＭＳ Ｐゴシック" charset="-128"/>
              </a:rPr>
              <a:t>For efficient spectrum use and low overhead,</a:t>
            </a:r>
          </a:p>
          <a:p>
            <a:pPr lvl="1" eaLnBrk="1" hangingPunct="1">
              <a:lnSpc>
                <a:spcPct val="70000"/>
              </a:lnSpc>
              <a:spcBef>
                <a:spcPct val="35000"/>
              </a:spcBef>
            </a:pPr>
            <a:r>
              <a:rPr lang="en-US" altLang="ja-JP" sz="2200" dirty="0" smtClean="0">
                <a:ea typeface="ＭＳ Ｐゴシック" charset="-128"/>
              </a:rPr>
              <a:t>Carrier sense to avoid interference to/from the other radio systems, but without random back-off (fixed-length quiet time)</a:t>
            </a:r>
          </a:p>
          <a:p>
            <a:pPr lvl="1" eaLnBrk="1" hangingPunct="1">
              <a:lnSpc>
                <a:spcPct val="70000"/>
              </a:lnSpc>
              <a:spcBef>
                <a:spcPct val="40000"/>
              </a:spcBef>
            </a:pPr>
            <a:r>
              <a:rPr lang="en-US" altLang="ja-JP" sz="2200" dirty="0" smtClean="0">
                <a:ea typeface="ＭＳ Ｐゴシック" charset="-128"/>
              </a:rPr>
              <a:t>TDMA (polling) with DSA forming time frame and slots</a:t>
            </a:r>
          </a:p>
          <a:p>
            <a:pPr lvl="1" eaLnBrk="1" hangingPunct="1">
              <a:lnSpc>
                <a:spcPct val="70000"/>
              </a:lnSpc>
              <a:spcBef>
                <a:spcPct val="40000"/>
              </a:spcBef>
            </a:pPr>
            <a:r>
              <a:rPr lang="en-US" altLang="ja-JP" sz="2200" dirty="0" smtClean="0">
                <a:ea typeface="ＭＳ Ｐゴシック" charset="-128"/>
              </a:rPr>
              <a:t>Using a Control Channel (CCH) with frequency hopping (FH) for link establishment</a:t>
            </a:r>
          </a:p>
          <a:p>
            <a:pPr lvl="1" eaLnBrk="1" hangingPunct="1">
              <a:lnSpc>
                <a:spcPct val="70000"/>
              </a:lnSpc>
              <a:spcBef>
                <a:spcPct val="40000"/>
              </a:spcBef>
            </a:pPr>
            <a:r>
              <a:rPr lang="en-US" altLang="ja-JP" sz="2200" dirty="0" smtClean="0">
                <a:ea typeface="ＭＳ Ｐゴシック" charset="-128"/>
              </a:rPr>
              <a:t>Spectrum divided and single carrier modulation</a:t>
            </a:r>
          </a:p>
          <a:p>
            <a:pPr lvl="2">
              <a:lnSpc>
                <a:spcPct val="70000"/>
              </a:lnSpc>
              <a:spcBef>
                <a:spcPct val="40000"/>
              </a:spcBef>
            </a:pPr>
            <a:endParaRPr lang="en-US" altLang="ja-JP" sz="1800" dirty="0" smtClean="0">
              <a:ea typeface="ＭＳ Ｐゴシック" charset="-128"/>
            </a:endParaRPr>
          </a:p>
        </p:txBody>
      </p:sp>
    </p:spTree>
    <p:extLst>
      <p:ext uri="{BB962C8B-B14F-4D97-AF65-F5344CB8AC3E}">
        <p14:creationId xmlns:p14="http://schemas.microsoft.com/office/powerpoint/2010/main" xmlns="" val="26428633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smtClean="0"/>
              <a:t>Case6:Case1 + WLAN 1BSS + DSA </a:t>
            </a:r>
            <a:r>
              <a:rPr lang="en-US" altLang="ja-JP" sz="3200" dirty="0"/>
              <a:t>2pairs</a:t>
            </a:r>
            <a:endParaRPr kumimoji="1" lang="ja-JP" altLang="en-US" sz="3200" dirty="0"/>
          </a:p>
        </p:txBody>
      </p:sp>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6A9351C9-1018-4B99-91EB-9634C9255F99}" type="slidenum">
              <a:rPr lang="en-US" altLang="ja-JP" smtClean="0"/>
              <a:pPr/>
              <a:t>40</a:t>
            </a:fld>
            <a:endParaRPr lang="en-US" altLang="ja-JP" dirty="0"/>
          </a:p>
        </p:txBody>
      </p:sp>
      <p:pic>
        <p:nvPicPr>
          <p:cNvPr id="1026" name="Picture 2" descr="C:\prj\DSA\アプリ・システムコンセプト\Simulation\2011-1031_case567-2\case5-2\case5-2_WiFi3ch_WiFi1ch_DSA2c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1377" y="1979062"/>
            <a:ext cx="3600000" cy="361052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028" name="Picture 4" descr="C:\prj\DSA\アプリ・システムコンセプト\Simulation\2011-1031_case567-2\case5-2\case5-2_WiFi3ch_WiFi1ch_DSA2ch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10" t="3574" r="9975"/>
          <a:stretch/>
        </p:blipFill>
        <p:spPr bwMode="auto">
          <a:xfrm>
            <a:off x="4229599" y="1953588"/>
            <a:ext cx="4374849" cy="3636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テキスト ボックス 8"/>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sp>
        <p:nvSpPr>
          <p:cNvPr id="10" name="テキスト ボックス 9"/>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Resource usage</a:t>
            </a:r>
            <a:endParaRPr kumimoji="1" lang="ja-JP" altLang="en-US" sz="1600" dirty="0"/>
          </a:p>
        </p:txBody>
      </p:sp>
    </p:spTree>
    <p:extLst>
      <p:ext uri="{BB962C8B-B14F-4D97-AF65-F5344CB8AC3E}">
        <p14:creationId xmlns:p14="http://schemas.microsoft.com/office/powerpoint/2010/main" xmlns="" val="41616504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smtClean="0"/>
              <a:t>Case7:Case1 + WLAN 1BSS + BT 1 pair </a:t>
            </a:r>
            <a:br>
              <a:rPr lang="en-US" altLang="ja-JP" sz="3200" dirty="0" smtClean="0"/>
            </a:br>
            <a:r>
              <a:rPr lang="en-US" altLang="ja-JP" sz="3200" dirty="0" smtClean="0"/>
              <a:t>+ DSA </a:t>
            </a:r>
            <a:r>
              <a:rPr lang="en-US" altLang="ja-JP" sz="3200" dirty="0"/>
              <a:t>2pairs</a:t>
            </a:r>
            <a:endParaRPr kumimoji="1" lang="ja-JP" altLang="en-US" sz="3200" dirty="0"/>
          </a:p>
        </p:txBody>
      </p:sp>
      <p:sp>
        <p:nvSpPr>
          <p:cNvPr id="3" name="日付プレースホルダー 2"/>
          <p:cNvSpPr>
            <a:spLocks noGrp="1"/>
          </p:cNvSpPr>
          <p:nvPr>
            <p:ph type="dt" sz="half" idx="10"/>
          </p:nvPr>
        </p:nvSpPr>
        <p:spPr/>
        <p:txBody>
          <a:bodyPr/>
          <a:lstStyle/>
          <a:p>
            <a:r>
              <a:rPr lang="en-US" altLang="ja-JP" dirty="0" smtClean="0"/>
              <a:t>November, 2011</a:t>
            </a:r>
            <a:endParaRPr lang="en-US" altLang="ja-JP" dirty="0"/>
          </a:p>
        </p:txBody>
      </p:sp>
      <p:sp>
        <p:nvSpPr>
          <p:cNvPr id="4" name="フッター プレースホルダー 3"/>
          <p:cNvSpPr>
            <a:spLocks noGrp="1"/>
          </p:cNvSpPr>
          <p:nvPr>
            <p:ph type="ftr" sz="quarter" idx="11"/>
          </p:nvPr>
        </p:nvSpPr>
        <p:spPr/>
        <p:txBody>
          <a:body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dirty="0" smtClean="0"/>
              <a:t>Slide </a:t>
            </a:r>
            <a:fld id="{6A9351C9-1018-4B99-91EB-9634C9255F99}" type="slidenum">
              <a:rPr lang="en-US" altLang="ja-JP" smtClean="0"/>
              <a:pPr/>
              <a:t>41</a:t>
            </a:fld>
            <a:endParaRPr lang="en-US" altLang="ja-JP" dirty="0"/>
          </a:p>
        </p:txBody>
      </p:sp>
      <p:pic>
        <p:nvPicPr>
          <p:cNvPr id="3074" name="Picture 2" descr="C:\prj\DSA\アプリ・システムコンセプト\Simulation\2011-1031_case567-2\case7-2\case7-2_WiFi3ch_WiFi1ch_DSA2ch_B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9548" y="1989240"/>
            <a:ext cx="3594752" cy="36000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3076" name="Picture 4" descr="C:\prj\DSA\アプリ・システムコンセプト\Simulation\2011-1031_case567-2\case7-2\case7-2_WiFi3ch_WiFi1ch_DSA2ch_BT_html_files\phy_unused_l_rsc_snap_005.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002" t="5769" r="9310"/>
          <a:stretch/>
        </p:blipFill>
        <p:spPr bwMode="auto">
          <a:xfrm>
            <a:off x="4283273" y="2024844"/>
            <a:ext cx="4371677" cy="3564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テキスト ボックス 8"/>
          <p:cNvSpPr txBox="1"/>
          <p:nvPr/>
        </p:nvSpPr>
        <p:spPr>
          <a:xfrm>
            <a:off x="1187624" y="5805264"/>
            <a:ext cx="1872208" cy="338554"/>
          </a:xfrm>
          <a:prstGeom prst="rect">
            <a:avLst/>
          </a:prstGeom>
          <a:noFill/>
        </p:spPr>
        <p:txBody>
          <a:bodyPr wrap="square" rtlCol="0">
            <a:spAutoFit/>
          </a:bodyPr>
          <a:lstStyle/>
          <a:p>
            <a:pPr algn="ctr"/>
            <a:r>
              <a:rPr kumimoji="1" lang="en-US" altLang="ja-JP" sz="1600" dirty="0" smtClean="0"/>
              <a:t>Node location</a:t>
            </a:r>
            <a:endParaRPr kumimoji="1" lang="ja-JP" altLang="en-US" sz="1600" dirty="0"/>
          </a:p>
        </p:txBody>
      </p:sp>
      <p:sp>
        <p:nvSpPr>
          <p:cNvPr id="10" name="テキスト ボックス 9"/>
          <p:cNvSpPr txBox="1"/>
          <p:nvPr/>
        </p:nvSpPr>
        <p:spPr>
          <a:xfrm>
            <a:off x="5292080" y="5805264"/>
            <a:ext cx="2591728" cy="338554"/>
          </a:xfrm>
          <a:prstGeom prst="rect">
            <a:avLst/>
          </a:prstGeom>
          <a:noFill/>
        </p:spPr>
        <p:txBody>
          <a:bodyPr wrap="square" rtlCol="0">
            <a:spAutoFit/>
          </a:bodyPr>
          <a:lstStyle/>
          <a:p>
            <a:pPr algn="ctr"/>
            <a:r>
              <a:rPr kumimoji="1" lang="en-US" altLang="ja-JP" sz="1600" dirty="0" smtClean="0"/>
              <a:t>Resource usage</a:t>
            </a:r>
            <a:endParaRPr kumimoji="1" lang="ja-JP" altLang="en-US" sz="1600" dirty="0"/>
          </a:p>
        </p:txBody>
      </p:sp>
    </p:spTree>
    <p:extLst>
      <p:ext uri="{BB962C8B-B14F-4D97-AF65-F5344CB8AC3E}">
        <p14:creationId xmlns:p14="http://schemas.microsoft.com/office/powerpoint/2010/main" xmlns="" val="123959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noChangeArrowheads="1"/>
          </p:cNvSpPr>
          <p:nvPr>
            <p:ph type="dt" sz="quarter" idx="10"/>
          </p:nvPr>
        </p:nvSpPr>
        <p:spPr>
          <a:noFill/>
        </p:spPr>
        <p:txBody>
          <a:bodyPr/>
          <a:lstStyle/>
          <a:p>
            <a:r>
              <a:rPr lang="en-US" altLang="ja-JP" dirty="0" smtClean="0"/>
              <a:t>November, 2011</a:t>
            </a:r>
          </a:p>
        </p:txBody>
      </p:sp>
      <p:sp>
        <p:nvSpPr>
          <p:cNvPr id="25602" name="Rectangle 5"/>
          <p:cNvSpPr>
            <a:spLocks noGrp="1" noChangeArrowheads="1"/>
          </p:cNvSpPr>
          <p:nvPr>
            <p:ph type="ftr" sz="quarter" idx="11"/>
          </p:nvPr>
        </p:nvSpPr>
        <p:spPr>
          <a:noFill/>
        </p:spPr>
        <p:txBody>
          <a:bodyPr/>
          <a:lstStyle/>
          <a:p>
            <a:r>
              <a:rPr lang="en-US" altLang="ja-JP" dirty="0" smtClean="0"/>
              <a:t>Shoichi Kitazawa (ATR)</a:t>
            </a:r>
          </a:p>
        </p:txBody>
      </p:sp>
      <p:sp>
        <p:nvSpPr>
          <p:cNvPr id="25603" name="Rectangle 6"/>
          <p:cNvSpPr>
            <a:spLocks noGrp="1" noChangeArrowheads="1"/>
          </p:cNvSpPr>
          <p:nvPr>
            <p:ph type="sldNum" sz="quarter" idx="12"/>
          </p:nvPr>
        </p:nvSpPr>
        <p:spPr>
          <a:noFill/>
        </p:spPr>
        <p:txBody>
          <a:bodyPr/>
          <a:lstStyle/>
          <a:p>
            <a:r>
              <a:rPr lang="en-US" altLang="ja-JP" dirty="0" smtClean="0"/>
              <a:t>Slide </a:t>
            </a:r>
            <a:fld id="{D86A9015-210F-46FD-AF72-F83B89D74F17}" type="slidenum">
              <a:rPr lang="en-US" altLang="ja-JP" smtClean="0"/>
              <a:pPr/>
              <a:t>5</a:t>
            </a:fld>
            <a:endParaRPr lang="en-US" altLang="ja-JP" dirty="0" smtClean="0"/>
          </a:p>
        </p:txBody>
      </p:sp>
      <p:sp>
        <p:nvSpPr>
          <p:cNvPr id="25604" name="タイトル 1"/>
          <p:cNvSpPr>
            <a:spLocks noGrp="1"/>
          </p:cNvSpPr>
          <p:nvPr>
            <p:ph type="title"/>
          </p:nvPr>
        </p:nvSpPr>
        <p:spPr/>
        <p:txBody>
          <a:bodyPr/>
          <a:lstStyle/>
          <a:p>
            <a:pPr eaLnBrk="1" hangingPunct="1"/>
            <a:r>
              <a:rPr lang="en-GB" altLang="ja-JP" sz="3200" dirty="0" smtClean="0">
                <a:ea typeface="ＭＳ Ｐゴシック" charset="-128"/>
              </a:rPr>
              <a:t>Frequency Channel Plan in 2.4 GHz Band</a:t>
            </a:r>
            <a:endParaRPr lang="ja-JP" altLang="en-US" sz="3200" dirty="0" smtClean="0">
              <a:ea typeface="ＭＳ Ｐゴシック" charset="-128"/>
            </a:endParaRPr>
          </a:p>
        </p:txBody>
      </p:sp>
      <p:sp>
        <p:nvSpPr>
          <p:cNvPr id="25605" name="コンテンツ プレースホルダ 2"/>
          <p:cNvSpPr>
            <a:spLocks noGrp="1"/>
          </p:cNvSpPr>
          <p:nvPr>
            <p:ph idx="1"/>
          </p:nvPr>
        </p:nvSpPr>
        <p:spPr>
          <a:xfrm>
            <a:off x="685800" y="3428826"/>
            <a:ext cx="7772400" cy="2592562"/>
          </a:xfrm>
        </p:spPr>
        <p:txBody>
          <a:bodyPr/>
          <a:lstStyle/>
          <a:p>
            <a:pPr eaLnBrk="1" hangingPunct="1">
              <a:lnSpc>
                <a:spcPct val="90000"/>
              </a:lnSpc>
            </a:pPr>
            <a:r>
              <a:rPr lang="en-GB" altLang="ja-JP" sz="2400" dirty="0" smtClean="0">
                <a:ea typeface="ＭＳ Ｐゴシック" charset="-128"/>
              </a:rPr>
              <a:t>80 Frequency channel unit(FCU) in 80MHz.</a:t>
            </a:r>
          </a:p>
          <a:p>
            <a:pPr>
              <a:lnSpc>
                <a:spcPct val="90000"/>
              </a:lnSpc>
            </a:pPr>
            <a:r>
              <a:rPr lang="en-GB" altLang="ja-JP" sz="2400" dirty="0" smtClean="0">
                <a:ea typeface="ＭＳ Ｐゴシック" charset="-128"/>
              </a:rPr>
              <a:t>Control </a:t>
            </a:r>
            <a:r>
              <a:rPr lang="en-GB" altLang="ja-JP" sz="2400" dirty="0">
                <a:ea typeface="ＭＳ Ｐゴシック" charset="-128"/>
              </a:rPr>
              <a:t>channel (CCH) hops on predetermined subset of frequency channels.</a:t>
            </a:r>
          </a:p>
          <a:p>
            <a:pPr>
              <a:lnSpc>
                <a:spcPct val="90000"/>
              </a:lnSpc>
            </a:pPr>
            <a:r>
              <a:rPr lang="en-GB" altLang="ja-JP" sz="2400" dirty="0" smtClean="0">
                <a:ea typeface="ＭＳ Ｐゴシック" charset="-128"/>
              </a:rPr>
              <a:t>Data link channel (DCH) signal can be divided into multiple </a:t>
            </a:r>
            <a:r>
              <a:rPr lang="en-GB" altLang="ja-JP" sz="2400" dirty="0" smtClean="0">
                <a:ea typeface="ＭＳ Ｐゴシック" charset="-128"/>
              </a:rPr>
              <a:t>subspectra</a:t>
            </a:r>
            <a:r>
              <a:rPr lang="en-GB" altLang="ja-JP" sz="2400" dirty="0" smtClean="0">
                <a:ea typeface="ＭＳ Ｐゴシック" charset="-128"/>
              </a:rPr>
              <a:t>.</a:t>
            </a:r>
          </a:p>
        </p:txBody>
      </p:sp>
      <p:pic>
        <p:nvPicPr>
          <p:cNvPr id="25606" name="Picture 5" descr="frequency"/>
          <p:cNvPicPr>
            <a:picLocks noChangeAspect="1" noChangeArrowheads="1"/>
          </p:cNvPicPr>
          <p:nvPr/>
        </p:nvPicPr>
        <p:blipFill>
          <a:blip r:embed="rId3" cstate="print"/>
          <a:srcRect/>
          <a:stretch>
            <a:fillRect/>
          </a:stretch>
        </p:blipFill>
        <p:spPr bwMode="auto">
          <a:xfrm>
            <a:off x="467544" y="1700808"/>
            <a:ext cx="8162925" cy="1439863"/>
          </a:xfrm>
          <a:prstGeom prst="rect">
            <a:avLst/>
          </a:prstGeom>
          <a:noFill/>
          <a:ln w="9525">
            <a:noFill/>
            <a:miter lim="800000"/>
            <a:headEnd/>
            <a:tailEnd/>
          </a:ln>
        </p:spPr>
      </p:pic>
      <p:cxnSp>
        <p:nvCxnSpPr>
          <p:cNvPr id="3" name="直線コネクタ 2"/>
          <p:cNvCxnSpPr/>
          <p:nvPr/>
        </p:nvCxnSpPr>
        <p:spPr bwMode="auto">
          <a:xfrm>
            <a:off x="3275856" y="6167005"/>
            <a:ext cx="3888432" cy="0"/>
          </a:xfrm>
          <a:prstGeom prst="line">
            <a:avLst/>
          </a:prstGeom>
          <a:solidFill>
            <a:schemeClr val="accent1"/>
          </a:solidFill>
          <a:ln w="127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 name="正方形/長方形 3"/>
          <p:cNvSpPr/>
          <p:nvPr/>
        </p:nvSpPr>
        <p:spPr bwMode="auto">
          <a:xfrm>
            <a:off x="3563888" y="5662949"/>
            <a:ext cx="288032" cy="504056"/>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sp>
        <p:nvSpPr>
          <p:cNvPr id="15" name="正方形/長方形 14"/>
          <p:cNvSpPr/>
          <p:nvPr/>
        </p:nvSpPr>
        <p:spPr bwMode="auto">
          <a:xfrm>
            <a:off x="4139952" y="5662949"/>
            <a:ext cx="864000" cy="504056"/>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sp>
        <p:nvSpPr>
          <p:cNvPr id="16" name="正方形/長方形 15"/>
          <p:cNvSpPr/>
          <p:nvPr/>
        </p:nvSpPr>
        <p:spPr bwMode="auto">
          <a:xfrm>
            <a:off x="5508104" y="5662949"/>
            <a:ext cx="1152000" cy="504056"/>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sp>
        <p:nvSpPr>
          <p:cNvPr id="12" name="テキスト ボックス 11"/>
          <p:cNvSpPr txBox="1"/>
          <p:nvPr/>
        </p:nvSpPr>
        <p:spPr>
          <a:xfrm>
            <a:off x="3347864" y="6165304"/>
            <a:ext cx="684803" cy="338554"/>
          </a:xfrm>
          <a:prstGeom prst="rect">
            <a:avLst/>
          </a:prstGeom>
          <a:noFill/>
        </p:spPr>
        <p:txBody>
          <a:bodyPr wrap="none" rtlCol="0">
            <a:spAutoFit/>
          </a:bodyPr>
          <a:lstStyle/>
          <a:p>
            <a:r>
              <a:rPr kumimoji="1" lang="en-US" altLang="ja-JP" sz="1600" dirty="0" smtClean="0"/>
              <a:t>1FCU</a:t>
            </a:r>
            <a:endParaRPr kumimoji="1" lang="ja-JP" altLang="en-US" sz="1600" dirty="0"/>
          </a:p>
        </p:txBody>
      </p:sp>
      <p:sp>
        <p:nvSpPr>
          <p:cNvPr id="21" name="テキスト ボックス 20"/>
          <p:cNvSpPr txBox="1"/>
          <p:nvPr/>
        </p:nvSpPr>
        <p:spPr>
          <a:xfrm>
            <a:off x="4229598" y="6165304"/>
            <a:ext cx="684803" cy="338554"/>
          </a:xfrm>
          <a:prstGeom prst="rect">
            <a:avLst/>
          </a:prstGeom>
          <a:noFill/>
        </p:spPr>
        <p:txBody>
          <a:bodyPr wrap="none" rtlCol="0">
            <a:spAutoFit/>
          </a:bodyPr>
          <a:lstStyle/>
          <a:p>
            <a:r>
              <a:rPr kumimoji="1" lang="en-US" altLang="ja-JP" sz="1600" dirty="0" smtClean="0"/>
              <a:t>3FCU</a:t>
            </a:r>
            <a:endParaRPr kumimoji="1" lang="ja-JP" altLang="en-US" sz="1600" dirty="0"/>
          </a:p>
        </p:txBody>
      </p:sp>
      <p:sp>
        <p:nvSpPr>
          <p:cNvPr id="22" name="テキスト ボックス 21"/>
          <p:cNvSpPr txBox="1"/>
          <p:nvPr/>
        </p:nvSpPr>
        <p:spPr>
          <a:xfrm>
            <a:off x="5796136" y="6165304"/>
            <a:ext cx="684803" cy="338554"/>
          </a:xfrm>
          <a:prstGeom prst="rect">
            <a:avLst/>
          </a:prstGeom>
          <a:noFill/>
        </p:spPr>
        <p:txBody>
          <a:bodyPr wrap="none" rtlCol="0">
            <a:spAutoFit/>
          </a:bodyPr>
          <a:lstStyle/>
          <a:p>
            <a:r>
              <a:rPr kumimoji="1" lang="en-US" altLang="ja-JP" sz="1600" dirty="0" smtClean="0"/>
              <a:t>4FCU</a:t>
            </a:r>
            <a:endParaRPr kumimoji="1" lang="ja-JP" altLang="en-US" sz="1600" dirty="0"/>
          </a:p>
        </p:txBody>
      </p:sp>
      <p:sp>
        <p:nvSpPr>
          <p:cNvPr id="14" name="テキスト ボックス 13"/>
          <p:cNvSpPr txBox="1"/>
          <p:nvPr/>
        </p:nvSpPr>
        <p:spPr>
          <a:xfrm>
            <a:off x="3419872" y="5301208"/>
            <a:ext cx="3313728" cy="369332"/>
          </a:xfrm>
          <a:prstGeom prst="rect">
            <a:avLst/>
          </a:prstGeom>
          <a:noFill/>
        </p:spPr>
        <p:txBody>
          <a:bodyPr wrap="none" rtlCol="0">
            <a:spAutoFit/>
          </a:bodyPr>
          <a:lstStyle/>
          <a:p>
            <a:r>
              <a:rPr kumimoji="1" lang="en-US" altLang="ja-JP" sz="1800" dirty="0" smtClean="0"/>
              <a:t>Example of DCH signal spectrum</a:t>
            </a:r>
            <a:endParaRPr kumimoji="1" lang="ja-JP" altLang="en-US" sz="1800" dirty="0"/>
          </a:p>
        </p:txBody>
      </p:sp>
    </p:spTree>
    <p:extLst>
      <p:ext uri="{BB962C8B-B14F-4D97-AF65-F5344CB8AC3E}">
        <p14:creationId xmlns:p14="http://schemas.microsoft.com/office/powerpoint/2010/main" xmlns="" val="2931071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dt" sz="quarter" idx="10"/>
          </p:nvPr>
        </p:nvSpPr>
        <p:spPr>
          <a:noFill/>
        </p:spPr>
        <p:txBody>
          <a:bodyPr/>
          <a:lstStyle/>
          <a:p>
            <a:r>
              <a:rPr lang="en-US" altLang="ja-JP" dirty="0" smtClean="0"/>
              <a:t>November, 2011</a:t>
            </a:r>
          </a:p>
        </p:txBody>
      </p:sp>
      <p:sp>
        <p:nvSpPr>
          <p:cNvPr id="27650" name="Rectangle 5"/>
          <p:cNvSpPr>
            <a:spLocks noGrp="1" noChangeArrowheads="1"/>
          </p:cNvSpPr>
          <p:nvPr>
            <p:ph type="ftr" sz="quarter" idx="11"/>
          </p:nvPr>
        </p:nvSpPr>
        <p:spPr>
          <a:noFill/>
        </p:spPr>
        <p:txBody>
          <a:bodyPr/>
          <a:lstStyle/>
          <a:p>
            <a:r>
              <a:rPr lang="en-US" altLang="ja-JP" dirty="0" smtClean="0"/>
              <a:t>Shoichi Kitazawa (ATR)</a:t>
            </a:r>
          </a:p>
        </p:txBody>
      </p:sp>
      <p:sp>
        <p:nvSpPr>
          <p:cNvPr id="27651" name="Rectangle 6"/>
          <p:cNvSpPr>
            <a:spLocks noGrp="1" noChangeArrowheads="1"/>
          </p:cNvSpPr>
          <p:nvPr>
            <p:ph type="sldNum" sz="quarter" idx="12"/>
          </p:nvPr>
        </p:nvSpPr>
        <p:spPr>
          <a:noFill/>
        </p:spPr>
        <p:txBody>
          <a:bodyPr/>
          <a:lstStyle/>
          <a:p>
            <a:r>
              <a:rPr lang="en-US" altLang="ja-JP" dirty="0" smtClean="0"/>
              <a:t>Slide </a:t>
            </a:r>
            <a:fld id="{2E973CB0-72FF-4A3F-AB12-A8A52752DA1D}" type="slidenum">
              <a:rPr lang="en-US" altLang="ja-JP" smtClean="0"/>
              <a:pPr/>
              <a:t>6</a:t>
            </a:fld>
            <a:endParaRPr lang="en-US" altLang="ja-JP" dirty="0" smtClean="0"/>
          </a:p>
        </p:txBody>
      </p:sp>
      <p:sp>
        <p:nvSpPr>
          <p:cNvPr id="27653" name="タイトル 1"/>
          <p:cNvSpPr>
            <a:spLocks noGrp="1"/>
          </p:cNvSpPr>
          <p:nvPr>
            <p:ph type="title"/>
          </p:nvPr>
        </p:nvSpPr>
        <p:spPr/>
        <p:txBody>
          <a:bodyPr/>
          <a:lstStyle/>
          <a:p>
            <a:pPr eaLnBrk="1" hangingPunct="1"/>
            <a:r>
              <a:rPr lang="en-GB" altLang="ja-JP" dirty="0" smtClean="0">
                <a:ea typeface="ＭＳ Ｐゴシック" charset="-128"/>
              </a:rPr>
              <a:t>Frame Configuration</a:t>
            </a:r>
            <a:endParaRPr lang="ja-JP" altLang="en-US" dirty="0" smtClean="0">
              <a:ea typeface="ＭＳ Ｐゴシック" charset="-128"/>
            </a:endParaRPr>
          </a:p>
        </p:txBody>
      </p:sp>
      <p:sp>
        <p:nvSpPr>
          <p:cNvPr id="27654" name="コンテンツ プレースホルダ 2"/>
          <p:cNvSpPr>
            <a:spLocks noGrp="1"/>
          </p:cNvSpPr>
          <p:nvPr>
            <p:ph idx="1"/>
          </p:nvPr>
        </p:nvSpPr>
        <p:spPr>
          <a:xfrm>
            <a:off x="685800" y="3429000"/>
            <a:ext cx="7772400" cy="2882900"/>
          </a:xfrm>
        </p:spPr>
        <p:txBody>
          <a:bodyPr/>
          <a:lstStyle/>
          <a:p>
            <a:pPr eaLnBrk="1" hangingPunct="1">
              <a:lnSpc>
                <a:spcPct val="90000"/>
              </a:lnSpc>
              <a:spcBef>
                <a:spcPct val="40000"/>
              </a:spcBef>
            </a:pPr>
            <a:r>
              <a:rPr lang="en-GB" altLang="ja-JP" sz="2400" dirty="0" smtClean="0">
                <a:ea typeface="ＭＳ Ｐゴシック" charset="-128"/>
              </a:rPr>
              <a:t>Frame and CCH hopping period of 5ms</a:t>
            </a:r>
          </a:p>
          <a:p>
            <a:pPr eaLnBrk="1" hangingPunct="1">
              <a:lnSpc>
                <a:spcPct val="90000"/>
              </a:lnSpc>
              <a:spcBef>
                <a:spcPct val="40000"/>
              </a:spcBef>
            </a:pPr>
            <a:r>
              <a:rPr lang="en-GB" altLang="ja-JP" sz="2400" dirty="0" smtClean="0">
                <a:ea typeface="ＭＳ Ｐゴシック" charset="-128"/>
              </a:rPr>
              <a:t>Sensing and guard duration (quiet time) of 200 </a:t>
            </a:r>
            <a:r>
              <a:rPr lang="en-GB" altLang="ja-JP" sz="2400" dirty="0" smtClean="0">
                <a:latin typeface="Symbol" pitchFamily="18" charset="2"/>
                <a:ea typeface="ＭＳ Ｐゴシック" charset="-128"/>
              </a:rPr>
              <a:t>m</a:t>
            </a:r>
            <a:r>
              <a:rPr lang="en-GB" altLang="ja-JP" sz="2400" dirty="0" smtClean="0">
                <a:ea typeface="ＭＳ Ｐゴシック" charset="-128"/>
              </a:rPr>
              <a:t>s</a:t>
            </a:r>
          </a:p>
          <a:p>
            <a:pPr eaLnBrk="1" hangingPunct="1">
              <a:lnSpc>
                <a:spcPct val="90000"/>
              </a:lnSpc>
              <a:spcBef>
                <a:spcPct val="40000"/>
              </a:spcBef>
            </a:pPr>
            <a:r>
              <a:rPr lang="en-GB" altLang="ja-JP" sz="2400" dirty="0" smtClean="0">
                <a:ea typeface="ＭＳ Ｐゴシック" charset="-128"/>
              </a:rPr>
              <a:t>4+4 slots TDMA-TDD</a:t>
            </a:r>
          </a:p>
        </p:txBody>
      </p:sp>
      <p:pic>
        <p:nvPicPr>
          <p:cNvPr id="27655" name="Picture 5" descr="cframe"/>
          <p:cNvPicPr>
            <a:picLocks noChangeAspect="1" noChangeArrowheads="1"/>
          </p:cNvPicPr>
          <p:nvPr/>
        </p:nvPicPr>
        <p:blipFill>
          <a:blip r:embed="rId3" cstate="print"/>
          <a:srcRect/>
          <a:stretch>
            <a:fillRect/>
          </a:stretch>
        </p:blipFill>
        <p:spPr bwMode="auto">
          <a:xfrm>
            <a:off x="712862" y="1628775"/>
            <a:ext cx="7675562" cy="1800225"/>
          </a:xfrm>
          <a:prstGeom prst="rect">
            <a:avLst/>
          </a:prstGeom>
          <a:noFill/>
          <a:ln w="9525">
            <a:noFill/>
            <a:miter lim="800000"/>
            <a:headEnd/>
            <a:tailEnd/>
          </a:ln>
        </p:spPr>
      </p:pic>
    </p:spTree>
    <p:extLst>
      <p:ext uri="{BB962C8B-B14F-4D97-AF65-F5344CB8AC3E}">
        <p14:creationId xmlns:p14="http://schemas.microsoft.com/office/powerpoint/2010/main" xmlns="" val="1948709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dt" sz="quarter" idx="10"/>
          </p:nvPr>
        </p:nvSpPr>
        <p:spPr>
          <a:noFill/>
        </p:spPr>
        <p:txBody>
          <a:bodyPr/>
          <a:lstStyle/>
          <a:p>
            <a:r>
              <a:rPr lang="en-US" altLang="ja-JP" dirty="0" smtClean="0"/>
              <a:t>November, 2011</a:t>
            </a:r>
          </a:p>
        </p:txBody>
      </p:sp>
      <p:sp>
        <p:nvSpPr>
          <p:cNvPr id="29698" name="Rectangle 5"/>
          <p:cNvSpPr>
            <a:spLocks noGrp="1" noChangeArrowheads="1"/>
          </p:cNvSpPr>
          <p:nvPr>
            <p:ph type="ftr" sz="quarter" idx="11"/>
          </p:nvPr>
        </p:nvSpPr>
        <p:spPr>
          <a:noFill/>
        </p:spPr>
        <p:txBody>
          <a:bodyPr/>
          <a:lstStyle/>
          <a:p>
            <a:r>
              <a:rPr lang="en-US" altLang="ja-JP" dirty="0" smtClean="0"/>
              <a:t>Shoichi Kitazawa (ATR)</a:t>
            </a:r>
          </a:p>
        </p:txBody>
      </p:sp>
      <p:sp>
        <p:nvSpPr>
          <p:cNvPr id="29699" name="Rectangle 6"/>
          <p:cNvSpPr>
            <a:spLocks noGrp="1" noChangeArrowheads="1"/>
          </p:cNvSpPr>
          <p:nvPr>
            <p:ph type="sldNum" sz="quarter" idx="12"/>
          </p:nvPr>
        </p:nvSpPr>
        <p:spPr>
          <a:noFill/>
        </p:spPr>
        <p:txBody>
          <a:bodyPr/>
          <a:lstStyle/>
          <a:p>
            <a:r>
              <a:rPr lang="en-US" altLang="ja-JP" dirty="0" smtClean="0"/>
              <a:t>Slide </a:t>
            </a:r>
            <a:fld id="{D4DB4C43-0E9F-4C8C-8BEA-DD3190D20DA3}" type="slidenum">
              <a:rPr lang="en-US" altLang="ja-JP" smtClean="0"/>
              <a:pPr/>
              <a:t>7</a:t>
            </a:fld>
            <a:endParaRPr lang="en-US" altLang="ja-JP" dirty="0" smtClean="0"/>
          </a:p>
        </p:txBody>
      </p:sp>
      <p:sp>
        <p:nvSpPr>
          <p:cNvPr id="29700" name="Rectangle 2"/>
          <p:cNvSpPr>
            <a:spLocks noGrp="1" noChangeArrowheads="1"/>
          </p:cNvSpPr>
          <p:nvPr>
            <p:ph type="title"/>
          </p:nvPr>
        </p:nvSpPr>
        <p:spPr/>
        <p:txBody>
          <a:bodyPr/>
          <a:lstStyle/>
          <a:p>
            <a:r>
              <a:rPr lang="en-US" altLang="ja-JP" dirty="0" smtClean="0">
                <a:ea typeface="ＭＳ Ｐゴシック" charset="-128"/>
              </a:rPr>
              <a:t>Simulation</a:t>
            </a:r>
          </a:p>
        </p:txBody>
      </p:sp>
      <p:sp>
        <p:nvSpPr>
          <p:cNvPr id="29701" name="Rectangle 3"/>
          <p:cNvSpPr>
            <a:spLocks noGrp="1" noChangeArrowheads="1"/>
          </p:cNvSpPr>
          <p:nvPr>
            <p:ph type="body" idx="1"/>
          </p:nvPr>
        </p:nvSpPr>
        <p:spPr>
          <a:xfrm>
            <a:off x="685800" y="1628775"/>
            <a:ext cx="7989888" cy="4114800"/>
          </a:xfrm>
        </p:spPr>
        <p:txBody>
          <a:bodyPr/>
          <a:lstStyle/>
          <a:p>
            <a:r>
              <a:rPr lang="en-US" altLang="ja-JP" sz="2400" dirty="0" smtClean="0">
                <a:ea typeface="ＭＳ Ｐゴシック" charset="-128"/>
              </a:rPr>
              <a:t>The performance of the DSA when the system coexists with WLAN and/or BT were evaluated by network simulator based on </a:t>
            </a:r>
            <a:r>
              <a:rPr lang="en-US" altLang="ja-JP" sz="2400" dirty="0" smtClean="0">
                <a:ea typeface="ＭＳ Ｐゴシック" charset="-128"/>
              </a:rPr>
              <a:t>QualNet</a:t>
            </a:r>
            <a:r>
              <a:rPr lang="en-US" altLang="ja-JP" sz="2400" dirty="0" smtClean="0">
                <a:ea typeface="ＭＳ Ｐゴシック" charset="-128"/>
              </a:rPr>
              <a:t>.</a:t>
            </a:r>
            <a:endParaRPr lang="en-GB" altLang="ja-JP" sz="2400" dirty="0" smtClean="0">
              <a:ea typeface="ＭＳ Ｐゴシック" charset="-128"/>
            </a:endParaRPr>
          </a:p>
          <a:p>
            <a:r>
              <a:rPr lang="en-GB" altLang="ja-JP" sz="2400" dirty="0" smtClean="0">
                <a:ea typeface="ＭＳ Ｐゴシック" charset="-128"/>
              </a:rPr>
              <a:t>Performance index</a:t>
            </a:r>
          </a:p>
          <a:p>
            <a:pPr lvl="1"/>
            <a:r>
              <a:rPr lang="en-GB" altLang="ja-JP" sz="2000" dirty="0" smtClean="0">
                <a:ea typeface="ＭＳ Ｐゴシック" charset="-128"/>
              </a:rPr>
              <a:t>MAC throughput</a:t>
            </a:r>
          </a:p>
          <a:p>
            <a:pPr lvl="1"/>
            <a:r>
              <a:rPr lang="en-GB" altLang="ja-JP" sz="2000" dirty="0" smtClean="0">
                <a:ea typeface="ＭＳ Ｐゴシック" charset="-128"/>
              </a:rPr>
              <a:t>Amount of unused resources</a:t>
            </a:r>
          </a:p>
          <a:p>
            <a:endParaRPr lang="en-GB" altLang="ja-JP" sz="2400" dirty="0" smtClean="0">
              <a:ea typeface="ＭＳ Ｐゴシック" charset="-128"/>
            </a:endParaRPr>
          </a:p>
          <a:p>
            <a:endParaRPr lang="en-GB" altLang="ja-JP" sz="2400" dirty="0" smtClean="0">
              <a:ea typeface="ＭＳ Ｐゴシック" charset="-128"/>
            </a:endParaRPr>
          </a:p>
          <a:p>
            <a:endParaRPr lang="en-US" altLang="ja-JP" sz="2400" dirty="0" smtClean="0">
              <a:ea typeface="ＭＳ Ｐゴシック" charset="-128"/>
            </a:endParaRPr>
          </a:p>
        </p:txBody>
      </p:sp>
    </p:spTree>
    <p:extLst>
      <p:ext uri="{BB962C8B-B14F-4D97-AF65-F5344CB8AC3E}">
        <p14:creationId xmlns:p14="http://schemas.microsoft.com/office/powerpoint/2010/main" xmlns="" val="2095570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dt" sz="quarter" idx="10"/>
          </p:nvPr>
        </p:nvSpPr>
        <p:spPr>
          <a:noFill/>
        </p:spPr>
        <p:txBody>
          <a:bodyPr/>
          <a:lstStyle/>
          <a:p>
            <a:r>
              <a:rPr lang="en-US" altLang="ja-JP" dirty="0" smtClean="0"/>
              <a:t>November, 2011</a:t>
            </a:r>
          </a:p>
        </p:txBody>
      </p:sp>
      <p:sp>
        <p:nvSpPr>
          <p:cNvPr id="31746" name="Rectangle 5"/>
          <p:cNvSpPr>
            <a:spLocks noGrp="1" noChangeArrowheads="1"/>
          </p:cNvSpPr>
          <p:nvPr>
            <p:ph type="ftr" sz="quarter" idx="11"/>
          </p:nvPr>
        </p:nvSpPr>
        <p:spPr>
          <a:noFill/>
        </p:spPr>
        <p:txBody>
          <a:bodyPr/>
          <a:lstStyle/>
          <a:p>
            <a:r>
              <a:rPr lang="en-US" altLang="ja-JP" dirty="0" smtClean="0"/>
              <a:t>Shoichi Kitazawa (ATR)</a:t>
            </a:r>
          </a:p>
        </p:txBody>
      </p:sp>
      <p:sp>
        <p:nvSpPr>
          <p:cNvPr id="31747" name="Rectangle 6"/>
          <p:cNvSpPr>
            <a:spLocks noGrp="1" noChangeArrowheads="1"/>
          </p:cNvSpPr>
          <p:nvPr>
            <p:ph type="sldNum" sz="quarter" idx="12"/>
          </p:nvPr>
        </p:nvSpPr>
        <p:spPr>
          <a:noFill/>
        </p:spPr>
        <p:txBody>
          <a:bodyPr/>
          <a:lstStyle/>
          <a:p>
            <a:r>
              <a:rPr lang="en-US" altLang="ja-JP" dirty="0" smtClean="0"/>
              <a:t>Slide </a:t>
            </a:r>
            <a:fld id="{6CA8AA63-A0F0-4349-BA68-6BC4299F404E}" type="slidenum">
              <a:rPr lang="en-US" altLang="ja-JP" smtClean="0"/>
              <a:pPr/>
              <a:t>8</a:t>
            </a:fld>
            <a:endParaRPr lang="en-US" altLang="ja-JP" dirty="0" smtClean="0"/>
          </a:p>
        </p:txBody>
      </p:sp>
      <p:sp>
        <p:nvSpPr>
          <p:cNvPr id="31748" name="Rectangle 2"/>
          <p:cNvSpPr>
            <a:spLocks noGrp="1" noChangeArrowheads="1"/>
          </p:cNvSpPr>
          <p:nvPr>
            <p:ph type="title"/>
          </p:nvPr>
        </p:nvSpPr>
        <p:spPr/>
        <p:txBody>
          <a:bodyPr/>
          <a:lstStyle/>
          <a:p>
            <a:pPr eaLnBrk="1" hangingPunct="1"/>
            <a:r>
              <a:rPr lang="en-US" altLang="ja-JP" dirty="0" smtClean="0">
                <a:ea typeface="ＭＳ Ｐゴシック" charset="-128"/>
              </a:rPr>
              <a:t>Simulation settings</a:t>
            </a:r>
          </a:p>
        </p:txBody>
      </p:sp>
      <p:sp>
        <p:nvSpPr>
          <p:cNvPr id="31756" name="コンテンツ プレースホルダ 2"/>
          <p:cNvSpPr>
            <a:spLocks/>
          </p:cNvSpPr>
          <p:nvPr/>
        </p:nvSpPr>
        <p:spPr bwMode="auto">
          <a:xfrm>
            <a:off x="685800" y="1736725"/>
            <a:ext cx="7772400" cy="3384550"/>
          </a:xfrm>
          <a:prstGeom prst="rect">
            <a:avLst/>
          </a:prstGeom>
          <a:noFill/>
          <a:ln w="9525">
            <a:noFill/>
            <a:miter lim="800000"/>
            <a:headEnd/>
            <a:tailEnd/>
          </a:ln>
        </p:spPr>
        <p:txBody>
          <a:bodyPr lIns="92075" tIns="46038" rIns="92075" bIns="46038"/>
          <a:lstStyle/>
          <a:p>
            <a:pPr marL="342900" indent="-342900" eaLnBrk="0" hangingPunct="0">
              <a:spcBef>
                <a:spcPct val="20000"/>
              </a:spcBef>
              <a:buFontTx/>
              <a:buChar char="•"/>
            </a:pPr>
            <a:r>
              <a:rPr lang="en-GB" altLang="ja-JP" sz="2400" dirty="0" smtClean="0">
                <a:latin typeface="Arial" charset="0"/>
              </a:rPr>
              <a:t>30 m  </a:t>
            </a:r>
            <a:r>
              <a:rPr lang="en-GB" altLang="ja-JP" sz="2400" dirty="0">
                <a:latin typeface="Arial" charset="0"/>
              </a:rPr>
              <a:t>x  </a:t>
            </a:r>
            <a:r>
              <a:rPr lang="en-GB" altLang="ja-JP" sz="2400" dirty="0" smtClean="0">
                <a:latin typeface="Arial" charset="0"/>
              </a:rPr>
              <a:t>30 m area with AWGN propagation channel</a:t>
            </a:r>
            <a:endParaRPr lang="en-GB" altLang="ja-JP" sz="2400" dirty="0">
              <a:latin typeface="Arial" charset="0"/>
            </a:endParaRPr>
          </a:p>
          <a:p>
            <a:pPr marL="342900" indent="-342900" eaLnBrk="0" hangingPunct="0">
              <a:spcBef>
                <a:spcPct val="20000"/>
              </a:spcBef>
              <a:buFontTx/>
              <a:buChar char="•"/>
            </a:pPr>
            <a:r>
              <a:rPr lang="en-GB" altLang="ja-JP" sz="2400" dirty="0" smtClean="0">
                <a:latin typeface="Arial" charset="0"/>
              </a:rPr>
              <a:t>WLAN (IEEE </a:t>
            </a:r>
            <a:r>
              <a:rPr lang="en-GB" altLang="ja-JP" sz="2400" dirty="0">
                <a:latin typeface="Arial" charset="0"/>
              </a:rPr>
              <a:t>802.11g ERP-OFDM </a:t>
            </a:r>
            <a:r>
              <a:rPr lang="en-GB" altLang="ja-JP" sz="2400" dirty="0" smtClean="0">
                <a:latin typeface="Arial" charset="0"/>
              </a:rPr>
              <a:t>DCF)</a:t>
            </a:r>
            <a:endParaRPr lang="en-GB" altLang="ja-JP" sz="2400" dirty="0">
              <a:latin typeface="Arial" charset="0"/>
            </a:endParaRPr>
          </a:p>
          <a:p>
            <a:pPr marL="342900" indent="-342900" eaLnBrk="0" hangingPunct="0">
              <a:spcBef>
                <a:spcPct val="20000"/>
              </a:spcBef>
              <a:buFontTx/>
              <a:buChar char="•"/>
            </a:pPr>
            <a:r>
              <a:rPr lang="en-GB" altLang="ja-JP" sz="2400" dirty="0" smtClean="0">
                <a:latin typeface="Arial" charset="0"/>
              </a:rPr>
              <a:t>Bluetooth </a:t>
            </a:r>
            <a:r>
              <a:rPr lang="en-GB" altLang="ja-JP" sz="2400" dirty="0" smtClean="0">
                <a:latin typeface="Arial" charset="0"/>
              </a:rPr>
              <a:t>(Bluetooth2.0+EDR)</a:t>
            </a:r>
            <a:endParaRPr lang="en-GB" altLang="ja-JP" sz="2400" dirty="0">
              <a:latin typeface="Arial" charset="0"/>
            </a:endParaRPr>
          </a:p>
          <a:p>
            <a:pPr marL="342900" indent="-342900" eaLnBrk="0" hangingPunct="0">
              <a:spcBef>
                <a:spcPct val="20000"/>
              </a:spcBef>
              <a:buFontTx/>
              <a:buChar char="•"/>
            </a:pPr>
            <a:r>
              <a:rPr lang="en-GB" altLang="ja-JP" sz="2400" dirty="0" smtClean="0">
                <a:latin typeface="Arial" charset="0"/>
              </a:rPr>
              <a:t>DSA system</a:t>
            </a:r>
            <a:endParaRPr lang="en-GB" altLang="ja-JP" sz="2400" dirty="0">
              <a:latin typeface="Arial" charset="0"/>
            </a:endParaRPr>
          </a:p>
        </p:txBody>
      </p:sp>
      <p:graphicFrame>
        <p:nvGraphicFramePr>
          <p:cNvPr id="34" name="表 33"/>
          <p:cNvGraphicFramePr>
            <a:graphicFrameLocks noGrp="1"/>
          </p:cNvGraphicFramePr>
          <p:nvPr>
            <p:extLst>
              <p:ext uri="{D42A27DB-BD31-4B8C-83A1-F6EECF244321}">
                <p14:modId xmlns:p14="http://schemas.microsoft.com/office/powerpoint/2010/main" xmlns="" val="2457014403"/>
              </p:ext>
            </p:extLst>
          </p:nvPr>
        </p:nvGraphicFramePr>
        <p:xfrm>
          <a:off x="251520" y="4163784"/>
          <a:ext cx="2880320" cy="2001520"/>
        </p:xfrm>
        <a:graphic>
          <a:graphicData uri="http://schemas.openxmlformats.org/drawingml/2006/table">
            <a:tbl>
              <a:tblPr firstRow="1" bandRow="1">
                <a:tableStyleId>{5C22544A-7EE6-4342-B048-85BDC9FD1C3A}</a:tableStyleId>
              </a:tblPr>
              <a:tblGrid>
                <a:gridCol w="1224136"/>
                <a:gridCol w="1656184"/>
              </a:tblGrid>
              <a:tr h="370840">
                <a:tc gridSpan="2">
                  <a:txBody>
                    <a:bodyPr/>
                    <a:lstStyle/>
                    <a:p>
                      <a:pPr algn="ctr"/>
                      <a:r>
                        <a:rPr kumimoji="1" lang="en-US" altLang="ja-JP" sz="1400" dirty="0" smtClean="0">
                          <a:solidFill>
                            <a:schemeClr val="tx1"/>
                          </a:solidFill>
                        </a:rPr>
                        <a:t>WLAN</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r>
              <a:tr h="370840">
                <a:tc>
                  <a:txBody>
                    <a:bodyPr/>
                    <a:lstStyle/>
                    <a:p>
                      <a:r>
                        <a:rPr kumimoji="1" lang="en-US" altLang="ja-JP" sz="1400" dirty="0" smtClean="0"/>
                        <a:t>Physical</a:t>
                      </a:r>
                      <a:r>
                        <a:rPr kumimoji="1" lang="en-US" altLang="ja-JP" sz="1400" baseline="0" dirty="0" smtClean="0"/>
                        <a:t> </a:t>
                      </a:r>
                    </a:p>
                    <a:p>
                      <a:r>
                        <a:rPr kumimoji="1" lang="en-US" altLang="ja-JP" sz="1400" dirty="0" smtClean="0"/>
                        <a:t>Data rate</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54</a:t>
                      </a:r>
                      <a:r>
                        <a:rPr kumimoji="1" lang="ja-JP" altLang="en-US" sz="1400" baseline="0" dirty="0" smtClean="0"/>
                        <a:t> </a:t>
                      </a:r>
                      <a:r>
                        <a:rPr kumimoji="1" lang="en-US" altLang="ja-JP" sz="1400" dirty="0" smtClean="0"/>
                        <a:t>Mbps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TX Power</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+16 dBm</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Application </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CBR (AP </a:t>
                      </a:r>
                      <a:r>
                        <a:rPr kumimoji="1" lang="ja-JP" altLang="en-US" sz="1400" dirty="0" smtClean="0">
                          <a:sym typeface="Wingdings" pitchFamily="2" charset="2"/>
                        </a:rPr>
                        <a:t></a:t>
                      </a:r>
                      <a:r>
                        <a:rPr kumimoji="1" lang="en-US" altLang="ja-JP" sz="1400" dirty="0" smtClean="0"/>
                        <a:t> STA)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Offered  load</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17, 20 Mbps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5" name="表 34"/>
          <p:cNvGraphicFramePr>
            <a:graphicFrameLocks noGrp="1"/>
          </p:cNvGraphicFramePr>
          <p:nvPr>
            <p:extLst>
              <p:ext uri="{D42A27DB-BD31-4B8C-83A1-F6EECF244321}">
                <p14:modId xmlns:p14="http://schemas.microsoft.com/office/powerpoint/2010/main" xmlns="" val="240779300"/>
              </p:ext>
            </p:extLst>
          </p:nvPr>
        </p:nvGraphicFramePr>
        <p:xfrm>
          <a:off x="3239828" y="4163784"/>
          <a:ext cx="2591643" cy="2001520"/>
        </p:xfrm>
        <a:graphic>
          <a:graphicData uri="http://schemas.openxmlformats.org/drawingml/2006/table">
            <a:tbl>
              <a:tblPr firstRow="1" bandRow="1">
                <a:tableStyleId>{5C22544A-7EE6-4342-B048-85BDC9FD1C3A}</a:tableStyleId>
              </a:tblPr>
              <a:tblGrid>
                <a:gridCol w="1079475"/>
                <a:gridCol w="1512168"/>
              </a:tblGrid>
              <a:tr h="370840">
                <a:tc gridSpan="2">
                  <a:txBody>
                    <a:bodyPr/>
                    <a:lstStyle/>
                    <a:p>
                      <a:pPr algn="ctr"/>
                      <a:r>
                        <a:rPr kumimoji="1" lang="en-US" altLang="ja-JP" sz="1400" dirty="0" smtClean="0">
                          <a:solidFill>
                            <a:schemeClr val="tx1"/>
                          </a:solidFill>
                        </a:rPr>
                        <a:t>Bluetooth (BT)</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r>
              <a:tr h="370840">
                <a:tc>
                  <a:txBody>
                    <a:bodyPr/>
                    <a:lstStyle/>
                    <a:p>
                      <a:r>
                        <a:rPr kumimoji="1" lang="en-US" altLang="ja-JP" sz="1400" dirty="0" smtClean="0"/>
                        <a:t>Physical</a:t>
                      </a:r>
                      <a:r>
                        <a:rPr kumimoji="1" lang="en-US" altLang="ja-JP" sz="1400" baseline="0" dirty="0" smtClean="0"/>
                        <a:t> </a:t>
                      </a:r>
                      <a:r>
                        <a:rPr kumimoji="1" lang="en-US" altLang="ja-JP" sz="1400" dirty="0" smtClean="0"/>
                        <a:t>Data rate</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1, 2, 3 Mbps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370840">
                <a:tc>
                  <a:txBody>
                    <a:bodyPr/>
                    <a:lstStyle/>
                    <a:p>
                      <a:r>
                        <a:rPr kumimoji="1" lang="en-US" altLang="ja-JP" sz="1400" dirty="0" smtClean="0"/>
                        <a:t>TX Power</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0 dBm</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Application</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CBR (Full buffer)</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AFH</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ON</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xmlns="" val="2367023609"/>
              </p:ext>
            </p:extLst>
          </p:nvPr>
        </p:nvGraphicFramePr>
        <p:xfrm>
          <a:off x="6011466" y="4163784"/>
          <a:ext cx="2809006" cy="2001520"/>
        </p:xfrm>
        <a:graphic>
          <a:graphicData uri="http://schemas.openxmlformats.org/drawingml/2006/table">
            <a:tbl>
              <a:tblPr firstRow="1" bandRow="1">
                <a:tableStyleId>{5C22544A-7EE6-4342-B048-85BDC9FD1C3A}</a:tableStyleId>
              </a:tblPr>
              <a:tblGrid>
                <a:gridCol w="1224830"/>
                <a:gridCol w="1584176"/>
              </a:tblGrid>
              <a:tr h="370840">
                <a:tc gridSpan="2">
                  <a:txBody>
                    <a:bodyPr/>
                    <a:lstStyle/>
                    <a:p>
                      <a:pPr algn="ctr"/>
                      <a:r>
                        <a:rPr kumimoji="1" lang="en-US" altLang="ja-JP" sz="1400" dirty="0" smtClean="0">
                          <a:solidFill>
                            <a:schemeClr val="tx1"/>
                          </a:solidFill>
                        </a:rPr>
                        <a:t>DSA</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r>
              <a:tr h="370840">
                <a:tc>
                  <a:txBody>
                    <a:bodyPr/>
                    <a:lstStyle/>
                    <a:p>
                      <a:r>
                        <a:rPr kumimoji="1" lang="en-US" altLang="ja-JP" sz="1400" dirty="0" smtClean="0"/>
                        <a:t>Physical</a:t>
                      </a:r>
                      <a:r>
                        <a:rPr kumimoji="1" lang="en-US" altLang="ja-JP" sz="1400" baseline="0" dirty="0" smtClean="0"/>
                        <a:t> </a:t>
                      </a:r>
                      <a:r>
                        <a:rPr kumimoji="1" lang="en-US" altLang="ja-JP" sz="1400" dirty="0" smtClean="0"/>
                        <a:t>Data rate</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kern="1200" dirty="0" smtClean="0">
                          <a:solidFill>
                            <a:schemeClr val="dk1"/>
                          </a:solidFill>
                          <a:effectLst/>
                          <a:latin typeface="+mn-lt"/>
                          <a:ea typeface="+mn-ea"/>
                          <a:cs typeface="+mn-cs"/>
                        </a:rPr>
                        <a:t>2.8 Mbps/MHz</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TX Power</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+4 dBm</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Application </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CBR (AP </a:t>
                      </a:r>
                      <a:r>
                        <a:rPr kumimoji="1" lang="ja-JP" altLang="en-US" sz="1400" dirty="0" smtClean="0">
                          <a:sym typeface="Wingdings" pitchFamily="2" charset="2"/>
                        </a:rPr>
                        <a:t></a:t>
                      </a:r>
                      <a:r>
                        <a:rPr kumimoji="1" lang="en-US" altLang="ja-JP" sz="1400" dirty="0" smtClean="0"/>
                        <a:t> MS)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t>Offered load</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t>20 Mbps</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21945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altLang="ja-JP" dirty="0" smtClean="0">
                <a:ea typeface="ＭＳ Ｐゴシック" charset="-128"/>
              </a:rPr>
              <a:t>Simulation Scenarios</a:t>
            </a:r>
            <a:endParaRPr lang="ja-JP" altLang="en-US" dirty="0" smtClean="0">
              <a:ea typeface="ＭＳ Ｐゴシック" charset="-128"/>
            </a:endParaRPr>
          </a:p>
        </p:txBody>
      </p:sp>
      <p:sp>
        <p:nvSpPr>
          <p:cNvPr id="5122" name="日付プレースホルダ 3"/>
          <p:cNvSpPr>
            <a:spLocks noGrp="1"/>
          </p:cNvSpPr>
          <p:nvPr>
            <p:ph type="dt" sz="half" idx="10"/>
          </p:nvPr>
        </p:nvSpPr>
        <p:spPr>
          <a:noFill/>
        </p:spPr>
        <p:txBody>
          <a:bodyPr/>
          <a:lstStyle/>
          <a:p>
            <a:r>
              <a:rPr lang="en-US" altLang="ja-JP" dirty="0" smtClean="0"/>
              <a:t>November, 2011</a:t>
            </a:r>
            <a:endParaRPr lang="en-US" altLang="ja-JP" dirty="0"/>
          </a:p>
        </p:txBody>
      </p:sp>
      <p:sp>
        <p:nvSpPr>
          <p:cNvPr id="5123" name="フッター プレースホルダ 4"/>
          <p:cNvSpPr>
            <a:spLocks noGrp="1"/>
          </p:cNvSpPr>
          <p:nvPr>
            <p:ph type="ftr" sz="quarter" idx="11"/>
          </p:nvPr>
        </p:nvSpPr>
        <p:spPr>
          <a:noFill/>
        </p:spPr>
        <p:txBody>
          <a:bodyPr/>
          <a:lstStyle/>
          <a:p>
            <a:r>
              <a:rPr lang="de-DE" altLang="ja-JP" smtClean="0"/>
              <a:t>Shoichi Kitazawa (ATR)</a:t>
            </a:r>
            <a:endParaRPr lang="en-US" altLang="ja-JP" dirty="0"/>
          </a:p>
        </p:txBody>
      </p:sp>
      <p:sp>
        <p:nvSpPr>
          <p:cNvPr id="5124" name="スライド番号プレースホルダ 5"/>
          <p:cNvSpPr>
            <a:spLocks noGrp="1"/>
          </p:cNvSpPr>
          <p:nvPr>
            <p:ph type="sldNum" sz="quarter" idx="12"/>
          </p:nvPr>
        </p:nvSpPr>
        <p:spPr>
          <a:noFill/>
        </p:spPr>
        <p:txBody>
          <a:bodyPr/>
          <a:lstStyle/>
          <a:p>
            <a:r>
              <a:rPr lang="en-US" altLang="ja-JP" dirty="0"/>
              <a:t>Slide </a:t>
            </a:r>
            <a:fld id="{0E6EA550-E613-4261-9D25-745BCBD00650}" type="slidenum">
              <a:rPr lang="en-US" altLang="ja-JP"/>
              <a:pPr/>
              <a:t>9</a:t>
            </a:fld>
            <a:endParaRPr lang="en-US" altLang="ja-JP" dirty="0"/>
          </a:p>
        </p:txBody>
      </p:sp>
      <p:graphicFrame>
        <p:nvGraphicFramePr>
          <p:cNvPr id="2" name="表 1"/>
          <p:cNvGraphicFramePr>
            <a:graphicFrameLocks noGrp="1"/>
          </p:cNvGraphicFramePr>
          <p:nvPr>
            <p:extLst>
              <p:ext uri="{D42A27DB-BD31-4B8C-83A1-F6EECF244321}">
                <p14:modId xmlns:p14="http://schemas.microsoft.com/office/powerpoint/2010/main" xmlns="" val="4228927793"/>
              </p:ext>
            </p:extLst>
          </p:nvPr>
        </p:nvGraphicFramePr>
        <p:xfrm>
          <a:off x="395536" y="2276872"/>
          <a:ext cx="8454504" cy="3600000"/>
        </p:xfrm>
        <a:graphic>
          <a:graphicData uri="http://schemas.openxmlformats.org/drawingml/2006/table">
            <a:tbl>
              <a:tblPr>
                <a:tableStyleId>{ED083AE6-46FA-4A59-8FB0-9F97EB10719F}</a:tableStyleId>
              </a:tblPr>
              <a:tblGrid>
                <a:gridCol w="859508"/>
                <a:gridCol w="3115716"/>
                <a:gridCol w="859508"/>
                <a:gridCol w="3619772"/>
              </a:tblGrid>
              <a:tr h="360000">
                <a:tc gridSpan="2">
                  <a:txBody>
                    <a:bodyPr/>
                    <a:lstStyle/>
                    <a:p>
                      <a:pPr algn="ctr" fontAlgn="ctr"/>
                      <a:r>
                        <a:rPr lang="de-DE" sz="1600" u="none" strike="noStrike" dirty="0">
                          <a:effectLst/>
                        </a:rPr>
                        <a:t>Condition</a:t>
                      </a:r>
                      <a:endParaRPr lang="de-DE" sz="1600" b="0" i="0" u="none" strike="noStrike" dirty="0">
                        <a:solidFill>
                          <a:srgbClr val="000000"/>
                        </a:solidFill>
                        <a:effectLst/>
                        <a:latin typeface="Arial"/>
                      </a:endParaRPr>
                    </a:p>
                  </a:txBody>
                  <a:tcPr marL="9525" marR="9525" marT="9525" marB="0" anchor="ctr"/>
                </a:tc>
                <a:tc hMerge="1">
                  <a:txBody>
                    <a:bodyPr/>
                    <a:lstStyle/>
                    <a:p>
                      <a:endParaRPr kumimoji="1" lang="ja-JP" altLang="en-US"/>
                    </a:p>
                  </a:txBody>
                  <a:tcPr/>
                </a:tc>
                <a:tc gridSpan="2">
                  <a:txBody>
                    <a:bodyPr/>
                    <a:lstStyle/>
                    <a:p>
                      <a:pPr algn="ctr" fontAlgn="ctr"/>
                      <a:r>
                        <a:rPr lang="de-DE" sz="1600" u="none" strike="noStrike" dirty="0">
                          <a:effectLst/>
                        </a:rPr>
                        <a:t>Condition</a:t>
                      </a:r>
                      <a:endParaRPr lang="de-DE" sz="1600" b="0" i="0" u="none" strike="noStrike" dirty="0">
                        <a:solidFill>
                          <a:srgbClr val="000000"/>
                        </a:solidFill>
                        <a:effectLst/>
                        <a:latin typeface="Arial"/>
                      </a:endParaRPr>
                    </a:p>
                  </a:txBody>
                  <a:tcPr marL="9525" marR="9525" marT="9525" marB="0" anchor="ctr"/>
                </a:tc>
                <a:tc hMerge="1">
                  <a:txBody>
                    <a:bodyPr/>
                    <a:lstStyle/>
                    <a:p>
                      <a:endParaRPr kumimoji="1" lang="ja-JP" altLang="en-US"/>
                    </a:p>
                  </a:txBody>
                  <a:tcPr/>
                </a:tc>
              </a:tr>
              <a:tr h="360000">
                <a:tc>
                  <a:txBody>
                    <a:bodyPr/>
                    <a:lstStyle/>
                    <a:p>
                      <a:pPr algn="l" rtl="0" fontAlgn="ctr"/>
                      <a:r>
                        <a:rPr lang="de-DE" sz="1600" u="none" strike="noStrike" dirty="0">
                          <a:effectLst/>
                        </a:rPr>
                        <a:t>Case1</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en-US" sz="1600" u="none" strike="noStrike" dirty="0" smtClean="0">
                          <a:effectLst/>
                        </a:rPr>
                        <a:t>WLAN 3BSS</a:t>
                      </a:r>
                      <a:r>
                        <a:rPr lang="en-US" altLang="ja-JP" sz="1600" u="none" strike="noStrike" dirty="0" smtClean="0">
                          <a:effectLst/>
                        </a:rPr>
                        <a:t>’s</a:t>
                      </a:r>
                      <a:r>
                        <a:rPr lang="en-US" sz="1600" u="none" strike="noStrike" dirty="0" smtClean="0">
                          <a:effectLst/>
                        </a:rPr>
                        <a:t> </a:t>
                      </a:r>
                      <a:r>
                        <a:rPr lang="en-US" sz="1600" u="none" strike="noStrike" dirty="0">
                          <a:effectLst/>
                        </a:rPr>
                        <a:t>(ch 1, 6, 11)</a:t>
                      </a:r>
                      <a:endParaRPr lang="en-US"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Case4-1</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 DSA 1pair</a:t>
                      </a:r>
                      <a:endParaRPr lang="de-DE" sz="1600" b="0" i="0" u="none" strike="noStrike" dirty="0">
                        <a:solidFill>
                          <a:srgbClr val="000000"/>
                        </a:solidFill>
                        <a:effectLst/>
                        <a:latin typeface="Arial"/>
                      </a:endParaRPr>
                    </a:p>
                  </a:txBody>
                  <a:tcPr marL="9525" marR="9525" marT="9525" marB="0" anchor="ctr"/>
                </a:tc>
              </a:tr>
              <a:tr h="360000">
                <a:tc>
                  <a:txBody>
                    <a:bodyPr/>
                    <a:lstStyle/>
                    <a:p>
                      <a:pPr algn="l" rtl="0" fontAlgn="ctr"/>
                      <a:r>
                        <a:rPr lang="de-DE" sz="1600" u="none" strike="noStrike" dirty="0">
                          <a:effectLst/>
                        </a:rPr>
                        <a:t>Case2-1</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a:t>
                      </a:r>
                      <a:r>
                        <a:rPr lang="de-DE" sz="1600" u="none" strike="noStrike" dirty="0" smtClean="0">
                          <a:effectLst/>
                        </a:rPr>
                        <a:t>+ WLAN </a:t>
                      </a:r>
                      <a:r>
                        <a:rPr lang="de-DE" sz="1600" u="none" strike="noStrike" dirty="0">
                          <a:effectLst/>
                        </a:rPr>
                        <a:t>1BSS (ch 3)</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Case4-2</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 DSA </a:t>
                      </a:r>
                      <a:r>
                        <a:rPr lang="de-DE" sz="1600" u="none" strike="noStrike" dirty="0" smtClean="0">
                          <a:effectLst/>
                        </a:rPr>
                        <a:t>2pairs</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r>
              <a:tr h="360000">
                <a:tc>
                  <a:txBody>
                    <a:bodyPr/>
                    <a:lstStyle/>
                    <a:p>
                      <a:pPr algn="l" rtl="0" fontAlgn="ctr"/>
                      <a:r>
                        <a:rPr lang="de-DE" sz="1600" u="none" strike="noStrike">
                          <a:effectLst/>
                        </a:rPr>
                        <a:t>Case2-2</a:t>
                      </a:r>
                      <a:endParaRPr lang="de-DE" sz="1600" b="0" i="0" u="none" strike="noStrike">
                        <a:solidFill>
                          <a:srgbClr val="000000"/>
                        </a:solidFill>
                        <a:effectLst/>
                        <a:latin typeface="Arial"/>
                      </a:endParaRPr>
                    </a:p>
                  </a:txBody>
                  <a:tcPr marL="9525" marR="9525" marT="9525" marB="0" anchor="ctr"/>
                </a:tc>
                <a:tc>
                  <a:txBody>
                    <a:bodyPr/>
                    <a:lstStyle/>
                    <a:p>
                      <a:pPr algn="l" rtl="0" fontAlgn="ctr"/>
                      <a:r>
                        <a:rPr lang="en-US" sz="1600" u="none" strike="noStrike" dirty="0">
                          <a:effectLst/>
                        </a:rPr>
                        <a:t> </a:t>
                      </a:r>
                      <a:r>
                        <a:rPr lang="en-US" sz="1600" u="none" strike="noStrike" dirty="0" smtClean="0">
                          <a:effectLst/>
                        </a:rPr>
                        <a:t>+ WLAN 2BSS’s </a:t>
                      </a:r>
                      <a:r>
                        <a:rPr lang="en-US" sz="1600" u="none" strike="noStrike" dirty="0">
                          <a:effectLst/>
                        </a:rPr>
                        <a:t>(ch 3, 9)</a:t>
                      </a:r>
                      <a:endParaRPr lang="en-US"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a:effectLst/>
                        </a:rPr>
                        <a:t>Case4-3</a:t>
                      </a:r>
                      <a:endParaRPr lang="de-DE" sz="1600" b="0" i="0" u="none" strike="noStrike">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 DSA </a:t>
                      </a:r>
                      <a:r>
                        <a:rPr lang="de-DE" sz="1600" u="none" strike="noStrike" dirty="0" smtClean="0">
                          <a:effectLst/>
                        </a:rPr>
                        <a:t>3pairs</a:t>
                      </a:r>
                      <a:endParaRPr lang="de-DE" sz="1600" b="0" i="0" u="none" strike="noStrike" dirty="0">
                        <a:solidFill>
                          <a:srgbClr val="000000"/>
                        </a:solidFill>
                        <a:effectLst/>
                        <a:latin typeface="Arial"/>
                      </a:endParaRPr>
                    </a:p>
                  </a:txBody>
                  <a:tcPr marL="9525" marR="9525" marT="9525" marB="0" anchor="ctr"/>
                </a:tc>
              </a:tr>
              <a:tr h="360000">
                <a:tc>
                  <a:txBody>
                    <a:bodyPr/>
                    <a:lstStyle/>
                    <a:p>
                      <a:pPr algn="l" rtl="0" fontAlgn="ctr"/>
                      <a:r>
                        <a:rPr lang="de-DE" sz="1600" u="none" strike="noStrike" dirty="0">
                          <a:effectLst/>
                        </a:rPr>
                        <a:t>Case2-3</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en-US" sz="1600" u="none" strike="noStrike" dirty="0">
                          <a:effectLst/>
                        </a:rPr>
                        <a:t> </a:t>
                      </a:r>
                      <a:r>
                        <a:rPr lang="en-US" sz="1600" u="none" strike="noStrike" dirty="0" smtClean="0">
                          <a:effectLst/>
                        </a:rPr>
                        <a:t>+ WLAN 3BSS</a:t>
                      </a:r>
                      <a:r>
                        <a:rPr lang="en-US" altLang="ja-JP" sz="1600" u="none" strike="noStrike" dirty="0" smtClean="0">
                          <a:effectLst/>
                        </a:rPr>
                        <a:t>’s</a:t>
                      </a:r>
                      <a:r>
                        <a:rPr lang="en-US" sz="1600" u="none" strike="noStrike" dirty="0" smtClean="0">
                          <a:effectLst/>
                        </a:rPr>
                        <a:t> </a:t>
                      </a:r>
                      <a:r>
                        <a:rPr lang="en-US" sz="1600" u="none" strike="noStrike" dirty="0">
                          <a:effectLst/>
                        </a:rPr>
                        <a:t>(ch 3, 5, 9)</a:t>
                      </a:r>
                      <a:endParaRPr lang="en-US"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Case4-4</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 DSA </a:t>
                      </a:r>
                      <a:r>
                        <a:rPr lang="de-DE" sz="1600" u="none" strike="noStrike" dirty="0" smtClean="0">
                          <a:effectLst/>
                        </a:rPr>
                        <a:t>4pairs</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r>
              <a:tr h="360000">
                <a:tc>
                  <a:txBody>
                    <a:bodyPr/>
                    <a:lstStyle/>
                    <a:p>
                      <a:pPr algn="l" rtl="0" fontAlgn="ctr"/>
                      <a:r>
                        <a:rPr lang="de-DE" sz="1600" u="none" strike="noStrike">
                          <a:effectLst/>
                        </a:rPr>
                        <a:t>Case2-4</a:t>
                      </a:r>
                      <a:endParaRPr lang="de-DE" sz="1600" b="0" i="0" u="none" strike="noStrike">
                        <a:solidFill>
                          <a:srgbClr val="000000"/>
                        </a:solidFill>
                        <a:effectLst/>
                        <a:latin typeface="Arial"/>
                      </a:endParaRPr>
                    </a:p>
                  </a:txBody>
                  <a:tcPr marL="9525" marR="9525" marT="9525" marB="0" anchor="ctr"/>
                </a:tc>
                <a:tc>
                  <a:txBody>
                    <a:bodyPr/>
                    <a:lstStyle/>
                    <a:p>
                      <a:pPr algn="l" rtl="0" fontAlgn="ctr"/>
                      <a:r>
                        <a:rPr lang="en-US" sz="1600" u="none" strike="noStrike" dirty="0">
                          <a:effectLst/>
                        </a:rPr>
                        <a:t> </a:t>
                      </a:r>
                      <a:r>
                        <a:rPr lang="en-US" sz="1600" u="none" strike="noStrike" dirty="0" smtClean="0">
                          <a:effectLst/>
                        </a:rPr>
                        <a:t>+ WLAN 4BSS</a:t>
                      </a:r>
                      <a:r>
                        <a:rPr lang="en-US" altLang="ja-JP" sz="1600" u="none" strike="noStrike" dirty="0" smtClean="0">
                          <a:effectLst/>
                        </a:rPr>
                        <a:t>’s</a:t>
                      </a:r>
                      <a:r>
                        <a:rPr lang="en-US" sz="1600" u="none" strike="noStrike" dirty="0" smtClean="0">
                          <a:effectLst/>
                        </a:rPr>
                        <a:t> </a:t>
                      </a:r>
                      <a:r>
                        <a:rPr lang="en-US" sz="1600" u="none" strike="noStrike" dirty="0">
                          <a:effectLst/>
                        </a:rPr>
                        <a:t>(ch 3, 5, 9, 13)</a:t>
                      </a:r>
                      <a:endParaRPr lang="en-US"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Case5</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a:t>
                      </a:r>
                      <a:r>
                        <a:rPr lang="de-DE" sz="1600" u="none" strike="noStrike" dirty="0" smtClean="0">
                          <a:effectLst/>
                        </a:rPr>
                        <a:t>+ WLAN 1BSS + </a:t>
                      </a:r>
                      <a:r>
                        <a:rPr lang="en-US" altLang="ja-JP" sz="1600" u="none" strike="noStrike" dirty="0" smtClean="0">
                          <a:effectLst/>
                        </a:rPr>
                        <a:t>BT </a:t>
                      </a:r>
                      <a:r>
                        <a:rPr lang="de-DE" altLang="ja-JP" sz="1600" u="none" strike="noStrike" dirty="0" smtClean="0">
                          <a:effectLst/>
                        </a:rPr>
                        <a:t>2</a:t>
                      </a:r>
                      <a:r>
                        <a:rPr lang="de-DE" sz="1600" u="none" strike="noStrike" dirty="0" smtClean="0">
                          <a:effectLst/>
                        </a:rPr>
                        <a:t>pairs</a:t>
                      </a:r>
                      <a:endParaRPr lang="de-DE" sz="1600" b="0" i="0" u="none" strike="noStrike" dirty="0">
                        <a:solidFill>
                          <a:srgbClr val="000000"/>
                        </a:solidFill>
                        <a:effectLst/>
                        <a:latin typeface="Arial"/>
                      </a:endParaRPr>
                    </a:p>
                  </a:txBody>
                  <a:tcPr marL="9525" marR="9525" marT="9525" marB="0" anchor="ctr"/>
                </a:tc>
              </a:tr>
              <a:tr h="360000">
                <a:tc>
                  <a:txBody>
                    <a:bodyPr/>
                    <a:lstStyle/>
                    <a:p>
                      <a:pPr algn="l" rtl="0" fontAlgn="ctr"/>
                      <a:r>
                        <a:rPr lang="de-DE" sz="1600" u="none" strike="noStrike" dirty="0">
                          <a:effectLst/>
                        </a:rPr>
                        <a:t>Case3-1</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 BT 1pair</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Case6</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a:t>
                      </a:r>
                      <a:r>
                        <a:rPr lang="de-DE" sz="1600" u="none" strike="noStrike" dirty="0" smtClean="0">
                          <a:effectLst/>
                        </a:rPr>
                        <a:t>+ WLAN 1BSS + </a:t>
                      </a:r>
                      <a:r>
                        <a:rPr lang="en-US" altLang="ja-JP" sz="1600" u="none" strike="noStrike" dirty="0" smtClean="0">
                          <a:effectLst/>
                        </a:rPr>
                        <a:t>DSA </a:t>
                      </a:r>
                      <a:r>
                        <a:rPr lang="de-DE" altLang="ja-JP" sz="1600" u="none" strike="noStrike" dirty="0" smtClean="0">
                          <a:effectLst/>
                        </a:rPr>
                        <a:t>2</a:t>
                      </a:r>
                      <a:r>
                        <a:rPr lang="de-DE" sz="1600" u="none" strike="noStrike" dirty="0" smtClean="0">
                          <a:effectLst/>
                        </a:rPr>
                        <a:t>pairs</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r>
              <a:tr h="360000">
                <a:tc>
                  <a:txBody>
                    <a:bodyPr/>
                    <a:lstStyle/>
                    <a:p>
                      <a:pPr algn="l" rtl="0" fontAlgn="ctr"/>
                      <a:r>
                        <a:rPr lang="de-DE" sz="1600" u="none" strike="noStrike" dirty="0">
                          <a:effectLst/>
                        </a:rPr>
                        <a:t>Case3-2</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 BT </a:t>
                      </a:r>
                      <a:r>
                        <a:rPr lang="de-DE" sz="1600" u="none" strike="noStrike" dirty="0" smtClean="0">
                          <a:effectLst/>
                        </a:rPr>
                        <a:t>2pairs</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Case7</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a:t>
                      </a:r>
                      <a:r>
                        <a:rPr lang="de-DE" sz="1600" u="none" strike="noStrike" dirty="0" smtClean="0">
                          <a:effectLst/>
                        </a:rPr>
                        <a:t>+ WLAN 1BSS + </a:t>
                      </a:r>
                      <a:r>
                        <a:rPr lang="de-DE" sz="1600" u="none" strike="noStrike" dirty="0">
                          <a:effectLst/>
                        </a:rPr>
                        <a:t>BT 1pair+DSA </a:t>
                      </a:r>
                      <a:r>
                        <a:rPr lang="de-DE" sz="1600" u="none" strike="noStrike" dirty="0" smtClean="0">
                          <a:effectLst/>
                        </a:rPr>
                        <a:t>2pairs</a:t>
                      </a:r>
                      <a:endParaRPr lang="de-DE" sz="1600" b="0" i="0" u="none" strike="noStrike" dirty="0">
                        <a:solidFill>
                          <a:srgbClr val="000000"/>
                        </a:solidFill>
                        <a:effectLst/>
                        <a:latin typeface="Arial"/>
                      </a:endParaRPr>
                    </a:p>
                  </a:txBody>
                  <a:tcPr marL="9525" marR="9525" marT="9525" marB="0" anchor="ctr"/>
                </a:tc>
              </a:tr>
              <a:tr h="360000">
                <a:tc>
                  <a:txBody>
                    <a:bodyPr/>
                    <a:lstStyle/>
                    <a:p>
                      <a:pPr algn="l" rtl="0" fontAlgn="ctr"/>
                      <a:r>
                        <a:rPr lang="de-DE" sz="1600" u="none" strike="noStrike" dirty="0">
                          <a:effectLst/>
                        </a:rPr>
                        <a:t>Case3-3</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de-DE" sz="1600" u="none" strike="noStrike" dirty="0">
                          <a:effectLst/>
                        </a:rPr>
                        <a:t> + BT </a:t>
                      </a:r>
                      <a:r>
                        <a:rPr lang="de-DE" sz="1600" u="none" strike="noStrike" dirty="0" smtClean="0">
                          <a:effectLst/>
                        </a:rPr>
                        <a:t>3pairs</a:t>
                      </a:r>
                      <a:endParaRPr lang="de-DE"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ja-JP" altLang="en-US" sz="1600" u="none" strike="noStrike" dirty="0">
                          <a:effectLst/>
                        </a:rPr>
                        <a:t>　</a:t>
                      </a:r>
                      <a:endParaRPr lang="ja-JP" altLang="en-US"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c>
                  <a:txBody>
                    <a:bodyPr/>
                    <a:lstStyle/>
                    <a:p>
                      <a:pPr algn="l" rtl="0" fontAlgn="ctr"/>
                      <a:r>
                        <a:rPr lang="ja-JP" altLang="en-US" sz="1600" u="none" strike="noStrike" dirty="0">
                          <a:effectLst/>
                        </a:rPr>
                        <a:t>　</a:t>
                      </a:r>
                      <a:endParaRPr lang="ja-JP" altLang="en-US" sz="1600" b="0" i="0" u="none" strike="noStrike" dirty="0">
                        <a:solidFill>
                          <a:srgbClr val="000000"/>
                        </a:solidFill>
                        <a:effectLst/>
                        <a:latin typeface="Arial"/>
                      </a:endParaRPr>
                    </a:p>
                  </a:txBody>
                  <a:tcPr marL="9525" marR="9525" marT="9525" marB="0" anchor="ctr">
                    <a:solidFill>
                      <a:schemeClr val="accent5">
                        <a:lumMod val="60000"/>
                        <a:lumOff val="40000"/>
                      </a:schemeClr>
                    </a:solidFill>
                  </a:tcPr>
                </a:tc>
              </a:tr>
              <a:tr h="360000">
                <a:tc>
                  <a:txBody>
                    <a:bodyPr/>
                    <a:lstStyle/>
                    <a:p>
                      <a:pPr algn="l" rtl="0" fontAlgn="ctr"/>
                      <a:r>
                        <a:rPr lang="de-DE" sz="1600" u="none" strike="noStrike" dirty="0">
                          <a:effectLst/>
                        </a:rPr>
                        <a:t>Case3-4</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de-DE" sz="1600" u="none" strike="noStrike" dirty="0">
                          <a:effectLst/>
                        </a:rPr>
                        <a:t> + BT </a:t>
                      </a:r>
                      <a:r>
                        <a:rPr lang="de-DE" sz="1600" u="none" strike="noStrike" dirty="0" smtClean="0">
                          <a:effectLst/>
                        </a:rPr>
                        <a:t>4pairs</a:t>
                      </a:r>
                      <a:endParaRPr lang="de-DE" sz="1600" b="0" i="0" u="none" strike="noStrike" dirty="0">
                        <a:solidFill>
                          <a:srgbClr val="000000"/>
                        </a:solidFill>
                        <a:effectLst/>
                        <a:latin typeface="Arial"/>
                      </a:endParaRPr>
                    </a:p>
                  </a:txBody>
                  <a:tcPr marL="9525" marR="9525" marT="9525" marB="0" anchor="ctr"/>
                </a:tc>
                <a:tc>
                  <a:txBody>
                    <a:bodyPr/>
                    <a:lstStyle/>
                    <a:p>
                      <a:pPr algn="l" rtl="0" fontAlgn="ctr"/>
                      <a:r>
                        <a:rPr lang="ja-JP" altLang="en-US" sz="1600" u="none" strike="noStrike" dirty="0">
                          <a:effectLst/>
                        </a:rPr>
                        <a:t>　</a:t>
                      </a:r>
                      <a:endParaRPr lang="ja-JP" altLang="en-US" sz="1600" b="0" i="0" u="none" strike="noStrike" dirty="0">
                        <a:solidFill>
                          <a:srgbClr val="000000"/>
                        </a:solidFill>
                        <a:effectLst/>
                        <a:latin typeface="Arial"/>
                      </a:endParaRPr>
                    </a:p>
                  </a:txBody>
                  <a:tcPr marL="9525" marR="9525" marT="9525" marB="0" anchor="ctr"/>
                </a:tc>
                <a:tc>
                  <a:txBody>
                    <a:bodyPr/>
                    <a:lstStyle/>
                    <a:p>
                      <a:pPr algn="l" rtl="0" fontAlgn="ctr"/>
                      <a:r>
                        <a:rPr lang="ja-JP" altLang="en-US" sz="1600" u="none" strike="noStrike" dirty="0">
                          <a:effectLst/>
                        </a:rPr>
                        <a:t>　</a:t>
                      </a:r>
                      <a:endParaRPr lang="ja-JP" altLang="en-US" sz="16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xmlns="" val="1661469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4254</TotalTime>
  <Words>1456</Words>
  <Application>Microsoft Office PowerPoint</Application>
  <PresentationFormat>画面に合わせる (4:3)</PresentationFormat>
  <Paragraphs>384</Paragraphs>
  <Slides>41</Slides>
  <Notes>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41</vt:i4>
      </vt:variant>
    </vt:vector>
  </HeadingPairs>
  <TitlesOfParts>
    <vt:vector size="43" baseType="lpstr">
      <vt:lpstr>IEEE-P802_15</vt:lpstr>
      <vt:lpstr>Document</vt:lpstr>
      <vt:lpstr>スライド 1</vt:lpstr>
      <vt:lpstr>Performance simulation of DSA system</vt:lpstr>
      <vt:lpstr>Introduction</vt:lpstr>
      <vt:lpstr>Features of DSA system</vt:lpstr>
      <vt:lpstr>Frequency Channel Plan in 2.4 GHz Band</vt:lpstr>
      <vt:lpstr>Frame Configuration</vt:lpstr>
      <vt:lpstr>Simulation</vt:lpstr>
      <vt:lpstr>Simulation settings</vt:lpstr>
      <vt:lpstr>Simulation Scenarios</vt:lpstr>
      <vt:lpstr>Case1: Baseline condition</vt:lpstr>
      <vt:lpstr>Case2: Setting &amp; Location</vt:lpstr>
      <vt:lpstr>Case2: Simulation results</vt:lpstr>
      <vt:lpstr>Resource usage</vt:lpstr>
      <vt:lpstr>Case3: Setting &amp; Location</vt:lpstr>
      <vt:lpstr>Case3: Simulation results</vt:lpstr>
      <vt:lpstr>Resource usage</vt:lpstr>
      <vt:lpstr>Case4: Setting &amp; Location</vt:lpstr>
      <vt:lpstr>Case4: Simulation results</vt:lpstr>
      <vt:lpstr>Resource usage</vt:lpstr>
      <vt:lpstr>Case5 to 7 : Setting &amp; Location</vt:lpstr>
      <vt:lpstr>Case5 to 7: Simulation results</vt:lpstr>
      <vt:lpstr>Resource usage</vt:lpstr>
      <vt:lpstr>Resource usage</vt:lpstr>
      <vt:lpstr>Conclusions</vt:lpstr>
      <vt:lpstr>スライド 25</vt:lpstr>
      <vt:lpstr>Summary of simulation</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Case5:Case1 + WLAN 1BSS + BT 2pairs</vt:lpstr>
      <vt:lpstr>Case6:Case1 + WLAN 1BSS + DSA 2pairs</vt:lpstr>
      <vt:lpstr>Case7:Case1 + WLAN 1BSS + BT 1 pair  + DSA 2pairs</vt:lpstr>
    </vt:vector>
  </TitlesOfParts>
  <Company>ATR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kitazawa</dc:creator>
  <dc:description>15-11-0764-00-0sru</dc:description>
  <cp:lastModifiedBy>kitazawa</cp:lastModifiedBy>
  <cp:revision>129</cp:revision>
  <cp:lastPrinted>2011-11-01T00:00:02Z</cp:lastPrinted>
  <dcterms:created xsi:type="dcterms:W3CDTF">2011-10-25T11:11:53Z</dcterms:created>
  <dcterms:modified xsi:type="dcterms:W3CDTF">2011-11-09T11:42:41Z</dcterms:modified>
</cp:coreProperties>
</file>