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9" r:id="rId2"/>
    <p:sldId id="258" r:id="rId3"/>
    <p:sldId id="262" r:id="rId4"/>
    <p:sldId id="256" r:id="rId5"/>
    <p:sldId id="279" r:id="rId6"/>
    <p:sldId id="260" r:id="rId7"/>
    <p:sldId id="263" r:id="rId8"/>
    <p:sldId id="261" r:id="rId9"/>
    <p:sldId id="266" r:id="rId10"/>
    <p:sldId id="274" r:id="rId11"/>
    <p:sldId id="267" r:id="rId12"/>
    <p:sldId id="268" r:id="rId13"/>
    <p:sldId id="277" r:id="rId14"/>
    <p:sldId id="278" r:id="rId15"/>
    <p:sldId id="264" r:id="rId16"/>
    <p:sldId id="275" r:id="rId17"/>
    <p:sldId id="276" r:id="rId18"/>
    <p:sldId id="269" r:id="rId19"/>
    <p:sldId id="270" r:id="rId20"/>
    <p:sldId id="271" r:id="rId21"/>
    <p:sldId id="272" r:id="rId22"/>
    <p:sldId id="273"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D393"/>
    <a:srgbClr val="C0C0C0"/>
    <a:srgbClr val="000000"/>
    <a:srgbClr val="FFCC99"/>
    <a:srgbClr val="CCFFCC"/>
    <a:srgbClr val="84D2D6"/>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8952D138-F8D4-4A43-9611-A01BEDE08E3D}"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FDE5B5D8-5A1D-43AB-B9C7-AC9D3A36E253}"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3C9EB34B-3F06-46AC-9353-6F8C118B9CEA}" type="slidenum">
              <a:rPr lang="en-US"/>
              <a:pPr/>
              <a:t>4</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lvl1pPr>
              <a:defRPr/>
            </a:lvl1pPr>
          </a:lstStyle>
          <a:p>
            <a:r>
              <a:rPr lang="en-US" smtClean="0"/>
              <a:t>Rolfe, et al.  BCA</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9B46BA55-FE8C-4940-940C-875C2006B775}" type="slidenum">
              <a:rPr lang="en-US"/>
              <a:pPr/>
              <a:t>‹#›</a:t>
            </a:fld>
            <a:endParaRPr lang="en-US"/>
          </a:p>
        </p:txBody>
      </p:sp>
      <p:sp>
        <p:nvSpPr>
          <p:cNvPr id="7"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November 2011</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r>
              <a:rPr lang="en-US" smtClean="0"/>
              <a:t>Rolfe, et al.  BCA</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BBC6ACAC-100B-46E5-B5DB-CED8B1367B26}" type="slidenum">
              <a:rPr lang="en-US"/>
              <a:pPr/>
              <a:t>‹#›</a:t>
            </a:fld>
            <a:endParaRPr lang="en-US"/>
          </a:p>
        </p:txBody>
      </p:sp>
      <p:sp>
        <p:nvSpPr>
          <p:cNvPr id="7"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November 2011</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r>
              <a:rPr lang="en-US" smtClean="0"/>
              <a:t>Rolfe, et al.  BCA</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78E6BF5D-FC1C-4AAA-9DAD-DE0F8E2FF8C0}" type="slidenum">
              <a:rPr lang="en-US"/>
              <a:pPr/>
              <a:t>‹#›</a:t>
            </a:fld>
            <a:endParaRPr lang="en-US"/>
          </a:p>
        </p:txBody>
      </p:sp>
      <p:sp>
        <p:nvSpPr>
          <p:cNvPr id="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November 2011</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r>
              <a:rPr lang="en-US" smtClean="0"/>
              <a:t>Rolfe, et al.  BCA</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1F9E5428-4D2C-4483-A3F5-C5C164D6BD5B}" type="slidenum">
              <a:rPr lang="en-US"/>
              <a:pPr/>
              <a:t>‹#›</a:t>
            </a:fld>
            <a:endParaRPr lang="en-US"/>
          </a:p>
        </p:txBody>
      </p:sp>
      <p:sp>
        <p:nvSpPr>
          <p:cNvPr id="7"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November 2011</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r>
              <a:rPr lang="en-US" smtClean="0"/>
              <a:t>Rolfe, et al.  BCA</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AC36EDAA-7E2B-4D40-B178-BA1823A2B2DF}" type="slidenum">
              <a:rPr lang="en-US"/>
              <a:pPr/>
              <a:t>‹#›</a:t>
            </a:fld>
            <a:endParaRPr lang="en-US"/>
          </a:p>
        </p:txBody>
      </p:sp>
      <p:sp>
        <p:nvSpPr>
          <p:cNvPr id="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November 2011</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r>
              <a:rPr lang="en-US" smtClean="0"/>
              <a:t>Rolfe, et al.  BCA</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B33A8899-6393-4B57-A955-19C87C7CDDCF}" type="slidenum">
              <a:rPr lang="en-US"/>
              <a:pPr/>
              <a:t>‹#›</a:t>
            </a:fld>
            <a:endParaRPr lang="en-US"/>
          </a:p>
        </p:txBody>
      </p:sp>
      <p:sp>
        <p:nvSpPr>
          <p:cNvPr id="9" name="Rectangle 4"/>
          <p:cNvSpPr>
            <a:spLocks noGrp="1" noChangeArrowheads="1"/>
          </p:cNvSpPr>
          <p:nvPr>
            <p:ph type="dt" sz="half" idx="13"/>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November 2011</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smtClean="0"/>
              <a:t>Rolfe, et al.  BCA</a:t>
            </a:r>
            <a:endParaRPr lang="en-US" dirty="0"/>
          </a:p>
        </p:txBody>
      </p:sp>
      <p:sp>
        <p:nvSpPr>
          <p:cNvPr id="9" name="Slide Number Placeholder 8"/>
          <p:cNvSpPr>
            <a:spLocks noGrp="1"/>
          </p:cNvSpPr>
          <p:nvPr>
            <p:ph type="sldNum" sz="quarter" idx="12"/>
          </p:nvPr>
        </p:nvSpPr>
        <p:spPr/>
        <p:txBody>
          <a:bodyPr/>
          <a:lstStyle>
            <a:lvl1pPr>
              <a:defRPr/>
            </a:lvl1pPr>
          </a:lstStyle>
          <a:p>
            <a:r>
              <a:rPr lang="en-US"/>
              <a:t>Slide </a:t>
            </a:r>
            <a:fld id="{A12390F9-F726-44F3-8F67-DA1FC6F8DEFD}" type="slidenum">
              <a:rPr lang="en-US"/>
              <a:pPr/>
              <a:t>‹#›</a:t>
            </a:fld>
            <a:endParaRPr lang="en-US"/>
          </a:p>
        </p:txBody>
      </p:sp>
      <p:sp>
        <p:nvSpPr>
          <p:cNvPr id="11" name="Rectangle 4"/>
          <p:cNvSpPr>
            <a:spLocks noGrp="1" noChangeArrowheads="1"/>
          </p:cNvSpPr>
          <p:nvPr>
            <p:ph type="dt" sz="half" idx="13"/>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November 2011</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smtClean="0"/>
              <a:t>Rolfe, et al.  BCA</a:t>
            </a:r>
            <a:endParaRPr lang="en-US" dirty="0"/>
          </a:p>
        </p:txBody>
      </p:sp>
      <p:sp>
        <p:nvSpPr>
          <p:cNvPr id="5" name="Slide Number Placeholder 4"/>
          <p:cNvSpPr>
            <a:spLocks noGrp="1"/>
          </p:cNvSpPr>
          <p:nvPr>
            <p:ph type="sldNum" sz="quarter" idx="12"/>
          </p:nvPr>
        </p:nvSpPr>
        <p:spPr/>
        <p:txBody>
          <a:bodyPr/>
          <a:lstStyle>
            <a:lvl1pPr>
              <a:defRPr/>
            </a:lvl1pPr>
          </a:lstStyle>
          <a:p>
            <a:r>
              <a:rPr lang="en-US"/>
              <a:t>Slide </a:t>
            </a:r>
            <a:fld id="{F2C58EE8-349B-4AA8-B60A-9C7095330F90}" type="slidenum">
              <a:rPr lang="en-US"/>
              <a:pPr/>
              <a:t>‹#›</a:t>
            </a:fld>
            <a:endParaRPr lang="en-US"/>
          </a:p>
        </p:txBody>
      </p:sp>
      <p:sp>
        <p:nvSpPr>
          <p:cNvPr id="7"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November 2011</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smtClean="0"/>
              <a:t>Rolfe, et al.  BCA</a:t>
            </a:r>
            <a:endParaRPr lang="en-US" dirty="0"/>
          </a:p>
        </p:txBody>
      </p:sp>
      <p:sp>
        <p:nvSpPr>
          <p:cNvPr id="4" name="Slide Number Placeholder 3"/>
          <p:cNvSpPr>
            <a:spLocks noGrp="1"/>
          </p:cNvSpPr>
          <p:nvPr>
            <p:ph type="sldNum" sz="quarter" idx="12"/>
          </p:nvPr>
        </p:nvSpPr>
        <p:spPr/>
        <p:txBody>
          <a:bodyPr/>
          <a:lstStyle>
            <a:lvl1pPr>
              <a:defRPr/>
            </a:lvl1pPr>
          </a:lstStyle>
          <a:p>
            <a:r>
              <a:rPr lang="en-US"/>
              <a:t>Slide </a:t>
            </a:r>
            <a:fld id="{2B581DD0-07E0-4BDF-8799-B4286889D2B2}" type="slidenum">
              <a:rPr lang="en-US"/>
              <a:pPr/>
              <a:t>‹#›</a:t>
            </a:fld>
            <a:endParaRPr lang="en-US"/>
          </a:p>
        </p:txBody>
      </p:sp>
      <p:sp>
        <p:nvSpPr>
          <p:cNvPr id="6"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November 2011</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r>
              <a:rPr lang="en-US" smtClean="0"/>
              <a:t>Rolfe, et al.  BCA</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98B46551-5AAB-4301-B9DF-E1584D840730}" type="slidenum">
              <a:rPr lang="en-US"/>
              <a:pPr/>
              <a:t>‹#›</a:t>
            </a:fld>
            <a:endParaRPr lang="en-US"/>
          </a:p>
        </p:txBody>
      </p:sp>
      <p:sp>
        <p:nvSpPr>
          <p:cNvPr id="9" name="Rectangle 4"/>
          <p:cNvSpPr>
            <a:spLocks noGrp="1" noChangeArrowheads="1"/>
          </p:cNvSpPr>
          <p:nvPr>
            <p:ph type="dt" sz="half" idx="13"/>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November 2011</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r>
              <a:rPr lang="en-US" smtClean="0"/>
              <a:t>Rolfe, et al.  BCA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9BE7905D-B2F3-40E4-8AD8-1D1AE72562DE}" type="slidenum">
              <a:rPr lang="en-US"/>
              <a:pPr/>
              <a:t>‹#›</a:t>
            </a:fld>
            <a:endParaRPr lang="en-US"/>
          </a:p>
        </p:txBody>
      </p:sp>
      <p:sp>
        <p:nvSpPr>
          <p:cNvPr id="8" name="Rectangle 4"/>
          <p:cNvSpPr>
            <a:spLocks noGrp="1" noChangeArrowheads="1"/>
          </p:cNvSpPr>
          <p:nvPr>
            <p:ph type="dt" sz="half" idx="13"/>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November 2011</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906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November 2011</a:t>
            </a:r>
            <a:endParaRPr lang="en-US" dirty="0"/>
          </a:p>
        </p:txBody>
      </p:sp>
      <p:sp>
        <p:nvSpPr>
          <p:cNvPr id="1029" name="Rectangle 5"/>
          <p:cNvSpPr>
            <a:spLocks noGrp="1" noChangeArrowheads="1"/>
          </p:cNvSpPr>
          <p:nvPr>
            <p:ph type="ftr" sz="quarter" idx="3"/>
          </p:nvPr>
        </p:nvSpPr>
        <p:spPr bwMode="auto">
          <a:xfrm>
            <a:off x="54102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Rolfe, et al.  BCA</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D42EEB7A-5A03-4785-BA59-E9334B1D4972}" type="slidenum">
              <a:rPr lang="en-US"/>
              <a:pPr/>
              <a:t>‹#›</a:t>
            </a:fld>
            <a:endParaRPr lang="en-US"/>
          </a:p>
        </p:txBody>
      </p:sp>
      <p:sp>
        <p:nvSpPr>
          <p:cNvPr id="1031" name="Rectangle 7"/>
          <p:cNvSpPr>
            <a:spLocks noChangeArrowheads="1"/>
          </p:cNvSpPr>
          <p:nvPr/>
        </p:nvSpPr>
        <p:spPr bwMode="auto">
          <a:xfrm>
            <a:off x="3886200" y="394156"/>
            <a:ext cx="4572000"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a:t>
            </a:r>
            <a:r>
              <a:rPr lang="en-US" sz="1400" b="1" dirty="0" smtClean="0"/>
              <a:t>802.15-11-0758-00-004k</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2743200" cy="184666"/>
          </a:xfrm>
          <a:prstGeom prst="rect">
            <a:avLst/>
          </a:prstGeom>
          <a:noFill/>
          <a:ln w="9525">
            <a:noFill/>
            <a:miter lim="800000"/>
            <a:headEnd/>
            <a:tailEnd/>
          </a:ln>
          <a:effectLst/>
        </p:spPr>
        <p:txBody>
          <a:bodyPr wrap="square" lIns="0" tIns="0" rIns="0" bIns="0">
            <a:spAutoFit/>
          </a:bodyPr>
          <a:lstStyle/>
          <a:p>
            <a:r>
              <a:rPr lang="en-US" dirty="0" err="1" smtClean="0"/>
              <a:t>Submission:MPDU</a:t>
            </a:r>
            <a:r>
              <a:rPr lang="en-US" dirty="0" smtClean="0"/>
              <a:t> Fragmentation for 15.4</a:t>
            </a:r>
            <a:endParaRPr lang="en-US" dirty="0"/>
          </a:p>
        </p:txBody>
      </p:sp>
      <p:sp>
        <p:nvSpPr>
          <p:cNvPr id="103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n-lt"/>
          <a:ea typeface="+mj-ea"/>
          <a:cs typeface="Aharoni" pitchFamily="2" charset="-79"/>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2"/>
          </p:nvPr>
        </p:nvSpPr>
        <p:spPr>
          <a:xfrm>
            <a:off x="685800" y="378281"/>
            <a:ext cx="1600200" cy="215444"/>
          </a:xfrm>
        </p:spPr>
        <p:txBody>
          <a:bodyPr/>
          <a:lstStyle/>
          <a:p>
            <a:r>
              <a:rPr lang="en-US" smtClean="0"/>
              <a:t>November 2011</a:t>
            </a:r>
            <a:endParaRPr lang="en-US" dirty="0"/>
          </a:p>
        </p:txBody>
      </p:sp>
      <p:sp>
        <p:nvSpPr>
          <p:cNvPr id="5" name="Footer Placeholder 2"/>
          <p:cNvSpPr>
            <a:spLocks noGrp="1"/>
          </p:cNvSpPr>
          <p:nvPr>
            <p:ph type="ftr" sz="quarter" idx="11"/>
          </p:nvPr>
        </p:nvSpPr>
        <p:spPr/>
        <p:txBody>
          <a:bodyPr/>
          <a:lstStyle/>
          <a:p>
            <a:r>
              <a:rPr lang="en-US" smtClean="0"/>
              <a:t>Rolfe, et al.  BCA</a:t>
            </a:r>
            <a:endParaRPr lang="en-US" dirty="0"/>
          </a:p>
        </p:txBody>
      </p:sp>
      <p:sp>
        <p:nvSpPr>
          <p:cNvPr id="6" name="Slide Number Placeholder 3"/>
          <p:cNvSpPr>
            <a:spLocks noGrp="1"/>
          </p:cNvSpPr>
          <p:nvPr>
            <p:ph type="sldNum" sz="quarter" idx="12"/>
          </p:nvPr>
        </p:nvSpPr>
        <p:spPr/>
        <p:txBody>
          <a:bodyPr/>
          <a:lstStyle/>
          <a:p>
            <a:r>
              <a:rPr lang="en-US"/>
              <a:t>Slide </a:t>
            </a:r>
            <a:fld id="{DA94E9AC-0AC5-45C0-A981-35594ED14D95}" type="slidenum">
              <a:rPr lang="en-US"/>
              <a:pPr/>
              <a:t>1</a:t>
            </a:fld>
            <a:endParaRPr lang="en-US"/>
          </a:p>
        </p:txBody>
      </p:sp>
      <p:sp>
        <p:nvSpPr>
          <p:cNvPr id="27651" name="Rectangle 3"/>
          <p:cNvSpPr>
            <a:spLocks noChangeArrowheads="1"/>
          </p:cNvSpPr>
          <p:nvPr/>
        </p:nvSpPr>
        <p:spPr bwMode="auto">
          <a:xfrm>
            <a:off x="152400" y="609600"/>
            <a:ext cx="8991600" cy="4734629"/>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MAC common concepts and merge strategy</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08 Nov 2011</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[Benjamin A. Rolfe, et al] </a:t>
            </a:r>
            <a:r>
              <a:rPr lang="en-US" sz="1600" dirty="0">
                <a:solidFill>
                  <a:schemeClr val="tx2"/>
                </a:solidFill>
              </a:rPr>
              <a:t>Company </a:t>
            </a:r>
            <a:r>
              <a:rPr lang="en-US" sz="1600" dirty="0" smtClean="0">
                <a:solidFill>
                  <a:schemeClr val="tx2"/>
                </a:solidFill>
              </a:rPr>
              <a:t>[Blind Creek Associates}</a:t>
            </a:r>
            <a:endParaRPr lang="en-US" sz="1600" dirty="0">
              <a:solidFill>
                <a:schemeClr val="tx2"/>
              </a:solidFill>
            </a:endParaRPr>
          </a:p>
          <a:p>
            <a:r>
              <a:rPr lang="en-US" sz="1600" dirty="0">
                <a:solidFill>
                  <a:schemeClr val="tx2"/>
                </a:solidFill>
              </a:rPr>
              <a:t>Address </a:t>
            </a:r>
            <a:r>
              <a:rPr lang="en-US" sz="1600" dirty="0" smtClean="0">
                <a:solidFill>
                  <a:schemeClr val="tx2"/>
                </a:solidFill>
              </a:rPr>
              <a:t>[]</a:t>
            </a:r>
            <a:endParaRPr lang="en-US" sz="1600" dirty="0">
              <a:solidFill>
                <a:schemeClr val="tx2"/>
              </a:solidFill>
            </a:endParaRPr>
          </a:p>
          <a:p>
            <a:r>
              <a:rPr lang="en-US" sz="1600" dirty="0">
                <a:solidFill>
                  <a:schemeClr val="tx2"/>
                </a:solidFill>
              </a:rPr>
              <a:t>Voice</a:t>
            </a:r>
            <a:r>
              <a:rPr lang="en-US" sz="1600" dirty="0" smtClean="0">
                <a:solidFill>
                  <a:schemeClr val="tx2"/>
                </a:solidFill>
              </a:rPr>
              <a:t>:[+1 408 395 7207], </a:t>
            </a:r>
            <a:r>
              <a:rPr lang="en-US" sz="1600" dirty="0">
                <a:solidFill>
                  <a:schemeClr val="tx2"/>
                </a:solidFill>
              </a:rPr>
              <a:t>FAX: </a:t>
            </a:r>
            <a:r>
              <a:rPr lang="en-US" sz="1600" dirty="0" smtClean="0">
                <a:solidFill>
                  <a:schemeClr val="tx2"/>
                </a:solidFill>
              </a:rPr>
              <a:t>[NA], </a:t>
            </a:r>
            <a:r>
              <a:rPr lang="en-US" sz="1600" dirty="0">
                <a:solidFill>
                  <a:schemeClr val="tx2"/>
                </a:solidFill>
              </a:rPr>
              <a:t>E-Mail</a:t>
            </a:r>
            <a:r>
              <a:rPr lang="en-US" sz="1600" dirty="0" smtClean="0">
                <a:solidFill>
                  <a:schemeClr val="tx2"/>
                </a:solidFill>
              </a:rPr>
              <a:t>:[</a:t>
            </a:r>
            <a:r>
              <a:rPr lang="en-US" sz="1600" dirty="0" err="1" smtClean="0">
                <a:solidFill>
                  <a:schemeClr val="tx2"/>
                </a:solidFill>
              </a:rPr>
              <a:t>ben</a:t>
            </a:r>
            <a:r>
              <a:rPr lang="en-US" sz="1600" dirty="0" smtClean="0">
                <a:solidFill>
                  <a:schemeClr val="tx2"/>
                </a:solidFill>
              </a:rPr>
              <a:t> @ blindcreek.com]</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[MAC discussion in TG4k]</a:t>
            </a:r>
            <a:endParaRPr lang="en-US" sz="1600" dirty="0">
              <a:solidFill>
                <a:schemeClr val="tx2"/>
              </a:solidFill>
            </a:endParaRPr>
          </a:p>
          <a:p>
            <a:pPr>
              <a:spcBef>
                <a:spcPts val="100"/>
              </a:spcBef>
              <a:spcAft>
                <a:spcPts val="100"/>
              </a:spcAft>
            </a:pP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[Provides a summary of MAC considerations presented and suggests merge strategies]</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[Support MAC merging discussions]</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Fragment Structure</a:t>
            </a:r>
            <a:endParaRPr lang="en-US" dirty="0"/>
          </a:p>
        </p:txBody>
      </p:sp>
      <p:graphicFrame>
        <p:nvGraphicFramePr>
          <p:cNvPr id="8" name="Content Placeholder 7"/>
          <p:cNvGraphicFramePr>
            <a:graphicFrameLocks noGrp="1"/>
          </p:cNvGraphicFramePr>
          <p:nvPr>
            <p:ph idx="1"/>
          </p:nvPr>
        </p:nvGraphicFramePr>
        <p:xfrm>
          <a:off x="762000" y="2057400"/>
          <a:ext cx="7772400" cy="1259840"/>
        </p:xfrm>
        <a:graphic>
          <a:graphicData uri="http://schemas.openxmlformats.org/drawingml/2006/table">
            <a:tbl>
              <a:tblPr firstRow="1" bandRow="1">
                <a:tableStyleId>{5C22544A-7EE6-4342-B048-85BDC9FD1C3A}</a:tableStyleId>
              </a:tblPr>
              <a:tblGrid>
                <a:gridCol w="1066800"/>
                <a:gridCol w="1066800"/>
                <a:gridCol w="685800"/>
                <a:gridCol w="3810000"/>
                <a:gridCol w="1143000"/>
              </a:tblGrid>
              <a:tr h="370840">
                <a:tc gridSpan="3">
                  <a:txBody>
                    <a:bodyPr/>
                    <a:lstStyle/>
                    <a:p>
                      <a:pPr algn="ctr"/>
                      <a:r>
                        <a:rPr lang="en-US" sz="1400" dirty="0" smtClean="0">
                          <a:solidFill>
                            <a:schemeClr val="bg1">
                              <a:lumMod val="65000"/>
                            </a:schemeClr>
                          </a:solidFill>
                        </a:rPr>
                        <a:t>FHR</a:t>
                      </a:r>
                      <a:endParaRPr lang="en-US" sz="1400" dirty="0">
                        <a:solidFill>
                          <a:schemeClr val="bg1">
                            <a:lumMod val="65000"/>
                          </a:schemeClr>
                        </a:solidFill>
                      </a:endParaRPr>
                    </a:p>
                  </a:txBody>
                  <a:tcPr>
                    <a:noFill/>
                  </a:tcPr>
                </a:tc>
                <a:tc hMerge="1">
                  <a:txBody>
                    <a:bodyPr/>
                    <a:lstStyle/>
                    <a:p>
                      <a:pPr algn="ctr"/>
                      <a:endParaRPr lang="en-US" sz="1400" dirty="0"/>
                    </a:p>
                  </a:txBody>
                  <a:tcPr>
                    <a:noFill/>
                  </a:tcPr>
                </a:tc>
                <a:tc hMerge="1">
                  <a:txBody>
                    <a:bodyPr/>
                    <a:lstStyle/>
                    <a:p>
                      <a:pPr algn="ctr"/>
                      <a:endParaRPr lang="en-US" sz="1400" dirty="0"/>
                    </a:p>
                  </a:txBody>
                  <a:tcPr>
                    <a:noFill/>
                  </a:tcPr>
                </a:tc>
                <a:tc>
                  <a:txBody>
                    <a:bodyPr/>
                    <a:lstStyle/>
                    <a:p>
                      <a:pPr algn="ctr"/>
                      <a:r>
                        <a:rPr lang="en-US" sz="1400" b="1" kern="1200" dirty="0" smtClean="0">
                          <a:solidFill>
                            <a:schemeClr val="bg1">
                              <a:lumMod val="65000"/>
                            </a:schemeClr>
                          </a:solidFill>
                          <a:latin typeface="+mn-lt"/>
                          <a:ea typeface="+mn-ea"/>
                          <a:cs typeface="+mn-cs"/>
                        </a:rPr>
                        <a:t>Payload</a:t>
                      </a: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bg1">
                              <a:lumMod val="65000"/>
                            </a:schemeClr>
                          </a:solidFill>
                        </a:rPr>
                        <a:t>FFR</a:t>
                      </a:r>
                      <a:endParaRPr lang="en-US" sz="1400" dirty="0"/>
                    </a:p>
                  </a:txBody>
                  <a:tcPr>
                    <a:noFill/>
                  </a:tcPr>
                </a:tc>
              </a:tr>
              <a:tr h="370840">
                <a:tc>
                  <a:txBody>
                    <a:bodyPr/>
                    <a:lstStyle/>
                    <a:p>
                      <a:pPr algn="l"/>
                      <a:r>
                        <a:rPr lang="en-US" sz="1400" dirty="0" smtClean="0"/>
                        <a:t>Octets: 2</a:t>
                      </a:r>
                      <a:endParaRPr lang="en-US" sz="1400" dirty="0"/>
                    </a:p>
                  </a:txBody>
                  <a:tcPr>
                    <a:solidFill>
                      <a:srgbClr val="92D050"/>
                    </a:solidFill>
                  </a:tcPr>
                </a:tc>
                <a:tc>
                  <a:txBody>
                    <a:bodyPr/>
                    <a:lstStyle/>
                    <a:p>
                      <a:pPr marL="0" algn="ctr" defTabSz="914400" rtl="0" eaLnBrk="1" latinLnBrk="0" hangingPunct="1"/>
                      <a:r>
                        <a:rPr lang="en-US" sz="1400" kern="1200" dirty="0" smtClean="0">
                          <a:solidFill>
                            <a:schemeClr val="dk1"/>
                          </a:solidFill>
                          <a:latin typeface="+mn-lt"/>
                          <a:ea typeface="+mn-ea"/>
                          <a:cs typeface="+mn-cs"/>
                        </a:rPr>
                        <a:t>0/1</a:t>
                      </a:r>
                    </a:p>
                  </a:txBody>
                  <a:tcPr>
                    <a:solidFill>
                      <a:srgbClr val="BFD393"/>
                    </a:solidFill>
                  </a:tcPr>
                </a:tc>
                <a:tc>
                  <a:txBody>
                    <a:bodyPr/>
                    <a:lstStyle/>
                    <a:p>
                      <a:pPr algn="ctr"/>
                      <a:r>
                        <a:rPr lang="en-US" sz="1400" dirty="0" smtClean="0"/>
                        <a:t>0/2</a:t>
                      </a:r>
                      <a:endParaRPr lang="en-US" sz="1400" dirty="0"/>
                    </a:p>
                  </a:txBody>
                  <a:tcPr>
                    <a:solidFill>
                      <a:srgbClr val="BFD393"/>
                    </a:solidFill>
                  </a:tcPr>
                </a:tc>
                <a:tc>
                  <a:txBody>
                    <a:bodyPr/>
                    <a:lstStyle/>
                    <a:p>
                      <a:pPr algn="ctr"/>
                      <a:r>
                        <a:rPr lang="en-US" sz="1400" dirty="0" smtClean="0"/>
                        <a:t>[7-10, 15-18 or 23-26]</a:t>
                      </a:r>
                      <a:endParaRPr lang="en-US" sz="1400" dirty="0"/>
                    </a:p>
                  </a:txBody>
                  <a:tcPr>
                    <a:solidFill>
                      <a:srgbClr val="FFCC99"/>
                    </a:solidFill>
                  </a:tcPr>
                </a:tc>
                <a:tc>
                  <a:txBody>
                    <a:bodyPr/>
                    <a:lstStyle/>
                    <a:p>
                      <a:pPr algn="ctr"/>
                      <a:r>
                        <a:rPr lang="en-US" sz="1400" dirty="0" smtClean="0"/>
                        <a:t>4</a:t>
                      </a:r>
                      <a:endParaRPr lang="en-US" sz="1400" dirty="0"/>
                    </a:p>
                  </a:txBody>
                  <a:tcPr>
                    <a:solidFill>
                      <a:srgbClr val="84D2D6"/>
                    </a:solidFill>
                  </a:tcPr>
                </a:tc>
              </a:tr>
              <a:tr h="370840">
                <a:tc>
                  <a:txBody>
                    <a:bodyPr/>
                    <a:lstStyle/>
                    <a:p>
                      <a:r>
                        <a:rPr lang="en-US" sz="1400" dirty="0" smtClean="0"/>
                        <a:t>Fragment Descriptor</a:t>
                      </a:r>
                      <a:endParaRPr lang="en-US" sz="1400" dirty="0"/>
                    </a:p>
                  </a:txBody>
                  <a:tcPr>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Ext.</a:t>
                      </a:r>
                      <a:r>
                        <a:rPr lang="en-US" sz="1400" kern="1200" baseline="0" dirty="0" smtClean="0">
                          <a:solidFill>
                            <a:schemeClr val="dk1"/>
                          </a:solidFill>
                          <a:latin typeface="+mn-lt"/>
                          <a:ea typeface="+mn-ea"/>
                          <a:cs typeface="+mn-cs"/>
                        </a:rPr>
                        <a:t> Descriptor</a:t>
                      </a:r>
                      <a:endParaRPr lang="en-US" sz="1400" kern="1200" dirty="0" smtClean="0">
                        <a:solidFill>
                          <a:schemeClr val="dk1"/>
                        </a:solidFill>
                        <a:latin typeface="+mn-lt"/>
                        <a:ea typeface="+mn-ea"/>
                        <a:cs typeface="+mn-cs"/>
                      </a:endParaRPr>
                    </a:p>
                  </a:txBody>
                  <a:tcPr>
                    <a:solidFill>
                      <a:srgbClr val="BFD393"/>
                    </a:solidFill>
                  </a:tcPr>
                </a:tc>
                <a:tc>
                  <a:txBody>
                    <a:bodyPr/>
                    <a:lstStyle/>
                    <a:p>
                      <a:pPr algn="ctr"/>
                      <a:r>
                        <a:rPr lang="en-US" sz="1400" dirty="0" smtClean="0"/>
                        <a:t>CID</a:t>
                      </a:r>
                      <a:endParaRPr lang="en-US" sz="1400" dirty="0"/>
                    </a:p>
                  </a:txBody>
                  <a:tcPr>
                    <a:solidFill>
                      <a:srgbClr val="BFD393"/>
                    </a:solidFill>
                  </a:tcPr>
                </a:tc>
                <a:tc>
                  <a:txBody>
                    <a:bodyPr/>
                    <a:lstStyle/>
                    <a:p>
                      <a:pPr algn="ctr"/>
                      <a:r>
                        <a:rPr lang="en-US" sz="1400" dirty="0" smtClean="0"/>
                        <a:t>Fragment Data </a:t>
                      </a:r>
                      <a:endParaRPr lang="en-US" sz="1400" dirty="0"/>
                    </a:p>
                  </a:txBody>
                  <a:tcPr>
                    <a:solidFill>
                      <a:srgbClr val="FFCC99"/>
                    </a:solidFill>
                  </a:tcPr>
                </a:tc>
                <a:tc>
                  <a:txBody>
                    <a:bodyPr/>
                    <a:lstStyle/>
                    <a:p>
                      <a:r>
                        <a:rPr lang="en-US" sz="1400" dirty="0" err="1" smtClean="0"/>
                        <a:t>Frag</a:t>
                      </a:r>
                      <a:r>
                        <a:rPr lang="en-US" sz="1400" baseline="0" dirty="0" smtClean="0"/>
                        <a:t> CRC</a:t>
                      </a:r>
                      <a:endParaRPr lang="en-US" sz="1400" dirty="0"/>
                    </a:p>
                  </a:txBody>
                  <a:tcPr>
                    <a:solidFill>
                      <a:srgbClr val="84D2D6"/>
                    </a:solidFill>
                  </a:tcPr>
                </a:tc>
              </a:tr>
            </a:tbl>
          </a:graphicData>
        </a:graphic>
      </p:graphicFrame>
      <p:sp>
        <p:nvSpPr>
          <p:cNvPr id="4" name="Footer Placeholder 3"/>
          <p:cNvSpPr>
            <a:spLocks noGrp="1"/>
          </p:cNvSpPr>
          <p:nvPr>
            <p:ph type="ftr" sz="quarter" idx="11"/>
          </p:nvPr>
        </p:nvSpPr>
        <p:spPr/>
        <p:txBody>
          <a:bodyPr/>
          <a:lstStyle/>
          <a:p>
            <a:r>
              <a:rPr lang="en-US" smtClean="0"/>
              <a:t>Rolfe, et al.  BCA</a:t>
            </a:r>
            <a:endParaRPr lang="en-US"/>
          </a:p>
        </p:txBody>
      </p:sp>
      <p:sp>
        <p:nvSpPr>
          <p:cNvPr id="5" name="Slide Number Placeholder 4"/>
          <p:cNvSpPr>
            <a:spLocks noGrp="1"/>
          </p:cNvSpPr>
          <p:nvPr>
            <p:ph type="sldNum" sz="quarter" idx="12"/>
          </p:nvPr>
        </p:nvSpPr>
        <p:spPr/>
        <p:txBody>
          <a:bodyPr/>
          <a:lstStyle/>
          <a:p>
            <a:r>
              <a:rPr lang="en-US" smtClean="0"/>
              <a:t>Slide </a:t>
            </a:r>
            <a:fld id="{1F9E5428-4D2C-4483-A3F5-C5C164D6BD5B}" type="slidenum">
              <a:rPr lang="en-US" smtClean="0"/>
              <a:pPr/>
              <a:t>10</a:t>
            </a:fld>
            <a:endParaRPr lang="en-US"/>
          </a:p>
        </p:txBody>
      </p:sp>
      <p:sp>
        <p:nvSpPr>
          <p:cNvPr id="6" name="Date Placeholder 5"/>
          <p:cNvSpPr>
            <a:spLocks noGrp="1"/>
          </p:cNvSpPr>
          <p:nvPr>
            <p:ph type="dt" sz="half" idx="2"/>
          </p:nvPr>
        </p:nvSpPr>
        <p:spPr/>
        <p:txBody>
          <a:bodyPr/>
          <a:lstStyle/>
          <a:p>
            <a:r>
              <a:rPr lang="en-US" smtClean="0"/>
              <a:t>November 2011</a:t>
            </a:r>
            <a:endParaRPr lang="en-US" dirty="0"/>
          </a:p>
        </p:txBody>
      </p:sp>
      <p:sp>
        <p:nvSpPr>
          <p:cNvPr id="9" name="Left Brace 8"/>
          <p:cNvSpPr/>
          <p:nvPr/>
        </p:nvSpPr>
        <p:spPr bwMode="auto">
          <a:xfrm rot="16200000" flipH="1">
            <a:off x="4381500" y="-1866900"/>
            <a:ext cx="533400" cy="77724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0" name="TextBox 9"/>
          <p:cNvSpPr txBox="1"/>
          <p:nvPr/>
        </p:nvSpPr>
        <p:spPr>
          <a:xfrm>
            <a:off x="3429000" y="1447800"/>
            <a:ext cx="2438400" cy="369332"/>
          </a:xfrm>
          <a:prstGeom prst="rect">
            <a:avLst/>
          </a:prstGeom>
          <a:noFill/>
        </p:spPr>
        <p:txBody>
          <a:bodyPr wrap="square" rtlCol="0">
            <a:spAutoFit/>
          </a:bodyPr>
          <a:lstStyle/>
          <a:p>
            <a:pPr algn="ctr"/>
            <a:r>
              <a:rPr lang="en-US" sz="1800" dirty="0" smtClean="0">
                <a:latin typeface="+mn-lt"/>
              </a:rPr>
              <a:t>16, 24 or 32 octets</a:t>
            </a:r>
            <a:endParaRPr lang="en-US" sz="1800" dirty="0">
              <a:latin typeface="+mn-lt"/>
            </a:endParaRPr>
          </a:p>
        </p:txBody>
      </p:sp>
      <p:graphicFrame>
        <p:nvGraphicFramePr>
          <p:cNvPr id="11" name="Table 10"/>
          <p:cNvGraphicFramePr>
            <a:graphicFrameLocks noGrp="1"/>
          </p:cNvGraphicFramePr>
          <p:nvPr/>
        </p:nvGraphicFramePr>
        <p:xfrm>
          <a:off x="762000" y="4495800"/>
          <a:ext cx="7696200" cy="822960"/>
        </p:xfrm>
        <a:graphic>
          <a:graphicData uri="http://schemas.openxmlformats.org/drawingml/2006/table">
            <a:tbl>
              <a:tblPr firstRow="1" bandRow="1">
                <a:tableStyleId>{5C22544A-7EE6-4342-B048-85BDC9FD1C3A}</a:tableStyleId>
              </a:tblPr>
              <a:tblGrid>
                <a:gridCol w="1090712"/>
                <a:gridCol w="966688"/>
                <a:gridCol w="724333"/>
                <a:gridCol w="723467"/>
                <a:gridCol w="762000"/>
                <a:gridCol w="838200"/>
                <a:gridCol w="762000"/>
                <a:gridCol w="1828800"/>
              </a:tblGrid>
              <a:tr h="304800">
                <a:tc>
                  <a:txBody>
                    <a:bodyPr/>
                    <a:lstStyle/>
                    <a:p>
                      <a:pPr marL="0" algn="l" defTabSz="914400" rtl="0" eaLnBrk="1" latinLnBrk="0" hangingPunct="1"/>
                      <a:r>
                        <a:rPr lang="en-US" sz="1400" b="0" kern="1200" dirty="0" smtClean="0">
                          <a:solidFill>
                            <a:schemeClr val="dk1"/>
                          </a:solidFill>
                          <a:latin typeface="+mn-lt"/>
                          <a:ea typeface="+mn-ea"/>
                          <a:cs typeface="+mn-cs"/>
                        </a:rPr>
                        <a:t>Bits: 3</a:t>
                      </a:r>
                    </a:p>
                  </a:txBody>
                  <a:tcPr>
                    <a:solidFill>
                      <a:srgbClr val="92D050"/>
                    </a:solidFill>
                  </a:tcPr>
                </a:tc>
                <a:tc>
                  <a:txBody>
                    <a:bodyPr/>
                    <a:lstStyle/>
                    <a:p>
                      <a:pPr marL="0" algn="ctr" defTabSz="914400" rtl="0" eaLnBrk="1" latinLnBrk="0" hangingPunct="1"/>
                      <a:r>
                        <a:rPr lang="en-US" sz="1400" b="0" kern="1200" dirty="0" smtClean="0">
                          <a:solidFill>
                            <a:schemeClr val="dk1"/>
                          </a:solidFill>
                          <a:latin typeface="+mn-lt"/>
                          <a:ea typeface="+mn-ea"/>
                          <a:cs typeface="+mn-cs"/>
                        </a:rPr>
                        <a:t>3</a:t>
                      </a:r>
                    </a:p>
                  </a:txBody>
                  <a:tcPr>
                    <a:solidFill>
                      <a:srgbClr val="92D050"/>
                    </a:solidFill>
                  </a:tcPr>
                </a:tc>
                <a:tc>
                  <a:txBody>
                    <a:bodyPr/>
                    <a:lstStyle/>
                    <a:p>
                      <a:pPr marL="0" algn="ctr" defTabSz="914400" rtl="0" eaLnBrk="1" latinLnBrk="0" hangingPunct="1"/>
                      <a:r>
                        <a:rPr lang="en-US" sz="1400" b="0" kern="1200" dirty="0" smtClean="0">
                          <a:solidFill>
                            <a:schemeClr val="dk1"/>
                          </a:solidFill>
                          <a:latin typeface="+mn-lt"/>
                          <a:ea typeface="+mn-ea"/>
                          <a:cs typeface="+mn-cs"/>
                        </a:rPr>
                        <a:t>1</a:t>
                      </a:r>
                    </a:p>
                  </a:txBody>
                  <a:tcPr>
                    <a:solidFill>
                      <a:srgbClr val="92D050"/>
                    </a:solidFill>
                  </a:tcPr>
                </a:tc>
                <a:tc>
                  <a:txBody>
                    <a:bodyPr/>
                    <a:lstStyle/>
                    <a:p>
                      <a:pPr marL="0" algn="ctr" defTabSz="914400" rtl="0" eaLnBrk="1" latinLnBrk="0" hangingPunct="1"/>
                      <a:r>
                        <a:rPr lang="en-US" sz="1400" b="0" kern="1200" dirty="0" smtClean="0">
                          <a:solidFill>
                            <a:schemeClr val="dk1"/>
                          </a:solidFill>
                          <a:latin typeface="+mn-lt"/>
                          <a:ea typeface="+mn-ea"/>
                          <a:cs typeface="+mn-cs"/>
                        </a:rPr>
                        <a:t>1</a:t>
                      </a:r>
                    </a:p>
                  </a:txBody>
                  <a:tcPr>
                    <a:solidFill>
                      <a:srgbClr val="92D050"/>
                    </a:solidFill>
                  </a:tcPr>
                </a:tc>
                <a:tc>
                  <a:txBody>
                    <a:bodyPr/>
                    <a:lstStyle/>
                    <a:p>
                      <a:pPr marL="0" algn="ctr" defTabSz="914400" rtl="0" eaLnBrk="1" latinLnBrk="0" hangingPunct="1"/>
                      <a:r>
                        <a:rPr lang="en-US" sz="1400" b="0" kern="1200" dirty="0" smtClean="0">
                          <a:solidFill>
                            <a:schemeClr val="dk1"/>
                          </a:solidFill>
                          <a:latin typeface="+mn-lt"/>
                          <a:ea typeface="+mn-ea"/>
                          <a:cs typeface="+mn-cs"/>
                        </a:rPr>
                        <a:t>1</a:t>
                      </a:r>
                      <a:endParaRPr lang="en-US" sz="1400" b="0" kern="1200" dirty="0" smtClean="0">
                        <a:solidFill>
                          <a:schemeClr val="dk1"/>
                        </a:solidFill>
                        <a:latin typeface="+mn-lt"/>
                        <a:ea typeface="+mn-ea"/>
                        <a:cs typeface="+mn-cs"/>
                      </a:endParaRPr>
                    </a:p>
                  </a:txBody>
                  <a:tcPr>
                    <a:solidFill>
                      <a:srgbClr val="BFD393"/>
                    </a:solidFill>
                  </a:tcPr>
                </a:tc>
                <a:tc>
                  <a:txBody>
                    <a:bodyPr/>
                    <a:lstStyle/>
                    <a:p>
                      <a:pPr marL="0" algn="ctr" defTabSz="914400" rtl="0" eaLnBrk="1" latinLnBrk="0" hangingPunct="1"/>
                      <a:r>
                        <a:rPr lang="en-US" sz="1400" b="0" kern="1200" dirty="0" smtClean="0">
                          <a:solidFill>
                            <a:schemeClr val="dk1"/>
                          </a:solidFill>
                          <a:latin typeface="+mn-lt"/>
                          <a:ea typeface="+mn-ea"/>
                          <a:cs typeface="+mn-cs"/>
                        </a:rPr>
                        <a:t>1</a:t>
                      </a:r>
                    </a:p>
                  </a:txBody>
                  <a:tcPr>
                    <a:solidFill>
                      <a:srgbClr val="BFD393"/>
                    </a:solidFill>
                  </a:tcPr>
                </a:tc>
                <a:tc>
                  <a:txBody>
                    <a:bodyPr/>
                    <a:lstStyle/>
                    <a:p>
                      <a:pPr marL="0" algn="ctr" defTabSz="914400" rtl="0" eaLnBrk="1" latinLnBrk="0" hangingPunct="1"/>
                      <a:r>
                        <a:rPr lang="en-US" sz="1400" b="0" kern="1200" dirty="0" smtClean="0">
                          <a:solidFill>
                            <a:schemeClr val="dk1"/>
                          </a:solidFill>
                          <a:latin typeface="+mn-lt"/>
                          <a:ea typeface="+mn-ea"/>
                          <a:cs typeface="+mn-cs"/>
                        </a:rPr>
                        <a:t>1</a:t>
                      </a:r>
                    </a:p>
                  </a:txBody>
                  <a:tcPr>
                    <a:solidFill>
                      <a:srgbClr val="BFD393"/>
                    </a:solidFill>
                  </a:tcPr>
                </a:tc>
                <a:tc>
                  <a:txBody>
                    <a:bodyPr/>
                    <a:lstStyle/>
                    <a:p>
                      <a:pPr marL="0" algn="ctr" defTabSz="914400" rtl="0" eaLnBrk="1" latinLnBrk="0" hangingPunct="1"/>
                      <a:r>
                        <a:rPr lang="en-US" sz="1400" b="0" kern="1200" dirty="0" smtClean="0">
                          <a:solidFill>
                            <a:schemeClr val="dk1"/>
                          </a:solidFill>
                          <a:latin typeface="+mn-lt"/>
                          <a:ea typeface="+mn-ea"/>
                          <a:cs typeface="+mn-cs"/>
                        </a:rPr>
                        <a:t>5</a:t>
                      </a:r>
                      <a:endParaRPr lang="en-US" sz="1400" b="0" kern="1200" dirty="0" smtClean="0">
                        <a:solidFill>
                          <a:schemeClr val="dk1"/>
                        </a:solidFill>
                        <a:latin typeface="+mn-lt"/>
                        <a:ea typeface="+mn-ea"/>
                        <a:cs typeface="+mn-cs"/>
                      </a:endParaRPr>
                    </a:p>
                  </a:txBody>
                  <a:tcPr>
                    <a:solidFill>
                      <a:srgbClr val="BFD393"/>
                    </a:solidFill>
                  </a:tcPr>
                </a:tc>
              </a:tr>
              <a:tr h="370840">
                <a:tc>
                  <a:txBody>
                    <a:bodyPr/>
                    <a:lstStyle/>
                    <a:p>
                      <a:pPr marL="0" algn="l" defTabSz="914400" rtl="0" eaLnBrk="1" latinLnBrk="0" hangingPunct="1"/>
                      <a:r>
                        <a:rPr lang="en-US" sz="1400" b="0" kern="1200" dirty="0" smtClean="0">
                          <a:solidFill>
                            <a:schemeClr val="dk1"/>
                          </a:solidFill>
                          <a:latin typeface="+mn-lt"/>
                          <a:ea typeface="+mn-ea"/>
                          <a:cs typeface="+mn-cs"/>
                        </a:rPr>
                        <a:t>Sub-type</a:t>
                      </a:r>
                      <a:endParaRPr lang="en-US" sz="1400" b="0" kern="1200" dirty="0" smtClean="0">
                        <a:solidFill>
                          <a:schemeClr val="dk1"/>
                        </a:solidFill>
                        <a:latin typeface="+mn-lt"/>
                        <a:ea typeface="+mn-ea"/>
                        <a:cs typeface="+mn-cs"/>
                      </a:endParaRPr>
                    </a:p>
                  </a:txBody>
                  <a:tcPr>
                    <a:solidFill>
                      <a:srgbClr val="92D050"/>
                    </a:solidFill>
                  </a:tcPr>
                </a:tc>
                <a:tc>
                  <a:txBody>
                    <a:bodyPr/>
                    <a:lstStyle/>
                    <a:p>
                      <a:pPr marL="0" algn="l" defTabSz="914400" rtl="0" eaLnBrk="1" latinLnBrk="0" hangingPunct="1"/>
                      <a:r>
                        <a:rPr lang="en-US" sz="1400" b="0" kern="1200" dirty="0" smtClean="0">
                          <a:solidFill>
                            <a:schemeClr val="dk1"/>
                          </a:solidFill>
                          <a:latin typeface="+mn-lt"/>
                          <a:ea typeface="+mn-ea"/>
                          <a:cs typeface="+mn-cs"/>
                        </a:rPr>
                        <a:t>LQI</a:t>
                      </a:r>
                    </a:p>
                  </a:txBody>
                  <a:tcPr>
                    <a:solidFill>
                      <a:srgbClr val="92D05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smtClean="0">
                          <a:solidFill>
                            <a:schemeClr val="dk1"/>
                          </a:solidFill>
                          <a:latin typeface="+mn-lt"/>
                          <a:ea typeface="+mn-ea"/>
                          <a:cs typeface="+mn-cs"/>
                        </a:rPr>
                        <a:t>Chan open</a:t>
                      </a:r>
                    </a:p>
                  </a:txBody>
                  <a:tcPr>
                    <a:solidFill>
                      <a:srgbClr val="92D050"/>
                    </a:solidFill>
                  </a:tcPr>
                </a:tc>
                <a:tc>
                  <a:txBody>
                    <a:bodyPr/>
                    <a:lstStyle/>
                    <a:p>
                      <a:pPr marL="0" algn="l" defTabSz="914400" rtl="0" eaLnBrk="1" latinLnBrk="0" hangingPunct="1"/>
                      <a:r>
                        <a:rPr lang="en-US" sz="1400" b="0" kern="1200" dirty="0" smtClean="0">
                          <a:solidFill>
                            <a:schemeClr val="dk1"/>
                          </a:solidFill>
                          <a:latin typeface="+mn-lt"/>
                          <a:ea typeface="+mn-ea"/>
                          <a:cs typeface="+mn-cs"/>
                        </a:rPr>
                        <a:t>Last </a:t>
                      </a:r>
                      <a:r>
                        <a:rPr lang="en-US" sz="1400" b="0" kern="1200" dirty="0" err="1" smtClean="0">
                          <a:solidFill>
                            <a:schemeClr val="dk1"/>
                          </a:solidFill>
                          <a:latin typeface="+mn-lt"/>
                          <a:ea typeface="+mn-ea"/>
                          <a:cs typeface="+mn-cs"/>
                        </a:rPr>
                        <a:t>Frag</a:t>
                      </a:r>
                      <a:endParaRPr lang="en-US" sz="1400" b="0" kern="1200" dirty="0" smtClean="0">
                        <a:solidFill>
                          <a:schemeClr val="dk1"/>
                        </a:solidFill>
                        <a:latin typeface="+mn-lt"/>
                        <a:ea typeface="+mn-ea"/>
                        <a:cs typeface="+mn-cs"/>
                      </a:endParaRPr>
                    </a:p>
                  </a:txBody>
                  <a:tcPr>
                    <a:solidFill>
                      <a:srgbClr val="92D050"/>
                    </a:solidFill>
                  </a:tcPr>
                </a:tc>
                <a:tc>
                  <a:txBody>
                    <a:bodyPr/>
                    <a:lstStyle/>
                    <a:p>
                      <a:pPr marL="0" algn="l" defTabSz="914400" rtl="0" eaLnBrk="1" latinLnBrk="0" hangingPunct="1"/>
                      <a:r>
                        <a:rPr lang="en-US" sz="1400" b="0" kern="1200" dirty="0" smtClean="0">
                          <a:solidFill>
                            <a:schemeClr val="dk1"/>
                          </a:solidFill>
                          <a:latin typeface="+mn-lt"/>
                          <a:ea typeface="+mn-ea"/>
                          <a:cs typeface="+mn-cs"/>
                        </a:rPr>
                        <a:t>SDU  #</a:t>
                      </a:r>
                      <a:endParaRPr lang="en-US" sz="1400" b="0" kern="1200" dirty="0" smtClean="0">
                        <a:solidFill>
                          <a:schemeClr val="dk1"/>
                        </a:solidFill>
                        <a:latin typeface="+mn-lt"/>
                        <a:ea typeface="+mn-ea"/>
                        <a:cs typeface="+mn-cs"/>
                      </a:endParaRPr>
                    </a:p>
                  </a:txBody>
                  <a:tcPr>
                    <a:solidFill>
                      <a:srgbClr val="BFD393"/>
                    </a:solidFill>
                  </a:tcPr>
                </a:tc>
                <a:tc>
                  <a:txBody>
                    <a:bodyPr/>
                    <a:lstStyle/>
                    <a:p>
                      <a:pPr marL="0" algn="l" defTabSz="914400" rtl="0" eaLnBrk="1" latinLnBrk="0" hangingPunct="1"/>
                      <a:r>
                        <a:rPr lang="en-US" sz="1400" b="0" kern="1200" dirty="0" smtClean="0">
                          <a:solidFill>
                            <a:schemeClr val="dk1"/>
                          </a:solidFill>
                          <a:latin typeface="+mn-lt"/>
                          <a:ea typeface="+mn-ea"/>
                          <a:cs typeface="+mn-cs"/>
                        </a:rPr>
                        <a:t>CID Present</a:t>
                      </a:r>
                    </a:p>
                  </a:txBody>
                  <a:tcPr>
                    <a:solidFill>
                      <a:srgbClr val="BFD393"/>
                    </a:solidFill>
                  </a:tcPr>
                </a:tc>
                <a:tc>
                  <a:txBody>
                    <a:bodyPr/>
                    <a:lstStyle/>
                    <a:p>
                      <a:pPr marL="0" algn="l" defTabSz="914400" rtl="0" eaLnBrk="1" latinLnBrk="0" hangingPunct="1"/>
                      <a:r>
                        <a:rPr lang="en-US" sz="1400" b="0" kern="1200" dirty="0" smtClean="0">
                          <a:solidFill>
                            <a:schemeClr val="dk1"/>
                          </a:solidFill>
                          <a:latin typeface="+mn-lt"/>
                          <a:ea typeface="+mn-ea"/>
                          <a:cs typeface="+mn-cs"/>
                        </a:rPr>
                        <a:t>ACK </a:t>
                      </a:r>
                      <a:r>
                        <a:rPr lang="en-US" sz="1400" b="0" kern="1200" dirty="0" err="1" smtClean="0">
                          <a:solidFill>
                            <a:schemeClr val="dk1"/>
                          </a:solidFill>
                          <a:latin typeface="+mn-lt"/>
                          <a:ea typeface="+mn-ea"/>
                          <a:cs typeface="+mn-cs"/>
                        </a:rPr>
                        <a:t>Reqst</a:t>
                      </a:r>
                      <a:endParaRPr lang="en-US" sz="1400" b="0" kern="1200" dirty="0" smtClean="0">
                        <a:solidFill>
                          <a:schemeClr val="dk1"/>
                        </a:solidFill>
                        <a:latin typeface="+mn-lt"/>
                        <a:ea typeface="+mn-ea"/>
                        <a:cs typeface="+mn-cs"/>
                      </a:endParaRPr>
                    </a:p>
                  </a:txBody>
                  <a:tcPr>
                    <a:solidFill>
                      <a:srgbClr val="BFD393"/>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kern="1200" dirty="0" smtClean="0">
                          <a:solidFill>
                            <a:schemeClr val="dk1"/>
                          </a:solidFill>
                          <a:latin typeface="+mn-lt"/>
                          <a:ea typeface="+mn-ea"/>
                          <a:cs typeface="+mn-cs"/>
                        </a:rPr>
                        <a:t>Fragment</a:t>
                      </a:r>
                      <a:r>
                        <a:rPr lang="en-US" sz="1400" b="0" kern="1200" baseline="0" dirty="0" smtClean="0">
                          <a:solidFill>
                            <a:schemeClr val="dk1"/>
                          </a:solidFill>
                          <a:latin typeface="+mn-lt"/>
                          <a:ea typeface="+mn-ea"/>
                          <a:cs typeface="+mn-cs"/>
                        </a:rPr>
                        <a:t> #</a:t>
                      </a:r>
                      <a:endParaRPr lang="en-US" sz="1400" b="0" kern="1200" dirty="0" smtClean="0">
                        <a:solidFill>
                          <a:schemeClr val="dk1"/>
                        </a:solidFill>
                        <a:latin typeface="+mn-lt"/>
                        <a:ea typeface="+mn-ea"/>
                        <a:cs typeface="+mn-cs"/>
                      </a:endParaRPr>
                    </a:p>
                    <a:p>
                      <a:pPr marL="0" algn="ctr" defTabSz="914400" rtl="0" eaLnBrk="1" latinLnBrk="0" hangingPunct="1"/>
                      <a:endParaRPr lang="en-US" sz="1400" b="0" kern="1200" dirty="0" smtClean="0">
                        <a:solidFill>
                          <a:schemeClr val="dk1"/>
                        </a:solidFill>
                        <a:latin typeface="+mn-lt"/>
                        <a:ea typeface="+mn-ea"/>
                        <a:cs typeface="+mn-cs"/>
                      </a:endParaRPr>
                    </a:p>
                  </a:txBody>
                  <a:tcPr>
                    <a:solidFill>
                      <a:srgbClr val="BFD393"/>
                    </a:solidFill>
                  </a:tcPr>
                </a:tc>
              </a:tr>
            </a:tbl>
          </a:graphicData>
        </a:graphic>
      </p:graphicFrame>
      <p:cxnSp>
        <p:nvCxnSpPr>
          <p:cNvPr id="18" name="Straight Connector 17"/>
          <p:cNvCxnSpPr/>
          <p:nvPr/>
        </p:nvCxnSpPr>
        <p:spPr bwMode="auto">
          <a:xfrm>
            <a:off x="2895600" y="3352800"/>
            <a:ext cx="5562600" cy="11430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Straight Connector 23"/>
          <p:cNvCxnSpPr/>
          <p:nvPr/>
        </p:nvCxnSpPr>
        <p:spPr bwMode="auto">
          <a:xfrm>
            <a:off x="762000" y="3276600"/>
            <a:ext cx="0" cy="121920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38200"/>
          </a:xfrm>
        </p:spPr>
        <p:txBody>
          <a:bodyPr/>
          <a:lstStyle/>
          <a:p>
            <a:r>
              <a:rPr lang="en-US" sz="3200" dirty="0" smtClean="0"/>
              <a:t>FHR</a:t>
            </a:r>
            <a:r>
              <a:rPr lang="en-US" sz="3200" dirty="0" smtClean="0"/>
              <a:t/>
            </a:r>
            <a:br>
              <a:rPr lang="en-US" sz="3200" dirty="0" smtClean="0"/>
            </a:br>
            <a:r>
              <a:rPr lang="en-US" sz="3200" dirty="0" smtClean="0"/>
              <a:t>Fragment Descriptor</a:t>
            </a:r>
            <a:endParaRPr lang="en-US" sz="3200" dirty="0"/>
          </a:p>
        </p:txBody>
      </p:sp>
      <p:sp>
        <p:nvSpPr>
          <p:cNvPr id="3" name="Content Placeholder 2"/>
          <p:cNvSpPr>
            <a:spLocks noGrp="1"/>
          </p:cNvSpPr>
          <p:nvPr>
            <p:ph idx="1"/>
          </p:nvPr>
        </p:nvSpPr>
        <p:spPr/>
        <p:txBody>
          <a:bodyPr>
            <a:normAutofit fontScale="55000" lnSpcReduction="20000"/>
          </a:bodyPr>
          <a:lstStyle/>
          <a:p>
            <a:r>
              <a:rPr lang="en-US" b="1" dirty="0" smtClean="0"/>
              <a:t>Fragment type</a:t>
            </a:r>
            <a:r>
              <a:rPr lang="en-US" dirty="0" smtClean="0"/>
              <a:t>:</a:t>
            </a:r>
          </a:p>
          <a:p>
            <a:pPr lvl="1"/>
            <a:r>
              <a:rPr lang="en-US" dirty="0" smtClean="0"/>
              <a:t>Fragment (part of fragment sequence)</a:t>
            </a:r>
          </a:p>
          <a:p>
            <a:pPr lvl="1"/>
            <a:r>
              <a:rPr lang="en-US" dirty="0" smtClean="0"/>
              <a:t>Not a fragment </a:t>
            </a:r>
          </a:p>
          <a:p>
            <a:pPr lvl="1"/>
            <a:r>
              <a:rPr lang="en-US" dirty="0" smtClean="0"/>
              <a:t>Fragment Incremental </a:t>
            </a:r>
            <a:r>
              <a:rPr lang="en-US" dirty="0" smtClean="0"/>
              <a:t>acknowledgement</a:t>
            </a:r>
          </a:p>
          <a:p>
            <a:r>
              <a:rPr lang="en-US" b="1" dirty="0" smtClean="0"/>
              <a:t>LQI</a:t>
            </a:r>
            <a:r>
              <a:rPr lang="en-US" dirty="0"/>
              <a:t>:</a:t>
            </a:r>
            <a:r>
              <a:rPr lang="en-US" dirty="0" smtClean="0"/>
              <a:t> Link Quality indication. Measurement method is PHY dependent</a:t>
            </a:r>
          </a:p>
          <a:p>
            <a:r>
              <a:rPr lang="en-US" b="1" dirty="0" smtClean="0"/>
              <a:t>CID present: </a:t>
            </a:r>
            <a:r>
              <a:rPr lang="en-US" dirty="0" smtClean="0"/>
              <a:t>indicates CID follows descriptor</a:t>
            </a:r>
          </a:p>
          <a:p>
            <a:r>
              <a:rPr lang="en-US" b="1" dirty="0" smtClean="0"/>
              <a:t>Fragment acknowledge request: </a:t>
            </a:r>
            <a:r>
              <a:rPr lang="en-US" dirty="0" smtClean="0"/>
              <a:t>when set, the receiving device sends </a:t>
            </a:r>
            <a:r>
              <a:rPr lang="en-US" dirty="0" err="1" smtClean="0"/>
              <a:t>ack</a:t>
            </a:r>
            <a:r>
              <a:rPr lang="en-US" dirty="0" smtClean="0"/>
              <a:t> with status of fragments so far</a:t>
            </a:r>
          </a:p>
          <a:p>
            <a:r>
              <a:rPr lang="en-US" b="1" dirty="0" smtClean="0"/>
              <a:t>Channel open </a:t>
            </a:r>
            <a:r>
              <a:rPr lang="en-US" dirty="0" smtClean="0"/>
              <a:t>indicates to receiving device that additional data will follow, so stay awake.</a:t>
            </a:r>
          </a:p>
          <a:p>
            <a:r>
              <a:rPr lang="en-US" b="1" dirty="0" smtClean="0"/>
              <a:t>Last Fragment </a:t>
            </a:r>
            <a:r>
              <a:rPr lang="en-US" dirty="0" smtClean="0"/>
              <a:t>indicates that this is the final fragment in the current fragment sequence.</a:t>
            </a:r>
          </a:p>
          <a:p>
            <a:r>
              <a:rPr lang="en-US" b="1" dirty="0" smtClean="0"/>
              <a:t>Sequence number </a:t>
            </a:r>
            <a:r>
              <a:rPr lang="en-US" dirty="0" smtClean="0"/>
              <a:t>identifies which sequence the fragment belongs to. This provides a means to have multiple sequences “in progress” at the same time. </a:t>
            </a:r>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Rolfe, et al.  BCA</a:t>
            </a:r>
            <a:endParaRPr lang="en-US"/>
          </a:p>
        </p:txBody>
      </p:sp>
      <p:sp>
        <p:nvSpPr>
          <p:cNvPr id="5" name="Slide Number Placeholder 4"/>
          <p:cNvSpPr>
            <a:spLocks noGrp="1"/>
          </p:cNvSpPr>
          <p:nvPr>
            <p:ph type="sldNum" sz="quarter" idx="12"/>
          </p:nvPr>
        </p:nvSpPr>
        <p:spPr/>
        <p:txBody>
          <a:bodyPr/>
          <a:lstStyle/>
          <a:p>
            <a:r>
              <a:rPr lang="en-US" smtClean="0"/>
              <a:t>Slide </a:t>
            </a:r>
            <a:fld id="{1F9E5428-4D2C-4483-A3F5-C5C164D6BD5B}" type="slidenum">
              <a:rPr lang="en-US" smtClean="0"/>
              <a:pPr/>
              <a:t>11</a:t>
            </a:fld>
            <a:endParaRPr lang="en-US"/>
          </a:p>
        </p:txBody>
      </p:sp>
      <p:sp>
        <p:nvSpPr>
          <p:cNvPr id="6" name="Date Placeholder 5"/>
          <p:cNvSpPr>
            <a:spLocks noGrp="1"/>
          </p:cNvSpPr>
          <p:nvPr>
            <p:ph type="dt" sz="half" idx="2"/>
          </p:nvPr>
        </p:nvSpPr>
        <p:spPr/>
        <p:txBody>
          <a:bodyPr/>
          <a:lstStyle/>
          <a:p>
            <a:r>
              <a:rPr lang="en-US" smtClean="0"/>
              <a:t>November 2011</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FHR </a:t>
            </a:r>
            <a:r>
              <a:rPr lang="en-US" dirty="0" smtClean="0"/>
              <a:t>(cont)</a:t>
            </a:r>
            <a:endParaRPr lang="en-US" dirty="0"/>
          </a:p>
        </p:txBody>
      </p:sp>
      <p:sp>
        <p:nvSpPr>
          <p:cNvPr id="3" name="Content Placeholder 2"/>
          <p:cNvSpPr>
            <a:spLocks noGrp="1"/>
          </p:cNvSpPr>
          <p:nvPr>
            <p:ph idx="1"/>
          </p:nvPr>
        </p:nvSpPr>
        <p:spPr/>
        <p:txBody>
          <a:bodyPr>
            <a:normAutofit lnSpcReduction="10000"/>
          </a:bodyPr>
          <a:lstStyle/>
          <a:p>
            <a:r>
              <a:rPr lang="en-US" dirty="0" smtClean="0"/>
              <a:t>Context ID</a:t>
            </a:r>
          </a:p>
          <a:p>
            <a:pPr lvl="1"/>
            <a:r>
              <a:rPr lang="en-US" dirty="0" smtClean="0"/>
              <a:t>16-bit short address</a:t>
            </a:r>
          </a:p>
          <a:p>
            <a:pPr lvl="1"/>
            <a:r>
              <a:rPr lang="en-US" dirty="0" smtClean="0"/>
              <a:t>May be omitted completely</a:t>
            </a:r>
          </a:p>
          <a:p>
            <a:pPr lvl="1"/>
            <a:r>
              <a:rPr lang="en-US" dirty="0" smtClean="0"/>
              <a:t>For coordinator -&gt; end node, specifies destination (source is implied</a:t>
            </a:r>
            <a:r>
              <a:rPr lang="en-US" dirty="0"/>
              <a:t>)</a:t>
            </a:r>
            <a:r>
              <a:rPr lang="en-US" dirty="0" smtClean="0"/>
              <a:t> </a:t>
            </a:r>
          </a:p>
          <a:p>
            <a:pPr lvl="1"/>
            <a:r>
              <a:rPr lang="en-US" dirty="0" smtClean="0"/>
              <a:t>For end node -&gt; coordinator, specifies sources (destination is implied)</a:t>
            </a:r>
          </a:p>
          <a:p>
            <a:r>
              <a:rPr lang="en-US" dirty="0" smtClean="0"/>
              <a:t>Fragment number</a:t>
            </a:r>
          </a:p>
          <a:p>
            <a:pPr lvl="1"/>
            <a:r>
              <a:rPr lang="en-US" dirty="0" smtClean="0"/>
              <a:t>Indicates which fragment in the sequence</a:t>
            </a:r>
          </a:p>
          <a:p>
            <a:endParaRPr lang="en-US" dirty="0" smtClean="0"/>
          </a:p>
          <a:p>
            <a:pPr lvl="1"/>
            <a:endParaRPr lang="en-US" dirty="0" smtClean="0"/>
          </a:p>
        </p:txBody>
      </p:sp>
      <p:sp>
        <p:nvSpPr>
          <p:cNvPr id="4" name="Footer Placeholder 3"/>
          <p:cNvSpPr>
            <a:spLocks noGrp="1"/>
          </p:cNvSpPr>
          <p:nvPr>
            <p:ph type="ftr" sz="quarter" idx="11"/>
          </p:nvPr>
        </p:nvSpPr>
        <p:spPr/>
        <p:txBody>
          <a:bodyPr/>
          <a:lstStyle/>
          <a:p>
            <a:r>
              <a:rPr lang="en-US" smtClean="0"/>
              <a:t>Rolfe, et al.  BCA</a:t>
            </a:r>
            <a:endParaRPr lang="en-US"/>
          </a:p>
        </p:txBody>
      </p:sp>
      <p:sp>
        <p:nvSpPr>
          <p:cNvPr id="5" name="Slide Number Placeholder 4"/>
          <p:cNvSpPr>
            <a:spLocks noGrp="1"/>
          </p:cNvSpPr>
          <p:nvPr>
            <p:ph type="sldNum" sz="quarter" idx="12"/>
          </p:nvPr>
        </p:nvSpPr>
        <p:spPr/>
        <p:txBody>
          <a:bodyPr/>
          <a:lstStyle/>
          <a:p>
            <a:r>
              <a:rPr lang="en-US" smtClean="0"/>
              <a:t>Slide </a:t>
            </a:r>
            <a:fld id="{1F9E5428-4D2C-4483-A3F5-C5C164D6BD5B}" type="slidenum">
              <a:rPr lang="en-US" smtClean="0"/>
              <a:pPr/>
              <a:t>12</a:t>
            </a:fld>
            <a:endParaRPr lang="en-US"/>
          </a:p>
        </p:txBody>
      </p:sp>
      <p:sp>
        <p:nvSpPr>
          <p:cNvPr id="6" name="Date Placeholder 5"/>
          <p:cNvSpPr>
            <a:spLocks noGrp="1"/>
          </p:cNvSpPr>
          <p:nvPr>
            <p:ph type="dt" sz="half" idx="2"/>
          </p:nvPr>
        </p:nvSpPr>
        <p:spPr/>
        <p:txBody>
          <a:bodyPr/>
          <a:lstStyle/>
          <a:p>
            <a:r>
              <a:rPr lang="en-US" smtClean="0"/>
              <a:t>November 2011</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Fragment Formats</a:t>
            </a:r>
            <a:endParaRPr lang="en-US" dirty="0"/>
          </a:p>
        </p:txBody>
      </p:sp>
      <p:sp>
        <p:nvSpPr>
          <p:cNvPr id="4" name="Footer Placeholder 3"/>
          <p:cNvSpPr>
            <a:spLocks noGrp="1"/>
          </p:cNvSpPr>
          <p:nvPr>
            <p:ph type="ftr" sz="quarter" idx="11"/>
          </p:nvPr>
        </p:nvSpPr>
        <p:spPr/>
        <p:txBody>
          <a:bodyPr/>
          <a:lstStyle/>
          <a:p>
            <a:r>
              <a:rPr lang="en-US" smtClean="0"/>
              <a:t>Rolfe, et al.  BCA</a:t>
            </a:r>
            <a:endParaRPr lang="en-US"/>
          </a:p>
        </p:txBody>
      </p:sp>
      <p:sp>
        <p:nvSpPr>
          <p:cNvPr id="5" name="Slide Number Placeholder 4"/>
          <p:cNvSpPr>
            <a:spLocks noGrp="1"/>
          </p:cNvSpPr>
          <p:nvPr>
            <p:ph type="sldNum" sz="quarter" idx="12"/>
          </p:nvPr>
        </p:nvSpPr>
        <p:spPr/>
        <p:txBody>
          <a:bodyPr/>
          <a:lstStyle/>
          <a:p>
            <a:r>
              <a:rPr lang="en-US" smtClean="0"/>
              <a:t>Slide </a:t>
            </a:r>
            <a:fld id="{1F9E5428-4D2C-4483-A3F5-C5C164D6BD5B}" type="slidenum">
              <a:rPr lang="en-US" smtClean="0"/>
              <a:pPr/>
              <a:t>13</a:t>
            </a:fld>
            <a:endParaRPr lang="en-US"/>
          </a:p>
        </p:txBody>
      </p:sp>
      <p:sp>
        <p:nvSpPr>
          <p:cNvPr id="6" name="Date Placeholder 5"/>
          <p:cNvSpPr>
            <a:spLocks noGrp="1"/>
          </p:cNvSpPr>
          <p:nvPr>
            <p:ph type="dt" sz="half" idx="2"/>
          </p:nvPr>
        </p:nvSpPr>
        <p:spPr/>
        <p:txBody>
          <a:bodyPr/>
          <a:lstStyle/>
          <a:p>
            <a:r>
              <a:rPr lang="en-US" smtClean="0"/>
              <a:t>November 2011</a:t>
            </a:r>
            <a:endParaRPr lang="en-US" dirty="0"/>
          </a:p>
        </p:txBody>
      </p:sp>
      <p:graphicFrame>
        <p:nvGraphicFramePr>
          <p:cNvPr id="8" name="Table 7"/>
          <p:cNvGraphicFramePr>
            <a:graphicFrameLocks noGrp="1"/>
          </p:cNvGraphicFramePr>
          <p:nvPr/>
        </p:nvGraphicFramePr>
        <p:xfrm>
          <a:off x="762000" y="1676400"/>
          <a:ext cx="7848600" cy="889000"/>
        </p:xfrm>
        <a:graphic>
          <a:graphicData uri="http://schemas.openxmlformats.org/drawingml/2006/table">
            <a:tbl>
              <a:tblPr firstRow="1" bandRow="1">
                <a:tableStyleId>{5C22544A-7EE6-4342-B048-85BDC9FD1C3A}</a:tableStyleId>
              </a:tblPr>
              <a:tblGrid>
                <a:gridCol w="1390891"/>
                <a:gridCol w="5238509"/>
                <a:gridCol w="1219200"/>
              </a:tblGrid>
              <a:tr h="370840">
                <a:tc gridSpan="3">
                  <a:txBody>
                    <a:bodyPr/>
                    <a:lstStyle/>
                    <a:p>
                      <a:r>
                        <a:rPr lang="en-US" sz="1400" dirty="0" smtClean="0">
                          <a:solidFill>
                            <a:schemeClr val="tx2">
                              <a:lumMod val="85000"/>
                              <a:lumOff val="15000"/>
                            </a:schemeClr>
                          </a:solidFill>
                        </a:rPr>
                        <a:t>Type</a:t>
                      </a:r>
                      <a:r>
                        <a:rPr lang="en-US" sz="1400" baseline="0" dirty="0" smtClean="0">
                          <a:solidFill>
                            <a:schemeClr val="tx2">
                              <a:lumMod val="85000"/>
                              <a:lumOff val="15000"/>
                            </a:schemeClr>
                          </a:solidFill>
                        </a:rPr>
                        <a:t> Not Fragment, no CID (example: </a:t>
                      </a:r>
                      <a:r>
                        <a:rPr lang="en-US" sz="1400" dirty="0" smtClean="0">
                          <a:solidFill>
                            <a:srgbClr val="000000"/>
                          </a:solidFill>
                        </a:rPr>
                        <a:t>coordinator -&gt; end device </a:t>
                      </a:r>
                      <a:r>
                        <a:rPr lang="en-US" sz="1400" baseline="0" dirty="0" smtClean="0">
                          <a:solidFill>
                            <a:schemeClr val="tx2">
                              <a:lumMod val="85000"/>
                              <a:lumOff val="15000"/>
                            </a:schemeClr>
                          </a:solidFill>
                        </a:rPr>
                        <a:t>)</a:t>
                      </a:r>
                      <a:endParaRPr lang="en-US" sz="1400" dirty="0">
                        <a:solidFill>
                          <a:schemeClr val="tx2">
                            <a:lumMod val="85000"/>
                            <a:lumOff val="15000"/>
                          </a:schemeClr>
                        </a:solidFill>
                      </a:endParaRPr>
                    </a:p>
                  </a:txBody>
                  <a:tcPr>
                    <a:noFill/>
                  </a:tcPr>
                </a:tc>
                <a:tc hMerge="1">
                  <a:txBody>
                    <a:bodyPr/>
                    <a:lstStyle/>
                    <a:p>
                      <a:pPr algn="ctr"/>
                      <a:endParaRPr lang="en-US" sz="1400" dirty="0"/>
                    </a:p>
                  </a:txBody>
                  <a:tcPr>
                    <a:solidFill>
                      <a:srgbClr val="FFCC99"/>
                    </a:solidFill>
                  </a:tcPr>
                </a:tc>
                <a:tc hMerge="1">
                  <a:txBody>
                    <a:bodyPr/>
                    <a:lstStyle/>
                    <a:p>
                      <a:endParaRPr lang="en-US" sz="1400" dirty="0"/>
                    </a:p>
                  </a:txBody>
                  <a:tcPr>
                    <a:solidFill>
                      <a:srgbClr val="84D2D6"/>
                    </a:solidFill>
                  </a:tcPr>
                </a:tc>
              </a:tr>
              <a:tr h="370840">
                <a:tc>
                  <a:txBody>
                    <a:bodyPr/>
                    <a:lstStyle/>
                    <a:p>
                      <a:r>
                        <a:rPr lang="en-US" sz="1400" dirty="0" smtClean="0"/>
                        <a:t>Fragment Descriptor</a:t>
                      </a:r>
                      <a:endParaRPr lang="en-US" sz="1400" dirty="0"/>
                    </a:p>
                  </a:txBody>
                  <a:tcPr>
                    <a:solidFill>
                      <a:srgbClr val="92D050"/>
                    </a:solidFill>
                  </a:tcPr>
                </a:tc>
                <a:tc>
                  <a:txBody>
                    <a:bodyPr/>
                    <a:lstStyle/>
                    <a:p>
                      <a:pPr algn="ctr"/>
                      <a:r>
                        <a:rPr lang="en-US" sz="1400" dirty="0" smtClean="0"/>
                        <a:t>Fragment Data </a:t>
                      </a:r>
                      <a:endParaRPr lang="en-US" sz="1400" dirty="0"/>
                    </a:p>
                  </a:txBody>
                  <a:tcPr>
                    <a:solidFill>
                      <a:srgbClr val="FFCC99"/>
                    </a:solidFill>
                  </a:tcPr>
                </a:tc>
                <a:tc>
                  <a:txBody>
                    <a:bodyPr/>
                    <a:lstStyle/>
                    <a:p>
                      <a:r>
                        <a:rPr lang="en-US" sz="1400" dirty="0" err="1" smtClean="0"/>
                        <a:t>Frag</a:t>
                      </a:r>
                      <a:r>
                        <a:rPr lang="en-US" sz="1400" baseline="0" dirty="0" smtClean="0"/>
                        <a:t> CRC</a:t>
                      </a:r>
                      <a:endParaRPr lang="en-US" sz="1400" dirty="0"/>
                    </a:p>
                  </a:txBody>
                  <a:tcPr>
                    <a:solidFill>
                      <a:srgbClr val="84D2D6"/>
                    </a:solidFill>
                  </a:tcPr>
                </a:tc>
              </a:tr>
            </a:tbl>
          </a:graphicData>
        </a:graphic>
      </p:graphicFrame>
      <p:graphicFrame>
        <p:nvGraphicFramePr>
          <p:cNvPr id="10" name="Table 9"/>
          <p:cNvGraphicFramePr>
            <a:graphicFrameLocks noGrp="1"/>
          </p:cNvGraphicFramePr>
          <p:nvPr/>
        </p:nvGraphicFramePr>
        <p:xfrm>
          <a:off x="762000" y="5365786"/>
          <a:ext cx="6596164" cy="857214"/>
        </p:xfrm>
        <a:graphic>
          <a:graphicData uri="http://schemas.openxmlformats.org/drawingml/2006/table">
            <a:tbl>
              <a:tblPr firstRow="1" bandRow="1">
                <a:tableStyleId>{5C22544A-7EE6-4342-B048-85BDC9FD1C3A}</a:tableStyleId>
              </a:tblPr>
              <a:tblGrid>
                <a:gridCol w="1168941"/>
                <a:gridCol w="4273016"/>
                <a:gridCol w="1154207"/>
              </a:tblGrid>
              <a:tr h="339054">
                <a:tc gridSpan="3">
                  <a:txBody>
                    <a:bodyPr/>
                    <a:lstStyle/>
                    <a:p>
                      <a:r>
                        <a:rPr lang="en-US" sz="1400" dirty="0" smtClean="0">
                          <a:solidFill>
                            <a:schemeClr val="tx2">
                              <a:lumMod val="85000"/>
                              <a:lumOff val="15000"/>
                            </a:schemeClr>
                          </a:solidFill>
                        </a:rPr>
                        <a:t>Type</a:t>
                      </a:r>
                      <a:r>
                        <a:rPr lang="en-US" sz="1400" baseline="0" dirty="0" smtClean="0">
                          <a:solidFill>
                            <a:schemeClr val="tx2">
                              <a:lumMod val="85000"/>
                              <a:lumOff val="15000"/>
                            </a:schemeClr>
                          </a:solidFill>
                        </a:rPr>
                        <a:t> Fragment,  no CID (example: </a:t>
                      </a:r>
                      <a:r>
                        <a:rPr lang="en-US" sz="1400" dirty="0" smtClean="0">
                          <a:solidFill>
                            <a:srgbClr val="000000"/>
                          </a:solidFill>
                        </a:rPr>
                        <a:t>end device -&gt; coordinator</a:t>
                      </a:r>
                      <a:r>
                        <a:rPr lang="en-US" sz="1400" baseline="0" dirty="0" smtClean="0">
                          <a:solidFill>
                            <a:schemeClr val="tx2">
                              <a:lumMod val="85000"/>
                              <a:lumOff val="15000"/>
                            </a:schemeClr>
                          </a:solidFill>
                        </a:rPr>
                        <a:t>)</a:t>
                      </a:r>
                      <a:endParaRPr lang="en-US" sz="1400" dirty="0">
                        <a:solidFill>
                          <a:schemeClr val="tx2">
                            <a:lumMod val="85000"/>
                            <a:lumOff val="15000"/>
                          </a:schemeClr>
                        </a:solidFill>
                      </a:endParaRPr>
                    </a:p>
                  </a:txBody>
                  <a:tcPr>
                    <a:noFill/>
                  </a:tcPr>
                </a:tc>
                <a:tc hMerge="1">
                  <a:txBody>
                    <a:bodyPr/>
                    <a:lstStyle/>
                    <a:p>
                      <a:pPr algn="ctr"/>
                      <a:endParaRPr lang="en-US" sz="1400" dirty="0"/>
                    </a:p>
                  </a:txBody>
                  <a:tcPr>
                    <a:solidFill>
                      <a:srgbClr val="FFCC99"/>
                    </a:solidFill>
                  </a:tcPr>
                </a:tc>
                <a:tc hMerge="1">
                  <a:txBody>
                    <a:bodyPr/>
                    <a:lstStyle/>
                    <a:p>
                      <a:endParaRPr lang="en-US" sz="1400" dirty="0"/>
                    </a:p>
                  </a:txBody>
                  <a:tcPr>
                    <a:solidFill>
                      <a:srgbClr val="84D2D6"/>
                    </a:solidFill>
                  </a:tcPr>
                </a:tc>
              </a:tr>
              <a:tr h="473746">
                <a:tc>
                  <a:txBody>
                    <a:bodyPr/>
                    <a:lstStyle/>
                    <a:p>
                      <a:r>
                        <a:rPr lang="en-US" sz="1400" dirty="0" smtClean="0"/>
                        <a:t>Fragment Descriptor</a:t>
                      </a:r>
                      <a:endParaRPr lang="en-US" sz="1400" dirty="0"/>
                    </a:p>
                  </a:txBody>
                  <a:tcPr>
                    <a:solidFill>
                      <a:srgbClr val="92D050"/>
                    </a:solidFill>
                  </a:tcPr>
                </a:tc>
                <a:tc>
                  <a:txBody>
                    <a:bodyPr/>
                    <a:lstStyle/>
                    <a:p>
                      <a:pPr algn="ctr"/>
                      <a:r>
                        <a:rPr lang="en-US" sz="1400" dirty="0" smtClean="0"/>
                        <a:t>Fragment Data </a:t>
                      </a:r>
                      <a:endParaRPr lang="en-US" sz="1400" dirty="0"/>
                    </a:p>
                  </a:txBody>
                  <a:tcPr>
                    <a:solidFill>
                      <a:srgbClr val="FFCC99"/>
                    </a:solidFill>
                  </a:tcPr>
                </a:tc>
                <a:tc>
                  <a:txBody>
                    <a:bodyPr/>
                    <a:lstStyle/>
                    <a:p>
                      <a:r>
                        <a:rPr lang="en-US" sz="1400" dirty="0" err="1" smtClean="0"/>
                        <a:t>Frag</a:t>
                      </a:r>
                      <a:r>
                        <a:rPr lang="en-US" sz="1400" baseline="0" dirty="0" smtClean="0"/>
                        <a:t> CRC</a:t>
                      </a:r>
                      <a:endParaRPr lang="en-US" sz="1400" dirty="0"/>
                    </a:p>
                  </a:txBody>
                  <a:tcPr>
                    <a:solidFill>
                      <a:srgbClr val="84D2D6"/>
                    </a:solidFill>
                  </a:tcPr>
                </a:tc>
              </a:tr>
            </a:tbl>
          </a:graphicData>
        </a:graphic>
      </p:graphicFrame>
      <p:graphicFrame>
        <p:nvGraphicFramePr>
          <p:cNvPr id="11" name="Table 10"/>
          <p:cNvGraphicFramePr>
            <a:graphicFrameLocks noGrp="1"/>
          </p:cNvGraphicFramePr>
          <p:nvPr/>
        </p:nvGraphicFramePr>
        <p:xfrm>
          <a:off x="762000" y="2952786"/>
          <a:ext cx="7848600" cy="857214"/>
        </p:xfrm>
        <a:graphic>
          <a:graphicData uri="http://schemas.openxmlformats.org/drawingml/2006/table">
            <a:tbl>
              <a:tblPr firstRow="1" bandRow="1">
                <a:tableStyleId>{5C22544A-7EE6-4342-B048-85BDC9FD1C3A}</a:tableStyleId>
              </a:tblPr>
              <a:tblGrid>
                <a:gridCol w="1262993"/>
                <a:gridCol w="721710"/>
                <a:gridCol w="4720897"/>
                <a:gridCol w="1143000"/>
              </a:tblGrid>
              <a:tr h="339054">
                <a:tc gridSpan="4">
                  <a:txBody>
                    <a:bodyPr/>
                    <a:lstStyle/>
                    <a:p>
                      <a:r>
                        <a:rPr lang="en-US" sz="1400" dirty="0" smtClean="0">
                          <a:solidFill>
                            <a:schemeClr val="tx2">
                              <a:lumMod val="85000"/>
                              <a:lumOff val="15000"/>
                            </a:schemeClr>
                          </a:solidFill>
                        </a:rPr>
                        <a:t>Type</a:t>
                      </a:r>
                      <a:r>
                        <a:rPr lang="en-US" sz="1400" baseline="0" dirty="0" smtClean="0">
                          <a:solidFill>
                            <a:schemeClr val="tx2">
                              <a:lumMod val="85000"/>
                              <a:lumOff val="15000"/>
                            </a:schemeClr>
                          </a:solidFill>
                        </a:rPr>
                        <a:t> Not fragment w/CID (example: </a:t>
                      </a:r>
                      <a:r>
                        <a:rPr lang="en-US" sz="1400" dirty="0" smtClean="0">
                          <a:solidFill>
                            <a:srgbClr val="000000"/>
                          </a:solidFill>
                        </a:rPr>
                        <a:t>end device -&gt; coordinator</a:t>
                      </a:r>
                      <a:r>
                        <a:rPr lang="en-US" sz="1400" baseline="0" dirty="0" smtClean="0">
                          <a:solidFill>
                            <a:schemeClr val="tx2">
                              <a:lumMod val="85000"/>
                              <a:lumOff val="15000"/>
                            </a:schemeClr>
                          </a:solidFill>
                        </a:rPr>
                        <a:t>)</a:t>
                      </a:r>
                      <a:endParaRPr lang="en-US" sz="1400" dirty="0">
                        <a:solidFill>
                          <a:schemeClr val="tx2">
                            <a:lumMod val="85000"/>
                            <a:lumOff val="15000"/>
                          </a:schemeClr>
                        </a:solidFill>
                      </a:endParaRPr>
                    </a:p>
                  </a:txBody>
                  <a:tcPr>
                    <a:noFill/>
                  </a:tcPr>
                </a:tc>
                <a:tc hMerge="1">
                  <a:txBody>
                    <a:bodyPr/>
                    <a:lstStyle/>
                    <a:p>
                      <a:endParaRPr lang="en-US" sz="1400" dirty="0"/>
                    </a:p>
                  </a:txBody>
                  <a:tcPr>
                    <a:solidFill>
                      <a:srgbClr val="BFD393"/>
                    </a:solidFill>
                  </a:tcPr>
                </a:tc>
                <a:tc hMerge="1">
                  <a:txBody>
                    <a:bodyPr/>
                    <a:lstStyle/>
                    <a:p>
                      <a:pPr algn="ctr"/>
                      <a:endParaRPr lang="en-US" sz="1400" dirty="0"/>
                    </a:p>
                  </a:txBody>
                  <a:tcPr>
                    <a:solidFill>
                      <a:srgbClr val="FFCC99"/>
                    </a:solidFill>
                  </a:tcPr>
                </a:tc>
                <a:tc hMerge="1">
                  <a:txBody>
                    <a:bodyPr/>
                    <a:lstStyle/>
                    <a:p>
                      <a:endParaRPr lang="en-US" sz="1400" dirty="0"/>
                    </a:p>
                  </a:txBody>
                  <a:tcPr>
                    <a:solidFill>
                      <a:srgbClr val="84D2D6"/>
                    </a:solidFill>
                  </a:tcPr>
                </a:tc>
              </a:tr>
              <a:tr h="473746">
                <a:tc>
                  <a:txBody>
                    <a:bodyPr/>
                    <a:lstStyle/>
                    <a:p>
                      <a:r>
                        <a:rPr lang="en-US" sz="1400" dirty="0" smtClean="0"/>
                        <a:t>Fragment Descriptor</a:t>
                      </a:r>
                      <a:endParaRPr lang="en-US" sz="1400" dirty="0"/>
                    </a:p>
                  </a:txBody>
                  <a:tcPr>
                    <a:solidFill>
                      <a:srgbClr val="92D050"/>
                    </a:solidFill>
                  </a:tcPr>
                </a:tc>
                <a:tc>
                  <a:txBody>
                    <a:bodyPr/>
                    <a:lstStyle/>
                    <a:p>
                      <a:r>
                        <a:rPr lang="en-US" sz="1400" dirty="0" smtClean="0"/>
                        <a:t>CID</a:t>
                      </a:r>
                      <a:endParaRPr lang="en-US" sz="1400" dirty="0"/>
                    </a:p>
                  </a:txBody>
                  <a:tcPr>
                    <a:solidFill>
                      <a:srgbClr val="BFD393"/>
                    </a:solidFill>
                  </a:tcPr>
                </a:tc>
                <a:tc>
                  <a:txBody>
                    <a:bodyPr/>
                    <a:lstStyle/>
                    <a:p>
                      <a:pPr algn="ctr"/>
                      <a:r>
                        <a:rPr lang="en-US" sz="1400" dirty="0" smtClean="0"/>
                        <a:t>Fragment Data </a:t>
                      </a:r>
                      <a:endParaRPr lang="en-US" sz="1400" dirty="0"/>
                    </a:p>
                  </a:txBody>
                  <a:tcPr>
                    <a:solidFill>
                      <a:srgbClr val="FFCC99"/>
                    </a:solidFill>
                  </a:tcPr>
                </a:tc>
                <a:tc>
                  <a:txBody>
                    <a:bodyPr/>
                    <a:lstStyle/>
                    <a:p>
                      <a:r>
                        <a:rPr lang="en-US" sz="1400" dirty="0" err="1" smtClean="0"/>
                        <a:t>Frag</a:t>
                      </a:r>
                      <a:r>
                        <a:rPr lang="en-US" sz="1400" baseline="0" dirty="0" smtClean="0"/>
                        <a:t> CRC</a:t>
                      </a:r>
                      <a:endParaRPr lang="en-US" sz="1400" dirty="0"/>
                    </a:p>
                  </a:txBody>
                  <a:tcPr>
                    <a:solidFill>
                      <a:srgbClr val="84D2D6"/>
                    </a:solidFill>
                  </a:tcPr>
                </a:tc>
              </a:tr>
            </a:tbl>
          </a:graphicData>
        </a:graphic>
      </p:graphicFrame>
      <p:graphicFrame>
        <p:nvGraphicFramePr>
          <p:cNvPr id="14" name="Table 13"/>
          <p:cNvGraphicFramePr>
            <a:graphicFrameLocks noGrp="1"/>
          </p:cNvGraphicFramePr>
          <p:nvPr/>
        </p:nvGraphicFramePr>
        <p:xfrm>
          <a:off x="762000" y="4171986"/>
          <a:ext cx="6694394" cy="857214"/>
        </p:xfrm>
        <a:graphic>
          <a:graphicData uri="http://schemas.openxmlformats.org/drawingml/2006/table">
            <a:tbl>
              <a:tblPr firstRow="1" bandRow="1">
                <a:tableStyleId>{5C22544A-7EE6-4342-B048-85BDC9FD1C3A}</a:tableStyleId>
              </a:tblPr>
              <a:tblGrid>
                <a:gridCol w="1077259"/>
                <a:gridCol w="615576"/>
                <a:gridCol w="3847353"/>
                <a:gridCol w="1154206"/>
              </a:tblGrid>
              <a:tr h="339054">
                <a:tc gridSpan="4">
                  <a:txBody>
                    <a:bodyPr/>
                    <a:lstStyle/>
                    <a:p>
                      <a:r>
                        <a:rPr lang="en-US" sz="1400" baseline="0" dirty="0" smtClean="0">
                          <a:solidFill>
                            <a:schemeClr val="tx2">
                              <a:lumMod val="85000"/>
                              <a:lumOff val="15000"/>
                            </a:schemeClr>
                          </a:solidFill>
                        </a:rPr>
                        <a:t>Type Fragment w/CID (example: </a:t>
                      </a:r>
                      <a:r>
                        <a:rPr lang="en-US" sz="1400" dirty="0" smtClean="0">
                          <a:solidFill>
                            <a:srgbClr val="000000"/>
                          </a:solidFill>
                        </a:rPr>
                        <a:t>coordinator -&gt; end device </a:t>
                      </a:r>
                      <a:r>
                        <a:rPr lang="en-US" sz="1400" baseline="0" dirty="0" smtClean="0">
                          <a:solidFill>
                            <a:schemeClr val="tx2">
                              <a:lumMod val="85000"/>
                              <a:lumOff val="15000"/>
                            </a:schemeClr>
                          </a:solidFill>
                        </a:rPr>
                        <a:t>): </a:t>
                      </a:r>
                      <a:endParaRPr lang="en-US" sz="1400" dirty="0">
                        <a:solidFill>
                          <a:schemeClr val="tx2">
                            <a:lumMod val="85000"/>
                            <a:lumOff val="15000"/>
                          </a:schemeClr>
                        </a:solidFill>
                      </a:endParaRPr>
                    </a:p>
                  </a:txBody>
                  <a:tcPr>
                    <a:noFill/>
                  </a:tcPr>
                </a:tc>
                <a:tc hMerge="1">
                  <a:txBody>
                    <a:bodyPr/>
                    <a:lstStyle/>
                    <a:p>
                      <a:endParaRPr lang="en-US" sz="1400" dirty="0"/>
                    </a:p>
                  </a:txBody>
                  <a:tcPr>
                    <a:solidFill>
                      <a:srgbClr val="BFD393"/>
                    </a:solidFill>
                  </a:tcPr>
                </a:tc>
                <a:tc hMerge="1">
                  <a:txBody>
                    <a:bodyPr/>
                    <a:lstStyle/>
                    <a:p>
                      <a:pPr algn="ctr"/>
                      <a:endParaRPr lang="en-US" sz="1400" dirty="0"/>
                    </a:p>
                  </a:txBody>
                  <a:tcPr>
                    <a:solidFill>
                      <a:srgbClr val="FFCC99"/>
                    </a:solidFill>
                  </a:tcPr>
                </a:tc>
                <a:tc hMerge="1">
                  <a:txBody>
                    <a:bodyPr/>
                    <a:lstStyle/>
                    <a:p>
                      <a:endParaRPr lang="en-US" sz="1400" dirty="0"/>
                    </a:p>
                  </a:txBody>
                  <a:tcPr>
                    <a:solidFill>
                      <a:srgbClr val="84D2D6"/>
                    </a:solidFill>
                  </a:tcPr>
                </a:tc>
              </a:tr>
              <a:tr h="473746">
                <a:tc>
                  <a:txBody>
                    <a:bodyPr/>
                    <a:lstStyle/>
                    <a:p>
                      <a:r>
                        <a:rPr lang="en-US" sz="1400" dirty="0" smtClean="0"/>
                        <a:t>Fragment Descriptor</a:t>
                      </a:r>
                      <a:endParaRPr lang="en-US" sz="1400" dirty="0"/>
                    </a:p>
                  </a:txBody>
                  <a:tcPr>
                    <a:solidFill>
                      <a:srgbClr val="92D050"/>
                    </a:solidFill>
                  </a:tcPr>
                </a:tc>
                <a:tc>
                  <a:txBody>
                    <a:bodyPr/>
                    <a:lstStyle/>
                    <a:p>
                      <a:r>
                        <a:rPr lang="en-US" sz="1400" dirty="0" smtClean="0"/>
                        <a:t>CID</a:t>
                      </a:r>
                      <a:endParaRPr lang="en-US" sz="1400" dirty="0"/>
                    </a:p>
                  </a:txBody>
                  <a:tcPr>
                    <a:solidFill>
                      <a:srgbClr val="BFD393"/>
                    </a:solidFill>
                  </a:tcPr>
                </a:tc>
                <a:tc>
                  <a:txBody>
                    <a:bodyPr/>
                    <a:lstStyle/>
                    <a:p>
                      <a:pPr algn="ctr"/>
                      <a:r>
                        <a:rPr lang="en-US" sz="1400" dirty="0" smtClean="0"/>
                        <a:t>Fragment Data </a:t>
                      </a:r>
                      <a:endParaRPr lang="en-US" sz="1400" dirty="0"/>
                    </a:p>
                  </a:txBody>
                  <a:tcPr>
                    <a:solidFill>
                      <a:srgbClr val="FFCC99"/>
                    </a:solidFill>
                  </a:tcPr>
                </a:tc>
                <a:tc>
                  <a:txBody>
                    <a:bodyPr/>
                    <a:lstStyle/>
                    <a:p>
                      <a:r>
                        <a:rPr lang="en-US" sz="1400" dirty="0" err="1" smtClean="0"/>
                        <a:t>Frag</a:t>
                      </a:r>
                      <a:r>
                        <a:rPr lang="en-US" sz="1400" baseline="0" dirty="0" smtClean="0"/>
                        <a:t> CRC</a:t>
                      </a:r>
                      <a:endParaRPr lang="en-US" sz="1400" dirty="0"/>
                    </a:p>
                  </a:txBody>
                  <a:tcPr>
                    <a:solidFill>
                      <a:srgbClr val="84D2D6"/>
                    </a:solid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 of Incremental </a:t>
            </a:r>
            <a:r>
              <a:rPr lang="en-US" dirty="0"/>
              <a:t>A</a:t>
            </a:r>
            <a:r>
              <a:rPr lang="en-US" dirty="0" smtClean="0"/>
              <a:t>cknowledgment (I-ACK)</a:t>
            </a:r>
            <a:endParaRPr lang="en-US" dirty="0"/>
          </a:p>
        </p:txBody>
      </p:sp>
      <p:sp>
        <p:nvSpPr>
          <p:cNvPr id="4" name="Footer Placeholder 3"/>
          <p:cNvSpPr>
            <a:spLocks noGrp="1"/>
          </p:cNvSpPr>
          <p:nvPr>
            <p:ph type="ftr" sz="quarter" idx="11"/>
          </p:nvPr>
        </p:nvSpPr>
        <p:spPr/>
        <p:txBody>
          <a:bodyPr/>
          <a:lstStyle/>
          <a:p>
            <a:r>
              <a:rPr lang="en-US" smtClean="0"/>
              <a:t>Rolfe, et al.  BCA</a:t>
            </a:r>
            <a:endParaRPr lang="en-US"/>
          </a:p>
        </p:txBody>
      </p:sp>
      <p:sp>
        <p:nvSpPr>
          <p:cNvPr id="5" name="Slide Number Placeholder 4"/>
          <p:cNvSpPr>
            <a:spLocks noGrp="1"/>
          </p:cNvSpPr>
          <p:nvPr>
            <p:ph type="sldNum" sz="quarter" idx="12"/>
          </p:nvPr>
        </p:nvSpPr>
        <p:spPr/>
        <p:txBody>
          <a:bodyPr/>
          <a:lstStyle/>
          <a:p>
            <a:r>
              <a:rPr lang="en-US" smtClean="0"/>
              <a:t>Slide </a:t>
            </a:r>
            <a:fld id="{1F9E5428-4D2C-4483-A3F5-C5C164D6BD5B}" type="slidenum">
              <a:rPr lang="en-US" smtClean="0"/>
              <a:pPr/>
              <a:t>14</a:t>
            </a:fld>
            <a:endParaRPr lang="en-US"/>
          </a:p>
        </p:txBody>
      </p:sp>
      <p:sp>
        <p:nvSpPr>
          <p:cNvPr id="6" name="Date Placeholder 5"/>
          <p:cNvSpPr>
            <a:spLocks noGrp="1"/>
          </p:cNvSpPr>
          <p:nvPr>
            <p:ph type="dt" sz="half" idx="2"/>
          </p:nvPr>
        </p:nvSpPr>
        <p:spPr/>
        <p:txBody>
          <a:bodyPr/>
          <a:lstStyle/>
          <a:p>
            <a:r>
              <a:rPr lang="en-US" smtClean="0"/>
              <a:t>November 2011</a:t>
            </a:r>
            <a:endParaRPr lang="en-US" dirty="0"/>
          </a:p>
        </p:txBody>
      </p:sp>
      <p:graphicFrame>
        <p:nvGraphicFramePr>
          <p:cNvPr id="9" name="Table 8"/>
          <p:cNvGraphicFramePr>
            <a:graphicFrameLocks noGrp="1"/>
          </p:cNvGraphicFramePr>
          <p:nvPr/>
        </p:nvGraphicFramePr>
        <p:xfrm>
          <a:off x="762000" y="2514600"/>
          <a:ext cx="7848601" cy="1305560"/>
        </p:xfrm>
        <a:graphic>
          <a:graphicData uri="http://schemas.openxmlformats.org/drawingml/2006/table">
            <a:tbl>
              <a:tblPr firstRow="1" bandRow="1">
                <a:tableStyleId>{5C22544A-7EE6-4342-B048-85BDC9FD1C3A}</a:tableStyleId>
              </a:tblPr>
              <a:tblGrid>
                <a:gridCol w="1390891"/>
                <a:gridCol w="2619255"/>
                <a:gridCol w="2619255"/>
                <a:gridCol w="1219200"/>
              </a:tblGrid>
              <a:tr h="370840">
                <a:tc gridSpan="4">
                  <a:txBody>
                    <a:bodyPr/>
                    <a:lstStyle/>
                    <a:p>
                      <a:r>
                        <a:rPr lang="en-US" sz="1400" baseline="0" dirty="0" smtClean="0">
                          <a:solidFill>
                            <a:schemeClr val="tx2">
                              <a:lumMod val="85000"/>
                              <a:lumOff val="15000"/>
                            </a:schemeClr>
                          </a:solidFill>
                        </a:rPr>
                        <a:t>I-ACK (example: </a:t>
                      </a:r>
                      <a:r>
                        <a:rPr lang="en-US" sz="1400" dirty="0" smtClean="0">
                          <a:solidFill>
                            <a:srgbClr val="000000"/>
                          </a:solidFill>
                        </a:rPr>
                        <a:t>coordinator -&gt; end device </a:t>
                      </a:r>
                      <a:r>
                        <a:rPr lang="en-US" sz="1400" baseline="0" dirty="0" smtClean="0">
                          <a:solidFill>
                            <a:schemeClr val="tx2">
                              <a:lumMod val="85000"/>
                              <a:lumOff val="15000"/>
                            </a:schemeClr>
                          </a:solidFill>
                        </a:rPr>
                        <a:t>)</a:t>
                      </a:r>
                      <a:endParaRPr lang="en-US" sz="1400" dirty="0">
                        <a:solidFill>
                          <a:schemeClr val="tx2">
                            <a:lumMod val="85000"/>
                            <a:lumOff val="15000"/>
                          </a:schemeClr>
                        </a:solidFill>
                      </a:endParaRPr>
                    </a:p>
                  </a:txBody>
                  <a:tcPr>
                    <a:noFill/>
                  </a:tcPr>
                </a:tc>
                <a:tc hMerge="1">
                  <a:txBody>
                    <a:bodyPr/>
                    <a:lstStyle/>
                    <a:p>
                      <a:pPr algn="ctr"/>
                      <a:endParaRPr lang="en-US" sz="1400" dirty="0"/>
                    </a:p>
                  </a:txBody>
                  <a:tcPr>
                    <a:solidFill>
                      <a:srgbClr val="FFCC99"/>
                    </a:solidFill>
                  </a:tcPr>
                </a:tc>
                <a:tc hMerge="1">
                  <a:txBody>
                    <a:bodyPr/>
                    <a:lstStyle/>
                    <a:p>
                      <a:endParaRPr lang="en-US"/>
                    </a:p>
                  </a:txBody>
                  <a:tcPr/>
                </a:tc>
                <a:tc hMerge="1">
                  <a:txBody>
                    <a:bodyPr/>
                    <a:lstStyle/>
                    <a:p>
                      <a:endParaRPr lang="en-US" sz="1400" dirty="0"/>
                    </a:p>
                  </a:txBody>
                  <a:tcPr>
                    <a:solidFill>
                      <a:srgbClr val="84D2D6"/>
                    </a:solidFill>
                  </a:tcPr>
                </a:tc>
              </a:tr>
              <a:tr h="314960">
                <a:tc rowSpan="3">
                  <a:txBody>
                    <a:bodyPr/>
                    <a:lstStyle/>
                    <a:p>
                      <a:r>
                        <a:rPr lang="en-US" sz="1400" dirty="0" smtClean="0"/>
                        <a:t>Fragment Descriptor</a:t>
                      </a:r>
                      <a:endParaRPr lang="en-US" sz="1400" dirty="0"/>
                    </a:p>
                  </a:txBody>
                  <a:tcPr>
                    <a:solidFill>
                      <a:srgbClr val="92D050"/>
                    </a:solidFill>
                  </a:tcPr>
                </a:tc>
                <a:tc gridSpan="2">
                  <a:txBody>
                    <a:bodyPr/>
                    <a:lstStyle/>
                    <a:p>
                      <a:pPr algn="ctr"/>
                      <a:r>
                        <a:rPr lang="en-US" sz="1400" dirty="0" smtClean="0"/>
                        <a:t>Fragment Status</a:t>
                      </a:r>
                      <a:r>
                        <a:rPr lang="en-US" sz="1400" baseline="0" dirty="0" smtClean="0"/>
                        <a:t> </a:t>
                      </a:r>
                    </a:p>
                  </a:txBody>
                  <a:tcPr>
                    <a:solidFill>
                      <a:srgbClr val="FFCC99"/>
                    </a:solidFill>
                  </a:tcPr>
                </a:tc>
                <a:tc hMerge="1">
                  <a:txBody>
                    <a:bodyPr/>
                    <a:lstStyle/>
                    <a:p>
                      <a:pPr algn="ctr"/>
                      <a:endParaRPr lang="en-US" sz="1400" dirty="0"/>
                    </a:p>
                  </a:txBody>
                  <a:tcPr>
                    <a:solidFill>
                      <a:srgbClr val="FFCC99"/>
                    </a:solidFill>
                  </a:tcPr>
                </a:tc>
                <a:tc rowSpan="3">
                  <a:txBody>
                    <a:bodyPr/>
                    <a:lstStyle/>
                    <a:p>
                      <a:r>
                        <a:rPr lang="en-US" sz="1400" dirty="0" smtClean="0"/>
                        <a:t>Fragment</a:t>
                      </a:r>
                      <a:r>
                        <a:rPr lang="en-US" sz="1400" baseline="0" dirty="0" smtClean="0"/>
                        <a:t> CRC</a:t>
                      </a:r>
                      <a:endParaRPr lang="en-US" sz="1400" dirty="0"/>
                    </a:p>
                  </a:txBody>
                  <a:tcPr>
                    <a:solidFill>
                      <a:srgbClr val="84D2D6"/>
                    </a:solidFill>
                  </a:tcPr>
                </a:tc>
              </a:tr>
              <a:tr h="228600">
                <a:tc vMerge="1">
                  <a:txBody>
                    <a:bodyPr/>
                    <a:lstStyle/>
                    <a:p>
                      <a:endParaRPr lang="en-US"/>
                    </a:p>
                  </a:txBody>
                  <a:tcPr/>
                </a:tc>
                <a:tc>
                  <a:txBody>
                    <a:bodyPr/>
                    <a:lstStyle/>
                    <a:p>
                      <a:pPr algn="l"/>
                      <a:r>
                        <a:rPr lang="en-US" sz="1400" dirty="0" smtClean="0"/>
                        <a:t>Bit 0</a:t>
                      </a:r>
                      <a:endParaRPr lang="en-US" sz="1400" dirty="0"/>
                    </a:p>
                  </a:txBody>
                  <a:tcPr>
                    <a:solidFill>
                      <a:srgbClr val="FFCC99"/>
                    </a:solidFill>
                  </a:tcPr>
                </a:tc>
                <a:tc>
                  <a:txBody>
                    <a:bodyPr/>
                    <a:lstStyle/>
                    <a:p>
                      <a:pPr algn="r"/>
                      <a:r>
                        <a:rPr lang="en-US" sz="1400" dirty="0" smtClean="0"/>
                        <a:t>Bit n</a:t>
                      </a:r>
                      <a:endParaRPr lang="en-US" sz="1400" dirty="0"/>
                    </a:p>
                  </a:txBody>
                  <a:tcPr>
                    <a:solidFill>
                      <a:srgbClr val="FFCC99"/>
                    </a:solidFill>
                  </a:tcPr>
                </a:tc>
                <a:tc vMerge="1">
                  <a:txBody>
                    <a:bodyPr/>
                    <a:lstStyle/>
                    <a:p>
                      <a:endParaRPr lang="en-US"/>
                    </a:p>
                  </a:txBody>
                  <a:tcPr/>
                </a:tc>
              </a:tr>
              <a:tr h="314960">
                <a:tc vMerge="1">
                  <a:txBody>
                    <a:bodyPr/>
                    <a:lstStyle/>
                    <a:p>
                      <a:endParaRPr lang="en-US"/>
                    </a:p>
                  </a:txBody>
                  <a:tcPr/>
                </a:tc>
                <a:tc gridSpan="2">
                  <a:txBody>
                    <a:bodyPr/>
                    <a:lstStyle/>
                    <a:p>
                      <a:pPr algn="ctr"/>
                      <a:endParaRPr lang="en-US" sz="1400" dirty="0"/>
                    </a:p>
                  </a:txBody>
                  <a:tcPr>
                    <a:solidFill>
                      <a:srgbClr val="FFCC99"/>
                    </a:solidFill>
                  </a:tcPr>
                </a:tc>
                <a:tc hMerge="1">
                  <a:txBody>
                    <a:bodyPr/>
                    <a:lstStyle/>
                    <a:p>
                      <a:pPr algn="ctr"/>
                      <a:endParaRPr lang="en-US" sz="1400" dirty="0"/>
                    </a:p>
                  </a:txBody>
                  <a:tcPr>
                    <a:solidFill>
                      <a:srgbClr val="FFCC99"/>
                    </a:solidFill>
                  </a:tcPr>
                </a:tc>
                <a:tc vMerge="1">
                  <a:txBody>
                    <a:bodyPr/>
                    <a:lstStyle/>
                    <a:p>
                      <a:endParaRPr lang="en-US"/>
                    </a:p>
                  </a:txBody>
                  <a:tcPr/>
                </a:tc>
              </a:tr>
            </a:tbl>
          </a:graphicData>
        </a:graphic>
      </p:graphicFrame>
      <p:graphicFrame>
        <p:nvGraphicFramePr>
          <p:cNvPr id="10" name="Table 9"/>
          <p:cNvGraphicFramePr>
            <a:graphicFrameLocks noGrp="1"/>
          </p:cNvGraphicFramePr>
          <p:nvPr/>
        </p:nvGraphicFramePr>
        <p:xfrm>
          <a:off x="762000" y="4400586"/>
          <a:ext cx="7848601" cy="1253454"/>
        </p:xfrm>
        <a:graphic>
          <a:graphicData uri="http://schemas.openxmlformats.org/drawingml/2006/table">
            <a:tbl>
              <a:tblPr firstRow="1" bandRow="1">
                <a:tableStyleId>{5C22544A-7EE6-4342-B048-85BDC9FD1C3A}</a:tableStyleId>
              </a:tblPr>
              <a:tblGrid>
                <a:gridCol w="1262993"/>
                <a:gridCol w="721710"/>
                <a:gridCol w="2360449"/>
                <a:gridCol w="2360449"/>
                <a:gridCol w="1143000"/>
              </a:tblGrid>
              <a:tr h="339054">
                <a:tc gridSpan="5">
                  <a:txBody>
                    <a:bodyPr/>
                    <a:lstStyle/>
                    <a:p>
                      <a:r>
                        <a:rPr lang="en-US" sz="1400" baseline="0" dirty="0" smtClean="0">
                          <a:solidFill>
                            <a:schemeClr val="tx2">
                              <a:lumMod val="85000"/>
                              <a:lumOff val="15000"/>
                            </a:schemeClr>
                          </a:solidFill>
                        </a:rPr>
                        <a:t>I-ACK (example: </a:t>
                      </a:r>
                      <a:r>
                        <a:rPr lang="en-US" sz="1400" dirty="0" smtClean="0">
                          <a:solidFill>
                            <a:srgbClr val="000000"/>
                          </a:solidFill>
                        </a:rPr>
                        <a:t>end device -&gt; coordinator</a:t>
                      </a:r>
                      <a:r>
                        <a:rPr lang="en-US" sz="1400" baseline="0" dirty="0" smtClean="0">
                          <a:solidFill>
                            <a:schemeClr val="tx2">
                              <a:lumMod val="85000"/>
                              <a:lumOff val="15000"/>
                            </a:schemeClr>
                          </a:solidFill>
                        </a:rPr>
                        <a:t>)</a:t>
                      </a:r>
                      <a:endParaRPr lang="en-US" sz="1400" dirty="0">
                        <a:solidFill>
                          <a:schemeClr val="tx2">
                            <a:lumMod val="85000"/>
                            <a:lumOff val="15000"/>
                          </a:schemeClr>
                        </a:solidFill>
                      </a:endParaRPr>
                    </a:p>
                  </a:txBody>
                  <a:tcPr>
                    <a:noFill/>
                  </a:tcPr>
                </a:tc>
                <a:tc hMerge="1">
                  <a:txBody>
                    <a:bodyPr/>
                    <a:lstStyle/>
                    <a:p>
                      <a:endParaRPr lang="en-US" sz="1400" dirty="0"/>
                    </a:p>
                  </a:txBody>
                  <a:tcPr>
                    <a:solidFill>
                      <a:srgbClr val="BFD393"/>
                    </a:solidFill>
                  </a:tcPr>
                </a:tc>
                <a:tc hMerge="1">
                  <a:txBody>
                    <a:bodyPr/>
                    <a:lstStyle/>
                    <a:p>
                      <a:pPr algn="ctr"/>
                      <a:endParaRPr lang="en-US" sz="1400" dirty="0"/>
                    </a:p>
                  </a:txBody>
                  <a:tcPr>
                    <a:solidFill>
                      <a:srgbClr val="FFCC99"/>
                    </a:solidFill>
                  </a:tcPr>
                </a:tc>
                <a:tc hMerge="1">
                  <a:txBody>
                    <a:bodyPr/>
                    <a:lstStyle/>
                    <a:p>
                      <a:endParaRPr lang="en-US"/>
                    </a:p>
                  </a:txBody>
                  <a:tcPr/>
                </a:tc>
                <a:tc hMerge="1">
                  <a:txBody>
                    <a:bodyPr/>
                    <a:lstStyle/>
                    <a:p>
                      <a:endParaRPr lang="en-US" sz="1400" dirty="0"/>
                    </a:p>
                  </a:txBody>
                  <a:tcPr>
                    <a:solidFill>
                      <a:srgbClr val="84D2D6"/>
                    </a:solidFill>
                  </a:tcPr>
                </a:tc>
              </a:tr>
              <a:tr h="172720">
                <a:tc rowSpan="3">
                  <a:txBody>
                    <a:bodyPr/>
                    <a:lstStyle/>
                    <a:p>
                      <a:r>
                        <a:rPr lang="en-US" sz="1400" dirty="0" smtClean="0"/>
                        <a:t>Fragment Descriptor</a:t>
                      </a:r>
                      <a:endParaRPr lang="en-US" sz="1400" dirty="0"/>
                    </a:p>
                  </a:txBody>
                  <a:tcPr>
                    <a:solidFill>
                      <a:srgbClr val="92D050"/>
                    </a:solidFill>
                  </a:tcPr>
                </a:tc>
                <a:tc rowSpan="3">
                  <a:txBody>
                    <a:bodyPr/>
                    <a:lstStyle/>
                    <a:p>
                      <a:r>
                        <a:rPr lang="en-US" sz="1400" dirty="0" smtClean="0"/>
                        <a:t>CID</a:t>
                      </a:r>
                      <a:endParaRPr lang="en-US" sz="1400" dirty="0"/>
                    </a:p>
                  </a:txBody>
                  <a:tcPr>
                    <a:solidFill>
                      <a:srgbClr val="BFD393"/>
                    </a:solidFill>
                  </a:tcPr>
                </a:tc>
                <a:tc gridSpan="2">
                  <a:txBody>
                    <a:bodyPr/>
                    <a:lstStyle/>
                    <a:p>
                      <a:pPr algn="ctr"/>
                      <a:r>
                        <a:rPr lang="en-US" sz="1400" dirty="0" smtClean="0"/>
                        <a:t>Fragment Status</a:t>
                      </a:r>
                      <a:r>
                        <a:rPr lang="en-US" sz="1400" baseline="0" dirty="0" smtClean="0"/>
                        <a:t> </a:t>
                      </a:r>
                    </a:p>
                  </a:txBody>
                  <a:tcPr>
                    <a:solidFill>
                      <a:srgbClr val="FFCC99"/>
                    </a:solidFill>
                  </a:tcPr>
                </a:tc>
                <a:tc hMerge="1">
                  <a:txBody>
                    <a:bodyPr/>
                    <a:lstStyle/>
                    <a:p>
                      <a:pPr algn="ctr"/>
                      <a:endParaRPr lang="en-US" sz="1400" dirty="0"/>
                    </a:p>
                  </a:txBody>
                  <a:tcPr>
                    <a:solidFill>
                      <a:srgbClr val="FFCC99"/>
                    </a:solidFill>
                  </a:tcPr>
                </a:tc>
                <a:tc rowSpan="3">
                  <a:txBody>
                    <a:bodyPr/>
                    <a:lstStyle/>
                    <a:p>
                      <a:r>
                        <a:rPr lang="en-US" sz="1400" dirty="0" smtClean="0"/>
                        <a:t>Fragment</a:t>
                      </a:r>
                      <a:r>
                        <a:rPr lang="en-US" sz="1400" baseline="0" dirty="0" smtClean="0"/>
                        <a:t> CRC</a:t>
                      </a:r>
                      <a:endParaRPr lang="en-US" sz="1400" dirty="0"/>
                    </a:p>
                  </a:txBody>
                  <a:tcPr>
                    <a:solidFill>
                      <a:srgbClr val="84D2D6"/>
                    </a:solidFill>
                  </a:tcPr>
                </a:tc>
              </a:tr>
              <a:tr h="172720">
                <a:tc vMerge="1">
                  <a:txBody>
                    <a:bodyPr/>
                    <a:lstStyle/>
                    <a:p>
                      <a:endParaRPr lang="en-US"/>
                    </a:p>
                  </a:txBody>
                  <a:tcPr/>
                </a:tc>
                <a:tc vMerge="1">
                  <a:txBody>
                    <a:bodyPr/>
                    <a:lstStyle/>
                    <a:p>
                      <a:endParaRPr lang="en-US"/>
                    </a:p>
                  </a:txBody>
                  <a:tcPr/>
                </a:tc>
                <a:tc>
                  <a:txBody>
                    <a:bodyPr/>
                    <a:lstStyle/>
                    <a:p>
                      <a:pPr algn="l"/>
                      <a:r>
                        <a:rPr lang="en-US" sz="1400" dirty="0" smtClean="0"/>
                        <a:t>Bit 0</a:t>
                      </a:r>
                      <a:endParaRPr lang="en-US" sz="1400" dirty="0"/>
                    </a:p>
                  </a:txBody>
                  <a:tcPr>
                    <a:solidFill>
                      <a:srgbClr val="FFCC99"/>
                    </a:solidFill>
                  </a:tcPr>
                </a:tc>
                <a:tc>
                  <a:txBody>
                    <a:bodyPr/>
                    <a:lstStyle/>
                    <a:p>
                      <a:pPr algn="r"/>
                      <a:r>
                        <a:rPr lang="en-US" sz="1400" dirty="0" smtClean="0"/>
                        <a:t>Bit n</a:t>
                      </a:r>
                      <a:endParaRPr lang="en-US" sz="1400" dirty="0"/>
                    </a:p>
                  </a:txBody>
                  <a:tcPr>
                    <a:solidFill>
                      <a:srgbClr val="FFCC99"/>
                    </a:solidFill>
                  </a:tcPr>
                </a:tc>
                <a:tc vMerge="1">
                  <a:txBody>
                    <a:bodyPr/>
                    <a:lstStyle/>
                    <a:p>
                      <a:endParaRPr lang="en-US"/>
                    </a:p>
                  </a:txBody>
                  <a:tcPr/>
                </a:tc>
              </a:tr>
              <a:tr h="172720">
                <a:tc vMerge="1">
                  <a:txBody>
                    <a:bodyPr/>
                    <a:lstStyle/>
                    <a:p>
                      <a:endParaRPr lang="en-US"/>
                    </a:p>
                  </a:txBody>
                  <a:tcPr/>
                </a:tc>
                <a:tc vMerge="1">
                  <a:txBody>
                    <a:bodyPr/>
                    <a:lstStyle/>
                    <a:p>
                      <a:endParaRPr lang="en-US"/>
                    </a:p>
                  </a:txBody>
                  <a:tcPr/>
                </a:tc>
                <a:tc gridSpan="2">
                  <a:txBody>
                    <a:bodyPr/>
                    <a:lstStyle/>
                    <a:p>
                      <a:pPr algn="ctr"/>
                      <a:endParaRPr lang="en-US" sz="1400" dirty="0"/>
                    </a:p>
                  </a:txBody>
                  <a:tcPr>
                    <a:solidFill>
                      <a:srgbClr val="FFCC99"/>
                    </a:solidFill>
                  </a:tcPr>
                </a:tc>
                <a:tc hMerge="1">
                  <a:txBody>
                    <a:bodyPr/>
                    <a:lstStyle/>
                    <a:p>
                      <a:pPr algn="ctr"/>
                      <a:endParaRPr lang="en-US" sz="1400" dirty="0"/>
                    </a:p>
                  </a:txBody>
                  <a:tcPr>
                    <a:solidFill>
                      <a:srgbClr val="FFCC99"/>
                    </a:solidFill>
                  </a:tcPr>
                </a:tc>
                <a:tc vMerge="1">
                  <a:txBody>
                    <a:bodyPr/>
                    <a:lstStyle/>
                    <a:p>
                      <a:endParaRPr lang="en-US" dirty="0"/>
                    </a:p>
                  </a:txBody>
                  <a:tcPr/>
                </a:tc>
              </a:tr>
            </a:tbl>
          </a:graphicData>
        </a:graphic>
      </p:graphicFrame>
      <p:graphicFrame>
        <p:nvGraphicFramePr>
          <p:cNvPr id="11" name="Table 10"/>
          <p:cNvGraphicFramePr>
            <a:graphicFrameLocks noGrp="1"/>
          </p:cNvGraphicFramePr>
          <p:nvPr/>
        </p:nvGraphicFramePr>
        <p:xfrm>
          <a:off x="2209800" y="3505200"/>
          <a:ext cx="5105400" cy="274320"/>
        </p:xfrm>
        <a:graphic>
          <a:graphicData uri="http://schemas.openxmlformats.org/drawingml/2006/table">
            <a:tbl>
              <a:tblPr firstRow="1" bandRow="1">
                <a:tableStyleId>{5C22544A-7EE6-4342-B048-85BDC9FD1C3A}</a:tableStyleId>
              </a:tblPr>
              <a:tblGrid>
                <a:gridCol w="228600"/>
                <a:gridCol w="228600"/>
                <a:gridCol w="228600"/>
                <a:gridCol w="3398520"/>
                <a:gridCol w="510540"/>
                <a:gridCol w="510540"/>
              </a:tblGrid>
              <a:tr h="213360">
                <a:tc>
                  <a:txBody>
                    <a:bodyPr/>
                    <a:lstStyle/>
                    <a:p>
                      <a:r>
                        <a:rPr lang="en-US" sz="1200" dirty="0" smtClean="0">
                          <a:solidFill>
                            <a:schemeClr val="tx1">
                              <a:lumMod val="95000"/>
                              <a:lumOff val="5000"/>
                            </a:schemeClr>
                          </a:solidFill>
                        </a:rPr>
                        <a:t>1</a:t>
                      </a:r>
                      <a:endParaRPr lang="en-US" sz="1200" dirty="0">
                        <a:solidFill>
                          <a:schemeClr val="tx1">
                            <a:lumMod val="95000"/>
                            <a:lumOff val="5000"/>
                          </a:schemeClr>
                        </a:solidFill>
                      </a:endParaRPr>
                    </a:p>
                  </a:txBody>
                  <a:tcPr>
                    <a:solidFill>
                      <a:srgbClr val="FFCC99"/>
                    </a:solidFill>
                  </a:tcPr>
                </a:tc>
                <a:tc>
                  <a:txBody>
                    <a:bodyPr/>
                    <a:lstStyle/>
                    <a:p>
                      <a:r>
                        <a:rPr lang="en-US" sz="1200" dirty="0" smtClean="0">
                          <a:solidFill>
                            <a:schemeClr val="tx1">
                              <a:lumMod val="95000"/>
                              <a:lumOff val="5000"/>
                            </a:schemeClr>
                          </a:solidFill>
                        </a:rPr>
                        <a:t>2</a:t>
                      </a:r>
                      <a:endParaRPr lang="en-US" sz="1200" dirty="0">
                        <a:solidFill>
                          <a:schemeClr val="tx1">
                            <a:lumMod val="95000"/>
                            <a:lumOff val="5000"/>
                          </a:schemeClr>
                        </a:solidFill>
                      </a:endParaRPr>
                    </a:p>
                  </a:txBody>
                  <a:tcPr>
                    <a:solidFill>
                      <a:srgbClr val="FFCC99"/>
                    </a:solidFill>
                  </a:tcPr>
                </a:tc>
                <a:tc>
                  <a:txBody>
                    <a:bodyPr/>
                    <a:lstStyle/>
                    <a:p>
                      <a:r>
                        <a:rPr lang="en-US" sz="1200" dirty="0" smtClean="0">
                          <a:solidFill>
                            <a:schemeClr val="tx1">
                              <a:lumMod val="95000"/>
                              <a:lumOff val="5000"/>
                            </a:schemeClr>
                          </a:solidFill>
                        </a:rPr>
                        <a:t>3</a:t>
                      </a:r>
                      <a:endParaRPr lang="en-US" sz="1200" dirty="0">
                        <a:solidFill>
                          <a:schemeClr val="tx1">
                            <a:lumMod val="95000"/>
                            <a:lumOff val="5000"/>
                          </a:schemeClr>
                        </a:solidFill>
                      </a:endParaRPr>
                    </a:p>
                  </a:txBody>
                  <a:tcPr>
                    <a:solidFill>
                      <a:srgbClr val="FFCC99"/>
                    </a:solidFill>
                  </a:tcPr>
                </a:tc>
                <a:tc>
                  <a:txBody>
                    <a:bodyPr/>
                    <a:lstStyle/>
                    <a:p>
                      <a:pPr algn="ctr"/>
                      <a:r>
                        <a:rPr lang="en-US" sz="1200" dirty="0" smtClean="0">
                          <a:solidFill>
                            <a:schemeClr val="tx1">
                              <a:lumMod val="95000"/>
                              <a:lumOff val="5000"/>
                            </a:schemeClr>
                          </a:solidFill>
                        </a:rPr>
                        <a:t>…</a:t>
                      </a:r>
                      <a:endParaRPr lang="en-US" sz="1200" dirty="0">
                        <a:solidFill>
                          <a:schemeClr val="tx1">
                            <a:lumMod val="95000"/>
                            <a:lumOff val="5000"/>
                          </a:schemeClr>
                        </a:solidFill>
                      </a:endParaRPr>
                    </a:p>
                  </a:txBody>
                  <a:tcPr>
                    <a:solidFill>
                      <a:srgbClr val="FFCC99"/>
                    </a:solidFill>
                  </a:tcPr>
                </a:tc>
                <a:tc>
                  <a:txBody>
                    <a:bodyPr/>
                    <a:lstStyle/>
                    <a:p>
                      <a:r>
                        <a:rPr lang="en-US" sz="1200" dirty="0" smtClean="0">
                          <a:solidFill>
                            <a:schemeClr val="tx1">
                              <a:lumMod val="95000"/>
                              <a:lumOff val="5000"/>
                            </a:schemeClr>
                          </a:solidFill>
                        </a:rPr>
                        <a:t>n-1</a:t>
                      </a:r>
                      <a:endParaRPr lang="en-US" sz="1200" dirty="0">
                        <a:solidFill>
                          <a:schemeClr val="tx1">
                            <a:lumMod val="95000"/>
                            <a:lumOff val="5000"/>
                          </a:schemeClr>
                        </a:solidFill>
                      </a:endParaRPr>
                    </a:p>
                  </a:txBody>
                  <a:tcPr>
                    <a:solidFill>
                      <a:srgbClr val="FFCC99"/>
                    </a:solidFill>
                  </a:tcPr>
                </a:tc>
                <a:tc>
                  <a:txBody>
                    <a:bodyPr/>
                    <a:lstStyle/>
                    <a:p>
                      <a:r>
                        <a:rPr lang="en-US" sz="1200" dirty="0" smtClean="0">
                          <a:solidFill>
                            <a:schemeClr val="tx1">
                              <a:lumMod val="95000"/>
                              <a:lumOff val="5000"/>
                            </a:schemeClr>
                          </a:solidFill>
                        </a:rPr>
                        <a:t>n</a:t>
                      </a:r>
                      <a:endParaRPr lang="en-US" sz="1200" dirty="0">
                        <a:solidFill>
                          <a:schemeClr val="tx1">
                            <a:lumMod val="95000"/>
                            <a:lumOff val="5000"/>
                          </a:schemeClr>
                        </a:solidFill>
                      </a:endParaRPr>
                    </a:p>
                  </a:txBody>
                  <a:tcPr>
                    <a:solidFill>
                      <a:srgbClr val="FFCC99"/>
                    </a:solidFill>
                  </a:tcPr>
                </a:tc>
              </a:tr>
            </a:tbl>
          </a:graphicData>
        </a:graphic>
      </p:graphicFrame>
      <p:graphicFrame>
        <p:nvGraphicFramePr>
          <p:cNvPr id="12" name="Table 11"/>
          <p:cNvGraphicFramePr>
            <a:graphicFrameLocks noGrp="1"/>
          </p:cNvGraphicFramePr>
          <p:nvPr/>
        </p:nvGraphicFramePr>
        <p:xfrm>
          <a:off x="2819400" y="5334000"/>
          <a:ext cx="4582691" cy="274320"/>
        </p:xfrm>
        <a:graphic>
          <a:graphicData uri="http://schemas.openxmlformats.org/drawingml/2006/table">
            <a:tbl>
              <a:tblPr firstRow="1" bandRow="1">
                <a:tableStyleId>{5C22544A-7EE6-4342-B048-85BDC9FD1C3A}</a:tableStyleId>
              </a:tblPr>
              <a:tblGrid>
                <a:gridCol w="208280"/>
                <a:gridCol w="208280"/>
                <a:gridCol w="208280"/>
                <a:gridCol w="3043451"/>
                <a:gridCol w="457200"/>
                <a:gridCol w="457200"/>
              </a:tblGrid>
              <a:tr h="213360">
                <a:tc>
                  <a:txBody>
                    <a:bodyPr/>
                    <a:lstStyle/>
                    <a:p>
                      <a:r>
                        <a:rPr lang="en-US" sz="1200" dirty="0" smtClean="0">
                          <a:solidFill>
                            <a:schemeClr val="tx1">
                              <a:lumMod val="95000"/>
                              <a:lumOff val="5000"/>
                            </a:schemeClr>
                          </a:solidFill>
                        </a:rPr>
                        <a:t>1</a:t>
                      </a:r>
                      <a:endParaRPr lang="en-US" sz="1200" dirty="0">
                        <a:solidFill>
                          <a:schemeClr val="tx1">
                            <a:lumMod val="95000"/>
                            <a:lumOff val="5000"/>
                          </a:schemeClr>
                        </a:solidFill>
                      </a:endParaRPr>
                    </a:p>
                  </a:txBody>
                  <a:tcPr>
                    <a:solidFill>
                      <a:srgbClr val="FFCC99"/>
                    </a:solidFill>
                  </a:tcPr>
                </a:tc>
                <a:tc>
                  <a:txBody>
                    <a:bodyPr/>
                    <a:lstStyle/>
                    <a:p>
                      <a:r>
                        <a:rPr lang="en-US" sz="1200" dirty="0" smtClean="0">
                          <a:solidFill>
                            <a:schemeClr val="tx1">
                              <a:lumMod val="95000"/>
                              <a:lumOff val="5000"/>
                            </a:schemeClr>
                          </a:solidFill>
                        </a:rPr>
                        <a:t>2</a:t>
                      </a:r>
                      <a:endParaRPr lang="en-US" sz="1200" dirty="0">
                        <a:solidFill>
                          <a:schemeClr val="tx1">
                            <a:lumMod val="95000"/>
                            <a:lumOff val="5000"/>
                          </a:schemeClr>
                        </a:solidFill>
                      </a:endParaRPr>
                    </a:p>
                  </a:txBody>
                  <a:tcPr>
                    <a:solidFill>
                      <a:srgbClr val="FFCC99"/>
                    </a:solidFill>
                  </a:tcPr>
                </a:tc>
                <a:tc>
                  <a:txBody>
                    <a:bodyPr/>
                    <a:lstStyle/>
                    <a:p>
                      <a:r>
                        <a:rPr lang="en-US" sz="1200" dirty="0" smtClean="0">
                          <a:solidFill>
                            <a:schemeClr val="tx1">
                              <a:lumMod val="95000"/>
                              <a:lumOff val="5000"/>
                            </a:schemeClr>
                          </a:solidFill>
                        </a:rPr>
                        <a:t>3</a:t>
                      </a:r>
                      <a:endParaRPr lang="en-US" sz="1200" dirty="0">
                        <a:solidFill>
                          <a:schemeClr val="tx1">
                            <a:lumMod val="95000"/>
                            <a:lumOff val="5000"/>
                          </a:schemeClr>
                        </a:solidFill>
                      </a:endParaRPr>
                    </a:p>
                  </a:txBody>
                  <a:tcPr>
                    <a:solidFill>
                      <a:srgbClr val="FFCC99"/>
                    </a:solidFill>
                  </a:tcPr>
                </a:tc>
                <a:tc>
                  <a:txBody>
                    <a:bodyPr/>
                    <a:lstStyle/>
                    <a:p>
                      <a:pPr algn="ctr"/>
                      <a:r>
                        <a:rPr lang="en-US" sz="1200" dirty="0" smtClean="0">
                          <a:solidFill>
                            <a:schemeClr val="tx1">
                              <a:lumMod val="95000"/>
                              <a:lumOff val="5000"/>
                            </a:schemeClr>
                          </a:solidFill>
                        </a:rPr>
                        <a:t>…</a:t>
                      </a:r>
                      <a:endParaRPr lang="en-US" sz="1200" dirty="0">
                        <a:solidFill>
                          <a:schemeClr val="tx1">
                            <a:lumMod val="95000"/>
                            <a:lumOff val="5000"/>
                          </a:schemeClr>
                        </a:solidFill>
                      </a:endParaRPr>
                    </a:p>
                  </a:txBody>
                  <a:tcPr>
                    <a:solidFill>
                      <a:srgbClr val="FFCC99"/>
                    </a:solidFill>
                  </a:tcPr>
                </a:tc>
                <a:tc>
                  <a:txBody>
                    <a:bodyPr/>
                    <a:lstStyle/>
                    <a:p>
                      <a:r>
                        <a:rPr lang="en-US" sz="1200" dirty="0" smtClean="0">
                          <a:solidFill>
                            <a:schemeClr val="tx1">
                              <a:lumMod val="95000"/>
                              <a:lumOff val="5000"/>
                            </a:schemeClr>
                          </a:solidFill>
                        </a:rPr>
                        <a:t>n-1</a:t>
                      </a:r>
                      <a:endParaRPr lang="en-US" sz="1200" dirty="0">
                        <a:solidFill>
                          <a:schemeClr val="tx1">
                            <a:lumMod val="95000"/>
                            <a:lumOff val="5000"/>
                          </a:schemeClr>
                        </a:solidFill>
                      </a:endParaRPr>
                    </a:p>
                  </a:txBody>
                  <a:tcPr>
                    <a:solidFill>
                      <a:srgbClr val="FFCC99"/>
                    </a:solidFill>
                  </a:tcPr>
                </a:tc>
                <a:tc>
                  <a:txBody>
                    <a:bodyPr/>
                    <a:lstStyle/>
                    <a:p>
                      <a:r>
                        <a:rPr lang="en-US" sz="1200" dirty="0" smtClean="0">
                          <a:solidFill>
                            <a:schemeClr val="tx1">
                              <a:lumMod val="95000"/>
                              <a:lumOff val="5000"/>
                            </a:schemeClr>
                          </a:solidFill>
                        </a:rPr>
                        <a:t>n</a:t>
                      </a:r>
                      <a:endParaRPr lang="en-US" sz="1200" dirty="0">
                        <a:solidFill>
                          <a:schemeClr val="tx1">
                            <a:lumMod val="95000"/>
                            <a:lumOff val="5000"/>
                          </a:schemeClr>
                        </a:solidFill>
                      </a:endParaRPr>
                    </a:p>
                  </a:txBody>
                  <a:tcPr>
                    <a:solidFill>
                      <a:srgbClr val="FFCC99"/>
                    </a:solidFill>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Example</a:t>
            </a:r>
            <a:r>
              <a:rPr lang="en-US" dirty="0" smtClean="0"/>
              <a:t> </a:t>
            </a:r>
            <a:r>
              <a:rPr lang="en-US" sz="2800" dirty="0" smtClean="0"/>
              <a:t>Exchange: E</a:t>
            </a:r>
            <a:r>
              <a:rPr lang="en-US" sz="2800" dirty="0" smtClean="0">
                <a:solidFill>
                  <a:srgbClr val="000000"/>
                </a:solidFill>
              </a:rPr>
              <a:t>nd device to coordinator Transfer</a:t>
            </a:r>
            <a:endParaRPr lang="en-US" sz="2800" dirty="0"/>
          </a:p>
        </p:txBody>
      </p:sp>
      <p:sp>
        <p:nvSpPr>
          <p:cNvPr id="4" name="Footer Placeholder 3"/>
          <p:cNvSpPr>
            <a:spLocks noGrp="1"/>
          </p:cNvSpPr>
          <p:nvPr>
            <p:ph type="ftr" sz="quarter" idx="11"/>
          </p:nvPr>
        </p:nvSpPr>
        <p:spPr/>
        <p:txBody>
          <a:bodyPr/>
          <a:lstStyle/>
          <a:p>
            <a:r>
              <a:rPr lang="en-US" smtClean="0"/>
              <a:t>Rolfe, et al.  BCA</a:t>
            </a:r>
            <a:endParaRPr lang="en-US"/>
          </a:p>
        </p:txBody>
      </p:sp>
      <p:sp>
        <p:nvSpPr>
          <p:cNvPr id="5" name="Slide Number Placeholder 4"/>
          <p:cNvSpPr>
            <a:spLocks noGrp="1"/>
          </p:cNvSpPr>
          <p:nvPr>
            <p:ph type="sldNum" sz="quarter" idx="12"/>
          </p:nvPr>
        </p:nvSpPr>
        <p:spPr/>
        <p:txBody>
          <a:bodyPr/>
          <a:lstStyle/>
          <a:p>
            <a:r>
              <a:rPr lang="en-US" smtClean="0"/>
              <a:t>Slide </a:t>
            </a:r>
            <a:fld id="{1F9E5428-4D2C-4483-A3F5-C5C164D6BD5B}" type="slidenum">
              <a:rPr lang="en-US" smtClean="0"/>
              <a:pPr/>
              <a:t>15</a:t>
            </a:fld>
            <a:endParaRPr lang="en-US"/>
          </a:p>
        </p:txBody>
      </p:sp>
      <p:sp>
        <p:nvSpPr>
          <p:cNvPr id="6" name="Date Placeholder 5"/>
          <p:cNvSpPr>
            <a:spLocks noGrp="1"/>
          </p:cNvSpPr>
          <p:nvPr>
            <p:ph type="dt" sz="half" idx="2"/>
          </p:nvPr>
        </p:nvSpPr>
        <p:spPr/>
        <p:txBody>
          <a:bodyPr/>
          <a:lstStyle/>
          <a:p>
            <a:r>
              <a:rPr lang="en-US" smtClean="0"/>
              <a:t>November 2011</a:t>
            </a:r>
            <a:endParaRPr lang="en-US" dirty="0"/>
          </a:p>
        </p:txBody>
      </p:sp>
      <p:pic>
        <p:nvPicPr>
          <p:cNvPr id="28674" name="Picture 2"/>
          <p:cNvPicPr>
            <a:picLocks noChangeAspect="1" noChangeArrowheads="1"/>
          </p:cNvPicPr>
          <p:nvPr/>
        </p:nvPicPr>
        <p:blipFill>
          <a:blip r:embed="rId2" cstate="print"/>
          <a:srcRect/>
          <a:stretch>
            <a:fillRect/>
          </a:stretch>
        </p:blipFill>
        <p:spPr bwMode="auto">
          <a:xfrm>
            <a:off x="762000" y="2018546"/>
            <a:ext cx="7686978" cy="3767499"/>
          </a:xfrm>
          <a:prstGeom prst="rect">
            <a:avLst/>
          </a:prstGeom>
          <a:noFill/>
          <a:ln w="12700" cap="flat" cmpd="sng">
            <a:noFill/>
            <a:prstDash val="solid"/>
            <a:miter lim="800000"/>
            <a:headEnd type="none" w="sm" len="sm"/>
            <a:tailEnd type="none" w="sm" len="sm"/>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7924800" cy="990600"/>
          </a:xfrm>
        </p:spPr>
        <p:txBody>
          <a:bodyPr/>
          <a:lstStyle/>
          <a:p>
            <a:r>
              <a:rPr lang="en-US" sz="2800" dirty="0" smtClean="0"/>
              <a:t>Example Exchange: Coordinator -&gt; end device Transfer</a:t>
            </a:r>
            <a:endParaRPr lang="en-US" sz="2800" dirty="0"/>
          </a:p>
        </p:txBody>
      </p:sp>
      <p:sp>
        <p:nvSpPr>
          <p:cNvPr id="4" name="Footer Placeholder 3"/>
          <p:cNvSpPr>
            <a:spLocks noGrp="1"/>
          </p:cNvSpPr>
          <p:nvPr>
            <p:ph type="ftr" sz="quarter" idx="11"/>
          </p:nvPr>
        </p:nvSpPr>
        <p:spPr/>
        <p:txBody>
          <a:bodyPr/>
          <a:lstStyle/>
          <a:p>
            <a:r>
              <a:rPr lang="en-US" smtClean="0"/>
              <a:t>Rolfe, et al.  BCA</a:t>
            </a:r>
            <a:endParaRPr lang="en-US"/>
          </a:p>
        </p:txBody>
      </p:sp>
      <p:sp>
        <p:nvSpPr>
          <p:cNvPr id="5" name="Slide Number Placeholder 4"/>
          <p:cNvSpPr>
            <a:spLocks noGrp="1"/>
          </p:cNvSpPr>
          <p:nvPr>
            <p:ph type="sldNum" sz="quarter" idx="12"/>
          </p:nvPr>
        </p:nvSpPr>
        <p:spPr/>
        <p:txBody>
          <a:bodyPr/>
          <a:lstStyle/>
          <a:p>
            <a:r>
              <a:rPr lang="en-US" smtClean="0"/>
              <a:t>Slide </a:t>
            </a:r>
            <a:fld id="{1F9E5428-4D2C-4483-A3F5-C5C164D6BD5B}" type="slidenum">
              <a:rPr lang="en-US" smtClean="0"/>
              <a:pPr/>
              <a:t>16</a:t>
            </a:fld>
            <a:endParaRPr lang="en-US"/>
          </a:p>
        </p:txBody>
      </p:sp>
      <p:sp>
        <p:nvSpPr>
          <p:cNvPr id="6" name="Date Placeholder 5"/>
          <p:cNvSpPr>
            <a:spLocks noGrp="1"/>
          </p:cNvSpPr>
          <p:nvPr>
            <p:ph type="dt" sz="half" idx="2"/>
          </p:nvPr>
        </p:nvSpPr>
        <p:spPr/>
        <p:txBody>
          <a:bodyPr/>
          <a:lstStyle/>
          <a:p>
            <a:r>
              <a:rPr lang="en-US" smtClean="0"/>
              <a:t>November 2011</a:t>
            </a:r>
            <a:endParaRPr lang="en-US" dirty="0"/>
          </a:p>
        </p:txBody>
      </p:sp>
      <p:pic>
        <p:nvPicPr>
          <p:cNvPr id="29698" name="Picture 2"/>
          <p:cNvPicPr>
            <a:picLocks noChangeAspect="1" noChangeArrowheads="1"/>
          </p:cNvPicPr>
          <p:nvPr/>
        </p:nvPicPr>
        <p:blipFill>
          <a:blip r:embed="rId2" cstate="print"/>
          <a:srcRect/>
          <a:stretch>
            <a:fillRect/>
          </a:stretch>
        </p:blipFill>
        <p:spPr bwMode="auto">
          <a:xfrm>
            <a:off x="762000" y="1900120"/>
            <a:ext cx="7696200" cy="3772018"/>
          </a:xfrm>
          <a:prstGeom prst="rect">
            <a:avLst/>
          </a:prstGeom>
          <a:noFill/>
          <a:ln w="12700" cap="flat" cmpd="sng">
            <a:noFill/>
            <a:prstDash val="solid"/>
            <a:miter lim="800000"/>
            <a:headEnd type="none" w="sm" len="sm"/>
            <a:tailEnd type="none" w="sm" len="sm"/>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7924800" cy="990600"/>
          </a:xfrm>
        </p:spPr>
        <p:txBody>
          <a:bodyPr/>
          <a:lstStyle/>
          <a:p>
            <a:r>
              <a:rPr lang="en-US" sz="2800" dirty="0" smtClean="0"/>
              <a:t>Example Transfer: Simultaneous</a:t>
            </a:r>
            <a:endParaRPr lang="en-US" sz="2800" dirty="0"/>
          </a:p>
        </p:txBody>
      </p:sp>
      <p:sp>
        <p:nvSpPr>
          <p:cNvPr id="4" name="Footer Placeholder 3"/>
          <p:cNvSpPr>
            <a:spLocks noGrp="1"/>
          </p:cNvSpPr>
          <p:nvPr>
            <p:ph type="ftr" sz="quarter" idx="11"/>
          </p:nvPr>
        </p:nvSpPr>
        <p:spPr/>
        <p:txBody>
          <a:bodyPr/>
          <a:lstStyle/>
          <a:p>
            <a:r>
              <a:rPr lang="en-US" smtClean="0"/>
              <a:t>Rolfe, et al.  BCA</a:t>
            </a:r>
            <a:endParaRPr lang="en-US" dirty="0"/>
          </a:p>
        </p:txBody>
      </p:sp>
      <p:sp>
        <p:nvSpPr>
          <p:cNvPr id="5" name="Slide Number Placeholder 4"/>
          <p:cNvSpPr>
            <a:spLocks noGrp="1"/>
          </p:cNvSpPr>
          <p:nvPr>
            <p:ph type="sldNum" sz="quarter" idx="12"/>
          </p:nvPr>
        </p:nvSpPr>
        <p:spPr/>
        <p:txBody>
          <a:bodyPr/>
          <a:lstStyle/>
          <a:p>
            <a:r>
              <a:rPr lang="en-US" smtClean="0"/>
              <a:t>Slide </a:t>
            </a:r>
            <a:fld id="{1F9E5428-4D2C-4483-A3F5-C5C164D6BD5B}" type="slidenum">
              <a:rPr lang="en-US" smtClean="0"/>
              <a:pPr/>
              <a:t>17</a:t>
            </a:fld>
            <a:endParaRPr lang="en-US"/>
          </a:p>
        </p:txBody>
      </p:sp>
      <p:sp>
        <p:nvSpPr>
          <p:cNvPr id="6" name="Date Placeholder 5"/>
          <p:cNvSpPr>
            <a:spLocks noGrp="1"/>
          </p:cNvSpPr>
          <p:nvPr>
            <p:ph type="dt" sz="half" idx="2"/>
          </p:nvPr>
        </p:nvSpPr>
        <p:spPr/>
        <p:txBody>
          <a:bodyPr/>
          <a:lstStyle/>
          <a:p>
            <a:r>
              <a:rPr lang="en-US" smtClean="0"/>
              <a:t>November 2011</a:t>
            </a:r>
            <a:endParaRPr lang="en-US" dirty="0"/>
          </a:p>
        </p:txBody>
      </p:sp>
      <p:pic>
        <p:nvPicPr>
          <p:cNvPr id="30722" name="Picture 2"/>
          <p:cNvPicPr>
            <a:picLocks noChangeAspect="1" noChangeArrowheads="1"/>
          </p:cNvPicPr>
          <p:nvPr/>
        </p:nvPicPr>
        <p:blipFill>
          <a:blip r:embed="rId2" cstate="print"/>
          <a:srcRect/>
          <a:stretch>
            <a:fillRect/>
          </a:stretch>
        </p:blipFill>
        <p:spPr bwMode="auto">
          <a:xfrm>
            <a:off x="914400" y="1524000"/>
            <a:ext cx="7239001" cy="4904626"/>
          </a:xfrm>
          <a:prstGeom prst="rect">
            <a:avLst/>
          </a:prstGeom>
          <a:noFill/>
          <a:ln w="12700" cap="flat" cmpd="sng">
            <a:noFill/>
            <a:prstDash val="solid"/>
            <a:miter lim="800000"/>
            <a:headEnd type="none" w="sm" len="sm"/>
            <a:tailEnd type="none" w="sm" len="sm"/>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Context Assignment Examples</a:t>
            </a:r>
            <a:endParaRPr lang="en-US" dirty="0"/>
          </a:p>
        </p:txBody>
      </p:sp>
      <p:sp>
        <p:nvSpPr>
          <p:cNvPr id="3" name="Content Placeholder 2"/>
          <p:cNvSpPr>
            <a:spLocks noGrp="1"/>
          </p:cNvSpPr>
          <p:nvPr>
            <p:ph idx="1"/>
          </p:nvPr>
        </p:nvSpPr>
        <p:spPr/>
        <p:txBody>
          <a:bodyPr/>
          <a:lstStyle/>
          <a:p>
            <a:pPr>
              <a:buNone/>
            </a:pPr>
            <a:r>
              <a:rPr lang="en-US" dirty="0" smtClean="0"/>
              <a:t>Example Higher (network) layer approach using existing MAC mechanisms:</a:t>
            </a:r>
          </a:p>
          <a:p>
            <a:pPr marL="514350" indent="-514350">
              <a:buFont typeface="+mj-lt"/>
              <a:buAutoNum type="arabicPeriod"/>
            </a:pPr>
            <a:r>
              <a:rPr lang="en-US" dirty="0" smtClean="0"/>
              <a:t>Using 802.15.4-2011 Association request/response to assign</a:t>
            </a:r>
          </a:p>
          <a:p>
            <a:pPr marL="514350" indent="-514350">
              <a:buFont typeface="+mj-lt"/>
              <a:buAutoNum type="arabicPeriod"/>
            </a:pPr>
            <a:r>
              <a:rPr lang="en-US" dirty="0" smtClean="0"/>
              <a:t>Using Multi-purpose frame (15.4e) to implement context information exchange</a:t>
            </a:r>
          </a:p>
          <a:p>
            <a:pPr marL="514350" indent="-514350">
              <a:buNone/>
            </a:pPr>
            <a:endParaRPr lang="en-US" dirty="0" smtClean="0"/>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18</a:t>
            </a:fld>
            <a:endParaRPr lang="en-US" dirty="0"/>
          </a:p>
        </p:txBody>
      </p:sp>
      <p:sp>
        <p:nvSpPr>
          <p:cNvPr id="7" name="Date Placeholder 6"/>
          <p:cNvSpPr>
            <a:spLocks noGrp="1"/>
          </p:cNvSpPr>
          <p:nvPr>
            <p:ph type="dt" sz="half" idx="2"/>
          </p:nvPr>
        </p:nvSpPr>
        <p:spPr/>
        <p:txBody>
          <a:bodyPr/>
          <a:lstStyle/>
          <a:p>
            <a:r>
              <a:rPr lang="en-US" smtClean="0"/>
              <a:t>November 2011</a:t>
            </a:r>
            <a:endParaRPr lang="en-US" dirty="0"/>
          </a:p>
        </p:txBody>
      </p:sp>
      <p:sp>
        <p:nvSpPr>
          <p:cNvPr id="8" name="Footer Placeholder 7"/>
          <p:cNvSpPr>
            <a:spLocks noGrp="1"/>
          </p:cNvSpPr>
          <p:nvPr>
            <p:ph type="ftr" sz="quarter" idx="11"/>
          </p:nvPr>
        </p:nvSpPr>
        <p:spPr/>
        <p:txBody>
          <a:bodyPr/>
          <a:lstStyle/>
          <a:p>
            <a:r>
              <a:rPr lang="en-US" smtClean="0"/>
              <a:t>Rolfe, et al.  BCA</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smtClean="0"/>
              <a:t>Rolfe, et al.  BCA</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19</a:t>
            </a:fld>
            <a:endParaRPr lang="en-US" dirty="0"/>
          </a:p>
        </p:txBody>
      </p:sp>
      <p:sp>
        <p:nvSpPr>
          <p:cNvPr id="10" name="Title 9"/>
          <p:cNvSpPr>
            <a:spLocks noGrp="1"/>
          </p:cNvSpPr>
          <p:nvPr>
            <p:ph type="title"/>
          </p:nvPr>
        </p:nvSpPr>
        <p:spPr>
          <a:xfrm>
            <a:off x="685800" y="685800"/>
            <a:ext cx="7772400" cy="457200"/>
          </a:xfrm>
        </p:spPr>
        <p:txBody>
          <a:bodyPr/>
          <a:lstStyle/>
          <a:p>
            <a:r>
              <a:rPr lang="en-US" dirty="0" smtClean="0"/>
              <a:t>Example 1: 802.15.4 Association</a:t>
            </a:r>
            <a:endParaRPr lang="en-US" dirty="0"/>
          </a:p>
        </p:txBody>
      </p:sp>
      <p:sp>
        <p:nvSpPr>
          <p:cNvPr id="12" name="Content Placeholder 2"/>
          <p:cNvSpPr>
            <a:spLocks noGrp="1"/>
          </p:cNvSpPr>
          <p:nvPr>
            <p:ph idx="1"/>
          </p:nvPr>
        </p:nvSpPr>
        <p:spPr>
          <a:xfrm>
            <a:off x="457200" y="1447800"/>
            <a:ext cx="8229600" cy="4678363"/>
          </a:xfrm>
        </p:spPr>
        <p:txBody>
          <a:bodyPr>
            <a:normAutofit fontScale="70000" lnSpcReduction="20000"/>
          </a:bodyPr>
          <a:lstStyle/>
          <a:p>
            <a:r>
              <a:rPr lang="en-US" dirty="0" smtClean="0"/>
              <a:t>Association Request 25 or 20 octets</a:t>
            </a:r>
          </a:p>
          <a:p>
            <a:endParaRPr lang="en-US" dirty="0" smtClean="0"/>
          </a:p>
          <a:p>
            <a:endParaRPr lang="en-US" dirty="0" smtClean="0"/>
          </a:p>
          <a:p>
            <a:pPr>
              <a:buNone/>
            </a:pPr>
            <a:endParaRPr lang="en-US" dirty="0" smtClean="0"/>
          </a:p>
          <a:p>
            <a:r>
              <a:rPr lang="en-US" dirty="0" smtClean="0"/>
              <a:t>Association Response 26 or 21 octets</a:t>
            </a:r>
          </a:p>
          <a:p>
            <a:pPr>
              <a:buNone/>
            </a:pPr>
            <a:endParaRPr lang="en-US" dirty="0" smtClean="0"/>
          </a:p>
          <a:p>
            <a:endParaRPr lang="en-US" dirty="0" smtClean="0"/>
          </a:p>
          <a:p>
            <a:endParaRPr lang="en-US" dirty="0" smtClean="0"/>
          </a:p>
          <a:p>
            <a:endParaRPr lang="en-US" dirty="0" smtClean="0"/>
          </a:p>
          <a:p>
            <a:r>
              <a:rPr lang="en-US" dirty="0" smtClean="0"/>
              <a:t>Use short address to combine {source, destination, PAN ID} uniquely for bi-directional link</a:t>
            </a:r>
          </a:p>
          <a:p>
            <a:pPr lvl="1"/>
            <a:r>
              <a:rPr lang="en-US" dirty="0" smtClean="0"/>
              <a:t>Currently SA assignment method higher layer and/or implementation specific [leave it that way]..reduces to “higher layer assigns it” with existing MAC means for exchanging</a:t>
            </a:r>
          </a:p>
        </p:txBody>
      </p:sp>
      <p:graphicFrame>
        <p:nvGraphicFramePr>
          <p:cNvPr id="13" name="Table 12"/>
          <p:cNvGraphicFramePr>
            <a:graphicFrameLocks noGrp="1"/>
          </p:cNvGraphicFramePr>
          <p:nvPr/>
        </p:nvGraphicFramePr>
        <p:xfrm>
          <a:off x="457200" y="1828801"/>
          <a:ext cx="7391402" cy="914400"/>
        </p:xfrm>
        <a:graphic>
          <a:graphicData uri="http://schemas.openxmlformats.org/drawingml/2006/table">
            <a:tbl>
              <a:tblPr firstRow="1" bandRow="1">
                <a:tableStyleId>{5C22544A-7EE6-4342-B048-85BDC9FD1C3A}</a:tableStyleId>
              </a:tblPr>
              <a:tblGrid>
                <a:gridCol w="1011455"/>
                <a:gridCol w="1011455"/>
                <a:gridCol w="1011455"/>
                <a:gridCol w="1089259"/>
                <a:gridCol w="855846"/>
                <a:gridCol w="622434"/>
                <a:gridCol w="1190195"/>
                <a:gridCol w="599303"/>
              </a:tblGrid>
              <a:tr h="376518">
                <a:tc>
                  <a:txBody>
                    <a:bodyPr/>
                    <a:lstStyle/>
                    <a:p>
                      <a:r>
                        <a:rPr lang="en-US" sz="1400" dirty="0" smtClean="0"/>
                        <a:t>Octets:2</a:t>
                      </a:r>
                      <a:endParaRPr lang="en-US" sz="1400" dirty="0"/>
                    </a:p>
                  </a:txBody>
                  <a:tcPr/>
                </a:tc>
                <a:tc>
                  <a:txBody>
                    <a:bodyPr/>
                    <a:lstStyle/>
                    <a:p>
                      <a:r>
                        <a:rPr lang="en-US" sz="1400" dirty="0" smtClean="0"/>
                        <a:t>8</a:t>
                      </a:r>
                      <a:endParaRPr lang="en-US" sz="1400" dirty="0"/>
                    </a:p>
                  </a:txBody>
                  <a:tcPr/>
                </a:tc>
                <a:tc>
                  <a:txBody>
                    <a:bodyPr/>
                    <a:lstStyle/>
                    <a:p>
                      <a:r>
                        <a:rPr lang="en-US" sz="1400" dirty="0" smtClean="0"/>
                        <a:t>8 or 2</a:t>
                      </a:r>
                      <a:endParaRPr lang="en-US" sz="1400" dirty="0"/>
                    </a:p>
                  </a:txBody>
                  <a:tcPr/>
                </a:tc>
                <a:tc>
                  <a:txBody>
                    <a:bodyPr/>
                    <a:lstStyle/>
                    <a:p>
                      <a:r>
                        <a:rPr lang="en-US" sz="1400" dirty="0" smtClean="0"/>
                        <a:t>2</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2</a:t>
                      </a:r>
                      <a:endParaRPr lang="en-US" sz="1400" dirty="0"/>
                    </a:p>
                  </a:txBody>
                  <a:tcPr/>
                </a:tc>
              </a:tr>
              <a:tr h="537882">
                <a:tc>
                  <a:txBody>
                    <a:bodyPr/>
                    <a:lstStyle/>
                    <a:p>
                      <a:r>
                        <a:rPr lang="en-US" sz="1400" dirty="0" smtClean="0"/>
                        <a:t>FCF</a:t>
                      </a:r>
                      <a:endParaRPr lang="en-US" sz="1400" dirty="0"/>
                    </a:p>
                  </a:txBody>
                  <a:tcPr/>
                </a:tc>
                <a:tc>
                  <a:txBody>
                    <a:bodyPr/>
                    <a:lstStyle/>
                    <a:p>
                      <a:r>
                        <a:rPr lang="en-US" sz="1400" dirty="0" smtClean="0"/>
                        <a:t>Source</a:t>
                      </a:r>
                      <a:r>
                        <a:rPr lang="en-US" sz="1400" baseline="0" dirty="0" smtClean="0"/>
                        <a:t> Address</a:t>
                      </a:r>
                      <a:endParaRPr lang="en-US" sz="1400" dirty="0"/>
                    </a:p>
                  </a:txBody>
                  <a:tcPr/>
                </a:tc>
                <a:tc>
                  <a:txBody>
                    <a:bodyPr/>
                    <a:lstStyle/>
                    <a:p>
                      <a:r>
                        <a:rPr lang="en-US" sz="1400" dirty="0" err="1" smtClean="0"/>
                        <a:t>Dest</a:t>
                      </a:r>
                      <a:r>
                        <a:rPr lang="en-US" sz="1400" dirty="0" smtClean="0"/>
                        <a:t>. Address</a:t>
                      </a:r>
                      <a:endParaRPr lang="en-US" sz="1400" dirty="0"/>
                    </a:p>
                  </a:txBody>
                  <a:tcPr/>
                </a:tc>
                <a:tc>
                  <a:txBody>
                    <a:bodyPr/>
                    <a:lstStyle/>
                    <a:p>
                      <a:r>
                        <a:rPr lang="en-US" sz="1400" dirty="0" err="1" smtClean="0"/>
                        <a:t>Dest</a:t>
                      </a:r>
                      <a:r>
                        <a:rPr lang="en-US" sz="1400" dirty="0" smtClean="0"/>
                        <a:t>.</a:t>
                      </a:r>
                      <a:r>
                        <a:rPr lang="en-US" sz="1400" baseline="0" dirty="0" smtClean="0"/>
                        <a:t> PAN</a:t>
                      </a:r>
                      <a:endParaRPr lang="en-US" sz="1400" dirty="0"/>
                    </a:p>
                  </a:txBody>
                  <a:tcPr/>
                </a:tc>
                <a:tc>
                  <a:txBody>
                    <a:bodyPr/>
                    <a:lstStyle/>
                    <a:p>
                      <a:r>
                        <a:rPr lang="en-US" sz="1400" dirty="0" smtClean="0"/>
                        <a:t>DSN</a:t>
                      </a:r>
                      <a:endParaRPr lang="en-US" sz="1400" dirty="0"/>
                    </a:p>
                  </a:txBody>
                  <a:tcPr/>
                </a:tc>
                <a:tc>
                  <a:txBody>
                    <a:bodyPr/>
                    <a:lstStyle/>
                    <a:p>
                      <a:r>
                        <a:rPr lang="en-US" sz="1400" dirty="0" smtClean="0"/>
                        <a:t>CFID</a:t>
                      </a:r>
                      <a:endParaRPr lang="en-US" sz="1400" dirty="0"/>
                    </a:p>
                  </a:txBody>
                  <a:tcPr/>
                </a:tc>
                <a:tc>
                  <a:txBody>
                    <a:bodyPr/>
                    <a:lstStyle/>
                    <a:p>
                      <a:r>
                        <a:rPr lang="en-US" sz="1400" dirty="0" smtClean="0"/>
                        <a:t>Capability Info</a:t>
                      </a:r>
                      <a:endParaRPr lang="en-US" sz="1400" dirty="0"/>
                    </a:p>
                  </a:txBody>
                  <a:tcPr/>
                </a:tc>
                <a:tc>
                  <a:txBody>
                    <a:bodyPr/>
                    <a:lstStyle/>
                    <a:p>
                      <a:r>
                        <a:rPr lang="en-US" sz="1400" dirty="0" smtClean="0"/>
                        <a:t>FCS</a:t>
                      </a:r>
                      <a:endParaRPr lang="en-US" sz="1400" dirty="0"/>
                    </a:p>
                  </a:txBody>
                  <a:tcPr/>
                </a:tc>
              </a:tr>
            </a:tbl>
          </a:graphicData>
        </a:graphic>
      </p:graphicFrame>
      <p:graphicFrame>
        <p:nvGraphicFramePr>
          <p:cNvPr id="14" name="Table 13"/>
          <p:cNvGraphicFramePr>
            <a:graphicFrameLocks noGrp="1"/>
          </p:cNvGraphicFramePr>
          <p:nvPr/>
        </p:nvGraphicFramePr>
        <p:xfrm>
          <a:off x="533400" y="3200400"/>
          <a:ext cx="7467599" cy="889000"/>
        </p:xfrm>
        <a:graphic>
          <a:graphicData uri="http://schemas.openxmlformats.org/drawingml/2006/table">
            <a:tbl>
              <a:tblPr firstRow="1" bandRow="1">
                <a:tableStyleId>{5C22544A-7EE6-4342-B048-85BDC9FD1C3A}</a:tableStyleId>
              </a:tblPr>
              <a:tblGrid>
                <a:gridCol w="1021882"/>
                <a:gridCol w="1021882"/>
                <a:gridCol w="1021882"/>
                <a:gridCol w="702408"/>
                <a:gridCol w="712505"/>
                <a:gridCol w="628851"/>
                <a:gridCol w="1021882"/>
                <a:gridCol w="822482"/>
                <a:gridCol w="513825"/>
              </a:tblGrid>
              <a:tr h="370840">
                <a:tc>
                  <a:txBody>
                    <a:bodyPr/>
                    <a:lstStyle/>
                    <a:p>
                      <a:r>
                        <a:rPr lang="en-US" sz="1400" dirty="0" smtClean="0"/>
                        <a:t>Octets:2</a:t>
                      </a:r>
                      <a:endParaRPr lang="en-US" sz="1400" dirty="0"/>
                    </a:p>
                  </a:txBody>
                  <a:tcPr/>
                </a:tc>
                <a:tc>
                  <a:txBody>
                    <a:bodyPr/>
                    <a:lstStyle/>
                    <a:p>
                      <a:r>
                        <a:rPr lang="en-US" sz="1400" dirty="0" smtClean="0"/>
                        <a:t>8</a:t>
                      </a:r>
                      <a:endParaRPr lang="en-US" sz="1400" dirty="0"/>
                    </a:p>
                  </a:txBody>
                  <a:tcPr/>
                </a:tc>
                <a:tc>
                  <a:txBody>
                    <a:bodyPr/>
                    <a:lstStyle/>
                    <a:p>
                      <a:r>
                        <a:rPr lang="en-US" sz="1400" dirty="0" smtClean="0"/>
                        <a:t>8 or 2</a:t>
                      </a:r>
                      <a:endParaRPr lang="en-US" sz="1400" dirty="0"/>
                    </a:p>
                  </a:txBody>
                  <a:tcPr/>
                </a:tc>
                <a:tc>
                  <a:txBody>
                    <a:bodyPr/>
                    <a:lstStyle/>
                    <a:p>
                      <a:r>
                        <a:rPr lang="en-US" sz="1400" dirty="0" smtClean="0"/>
                        <a:t>2</a:t>
                      </a:r>
                      <a:endParaRPr lang="en-US" sz="1400" dirty="0"/>
                    </a:p>
                  </a:txBody>
                  <a:tcPr/>
                </a:tc>
                <a:tc>
                  <a:txBody>
                    <a:bodyPr/>
                    <a:lstStyle/>
                    <a:p>
                      <a:r>
                        <a:rPr lang="en-US" sz="1400" dirty="0" smtClean="0"/>
                        <a:t>1</a:t>
                      </a:r>
                      <a:endParaRPr lang="en-US" sz="1400" dirty="0"/>
                    </a:p>
                  </a:txBody>
                  <a:tcPr/>
                </a:tc>
                <a:tc>
                  <a:txBody>
                    <a:bodyPr/>
                    <a:lstStyle/>
                    <a:p>
                      <a:r>
                        <a:rPr lang="en-US" sz="1400" dirty="0" smtClean="0"/>
                        <a:t>1</a:t>
                      </a:r>
                      <a:endParaRPr lang="en-US" sz="1400" dirty="0"/>
                    </a:p>
                  </a:txBody>
                  <a:tcPr/>
                </a:tc>
                <a:tc>
                  <a:txBody>
                    <a:bodyPr/>
                    <a:lstStyle/>
                    <a:p>
                      <a:r>
                        <a:rPr lang="en-US" sz="1400" dirty="0" smtClean="0"/>
                        <a:t>2</a:t>
                      </a:r>
                      <a:endParaRPr lang="en-US" sz="1400" dirty="0"/>
                    </a:p>
                  </a:txBody>
                  <a:tcPr/>
                </a:tc>
                <a:tc>
                  <a:txBody>
                    <a:bodyPr/>
                    <a:lstStyle/>
                    <a:p>
                      <a:r>
                        <a:rPr lang="en-US" sz="1400" dirty="0" smtClean="0"/>
                        <a:t>1</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2</a:t>
                      </a:r>
                    </a:p>
                  </a:txBody>
                  <a:tcPr/>
                </a:tc>
              </a:tr>
              <a:tr h="370840">
                <a:tc>
                  <a:txBody>
                    <a:bodyPr/>
                    <a:lstStyle/>
                    <a:p>
                      <a:r>
                        <a:rPr lang="en-US" sz="1400" dirty="0" smtClean="0"/>
                        <a:t>FCF</a:t>
                      </a:r>
                      <a:endParaRPr lang="en-US" sz="1400" dirty="0"/>
                    </a:p>
                  </a:txBody>
                  <a:tcPr/>
                </a:tc>
                <a:tc>
                  <a:txBody>
                    <a:bodyPr/>
                    <a:lstStyle/>
                    <a:p>
                      <a:r>
                        <a:rPr lang="en-US" sz="1400" dirty="0" smtClean="0"/>
                        <a:t>Source</a:t>
                      </a:r>
                      <a:r>
                        <a:rPr lang="en-US" sz="1400" baseline="0" dirty="0" smtClean="0"/>
                        <a:t> Address</a:t>
                      </a:r>
                      <a:endParaRPr lang="en-US" sz="1400" dirty="0"/>
                    </a:p>
                  </a:txBody>
                  <a:tcPr/>
                </a:tc>
                <a:tc>
                  <a:txBody>
                    <a:bodyPr/>
                    <a:lstStyle/>
                    <a:p>
                      <a:r>
                        <a:rPr lang="en-US" sz="1400" dirty="0" err="1" smtClean="0"/>
                        <a:t>Dest</a:t>
                      </a:r>
                      <a:r>
                        <a:rPr lang="en-US" sz="1400" dirty="0" smtClean="0"/>
                        <a:t>. Address</a:t>
                      </a:r>
                      <a:endParaRPr lang="en-US" sz="1400" dirty="0"/>
                    </a:p>
                  </a:txBody>
                  <a:tcPr/>
                </a:tc>
                <a:tc>
                  <a:txBody>
                    <a:bodyPr/>
                    <a:lstStyle/>
                    <a:p>
                      <a:r>
                        <a:rPr lang="en-US" sz="1400" dirty="0" err="1" smtClean="0"/>
                        <a:t>Dest</a:t>
                      </a:r>
                      <a:r>
                        <a:rPr lang="en-US" sz="1400" baseline="0" dirty="0" smtClean="0"/>
                        <a:t> PAN</a:t>
                      </a:r>
                      <a:endParaRPr lang="en-US" sz="1400" dirty="0"/>
                    </a:p>
                  </a:txBody>
                  <a:tcPr/>
                </a:tc>
                <a:tc>
                  <a:txBody>
                    <a:bodyPr/>
                    <a:lstStyle/>
                    <a:p>
                      <a:r>
                        <a:rPr lang="en-US" sz="1400" dirty="0" smtClean="0"/>
                        <a:t>DSN</a:t>
                      </a:r>
                      <a:endParaRPr lang="en-US" sz="1400" dirty="0"/>
                    </a:p>
                  </a:txBody>
                  <a:tcPr/>
                </a:tc>
                <a:tc>
                  <a:txBody>
                    <a:bodyPr/>
                    <a:lstStyle/>
                    <a:p>
                      <a:r>
                        <a:rPr lang="en-US" sz="1400" dirty="0" smtClean="0"/>
                        <a:t>CFID</a:t>
                      </a:r>
                      <a:endParaRPr lang="en-US" sz="1400" dirty="0"/>
                    </a:p>
                  </a:txBody>
                  <a:tcPr/>
                </a:tc>
                <a:tc>
                  <a:txBody>
                    <a:bodyPr/>
                    <a:lstStyle/>
                    <a:p>
                      <a:r>
                        <a:rPr lang="en-US" sz="1400" dirty="0" smtClean="0"/>
                        <a:t>Short Address</a:t>
                      </a:r>
                      <a:endParaRPr lang="en-US" sz="1400" dirty="0"/>
                    </a:p>
                  </a:txBody>
                  <a:tcPr/>
                </a:tc>
                <a:tc>
                  <a:txBody>
                    <a:bodyPr/>
                    <a:lstStyle/>
                    <a:p>
                      <a:r>
                        <a:rPr lang="en-US" sz="1400" dirty="0" smtClean="0"/>
                        <a:t>Status</a:t>
                      </a:r>
                      <a:endParaRPr lang="en-US" sz="1400" dirty="0"/>
                    </a:p>
                  </a:txBody>
                  <a:tcPr/>
                </a:tc>
                <a:tc>
                  <a:txBody>
                    <a:bodyPr/>
                    <a:lstStyle/>
                    <a:p>
                      <a:r>
                        <a:rPr lang="en-US" sz="1400" dirty="0" smtClean="0"/>
                        <a:t>FCS</a:t>
                      </a:r>
                      <a:endParaRPr lang="en-US" sz="1400" dirty="0"/>
                    </a:p>
                  </a:txBody>
                  <a:tcPr/>
                </a:tc>
              </a:tr>
            </a:tbl>
          </a:graphicData>
        </a:graphic>
      </p:graphicFrame>
      <p:sp>
        <p:nvSpPr>
          <p:cNvPr id="15" name="Date Placeholder 14"/>
          <p:cNvSpPr>
            <a:spLocks noGrp="1"/>
          </p:cNvSpPr>
          <p:nvPr>
            <p:ph type="dt" sz="half" idx="2"/>
          </p:nvPr>
        </p:nvSpPr>
        <p:spPr/>
        <p:txBody>
          <a:bodyPr/>
          <a:lstStyle/>
          <a:p>
            <a:r>
              <a:rPr lang="en-US" smtClean="0"/>
              <a:t>November 2011</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smtClean="0"/>
              <a:t>Rolfe, et al.  BCA</a:t>
            </a:r>
            <a:endParaRPr lang="en-US" dirty="0"/>
          </a:p>
        </p:txBody>
      </p:sp>
      <p:sp>
        <p:nvSpPr>
          <p:cNvPr id="6" name="Slide Number Placeholder 5"/>
          <p:cNvSpPr>
            <a:spLocks noGrp="1"/>
          </p:cNvSpPr>
          <p:nvPr>
            <p:ph type="sldNum" sz="quarter" idx="12"/>
          </p:nvPr>
        </p:nvSpPr>
        <p:spPr/>
        <p:txBody>
          <a:bodyPr/>
          <a:lstStyle/>
          <a:p>
            <a:r>
              <a:rPr lang="en-US"/>
              <a:t>Slide </a:t>
            </a:r>
            <a:fld id="{4E25AFCC-A852-488B-B1BC-69C762374FCE}" type="slidenum">
              <a:rPr lang="en-US"/>
              <a:pPr/>
              <a:t>2</a:t>
            </a:fld>
            <a:endParaRPr lang="en-US"/>
          </a:p>
        </p:txBody>
      </p:sp>
      <p:sp>
        <p:nvSpPr>
          <p:cNvPr id="26626" name="Rectangle 2"/>
          <p:cNvSpPr>
            <a:spLocks noGrp="1" noChangeArrowheads="1"/>
          </p:cNvSpPr>
          <p:nvPr>
            <p:ph type="ctrTitle"/>
          </p:nvPr>
        </p:nvSpPr>
        <p:spPr>
          <a:xfrm>
            <a:off x="685800" y="2286000"/>
            <a:ext cx="7772400" cy="1143000"/>
          </a:xfrm>
        </p:spPr>
        <p:txBody>
          <a:bodyPr/>
          <a:lstStyle/>
          <a:p>
            <a:r>
              <a:rPr lang="en-US" dirty="0" smtClean="0"/>
              <a:t>MPDU Fragmentation</a:t>
            </a:r>
            <a:endParaRPr lang="en-US" dirty="0"/>
          </a:p>
        </p:txBody>
      </p:sp>
      <p:sp>
        <p:nvSpPr>
          <p:cNvPr id="26627" name="Rectangle 3"/>
          <p:cNvSpPr>
            <a:spLocks noGrp="1" noChangeArrowheads="1"/>
          </p:cNvSpPr>
          <p:nvPr>
            <p:ph type="subTitle" idx="1"/>
          </p:nvPr>
        </p:nvSpPr>
        <p:spPr/>
        <p:txBody>
          <a:bodyPr/>
          <a:lstStyle/>
          <a:p>
            <a:r>
              <a:rPr lang="en-US" dirty="0" smtClean="0"/>
              <a:t>Merging and Details</a:t>
            </a:r>
          </a:p>
        </p:txBody>
      </p:sp>
      <p:sp>
        <p:nvSpPr>
          <p:cNvPr id="7" name="Date Placeholder 1"/>
          <p:cNvSpPr>
            <a:spLocks noGrp="1"/>
          </p:cNvSpPr>
          <p:nvPr>
            <p:ph type="dt" sz="half" idx="2"/>
          </p:nvPr>
        </p:nvSpPr>
        <p:spPr>
          <a:xfrm>
            <a:off x="685800" y="378281"/>
            <a:ext cx="1600200" cy="215444"/>
          </a:xfrm>
        </p:spPr>
        <p:txBody>
          <a:bodyPr/>
          <a:lstStyle/>
          <a:p>
            <a:r>
              <a:rPr lang="en-US" smtClean="0"/>
              <a:t>November 2011</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802.15.4 Association</a:t>
            </a:r>
            <a:endParaRPr lang="en-US" dirty="0"/>
          </a:p>
        </p:txBody>
      </p:sp>
      <p:sp>
        <p:nvSpPr>
          <p:cNvPr id="3" name="Content Placeholder 2"/>
          <p:cNvSpPr>
            <a:spLocks noGrp="1"/>
          </p:cNvSpPr>
          <p:nvPr>
            <p:ph idx="1"/>
          </p:nvPr>
        </p:nvSpPr>
        <p:spPr>
          <a:xfrm>
            <a:off x="457200" y="1447800"/>
            <a:ext cx="8229600" cy="4678363"/>
          </a:xfrm>
        </p:spPr>
        <p:txBody>
          <a:bodyPr>
            <a:normAutofit fontScale="92500" lnSpcReduction="10000"/>
          </a:bodyPr>
          <a:lstStyle/>
          <a:p>
            <a:pPr>
              <a:buNone/>
            </a:pPr>
            <a:r>
              <a:rPr lang="en-US" dirty="0" smtClean="0"/>
              <a:t>Notes:</a:t>
            </a:r>
          </a:p>
          <a:p>
            <a:r>
              <a:rPr lang="en-US" dirty="0" smtClean="0"/>
              <a:t>Can be applied to beacon or non-beacon PANs per 15.4-2011</a:t>
            </a:r>
          </a:p>
          <a:p>
            <a:r>
              <a:rPr lang="en-US" dirty="0" smtClean="0"/>
              <a:t>15.4-2011 implies dependence on beacon exchange…but specifies parameters provided by higher layer </a:t>
            </a:r>
          </a:p>
          <a:p>
            <a:pPr lvl="1"/>
            <a:r>
              <a:rPr lang="en-US" dirty="0" smtClean="0"/>
              <a:t>Thus can support other method to ‘discover’ coordinator (i.e. without beacon exchange)</a:t>
            </a:r>
          </a:p>
          <a:p>
            <a:r>
              <a:rPr lang="en-US" dirty="0" smtClean="0"/>
              <a:t>Overloading the meaning of “short address” (been done before)</a:t>
            </a:r>
          </a:p>
          <a:p>
            <a:endParaRPr lang="en-US" dirty="0" smtClean="0"/>
          </a:p>
        </p:txBody>
      </p:sp>
      <p:sp>
        <p:nvSpPr>
          <p:cNvPr id="5" name="Footer Placeholder 4"/>
          <p:cNvSpPr>
            <a:spLocks noGrp="1"/>
          </p:cNvSpPr>
          <p:nvPr>
            <p:ph type="ftr" sz="quarter" idx="11"/>
          </p:nvPr>
        </p:nvSpPr>
        <p:spPr/>
        <p:txBody>
          <a:bodyPr/>
          <a:lstStyle/>
          <a:p>
            <a:r>
              <a:rPr lang="en-US" smtClean="0"/>
              <a:t>Rolfe, et al.  BCA</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20</a:t>
            </a:fld>
            <a:endParaRPr lang="en-US" dirty="0"/>
          </a:p>
        </p:txBody>
      </p:sp>
      <p:sp>
        <p:nvSpPr>
          <p:cNvPr id="7" name="Date Placeholder 6"/>
          <p:cNvSpPr>
            <a:spLocks noGrp="1"/>
          </p:cNvSpPr>
          <p:nvPr>
            <p:ph type="dt" sz="half" idx="2"/>
          </p:nvPr>
        </p:nvSpPr>
        <p:spPr/>
        <p:txBody>
          <a:bodyPr/>
          <a:lstStyle/>
          <a:p>
            <a:r>
              <a:rPr lang="en-US" smtClean="0"/>
              <a:t>November 2011</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2: Context association using MP</a:t>
            </a:r>
            <a:endParaRPr lang="en-US" dirty="0"/>
          </a:p>
        </p:txBody>
      </p:sp>
      <p:sp>
        <p:nvSpPr>
          <p:cNvPr id="3" name="Content Placeholder 2"/>
          <p:cNvSpPr>
            <a:spLocks noGrp="1"/>
          </p:cNvSpPr>
          <p:nvPr>
            <p:ph idx="1"/>
          </p:nvPr>
        </p:nvSpPr>
        <p:spPr>
          <a:xfrm>
            <a:off x="457200" y="1447801"/>
            <a:ext cx="8229600" cy="990600"/>
          </a:xfrm>
        </p:spPr>
        <p:txBody>
          <a:bodyPr>
            <a:normAutofit/>
          </a:bodyPr>
          <a:lstStyle/>
          <a:p>
            <a:r>
              <a:rPr lang="en-US" sz="2800" dirty="0" smtClean="0"/>
              <a:t>Association request using Multi-purpose frame (15.4e)</a:t>
            </a:r>
          </a:p>
        </p:txBody>
      </p:sp>
      <p:sp>
        <p:nvSpPr>
          <p:cNvPr id="5" name="Footer Placeholder 4"/>
          <p:cNvSpPr>
            <a:spLocks noGrp="1"/>
          </p:cNvSpPr>
          <p:nvPr>
            <p:ph type="ftr" sz="quarter" idx="11"/>
          </p:nvPr>
        </p:nvSpPr>
        <p:spPr/>
        <p:txBody>
          <a:bodyPr/>
          <a:lstStyle/>
          <a:p>
            <a:r>
              <a:rPr lang="en-US" smtClean="0"/>
              <a:t>Rolfe, et al.  BCA</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21</a:t>
            </a:fld>
            <a:endParaRPr lang="en-US" dirty="0"/>
          </a:p>
        </p:txBody>
      </p:sp>
      <p:graphicFrame>
        <p:nvGraphicFramePr>
          <p:cNvPr id="7" name="Table 6"/>
          <p:cNvGraphicFramePr>
            <a:graphicFrameLocks noGrp="1"/>
          </p:cNvGraphicFramePr>
          <p:nvPr/>
        </p:nvGraphicFramePr>
        <p:xfrm>
          <a:off x="2438400" y="4267200"/>
          <a:ext cx="1524000" cy="731520"/>
        </p:xfrm>
        <a:graphic>
          <a:graphicData uri="http://schemas.openxmlformats.org/drawingml/2006/table">
            <a:tbl>
              <a:tblPr firstRow="1" bandRow="1">
                <a:tableStyleId>{5C22544A-7EE6-4342-B048-85BDC9FD1C3A}</a:tableStyleId>
              </a:tblPr>
              <a:tblGrid>
                <a:gridCol w="1524000"/>
              </a:tblGrid>
              <a:tr h="342900">
                <a:tc>
                  <a:txBody>
                    <a:bodyPr/>
                    <a:lstStyle/>
                    <a:p>
                      <a:r>
                        <a:rPr lang="en-US" dirty="0" smtClean="0"/>
                        <a:t>Octets:2</a:t>
                      </a:r>
                      <a:endParaRPr lang="en-US" dirty="0"/>
                    </a:p>
                  </a:txBody>
                  <a:tcPr/>
                </a:tc>
              </a:tr>
              <a:tr h="342900">
                <a:tc>
                  <a:txBody>
                    <a:bodyPr/>
                    <a:lstStyle/>
                    <a:p>
                      <a:r>
                        <a:rPr lang="en-US" dirty="0" smtClean="0"/>
                        <a:t>IE Descriptor</a:t>
                      </a:r>
                      <a:endParaRPr lang="en-US" dirty="0"/>
                    </a:p>
                  </a:txBody>
                  <a:tcPr/>
                </a:tc>
              </a:tr>
            </a:tbl>
          </a:graphicData>
        </a:graphic>
      </p:graphicFrame>
      <p:graphicFrame>
        <p:nvGraphicFramePr>
          <p:cNvPr id="8" name="Table 7"/>
          <p:cNvGraphicFramePr>
            <a:graphicFrameLocks noGrp="1"/>
          </p:cNvGraphicFramePr>
          <p:nvPr/>
        </p:nvGraphicFramePr>
        <p:xfrm>
          <a:off x="2590800" y="2057400"/>
          <a:ext cx="5867399" cy="889000"/>
        </p:xfrm>
        <a:graphic>
          <a:graphicData uri="http://schemas.openxmlformats.org/drawingml/2006/table">
            <a:tbl>
              <a:tblPr firstRow="1" bandRow="1">
                <a:tableStyleId>{5C22544A-7EE6-4342-B048-85BDC9FD1C3A}</a:tableStyleId>
              </a:tblPr>
              <a:tblGrid>
                <a:gridCol w="1082179"/>
                <a:gridCol w="1043690"/>
                <a:gridCol w="1445591"/>
                <a:gridCol w="1762540"/>
                <a:gridCol w="533399"/>
              </a:tblGrid>
              <a:tr h="370840">
                <a:tc>
                  <a:txBody>
                    <a:bodyPr/>
                    <a:lstStyle/>
                    <a:p>
                      <a:r>
                        <a:rPr lang="en-US" sz="1400" dirty="0" smtClean="0"/>
                        <a:t>Octets:2</a:t>
                      </a:r>
                      <a:endParaRPr lang="en-US" sz="1400" dirty="0"/>
                    </a:p>
                  </a:txBody>
                  <a:tcPr/>
                </a:tc>
                <a:tc>
                  <a:txBody>
                    <a:bodyPr/>
                    <a:lstStyle/>
                    <a:p>
                      <a:r>
                        <a:rPr lang="en-US" sz="1400" dirty="0" smtClean="0"/>
                        <a:t>8</a:t>
                      </a:r>
                      <a:endParaRPr lang="en-US" sz="1400" dirty="0"/>
                    </a:p>
                  </a:txBody>
                  <a:tcPr/>
                </a:tc>
                <a:tc>
                  <a:txBody>
                    <a:bodyPr/>
                    <a:lstStyle/>
                    <a:p>
                      <a:r>
                        <a:rPr lang="en-US" sz="1400" dirty="0" smtClean="0"/>
                        <a:t>8*</a:t>
                      </a:r>
                      <a:endParaRPr lang="en-US" sz="1400" dirty="0"/>
                    </a:p>
                  </a:txBody>
                  <a:tcPr/>
                </a:tc>
                <a:tc>
                  <a:txBody>
                    <a:bodyPr/>
                    <a:lstStyle/>
                    <a:p>
                      <a:endParaRPr lang="en-US" sz="1400" dirty="0"/>
                    </a:p>
                  </a:txBody>
                  <a:tcPr/>
                </a:tc>
                <a:tc>
                  <a:txBody>
                    <a:bodyPr/>
                    <a:lstStyle/>
                    <a:p>
                      <a:r>
                        <a:rPr lang="en-US" sz="1400" dirty="0" smtClean="0"/>
                        <a:t>2</a:t>
                      </a:r>
                      <a:endParaRPr lang="en-US" sz="1400" dirty="0"/>
                    </a:p>
                  </a:txBody>
                  <a:tcPr/>
                </a:tc>
              </a:tr>
              <a:tr h="370840">
                <a:tc>
                  <a:txBody>
                    <a:bodyPr/>
                    <a:lstStyle/>
                    <a:p>
                      <a:r>
                        <a:rPr lang="en-US" sz="1400" dirty="0" smtClean="0"/>
                        <a:t>FCF</a:t>
                      </a:r>
                      <a:endParaRPr lang="en-US" sz="1400" dirty="0"/>
                    </a:p>
                  </a:txBody>
                  <a:tcPr/>
                </a:tc>
                <a:tc>
                  <a:txBody>
                    <a:bodyPr/>
                    <a:lstStyle/>
                    <a:p>
                      <a:r>
                        <a:rPr lang="en-US" sz="1400" dirty="0" smtClean="0"/>
                        <a:t>Source</a:t>
                      </a:r>
                      <a:r>
                        <a:rPr lang="en-US" sz="1400" baseline="0" dirty="0" smtClean="0"/>
                        <a:t> Address</a:t>
                      </a:r>
                      <a:endParaRPr lang="en-US" sz="1400" dirty="0"/>
                    </a:p>
                  </a:txBody>
                  <a:tcPr/>
                </a:tc>
                <a:tc>
                  <a:txBody>
                    <a:bodyPr/>
                    <a:lstStyle/>
                    <a:p>
                      <a:r>
                        <a:rPr lang="en-US" sz="1400" dirty="0" smtClean="0"/>
                        <a:t>Destination Address</a:t>
                      </a:r>
                      <a:endParaRPr lang="en-US" sz="1400" dirty="0"/>
                    </a:p>
                  </a:txBody>
                  <a:tcPr/>
                </a:tc>
                <a:tc>
                  <a:txBody>
                    <a:bodyPr/>
                    <a:lstStyle/>
                    <a:p>
                      <a:r>
                        <a:rPr lang="en-US" sz="1400" dirty="0" smtClean="0"/>
                        <a:t>LECIM Assoc IE</a:t>
                      </a:r>
                      <a:endParaRPr lang="en-US" sz="1400" dirty="0"/>
                    </a:p>
                  </a:txBody>
                  <a:tcPr/>
                </a:tc>
                <a:tc>
                  <a:txBody>
                    <a:bodyPr/>
                    <a:lstStyle/>
                    <a:p>
                      <a:r>
                        <a:rPr lang="en-US" sz="1400" dirty="0" smtClean="0"/>
                        <a:t>FCS</a:t>
                      </a:r>
                      <a:endParaRPr lang="en-US" sz="1400" dirty="0"/>
                    </a:p>
                  </a:txBody>
                  <a:tcPr/>
                </a:tc>
              </a:tr>
            </a:tbl>
          </a:graphicData>
        </a:graphic>
      </p:graphicFrame>
      <p:graphicFrame>
        <p:nvGraphicFramePr>
          <p:cNvPr id="10" name="Table 9"/>
          <p:cNvGraphicFramePr>
            <a:graphicFrameLocks noGrp="1"/>
          </p:cNvGraphicFramePr>
          <p:nvPr/>
        </p:nvGraphicFramePr>
        <p:xfrm>
          <a:off x="5181600" y="4191000"/>
          <a:ext cx="3048000" cy="741680"/>
        </p:xfrm>
        <a:graphic>
          <a:graphicData uri="http://schemas.openxmlformats.org/drawingml/2006/table">
            <a:tbl>
              <a:tblPr firstRow="1" bandRow="1">
                <a:tableStyleId>{5C22544A-7EE6-4342-B048-85BDC9FD1C3A}</a:tableStyleId>
              </a:tblPr>
              <a:tblGrid>
                <a:gridCol w="1686128"/>
                <a:gridCol w="1361872"/>
              </a:tblGrid>
              <a:tr h="370840">
                <a:tc>
                  <a:txBody>
                    <a:bodyPr/>
                    <a:lstStyle/>
                    <a:p>
                      <a:r>
                        <a:rPr lang="en-US" dirty="0" smtClean="0"/>
                        <a:t>Octets:2</a:t>
                      </a:r>
                      <a:endParaRPr lang="en-US" dirty="0"/>
                    </a:p>
                  </a:txBody>
                  <a:tcPr/>
                </a:tc>
                <a:tc>
                  <a:txBody>
                    <a:bodyPr/>
                    <a:lstStyle/>
                    <a:p>
                      <a:r>
                        <a:rPr lang="en-US" dirty="0" smtClean="0"/>
                        <a:t>2</a:t>
                      </a:r>
                      <a:endParaRPr lang="en-US" dirty="0"/>
                    </a:p>
                  </a:txBody>
                  <a:tcPr/>
                </a:tc>
              </a:tr>
              <a:tr h="370840">
                <a:tc>
                  <a:txBody>
                    <a:bodyPr/>
                    <a:lstStyle/>
                    <a:p>
                      <a:r>
                        <a:rPr lang="en-US" dirty="0" smtClean="0"/>
                        <a:t>IE Descriptor</a:t>
                      </a:r>
                      <a:endParaRPr lang="en-US" dirty="0"/>
                    </a:p>
                  </a:txBody>
                  <a:tcPr/>
                </a:tc>
                <a:tc>
                  <a:txBody>
                    <a:bodyPr/>
                    <a:lstStyle/>
                    <a:p>
                      <a:r>
                        <a:rPr lang="en-US" dirty="0" smtClean="0"/>
                        <a:t>Context ID</a:t>
                      </a:r>
                      <a:endParaRPr lang="en-US" dirty="0"/>
                    </a:p>
                  </a:txBody>
                  <a:tcPr/>
                </a:tc>
              </a:tr>
            </a:tbl>
          </a:graphicData>
        </a:graphic>
      </p:graphicFrame>
      <p:sp>
        <p:nvSpPr>
          <p:cNvPr id="13" name="Content Placeholder 2"/>
          <p:cNvSpPr txBox="1">
            <a:spLocks/>
          </p:cNvSpPr>
          <p:nvPr/>
        </p:nvSpPr>
        <p:spPr>
          <a:xfrm>
            <a:off x="457200" y="3276600"/>
            <a:ext cx="8229600" cy="990600"/>
          </a:xfrm>
          <a:prstGeom prst="rect">
            <a:avLst/>
          </a:prstGeom>
        </p:spPr>
        <p:txBody>
          <a:bodyPr vert="horz" lIns="91440" tIns="45720" rIns="91440" bIns="45720" rtlCol="0">
            <a:normAutofit fontScale="92500"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000" b="0" i="0" u="none" strike="noStrike" kern="1200" cap="none" spc="0" normalizeH="0" baseline="0" noProof="0" dirty="0" smtClean="0">
                <a:ln>
                  <a:noFill/>
                </a:ln>
                <a:solidFill>
                  <a:schemeClr val="tx1"/>
                </a:solidFill>
                <a:effectLst/>
                <a:uLnTx/>
                <a:uFillTx/>
                <a:latin typeface="+mn-lt"/>
                <a:ea typeface="+mn-ea"/>
                <a:cs typeface="+mn-cs"/>
              </a:rPr>
              <a:t>LECIM Context Association IE</a:t>
            </a:r>
          </a:p>
          <a:p>
            <a:pPr marL="342900" marR="0" lvl="0" indent="-342900" algn="l" defTabSz="914400" rtl="0" eaLnBrk="1" fontAlgn="auto" latinLnBrk="0" hangingPunct="1">
              <a:lnSpc>
                <a:spcPct val="100000"/>
              </a:lnSpc>
              <a:spcBef>
                <a:spcPct val="20000"/>
              </a:spcBef>
              <a:spcAft>
                <a:spcPts val="0"/>
              </a:spcAft>
              <a:buClrTx/>
              <a:buSzTx/>
              <a:tabLst/>
              <a:defRPr/>
            </a:pPr>
            <a:r>
              <a:rPr lang="en-US" sz="3000" dirty="0" smtClean="0">
                <a:latin typeface="+mn-lt"/>
              </a:rPr>
              <a:t>Request:	16 octets	   	Response: 22 Octets</a:t>
            </a: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4" name="Content Placeholder 2"/>
          <p:cNvSpPr txBox="1">
            <a:spLocks/>
          </p:cNvSpPr>
          <p:nvPr/>
        </p:nvSpPr>
        <p:spPr>
          <a:xfrm>
            <a:off x="304800" y="5105400"/>
            <a:ext cx="8229600" cy="990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6" name="Rectangle 15"/>
          <p:cNvSpPr/>
          <p:nvPr/>
        </p:nvSpPr>
        <p:spPr>
          <a:xfrm>
            <a:off x="609600" y="5066740"/>
            <a:ext cx="8001000" cy="1791260"/>
          </a:xfrm>
          <a:prstGeom prst="rect">
            <a:avLst/>
          </a:prstGeom>
        </p:spPr>
        <p:txBody>
          <a:bodyPr wrap="square">
            <a:spAutoFit/>
          </a:bodyPr>
          <a:lstStyle/>
          <a:p>
            <a:pPr marL="342900" lvl="0" indent="-342900">
              <a:spcBef>
                <a:spcPct val="20000"/>
              </a:spcBef>
              <a:buFont typeface="Arial" pitchFamily="34" charset="0"/>
              <a:buChar char="•"/>
              <a:defRPr/>
            </a:pPr>
            <a:r>
              <a:rPr lang="en-US" sz="2400" dirty="0" smtClean="0">
                <a:latin typeface="+mn-lt"/>
              </a:rPr>
              <a:t>Broadcast request (Source address only)</a:t>
            </a:r>
          </a:p>
          <a:p>
            <a:pPr marL="342900" lvl="0" indent="-342900">
              <a:spcBef>
                <a:spcPct val="20000"/>
              </a:spcBef>
              <a:buFont typeface="Arial" pitchFamily="34" charset="0"/>
              <a:buChar char="•"/>
              <a:defRPr/>
            </a:pPr>
            <a:r>
              <a:rPr lang="en-US" sz="2400" dirty="0" smtClean="0">
                <a:latin typeface="+mn-lt"/>
              </a:rPr>
              <a:t>Directed response (both)</a:t>
            </a:r>
          </a:p>
          <a:p>
            <a:pPr marL="342900" lvl="0" indent="-342900">
              <a:spcBef>
                <a:spcPct val="20000"/>
              </a:spcBef>
              <a:buFont typeface="Arial" pitchFamily="34" charset="0"/>
              <a:buChar char="•"/>
              <a:defRPr/>
            </a:pPr>
            <a:r>
              <a:rPr lang="en-US" sz="2400" dirty="0" smtClean="0">
                <a:latin typeface="+mn-lt"/>
              </a:rPr>
              <a:t>Can follow with other ‘discovery’ messages </a:t>
            </a:r>
          </a:p>
          <a:p>
            <a:pPr marL="342900" lvl="0" indent="-342900">
              <a:spcBef>
                <a:spcPct val="20000"/>
              </a:spcBef>
              <a:defRPr/>
            </a:pPr>
            <a:endParaRPr lang="en-US" sz="2400" dirty="0" smtClean="0"/>
          </a:p>
        </p:txBody>
      </p:sp>
      <p:sp>
        <p:nvSpPr>
          <p:cNvPr id="15" name="Date Placeholder 14"/>
          <p:cNvSpPr>
            <a:spLocks noGrp="1"/>
          </p:cNvSpPr>
          <p:nvPr>
            <p:ph type="dt" sz="half" idx="2"/>
          </p:nvPr>
        </p:nvSpPr>
        <p:spPr/>
        <p:txBody>
          <a:bodyPr/>
          <a:lstStyle/>
          <a:p>
            <a:r>
              <a:rPr lang="en-US" smtClean="0"/>
              <a:t>November 2011</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sz="3200" dirty="0" smtClean="0"/>
              <a:t>Example CID Assignment Exchange</a:t>
            </a:r>
            <a:endParaRPr lang="en-US" sz="3200" dirty="0"/>
          </a:p>
        </p:txBody>
      </p:sp>
      <p:sp>
        <p:nvSpPr>
          <p:cNvPr id="5" name="Footer Placeholder 4"/>
          <p:cNvSpPr>
            <a:spLocks noGrp="1"/>
          </p:cNvSpPr>
          <p:nvPr>
            <p:ph type="ftr" sz="quarter" idx="11"/>
          </p:nvPr>
        </p:nvSpPr>
        <p:spPr/>
        <p:txBody>
          <a:bodyPr/>
          <a:lstStyle/>
          <a:p>
            <a:r>
              <a:rPr lang="en-US" smtClean="0"/>
              <a:t>Rolfe, et al.  BCA</a:t>
            </a:r>
            <a:endParaRPr lang="en-US" dirty="0"/>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22</a:t>
            </a:fld>
            <a:endParaRPr lang="en-US" dirty="0"/>
          </a:p>
        </p:txBody>
      </p:sp>
      <p:pic>
        <p:nvPicPr>
          <p:cNvPr id="3074" name="Picture 2"/>
          <p:cNvPicPr>
            <a:picLocks noChangeAspect="1" noChangeArrowheads="1"/>
          </p:cNvPicPr>
          <p:nvPr/>
        </p:nvPicPr>
        <p:blipFill>
          <a:blip r:embed="rId2" cstate="print"/>
          <a:srcRect/>
          <a:stretch>
            <a:fillRect/>
          </a:stretch>
        </p:blipFill>
        <p:spPr bwMode="auto">
          <a:xfrm>
            <a:off x="609600" y="2003517"/>
            <a:ext cx="7848600" cy="4073432"/>
          </a:xfrm>
          <a:prstGeom prst="rect">
            <a:avLst/>
          </a:prstGeom>
          <a:noFill/>
          <a:ln w="9525">
            <a:noFill/>
            <a:miter lim="800000"/>
            <a:headEnd/>
            <a:tailEnd/>
          </a:ln>
        </p:spPr>
      </p:pic>
      <p:sp>
        <p:nvSpPr>
          <p:cNvPr id="8" name="Date Placeholder 7"/>
          <p:cNvSpPr>
            <a:spLocks noGrp="1"/>
          </p:cNvSpPr>
          <p:nvPr>
            <p:ph type="dt" sz="half" idx="2"/>
          </p:nvPr>
        </p:nvSpPr>
        <p:spPr/>
        <p:txBody>
          <a:bodyPr/>
          <a:lstStyle/>
          <a:p>
            <a:r>
              <a:rPr lang="en-US" smtClean="0"/>
              <a:t>November 2011</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by close of Atlanta</a:t>
            </a:r>
            <a:endParaRPr lang="en-US" dirty="0"/>
          </a:p>
        </p:txBody>
      </p:sp>
      <p:sp>
        <p:nvSpPr>
          <p:cNvPr id="3" name="Content Placeholder 2"/>
          <p:cNvSpPr>
            <a:spLocks noGrp="1"/>
          </p:cNvSpPr>
          <p:nvPr>
            <p:ph idx="1"/>
          </p:nvPr>
        </p:nvSpPr>
        <p:spPr>
          <a:xfrm>
            <a:off x="685800" y="2667000"/>
            <a:ext cx="7772400" cy="1600200"/>
          </a:xfrm>
        </p:spPr>
        <p:txBody>
          <a:bodyPr/>
          <a:lstStyle/>
          <a:p>
            <a:pPr algn="ctr">
              <a:buNone/>
            </a:pPr>
            <a:r>
              <a:rPr lang="en-US" b="1" dirty="0" smtClean="0"/>
              <a:t>Consolidate contributions into a merged fragmentation baseline</a:t>
            </a:r>
            <a:endParaRPr lang="en-US" b="1" dirty="0"/>
          </a:p>
        </p:txBody>
      </p:sp>
      <p:sp>
        <p:nvSpPr>
          <p:cNvPr id="4" name="Footer Placeholder 3"/>
          <p:cNvSpPr>
            <a:spLocks noGrp="1"/>
          </p:cNvSpPr>
          <p:nvPr>
            <p:ph type="ftr" sz="quarter" idx="11"/>
          </p:nvPr>
        </p:nvSpPr>
        <p:spPr/>
        <p:txBody>
          <a:bodyPr/>
          <a:lstStyle/>
          <a:p>
            <a:r>
              <a:rPr lang="en-US" smtClean="0"/>
              <a:t>Rolfe, et al.  BCA</a:t>
            </a:r>
            <a:endParaRPr lang="en-US"/>
          </a:p>
        </p:txBody>
      </p:sp>
      <p:sp>
        <p:nvSpPr>
          <p:cNvPr id="5" name="Slide Number Placeholder 4"/>
          <p:cNvSpPr>
            <a:spLocks noGrp="1"/>
          </p:cNvSpPr>
          <p:nvPr>
            <p:ph type="sldNum" sz="quarter" idx="12"/>
          </p:nvPr>
        </p:nvSpPr>
        <p:spPr/>
        <p:txBody>
          <a:bodyPr/>
          <a:lstStyle/>
          <a:p>
            <a:r>
              <a:rPr lang="en-US" smtClean="0"/>
              <a:t>Slide </a:t>
            </a:r>
            <a:fld id="{1F9E5428-4D2C-4483-A3F5-C5C164D6BD5B}" type="slidenum">
              <a:rPr lang="en-US" smtClean="0"/>
              <a:pPr/>
              <a:t>3</a:t>
            </a:fld>
            <a:endParaRPr lang="en-US"/>
          </a:p>
        </p:txBody>
      </p:sp>
      <p:sp>
        <p:nvSpPr>
          <p:cNvPr id="6" name="Date Placeholder 5"/>
          <p:cNvSpPr>
            <a:spLocks noGrp="1"/>
          </p:cNvSpPr>
          <p:nvPr>
            <p:ph type="dt" sz="half" idx="2"/>
          </p:nvPr>
        </p:nvSpPr>
        <p:spPr/>
        <p:txBody>
          <a:bodyPr/>
          <a:lstStyle/>
          <a:p>
            <a:r>
              <a:rPr lang="en-US" smtClean="0"/>
              <a:t>November 2011</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smtClean="0"/>
              <a:t>Rolfe, et al.  BCA</a:t>
            </a:r>
            <a:endParaRPr lang="en-US"/>
          </a:p>
        </p:txBody>
      </p:sp>
      <p:sp>
        <p:nvSpPr>
          <p:cNvPr id="6" name="Slide Number Placeholder 5"/>
          <p:cNvSpPr>
            <a:spLocks noGrp="1"/>
          </p:cNvSpPr>
          <p:nvPr>
            <p:ph type="sldNum" sz="quarter" idx="12"/>
          </p:nvPr>
        </p:nvSpPr>
        <p:spPr/>
        <p:txBody>
          <a:bodyPr/>
          <a:lstStyle/>
          <a:p>
            <a:r>
              <a:rPr lang="en-US"/>
              <a:t>Slide </a:t>
            </a:r>
            <a:fld id="{C36BDE19-1AD4-4BD8-8097-4477A34E0BDF}" type="slidenum">
              <a:rPr lang="en-US"/>
              <a:pPr/>
              <a:t>4</a:t>
            </a:fld>
            <a:endParaRPr lang="en-US"/>
          </a:p>
        </p:txBody>
      </p:sp>
      <p:sp>
        <p:nvSpPr>
          <p:cNvPr id="4098" name="Rectangle 2"/>
          <p:cNvSpPr>
            <a:spLocks noGrp="1" noChangeArrowheads="1"/>
          </p:cNvSpPr>
          <p:nvPr>
            <p:ph type="title"/>
          </p:nvPr>
        </p:nvSpPr>
        <p:spPr>
          <a:ln/>
        </p:spPr>
        <p:txBody>
          <a:bodyPr/>
          <a:lstStyle/>
          <a:p>
            <a:r>
              <a:rPr lang="en-US" sz="3200" dirty="0" smtClean="0"/>
              <a:t>Content</a:t>
            </a:r>
            <a:endParaRPr lang="en-US" sz="3200" dirty="0"/>
          </a:p>
        </p:txBody>
      </p:sp>
      <p:sp>
        <p:nvSpPr>
          <p:cNvPr id="4099" name="Rectangle 3"/>
          <p:cNvSpPr>
            <a:spLocks noGrp="1" noChangeArrowheads="1"/>
          </p:cNvSpPr>
          <p:nvPr>
            <p:ph type="body" idx="1"/>
          </p:nvPr>
        </p:nvSpPr>
        <p:spPr>
          <a:ln/>
        </p:spPr>
        <p:txBody>
          <a:bodyPr/>
          <a:lstStyle/>
          <a:p>
            <a:r>
              <a:rPr lang="en-US" sz="2800" dirty="0" smtClean="0"/>
              <a:t>Sources</a:t>
            </a:r>
          </a:p>
          <a:p>
            <a:r>
              <a:rPr lang="en-US" sz="2800" dirty="0" smtClean="0"/>
              <a:t>Progress since September</a:t>
            </a:r>
          </a:p>
          <a:p>
            <a:r>
              <a:rPr lang="en-US" sz="2800" dirty="0" smtClean="0"/>
              <a:t>Acknowledgement scheme </a:t>
            </a:r>
          </a:p>
          <a:p>
            <a:r>
              <a:rPr lang="en-US" sz="2800" dirty="0" smtClean="0"/>
              <a:t>CID Assignment</a:t>
            </a:r>
          </a:p>
          <a:p>
            <a:r>
              <a:rPr lang="en-US" sz="2800" dirty="0" smtClean="0"/>
              <a:t>Fragment validation</a:t>
            </a:r>
          </a:p>
          <a:p>
            <a:r>
              <a:rPr lang="en-US" sz="2800" dirty="0" smtClean="0"/>
              <a:t>Fragment contraction details  </a:t>
            </a:r>
          </a:p>
          <a:p>
            <a:endParaRPr lang="en-US" sz="2800" dirty="0"/>
          </a:p>
        </p:txBody>
      </p:sp>
      <p:sp>
        <p:nvSpPr>
          <p:cNvPr id="7" name="Date Placeholder 1"/>
          <p:cNvSpPr>
            <a:spLocks noGrp="1"/>
          </p:cNvSpPr>
          <p:nvPr>
            <p:ph type="dt" sz="half" idx="2"/>
          </p:nvPr>
        </p:nvSpPr>
        <p:spPr>
          <a:xfrm>
            <a:off x="685800" y="378281"/>
            <a:ext cx="1600200" cy="215444"/>
          </a:xfrm>
        </p:spPr>
        <p:txBody>
          <a:bodyPr/>
          <a:lstStyle/>
          <a:p>
            <a:r>
              <a:rPr lang="en-US" smtClean="0"/>
              <a:t>November 2011</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Sources</a:t>
            </a:r>
            <a:endParaRPr lang="en-US" dirty="0"/>
          </a:p>
        </p:txBody>
      </p:sp>
      <p:graphicFrame>
        <p:nvGraphicFramePr>
          <p:cNvPr id="7" name="Content Placeholder 6"/>
          <p:cNvGraphicFramePr>
            <a:graphicFrameLocks noGrp="1"/>
          </p:cNvGraphicFramePr>
          <p:nvPr>
            <p:ph idx="1"/>
          </p:nvPr>
        </p:nvGraphicFramePr>
        <p:xfrm>
          <a:off x="685800" y="2209800"/>
          <a:ext cx="7772400" cy="1615440"/>
        </p:xfrm>
        <a:graphic>
          <a:graphicData uri="http://schemas.openxmlformats.org/drawingml/2006/table">
            <a:tbl>
              <a:tblPr firstRow="1" bandRow="1">
                <a:tableStyleId>{5C22544A-7EE6-4342-B048-85BDC9FD1C3A}</a:tableStyleId>
              </a:tblPr>
              <a:tblGrid>
                <a:gridCol w="2438400"/>
                <a:gridCol w="5334000"/>
              </a:tblGrid>
              <a:tr h="403860">
                <a:tc>
                  <a:txBody>
                    <a:bodyPr/>
                    <a:lstStyle/>
                    <a:p>
                      <a:r>
                        <a:rPr lang="en-US" dirty="0" smtClean="0"/>
                        <a:t>Document #</a:t>
                      </a:r>
                      <a:endParaRPr lang="en-US" dirty="0"/>
                    </a:p>
                  </a:txBody>
                  <a:tcPr/>
                </a:tc>
                <a:tc>
                  <a:txBody>
                    <a:bodyPr/>
                    <a:lstStyle/>
                    <a:p>
                      <a:r>
                        <a:rPr lang="en-US" dirty="0" smtClean="0"/>
                        <a:t>Title,</a:t>
                      </a:r>
                      <a:endParaRPr lang="en-US" dirty="0"/>
                    </a:p>
                  </a:txBody>
                  <a:tcPr/>
                </a:tc>
              </a:tr>
              <a:tr h="403860">
                <a:tc>
                  <a:txBody>
                    <a:bodyPr/>
                    <a:lstStyle/>
                    <a:p>
                      <a:r>
                        <a:rPr lang="en-US" dirty="0" smtClean="0"/>
                        <a:t>15-11-0631-01-004k</a:t>
                      </a:r>
                    </a:p>
                  </a:txBody>
                  <a:tcPr/>
                </a:tc>
                <a:tc>
                  <a:txBody>
                    <a:bodyPr/>
                    <a:lstStyle/>
                    <a:p>
                      <a:r>
                        <a:rPr lang="en-US" dirty="0" smtClean="0"/>
                        <a:t>Acknowledgement Scheme for 4k Fragmentation</a:t>
                      </a:r>
                      <a:endParaRPr lang="en-US" dirty="0"/>
                    </a:p>
                  </a:txBody>
                  <a:tcPr/>
                </a:tc>
              </a:tr>
              <a:tr h="4038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15-11-0589-00-004k</a:t>
                      </a:r>
                    </a:p>
                  </a:txBody>
                  <a:tcPr/>
                </a:tc>
                <a:tc>
                  <a:txBody>
                    <a:bodyPr/>
                    <a:lstStyle/>
                    <a:p>
                      <a:r>
                        <a:rPr lang="en-US" dirty="0" smtClean="0"/>
                        <a:t>MPDU Fragmentation update</a:t>
                      </a:r>
                      <a:endParaRPr lang="en-US" dirty="0"/>
                    </a:p>
                  </a:txBody>
                  <a:tcPr/>
                </a:tc>
              </a:tr>
              <a:tr h="4038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15-11-0478-02-004k</a:t>
                      </a:r>
                    </a:p>
                  </a:txBody>
                  <a:tcPr/>
                </a:tc>
                <a:tc>
                  <a:txBody>
                    <a:bodyPr/>
                    <a:lstStyle/>
                    <a:p>
                      <a:r>
                        <a:rPr lang="en-US" dirty="0" smtClean="0"/>
                        <a:t>MPDU Fragmentation for TG4k</a:t>
                      </a:r>
                      <a:endParaRPr lang="en-US" dirty="0"/>
                    </a:p>
                  </a:txBody>
                  <a:tcPr/>
                </a:tc>
              </a:tr>
            </a:tbl>
          </a:graphicData>
        </a:graphic>
      </p:graphicFrame>
      <p:sp>
        <p:nvSpPr>
          <p:cNvPr id="4" name="Footer Placeholder 3"/>
          <p:cNvSpPr>
            <a:spLocks noGrp="1"/>
          </p:cNvSpPr>
          <p:nvPr>
            <p:ph type="ftr" sz="quarter" idx="11"/>
          </p:nvPr>
        </p:nvSpPr>
        <p:spPr/>
        <p:txBody>
          <a:bodyPr/>
          <a:lstStyle/>
          <a:p>
            <a:r>
              <a:rPr lang="en-US" smtClean="0"/>
              <a:t>Rolfe, et al.  BCA</a:t>
            </a:r>
            <a:endParaRPr lang="en-US" dirty="0"/>
          </a:p>
        </p:txBody>
      </p:sp>
      <p:sp>
        <p:nvSpPr>
          <p:cNvPr id="5" name="Slide Number Placeholder 4"/>
          <p:cNvSpPr>
            <a:spLocks noGrp="1"/>
          </p:cNvSpPr>
          <p:nvPr>
            <p:ph type="sldNum" sz="quarter" idx="12"/>
          </p:nvPr>
        </p:nvSpPr>
        <p:spPr/>
        <p:txBody>
          <a:bodyPr/>
          <a:lstStyle/>
          <a:p>
            <a:r>
              <a:rPr lang="en-US" smtClean="0"/>
              <a:t>Slide </a:t>
            </a:r>
            <a:fld id="{1F9E5428-4D2C-4483-A3F5-C5C164D6BD5B}" type="slidenum">
              <a:rPr lang="en-US" smtClean="0"/>
              <a:pPr/>
              <a:t>5</a:t>
            </a:fld>
            <a:endParaRPr lang="en-US"/>
          </a:p>
        </p:txBody>
      </p:sp>
      <p:sp>
        <p:nvSpPr>
          <p:cNvPr id="6" name="Date Placeholder 5"/>
          <p:cNvSpPr>
            <a:spLocks noGrp="1"/>
          </p:cNvSpPr>
          <p:nvPr>
            <p:ph type="dt" sz="half" idx="2"/>
          </p:nvPr>
        </p:nvSpPr>
        <p:spPr/>
        <p:txBody>
          <a:bodyPr/>
          <a:lstStyle/>
          <a:p>
            <a:r>
              <a:rPr lang="en-US" smtClean="0"/>
              <a:t>November 2011</a:t>
            </a:r>
            <a:endParaRPr lang="en-US" dirty="0"/>
          </a:p>
        </p:txBody>
      </p:sp>
      <p:sp>
        <p:nvSpPr>
          <p:cNvPr id="8" name="TextBox 7"/>
          <p:cNvSpPr txBox="1"/>
          <p:nvPr/>
        </p:nvSpPr>
        <p:spPr>
          <a:xfrm>
            <a:off x="533400" y="1447800"/>
            <a:ext cx="7848600" cy="707886"/>
          </a:xfrm>
          <a:prstGeom prst="rect">
            <a:avLst/>
          </a:prstGeom>
          <a:noFill/>
        </p:spPr>
        <p:txBody>
          <a:bodyPr wrap="square" rtlCol="0">
            <a:spAutoFit/>
          </a:bodyPr>
          <a:lstStyle/>
          <a:p>
            <a:r>
              <a:rPr lang="en-US" sz="2000" dirty="0" smtClean="0">
                <a:latin typeface="+mn-lt"/>
              </a:rPr>
              <a:t>Taken material from prior MPDU fragmentation, Acknowledgement for fragmentation, and bits from other MAC presentations.</a:t>
            </a:r>
          </a:p>
        </p:txBody>
      </p:sp>
      <p:sp>
        <p:nvSpPr>
          <p:cNvPr id="9" name="TextBox 8"/>
          <p:cNvSpPr txBox="1"/>
          <p:nvPr/>
        </p:nvSpPr>
        <p:spPr>
          <a:xfrm>
            <a:off x="609600" y="4114800"/>
            <a:ext cx="7772400" cy="400110"/>
          </a:xfrm>
          <a:prstGeom prst="rect">
            <a:avLst/>
          </a:prstGeom>
          <a:noFill/>
        </p:spPr>
        <p:txBody>
          <a:bodyPr wrap="square" rtlCol="0">
            <a:spAutoFit/>
          </a:bodyPr>
          <a:lstStyle/>
          <a:p>
            <a:r>
              <a:rPr lang="en-US" sz="2000" dirty="0" smtClean="0">
                <a:latin typeface="+mn-lt"/>
              </a:rPr>
              <a:t>Also borrowed from many of the other MAC presentations:</a:t>
            </a:r>
            <a:endParaRPr lang="en-US" sz="2000" dirty="0">
              <a:latin typeface="+mn-lt"/>
            </a:endParaRPr>
          </a:p>
        </p:txBody>
      </p:sp>
      <p:graphicFrame>
        <p:nvGraphicFramePr>
          <p:cNvPr id="10" name="Content Placeholder 6"/>
          <p:cNvGraphicFramePr>
            <a:graphicFrameLocks/>
          </p:cNvGraphicFramePr>
          <p:nvPr/>
        </p:nvGraphicFramePr>
        <p:xfrm>
          <a:off x="762000" y="4591110"/>
          <a:ext cx="7772400" cy="1684020"/>
        </p:xfrm>
        <a:graphic>
          <a:graphicData uri="http://schemas.openxmlformats.org/drawingml/2006/table">
            <a:tbl>
              <a:tblPr firstRow="1" bandRow="1">
                <a:tableStyleId>{5C22544A-7EE6-4342-B048-85BDC9FD1C3A}</a:tableStyleId>
              </a:tblPr>
              <a:tblGrid>
                <a:gridCol w="2438400"/>
                <a:gridCol w="5334000"/>
              </a:tblGrid>
              <a:tr h="403860">
                <a:tc>
                  <a:txBody>
                    <a:bodyPr/>
                    <a:lstStyle/>
                    <a:p>
                      <a:r>
                        <a:rPr lang="en-US" dirty="0" smtClean="0"/>
                        <a:t>Document #</a:t>
                      </a:r>
                      <a:endParaRPr lang="en-US" dirty="0"/>
                    </a:p>
                  </a:txBody>
                  <a:tcPr/>
                </a:tc>
                <a:tc>
                  <a:txBody>
                    <a:bodyPr/>
                    <a:lstStyle/>
                    <a:p>
                      <a:r>
                        <a:rPr lang="en-US" dirty="0" smtClean="0"/>
                        <a:t>Title, descriptions</a:t>
                      </a:r>
                      <a:endParaRPr lang="en-US" dirty="0"/>
                    </a:p>
                  </a:txBody>
                  <a:tcPr/>
                </a:tc>
              </a:tr>
              <a:tr h="4038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15-11-0478-02-004k</a:t>
                      </a:r>
                    </a:p>
                  </a:txBody>
                  <a:tcPr/>
                </a:tc>
                <a:tc>
                  <a:txBody>
                    <a:bodyPr/>
                    <a:lstStyle/>
                    <a:p>
                      <a:r>
                        <a:rPr lang="en-US" dirty="0" smtClean="0"/>
                        <a:t>MPDU Fragmentation for TG4k: lists</a:t>
                      </a:r>
                      <a:r>
                        <a:rPr lang="en-US" baseline="0" dirty="0" smtClean="0"/>
                        <a:t> prior documents on MDPU fragmentation</a:t>
                      </a:r>
                      <a:endParaRPr lang="en-US" dirty="0"/>
                    </a:p>
                  </a:txBody>
                  <a:tcPr/>
                </a:tc>
              </a:tr>
              <a:tr h="4038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15-11-0806-00-004k</a:t>
                      </a:r>
                    </a:p>
                  </a:txBody>
                  <a:tcPr/>
                </a:tc>
                <a:tc>
                  <a:txBody>
                    <a:bodyPr/>
                    <a:lstStyle/>
                    <a:p>
                      <a:r>
                        <a:rPr lang="en-US" dirty="0" smtClean="0"/>
                        <a:t>MAC Merge Concepts: </a:t>
                      </a:r>
                      <a:r>
                        <a:rPr lang="en-US" baseline="0" dirty="0" smtClean="0"/>
                        <a:t> Summary of presentations on MAC for 4k so far</a:t>
                      </a:r>
                      <a:endParaRPr lang="en-US" dirty="0"/>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Progress since Okinawa</a:t>
            </a:r>
            <a:endParaRPr lang="en-US" dirty="0"/>
          </a:p>
        </p:txBody>
      </p:sp>
      <p:sp>
        <p:nvSpPr>
          <p:cNvPr id="3" name="Content Placeholder 2"/>
          <p:cNvSpPr>
            <a:spLocks noGrp="1"/>
          </p:cNvSpPr>
          <p:nvPr>
            <p:ph idx="1"/>
          </p:nvPr>
        </p:nvSpPr>
        <p:spPr/>
        <p:txBody>
          <a:bodyPr/>
          <a:lstStyle/>
          <a:p>
            <a:r>
              <a:rPr lang="en-US" dirty="0" smtClean="0"/>
              <a:t>Okinawa presentations</a:t>
            </a:r>
          </a:p>
          <a:p>
            <a:pPr lvl="1"/>
            <a:r>
              <a:rPr lang="en-US" dirty="0" smtClean="0"/>
              <a:t>More details as PHY details come in</a:t>
            </a:r>
          </a:p>
          <a:p>
            <a:pPr lvl="1"/>
            <a:r>
              <a:rPr lang="en-US" dirty="0" smtClean="0"/>
              <a:t>Presentations on </a:t>
            </a:r>
            <a:r>
              <a:rPr lang="en-US" dirty="0" err="1" smtClean="0"/>
              <a:t>Ack</a:t>
            </a:r>
            <a:r>
              <a:rPr lang="en-US" dirty="0" smtClean="0"/>
              <a:t> schemes</a:t>
            </a:r>
          </a:p>
          <a:p>
            <a:pPr lvl="1"/>
            <a:r>
              <a:rPr lang="en-US" dirty="0" smtClean="0"/>
              <a:t>Several more presentations on need</a:t>
            </a:r>
          </a:p>
          <a:p>
            <a:r>
              <a:rPr lang="en-US" dirty="0" smtClean="0"/>
              <a:t> Conference calls and email threads </a:t>
            </a:r>
          </a:p>
          <a:p>
            <a:pPr lvl="1"/>
            <a:r>
              <a:rPr lang="en-US" dirty="0" smtClean="0"/>
              <a:t>Acknowledgement schemes</a:t>
            </a:r>
          </a:p>
          <a:p>
            <a:pPr lvl="1"/>
            <a:r>
              <a:rPr lang="en-US" dirty="0" smtClean="0"/>
              <a:t>Methods for identifying fragments</a:t>
            </a:r>
          </a:p>
          <a:p>
            <a:pPr lvl="1"/>
            <a:r>
              <a:rPr lang="en-US" dirty="0" smtClean="0"/>
              <a:t>Specific information in each fragment </a:t>
            </a:r>
          </a:p>
        </p:txBody>
      </p:sp>
      <p:sp>
        <p:nvSpPr>
          <p:cNvPr id="4" name="Footer Placeholder 3"/>
          <p:cNvSpPr>
            <a:spLocks noGrp="1"/>
          </p:cNvSpPr>
          <p:nvPr>
            <p:ph type="ftr" sz="quarter" idx="11"/>
          </p:nvPr>
        </p:nvSpPr>
        <p:spPr/>
        <p:txBody>
          <a:bodyPr/>
          <a:lstStyle/>
          <a:p>
            <a:r>
              <a:rPr lang="en-US" smtClean="0"/>
              <a:t>Rolfe, et al.  BCA</a:t>
            </a:r>
            <a:endParaRPr lang="en-US"/>
          </a:p>
        </p:txBody>
      </p:sp>
      <p:sp>
        <p:nvSpPr>
          <p:cNvPr id="5" name="Slide Number Placeholder 4"/>
          <p:cNvSpPr>
            <a:spLocks noGrp="1"/>
          </p:cNvSpPr>
          <p:nvPr>
            <p:ph type="sldNum" sz="quarter" idx="12"/>
          </p:nvPr>
        </p:nvSpPr>
        <p:spPr/>
        <p:txBody>
          <a:bodyPr/>
          <a:lstStyle/>
          <a:p>
            <a:r>
              <a:rPr lang="en-US" smtClean="0"/>
              <a:t>Slide </a:t>
            </a:r>
            <a:fld id="{1F9E5428-4D2C-4483-A3F5-C5C164D6BD5B}" type="slidenum">
              <a:rPr lang="en-US" smtClean="0"/>
              <a:pPr/>
              <a:t>6</a:t>
            </a:fld>
            <a:endParaRPr lang="en-US"/>
          </a:p>
        </p:txBody>
      </p:sp>
      <p:sp>
        <p:nvSpPr>
          <p:cNvPr id="6" name="Date Placeholder 5"/>
          <p:cNvSpPr>
            <a:spLocks noGrp="1"/>
          </p:cNvSpPr>
          <p:nvPr>
            <p:ph type="dt" sz="half" idx="2"/>
          </p:nvPr>
        </p:nvSpPr>
        <p:spPr/>
        <p:txBody>
          <a:bodyPr/>
          <a:lstStyle/>
          <a:p>
            <a:r>
              <a:rPr lang="en-US" smtClean="0"/>
              <a:t>November 2011</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Re-cap</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General agreement fragmentation needed at very low data rates</a:t>
            </a:r>
          </a:p>
          <a:p>
            <a:pPr lvl="1"/>
            <a:r>
              <a:rPr lang="en-US" dirty="0" smtClean="0"/>
              <a:t>Good analysis presented to show cost/benefits, when useful</a:t>
            </a:r>
          </a:p>
          <a:p>
            <a:r>
              <a:rPr lang="en-US" dirty="0" smtClean="0"/>
              <a:t>Mostly agreement</a:t>
            </a:r>
          </a:p>
          <a:p>
            <a:pPr lvl="1"/>
            <a:r>
              <a:rPr lang="en-US" dirty="0" smtClean="0"/>
              <a:t>Existing MPDU format has advantages</a:t>
            </a:r>
          </a:p>
          <a:p>
            <a:pPr lvl="1"/>
            <a:r>
              <a:rPr lang="en-US" dirty="0" smtClean="0"/>
              <a:t>Need some flexibility</a:t>
            </a:r>
          </a:p>
          <a:p>
            <a:r>
              <a:rPr lang="en-US" dirty="0" smtClean="0"/>
              <a:t>Process: </a:t>
            </a:r>
          </a:p>
          <a:p>
            <a:pPr lvl="1"/>
            <a:r>
              <a:rPr lang="en-US" dirty="0" smtClean="0"/>
              <a:t>Build off existing MAC </a:t>
            </a:r>
          </a:p>
          <a:p>
            <a:pPr lvl="1"/>
            <a:r>
              <a:rPr lang="en-US" dirty="0" smtClean="0"/>
              <a:t>Identify open issues and fill in the holes</a:t>
            </a:r>
          </a:p>
          <a:p>
            <a:pPr lvl="1"/>
            <a:r>
              <a:rPr lang="en-US" dirty="0" smtClean="0"/>
              <a:t>Present results in a proposed merged baseline (here)</a:t>
            </a:r>
          </a:p>
          <a:p>
            <a:pPr>
              <a:buNone/>
            </a:pPr>
            <a:endParaRPr lang="en-US" dirty="0" smtClean="0"/>
          </a:p>
          <a:p>
            <a:pPr>
              <a:buNone/>
            </a:pPr>
            <a:endParaRPr lang="en-US" dirty="0"/>
          </a:p>
        </p:txBody>
      </p:sp>
      <p:sp>
        <p:nvSpPr>
          <p:cNvPr id="4" name="Footer Placeholder 3"/>
          <p:cNvSpPr>
            <a:spLocks noGrp="1"/>
          </p:cNvSpPr>
          <p:nvPr>
            <p:ph type="ftr" sz="quarter" idx="11"/>
          </p:nvPr>
        </p:nvSpPr>
        <p:spPr/>
        <p:txBody>
          <a:bodyPr/>
          <a:lstStyle/>
          <a:p>
            <a:r>
              <a:rPr lang="en-US" smtClean="0"/>
              <a:t>Rolfe, et al.  BCA</a:t>
            </a:r>
            <a:endParaRPr lang="en-US"/>
          </a:p>
        </p:txBody>
      </p:sp>
      <p:sp>
        <p:nvSpPr>
          <p:cNvPr id="5" name="Slide Number Placeholder 4"/>
          <p:cNvSpPr>
            <a:spLocks noGrp="1"/>
          </p:cNvSpPr>
          <p:nvPr>
            <p:ph type="sldNum" sz="quarter" idx="12"/>
          </p:nvPr>
        </p:nvSpPr>
        <p:spPr/>
        <p:txBody>
          <a:bodyPr/>
          <a:lstStyle/>
          <a:p>
            <a:r>
              <a:rPr lang="en-US" smtClean="0"/>
              <a:t>Slide </a:t>
            </a:r>
            <a:fld id="{1F9E5428-4D2C-4483-A3F5-C5C164D6BD5B}" type="slidenum">
              <a:rPr lang="en-US" smtClean="0"/>
              <a:pPr/>
              <a:t>7</a:t>
            </a:fld>
            <a:endParaRPr lang="en-US"/>
          </a:p>
        </p:txBody>
      </p:sp>
      <p:sp>
        <p:nvSpPr>
          <p:cNvPr id="6" name="Date Placeholder 5"/>
          <p:cNvSpPr>
            <a:spLocks noGrp="1"/>
          </p:cNvSpPr>
          <p:nvPr>
            <p:ph type="dt" sz="half" idx="2"/>
          </p:nvPr>
        </p:nvSpPr>
        <p:spPr/>
        <p:txBody>
          <a:bodyPr/>
          <a:lstStyle/>
          <a:p>
            <a:r>
              <a:rPr lang="en-US" smtClean="0"/>
              <a:t>November 2011</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Acknowledgement </a:t>
            </a:r>
            <a:endParaRPr lang="en-US" dirty="0"/>
          </a:p>
        </p:txBody>
      </p:sp>
      <p:sp>
        <p:nvSpPr>
          <p:cNvPr id="3" name="Content Placeholder 2"/>
          <p:cNvSpPr>
            <a:spLocks noGrp="1"/>
          </p:cNvSpPr>
          <p:nvPr>
            <p:ph idx="1"/>
          </p:nvPr>
        </p:nvSpPr>
        <p:spPr>
          <a:xfrm>
            <a:off x="685800" y="1752600"/>
            <a:ext cx="7772400" cy="4495800"/>
          </a:xfrm>
        </p:spPr>
        <p:txBody>
          <a:bodyPr>
            <a:normAutofit fontScale="77500" lnSpcReduction="20000"/>
          </a:bodyPr>
          <a:lstStyle/>
          <a:p>
            <a:pPr>
              <a:buNone/>
            </a:pPr>
            <a:r>
              <a:rPr lang="en-US" dirty="0" smtClean="0"/>
              <a:t>Two level acknowledgement</a:t>
            </a:r>
          </a:p>
          <a:p>
            <a:r>
              <a:rPr lang="en-US" dirty="0" smtClean="0"/>
              <a:t>Fragment level: incremental</a:t>
            </a:r>
          </a:p>
          <a:p>
            <a:pPr lvl="1"/>
            <a:r>
              <a:rPr lang="en-US" dirty="0" smtClean="0"/>
              <a:t>Each fragment carries a “</a:t>
            </a:r>
            <a:r>
              <a:rPr lang="en-US" dirty="0" err="1" smtClean="0"/>
              <a:t>ack</a:t>
            </a:r>
            <a:r>
              <a:rPr lang="en-US" dirty="0" smtClean="0"/>
              <a:t> now” flag</a:t>
            </a:r>
          </a:p>
          <a:p>
            <a:pPr lvl="1"/>
            <a:r>
              <a:rPr lang="en-US" dirty="0" smtClean="0"/>
              <a:t>Acknowledgement == progress report, indicates fragments received so far  </a:t>
            </a:r>
          </a:p>
          <a:p>
            <a:pPr lvl="1"/>
            <a:r>
              <a:rPr lang="en-US" dirty="0" smtClean="0"/>
              <a:t>Can acknowledge every fragment or aggregate any number</a:t>
            </a:r>
          </a:p>
          <a:p>
            <a:r>
              <a:rPr lang="en-US" dirty="0" smtClean="0"/>
              <a:t>Aggregated Acknowledgement </a:t>
            </a:r>
          </a:p>
          <a:p>
            <a:pPr lvl="1"/>
            <a:r>
              <a:rPr lang="en-US" dirty="0" smtClean="0"/>
              <a:t>Using existing ACK/EACK frames</a:t>
            </a:r>
          </a:p>
          <a:p>
            <a:pPr lvl="1"/>
            <a:r>
              <a:rPr lang="en-US" dirty="0" smtClean="0"/>
              <a:t>At end of reassembly or when other action needed</a:t>
            </a:r>
          </a:p>
          <a:p>
            <a:pPr lvl="1"/>
            <a:r>
              <a:rPr lang="en-US" dirty="0" smtClean="0"/>
              <a:t>Includes fragment status, channel feedback</a:t>
            </a:r>
          </a:p>
          <a:p>
            <a:pPr lvl="1"/>
            <a:r>
              <a:rPr lang="en-US" dirty="0" smtClean="0"/>
              <a:t>EACK can support channel diversity </a:t>
            </a:r>
          </a:p>
          <a:p>
            <a:pPr lvl="1"/>
            <a:r>
              <a:rPr lang="en-US" dirty="0" smtClean="0"/>
              <a:t>New IEs for status and feedback content</a:t>
            </a:r>
            <a:endParaRPr lang="en-US" dirty="0"/>
          </a:p>
        </p:txBody>
      </p:sp>
      <p:sp>
        <p:nvSpPr>
          <p:cNvPr id="4" name="Footer Placeholder 3"/>
          <p:cNvSpPr>
            <a:spLocks noGrp="1"/>
          </p:cNvSpPr>
          <p:nvPr>
            <p:ph type="ftr" sz="quarter" idx="11"/>
          </p:nvPr>
        </p:nvSpPr>
        <p:spPr/>
        <p:txBody>
          <a:bodyPr/>
          <a:lstStyle/>
          <a:p>
            <a:r>
              <a:rPr lang="en-US" smtClean="0"/>
              <a:t>Rolfe, et al.  BCA</a:t>
            </a:r>
            <a:endParaRPr lang="en-US"/>
          </a:p>
        </p:txBody>
      </p:sp>
      <p:sp>
        <p:nvSpPr>
          <p:cNvPr id="5" name="Slide Number Placeholder 4"/>
          <p:cNvSpPr>
            <a:spLocks noGrp="1"/>
          </p:cNvSpPr>
          <p:nvPr>
            <p:ph type="sldNum" sz="quarter" idx="12"/>
          </p:nvPr>
        </p:nvSpPr>
        <p:spPr/>
        <p:txBody>
          <a:bodyPr/>
          <a:lstStyle/>
          <a:p>
            <a:r>
              <a:rPr lang="en-US" smtClean="0"/>
              <a:t>Slide </a:t>
            </a:r>
            <a:fld id="{1F9E5428-4D2C-4483-A3F5-C5C164D6BD5B}" type="slidenum">
              <a:rPr lang="en-US" smtClean="0"/>
              <a:pPr/>
              <a:t>8</a:t>
            </a:fld>
            <a:endParaRPr lang="en-US"/>
          </a:p>
        </p:txBody>
      </p:sp>
      <p:sp>
        <p:nvSpPr>
          <p:cNvPr id="6" name="Date Placeholder 5"/>
          <p:cNvSpPr>
            <a:spLocks noGrp="1"/>
          </p:cNvSpPr>
          <p:nvPr>
            <p:ph type="dt" sz="half" idx="2"/>
          </p:nvPr>
        </p:nvSpPr>
        <p:spPr/>
        <p:txBody>
          <a:bodyPr/>
          <a:lstStyle/>
          <a:p>
            <a:r>
              <a:rPr lang="en-US" smtClean="0"/>
              <a:t>November 2011</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required for each fragment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Fragment Descriptor </a:t>
            </a:r>
          </a:p>
          <a:p>
            <a:pPr lvl="1"/>
            <a:r>
              <a:rPr lang="en-US" dirty="0" smtClean="0"/>
              <a:t>Type of fragment</a:t>
            </a:r>
          </a:p>
          <a:p>
            <a:pPr lvl="1"/>
            <a:r>
              <a:rPr lang="en-US" dirty="0" smtClean="0"/>
              <a:t>LQI (feedback)</a:t>
            </a:r>
          </a:p>
          <a:p>
            <a:pPr lvl="1"/>
            <a:r>
              <a:rPr lang="en-US" dirty="0" smtClean="0"/>
              <a:t>CID present</a:t>
            </a:r>
          </a:p>
          <a:p>
            <a:pPr lvl="1"/>
            <a:r>
              <a:rPr lang="en-US" dirty="0" smtClean="0"/>
              <a:t>Chan open </a:t>
            </a:r>
          </a:p>
          <a:p>
            <a:pPr lvl="1"/>
            <a:r>
              <a:rPr lang="en-US" dirty="0" smtClean="0"/>
              <a:t>Last fragment</a:t>
            </a:r>
          </a:p>
          <a:p>
            <a:pPr lvl="1"/>
            <a:r>
              <a:rPr lang="en-US" dirty="0" smtClean="0"/>
              <a:t>Sequence ID</a:t>
            </a:r>
          </a:p>
          <a:p>
            <a:r>
              <a:rPr lang="en-US" dirty="0" smtClean="0"/>
              <a:t>Context ID</a:t>
            </a:r>
          </a:p>
          <a:p>
            <a:pPr lvl="1"/>
            <a:r>
              <a:rPr lang="en-US" dirty="0" smtClean="0"/>
              <a:t>16-bit short address</a:t>
            </a:r>
          </a:p>
          <a:p>
            <a:r>
              <a:rPr lang="en-US" dirty="0" smtClean="0"/>
              <a:t>Fragment # in sequence</a:t>
            </a:r>
          </a:p>
          <a:p>
            <a:pPr lvl="1"/>
            <a:endParaRPr lang="en-US" dirty="0" smtClean="0"/>
          </a:p>
        </p:txBody>
      </p:sp>
      <p:sp>
        <p:nvSpPr>
          <p:cNvPr id="4" name="Footer Placeholder 3"/>
          <p:cNvSpPr>
            <a:spLocks noGrp="1"/>
          </p:cNvSpPr>
          <p:nvPr>
            <p:ph type="ftr" sz="quarter" idx="11"/>
          </p:nvPr>
        </p:nvSpPr>
        <p:spPr/>
        <p:txBody>
          <a:bodyPr/>
          <a:lstStyle/>
          <a:p>
            <a:r>
              <a:rPr lang="en-US" smtClean="0"/>
              <a:t>Rolfe, et al.  BCA</a:t>
            </a:r>
            <a:endParaRPr lang="en-US"/>
          </a:p>
        </p:txBody>
      </p:sp>
      <p:sp>
        <p:nvSpPr>
          <p:cNvPr id="5" name="Slide Number Placeholder 4"/>
          <p:cNvSpPr>
            <a:spLocks noGrp="1"/>
          </p:cNvSpPr>
          <p:nvPr>
            <p:ph type="sldNum" sz="quarter" idx="12"/>
          </p:nvPr>
        </p:nvSpPr>
        <p:spPr/>
        <p:txBody>
          <a:bodyPr/>
          <a:lstStyle/>
          <a:p>
            <a:r>
              <a:rPr lang="en-US" smtClean="0"/>
              <a:t>Slide </a:t>
            </a:r>
            <a:fld id="{1F9E5428-4D2C-4483-A3F5-C5C164D6BD5B}" type="slidenum">
              <a:rPr lang="en-US" smtClean="0"/>
              <a:pPr/>
              <a:t>9</a:t>
            </a:fld>
            <a:endParaRPr lang="en-US"/>
          </a:p>
        </p:txBody>
      </p:sp>
      <p:sp>
        <p:nvSpPr>
          <p:cNvPr id="6" name="Date Placeholder 5"/>
          <p:cNvSpPr>
            <a:spLocks noGrp="1"/>
          </p:cNvSpPr>
          <p:nvPr>
            <p:ph type="dt" sz="half" idx="2"/>
          </p:nvPr>
        </p:nvSpPr>
        <p:spPr/>
        <p:txBody>
          <a:bodyPr/>
          <a:lstStyle/>
          <a:p>
            <a:r>
              <a:rPr lang="en-US" smtClean="0"/>
              <a:t>November 2011</a:t>
            </a:r>
            <a:endParaRPr lang="en-US" dirty="0"/>
          </a:p>
        </p:txBody>
      </p:sp>
    </p:spTree>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3289</TotalTime>
  <Words>1202</Words>
  <Application>Microsoft Office PowerPoint</Application>
  <PresentationFormat>On-screen Show (4:3)</PresentationFormat>
  <Paragraphs>330</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IEEE-P802_15</vt:lpstr>
      <vt:lpstr>Slide 1</vt:lpstr>
      <vt:lpstr>MPDU Fragmentation</vt:lpstr>
      <vt:lpstr>Goals by close of Atlanta</vt:lpstr>
      <vt:lpstr>Content</vt:lpstr>
      <vt:lpstr>Sources</vt:lpstr>
      <vt:lpstr>Progress since Okinawa</vt:lpstr>
      <vt:lpstr>Re-cap</vt:lpstr>
      <vt:lpstr>Acknowledgement </vt:lpstr>
      <vt:lpstr>Information required for each fragment</vt:lpstr>
      <vt:lpstr>Fragment Structure</vt:lpstr>
      <vt:lpstr>FHR Fragment Descriptor</vt:lpstr>
      <vt:lpstr>FHR (cont)</vt:lpstr>
      <vt:lpstr>Fragment Formats</vt:lpstr>
      <vt:lpstr>Format of Incremental Acknowledgment (I-ACK)</vt:lpstr>
      <vt:lpstr>Example Exchange: End device to coordinator Transfer</vt:lpstr>
      <vt:lpstr>Example Exchange: Coordinator -&gt; end device Transfer</vt:lpstr>
      <vt:lpstr>Example Transfer: Simultaneous</vt:lpstr>
      <vt:lpstr>Context Assignment Examples</vt:lpstr>
      <vt:lpstr>Example 1: 802.15.4 Association</vt:lpstr>
      <vt:lpstr>802.15.4 Association</vt:lpstr>
      <vt:lpstr>Example 2: Context association using MP</vt:lpstr>
      <vt:lpstr>Example CID Assignment Exchange</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Ben</dc:creator>
  <dc:description>&lt;doc#&gt;</dc:description>
  <cp:lastModifiedBy>Ben</cp:lastModifiedBy>
  <cp:revision>17</cp:revision>
  <cp:lastPrinted>1998-02-10T13:28:06Z</cp:lastPrinted>
  <dcterms:created xsi:type="dcterms:W3CDTF">2011-11-03T21:46:01Z</dcterms:created>
  <dcterms:modified xsi:type="dcterms:W3CDTF">2011-11-08T17:04:21Z</dcterms:modified>
</cp:coreProperties>
</file>