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4"/>
  </p:notesMasterIdLst>
  <p:handoutMasterIdLst>
    <p:handoutMasterId r:id="rId15"/>
  </p:handoutMasterIdLst>
  <p:sldIdLst>
    <p:sldId id="507" r:id="rId3"/>
    <p:sldId id="503" r:id="rId4"/>
    <p:sldId id="508" r:id="rId5"/>
    <p:sldId id="509" r:id="rId6"/>
    <p:sldId id="510" r:id="rId7"/>
    <p:sldId id="511" r:id="rId8"/>
    <p:sldId id="512" r:id="rId9"/>
    <p:sldId id="519" r:id="rId10"/>
    <p:sldId id="513" r:id="rId11"/>
    <p:sldId id="514" r:id="rId12"/>
    <p:sldId id="52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99FF"/>
    <a:srgbClr val="E33E1D"/>
    <a:srgbClr val="D46C2C"/>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00" autoAdjust="0"/>
    <p:restoredTop sz="94660" autoAdjust="0"/>
  </p:normalViewPr>
  <p:slideViewPr>
    <p:cSldViewPr>
      <p:cViewPr varScale="1">
        <p:scale>
          <a:sx n="96" d="100"/>
          <a:sy n="96" d="100"/>
        </p:scale>
        <p:origin x="-12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2011-11-02</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11/2/2011</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15-11-0743-01-0wng</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11/2/2011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11/2/2011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11/2/2011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11/2/2011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11/2/2011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11/2/2011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11/2/2011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11/2/2011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11/2/2011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11/2/2011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11/2/2011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altLang="ko-KR" sz="1400" b="1" dirty="0" smtClean="0">
                <a:latin typeface="Times New Roman" pitchFamily="18" charset="0"/>
                <a:cs typeface="Times New Roman" pitchFamily="18" charset="0"/>
              </a:rPr>
              <a:t>November</a:t>
            </a:r>
            <a:r>
              <a:rPr lang="en-US" altLang="ko-KR" sz="1400" b="1" baseline="0" dirty="0" smtClean="0">
                <a:latin typeface="Times New Roman" pitchFamily="18" charset="0"/>
                <a:cs typeface="Times New Roman" pitchFamily="18" charset="0"/>
              </a:rPr>
              <a:t> </a:t>
            </a:r>
            <a:r>
              <a:rPr lang="en-US" altLang="ko-KR" sz="1400" b="1" dirty="0" smtClean="0">
                <a:latin typeface="Times New Roman" pitchFamily="18" charset="0"/>
                <a:cs typeface="Times New Roman" pitchFamily="18" charset="0"/>
              </a:rPr>
              <a:t>2011</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IEEE </a:t>
            </a:r>
            <a:r>
              <a:rPr lang="en-US" altLang="ko-KR" sz="1400" b="1" dirty="0" smtClean="0">
                <a:latin typeface="Times New Roman" pitchFamily="18" charset="0"/>
                <a:cs typeface="Times New Roman" pitchFamily="18" charset="0"/>
              </a:rPr>
              <a:t>15-11-0743-01-0wng</a:t>
            </a:r>
            <a:endParaRPr lang="en-US" altLang="ko-KR"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11/2/2011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11/2/2011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11/2/2011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Use Cases </a:t>
            </a:r>
            <a:r>
              <a:rPr kumimoji="0" lang="en-US" altLang="ko-KR" sz="1600" dirty="0" smtClean="0">
                <a:latin typeface="Times New Roman" pitchFamily="18" charset="0"/>
                <a:ea typeface="굴림" pitchFamily="50" charset="-127"/>
                <a:cs typeface="Times New Roman" pitchFamily="18" charset="0"/>
              </a:rPr>
              <a:t>for Peer Aware Communications (Sub 3 GHz)</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November </a:t>
            </a:r>
            <a:r>
              <a:rPr kumimoji="0" lang="en-US" altLang="ko-KR" sz="1600" dirty="0">
                <a:latin typeface="Times New Roman" pitchFamily="18" charset="0"/>
                <a:ea typeface="굴림" pitchFamily="50" charset="-127"/>
                <a:cs typeface="Times New Roman" pitchFamily="18" charset="0"/>
              </a:rPr>
              <a:t>2011	</a:t>
            </a:r>
          </a:p>
          <a:p>
            <a:pPr latinLnBrk="0">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Suhwook Kim (LG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+82-31-450-1936,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suhwook.kim@lge.com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r>
              <a:rPr kumimoji="0" lang="en-US" altLang="ko-KR" sz="1600" b="1"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PAC </a:t>
            </a:r>
            <a:r>
              <a:rPr kumimoji="0" lang="en-US" altLang="ko-KR" sz="1600" dirty="0">
                <a:latin typeface="Times New Roman" pitchFamily="18" charset="0"/>
                <a:ea typeface="굴림" pitchFamily="50" charset="-127"/>
                <a:cs typeface="Times New Roman" pitchFamily="18" charset="0"/>
              </a:rPr>
              <a:t>Call for </a:t>
            </a:r>
            <a:r>
              <a:rPr kumimoji="0" lang="en-US" altLang="ko-KR" sz="1600" dirty="0" smtClean="0">
                <a:latin typeface="Times New Roman" pitchFamily="18" charset="0"/>
                <a:ea typeface="굴림" pitchFamily="50" charset="-127"/>
                <a:cs typeface="Times New Roman" pitchFamily="18" charset="0"/>
              </a:rPr>
              <a:t>Presentations </a:t>
            </a:r>
            <a:r>
              <a:rPr kumimoji="0" lang="en-US" altLang="ko-KR" sz="1600" dirty="0">
                <a:latin typeface="Times New Roman" pitchFamily="18" charset="0"/>
                <a:ea typeface="굴림" pitchFamily="50" charset="-127"/>
                <a:cs typeface="Times New Roman" pitchFamily="18" charset="0"/>
              </a:rPr>
              <a:t>document number </a:t>
            </a:r>
            <a:r>
              <a:rPr kumimoji="0" lang="en-US" altLang="ko-KR" sz="1600" dirty="0" smtClean="0">
                <a:latin typeface="Times New Roman" pitchFamily="18" charset="0"/>
                <a:ea typeface="굴림" pitchFamily="50" charset="-127"/>
                <a:cs typeface="Times New Roman" pitchFamily="18" charset="0"/>
              </a:rPr>
              <a:t>15-11-0712</a:t>
            </a:r>
            <a:endParaRPr kumimoji="0" lang="en-US" altLang="ko-KR" sz="1600" dirty="0">
              <a:latin typeface="Times New Roman" pitchFamily="18" charset="0"/>
              <a:ea typeface="굴림" pitchFamily="50" charset="-127"/>
              <a:cs typeface="Times New Roman" pitchFamily="18" charset="0"/>
            </a:endParaRP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kumimoji="0" lang="en-US" altLang="ko-KR" sz="1600" dirty="0" smtClean="0">
                <a:latin typeface="Times New Roman" pitchFamily="18" charset="0"/>
                <a:ea typeface="굴림" pitchFamily="50" charset="-127"/>
                <a:cs typeface="Times New Roman" pitchFamily="18" charset="0"/>
              </a:rPr>
              <a:t>Use </a:t>
            </a:r>
            <a:r>
              <a:rPr kumimoji="0" lang="en-US" altLang="ko-KR" sz="1600" dirty="0">
                <a:latin typeface="Times New Roman" pitchFamily="18" charset="0"/>
                <a:ea typeface="굴림" pitchFamily="50" charset="-127"/>
                <a:cs typeface="Times New Roman" pitchFamily="18" charset="0"/>
              </a:rPr>
              <a:t>Cases of </a:t>
            </a:r>
            <a:r>
              <a:rPr kumimoji="0" lang="en-US" altLang="ko-KR" sz="1600" dirty="0" smtClean="0">
                <a:latin typeface="Times New Roman" pitchFamily="18" charset="0"/>
                <a:ea typeface="굴림" pitchFamily="50" charset="-127"/>
                <a:cs typeface="Times New Roman" pitchFamily="18" charset="0"/>
              </a:rPr>
              <a:t>Peer Aware Communication (PAC).</a:t>
            </a:r>
            <a:r>
              <a:rPr kumimoji="0" lang="en-US" altLang="ko-KR" sz="1600" dirty="0">
                <a:latin typeface="Times New Roman" pitchFamily="18" charset="0"/>
                <a:ea typeface="굴림" pitchFamily="50" charset="-127"/>
                <a:cs typeface="Times New Roman" pitchFamily="18" charset="0"/>
              </a:rPr>
              <a:t>	</a:t>
            </a: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4" name="표 3"/>
          <p:cNvGraphicFramePr>
            <a:graphicFrameLocks noGrp="1"/>
          </p:cNvGraphicFramePr>
          <p:nvPr/>
        </p:nvGraphicFramePr>
        <p:xfrm>
          <a:off x="391160" y="2575560"/>
          <a:ext cx="8420100" cy="2098040"/>
        </p:xfrm>
        <a:graphic>
          <a:graphicData uri="http://schemas.openxmlformats.org/drawingml/2006/table">
            <a:tbl>
              <a:tblPr firstRow="1" bandRow="1">
                <a:tableStyleId>{2A488322-F2BA-4B5B-9748-0D474271808F}</a:tableStyleId>
              </a:tblPr>
              <a:tblGrid>
                <a:gridCol w="1628140"/>
                <a:gridCol w="1356360"/>
                <a:gridCol w="1209040"/>
                <a:gridCol w="1320800"/>
                <a:gridCol w="1412240"/>
                <a:gridCol w="1493520"/>
              </a:tblGrid>
              <a:tr h="78740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07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Home theater configuration</a:t>
                      </a:r>
                    </a:p>
                  </a:txBody>
                  <a:tcPr anchor="ctr"/>
                </a:tc>
                <a:tc>
                  <a:txBody>
                    <a:bodyPr/>
                    <a:lstStyle/>
                    <a:p>
                      <a:pPr algn="ctr" latinLnBrk="1"/>
                      <a:r>
                        <a:rPr lang="en-US" altLang="ko-KR" dirty="0" smtClean="0"/>
                        <a:t>~ 5 Mbps</a:t>
                      </a:r>
                      <a:endParaRPr lang="ko-KR" altLang="en-US" dirty="0"/>
                    </a:p>
                  </a:txBody>
                  <a:tcPr anchor="ctr"/>
                </a:tc>
                <a:tc>
                  <a:txBody>
                    <a:bodyPr/>
                    <a:lstStyle/>
                    <a:p>
                      <a:pPr algn="ctr" latinLnBrk="1"/>
                      <a:r>
                        <a:rPr lang="en-US" altLang="ko-KR" dirty="0" smtClean="0"/>
                        <a:t>~ 10 meter</a:t>
                      </a:r>
                      <a:endParaRPr lang="ko-KR" altLang="en-US" dirty="0"/>
                    </a:p>
                  </a:txBody>
                  <a:tcPr anchor="ctr"/>
                </a:tc>
                <a:tc>
                  <a:txBody>
                    <a:bodyPr/>
                    <a:lstStyle/>
                    <a:p>
                      <a:pPr algn="ctr" latinLnBrk="1"/>
                      <a:r>
                        <a:rPr lang="en-US" altLang="ko-KR" dirty="0" smtClean="0"/>
                        <a:t>Medium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Low</a:t>
                      </a:r>
                      <a:endParaRPr lang="ko-KR" altLang="en-US" dirty="0"/>
                    </a:p>
                  </a:txBody>
                  <a:tcPr anchor="ctr"/>
                </a:tc>
              </a:tr>
              <a:tr h="6299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Smart vehicle </a:t>
                      </a:r>
                    </a:p>
                  </a:txBody>
                  <a:tcPr anchor="ctr"/>
                </a:tc>
                <a:tc>
                  <a:txBody>
                    <a:bodyPr/>
                    <a:lstStyle/>
                    <a:p>
                      <a:pPr algn="ctr" latinLnBrk="1"/>
                      <a:r>
                        <a:rPr lang="en-US" altLang="ko-KR" dirty="0" smtClean="0"/>
                        <a:t>~ 1</a:t>
                      </a:r>
                      <a:r>
                        <a:rPr lang="en-US" altLang="ko-KR" baseline="0" dirty="0" smtClean="0"/>
                        <a:t>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High</a:t>
                      </a:r>
                      <a:endParaRPr lang="ko-KR" altLang="en-US" dirty="0"/>
                    </a:p>
                  </a:txBody>
                  <a:tcPr anchor="ctr"/>
                </a:tc>
              </a:tr>
            </a:tbl>
          </a:graphicData>
        </a:graphic>
      </p:graphicFrame>
      <p:sp>
        <p:nvSpPr>
          <p:cNvPr id="6" name="TextBox 4"/>
          <p:cNvSpPr txBox="1">
            <a:spLocks noChangeArrowheads="1"/>
          </p:cNvSpPr>
          <p:nvPr/>
        </p:nvSpPr>
        <p:spPr bwMode="auto">
          <a:xfrm>
            <a:off x="4191000" y="6324600"/>
            <a:ext cx="777777" cy="307777"/>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10</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new TG?</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Why not existing 802.11, 802.15 standards?</a:t>
            </a:r>
          </a:p>
          <a:p>
            <a:pPr lvl="1"/>
            <a:r>
              <a:rPr lang="en-US" altLang="ko-KR" sz="2000" dirty="0" smtClean="0"/>
              <a:t>They are basically based on centralized </a:t>
            </a:r>
            <a:r>
              <a:rPr lang="en-US" altLang="ko-KR" sz="2000" dirty="0" smtClean="0"/>
              <a:t>infrastructure</a:t>
            </a:r>
            <a:endParaRPr lang="en-US" altLang="ko-KR" sz="2000" dirty="0" smtClean="0"/>
          </a:p>
          <a:p>
            <a:pPr lvl="1"/>
            <a:r>
              <a:rPr lang="en-US" altLang="ko-KR" sz="2000" dirty="0" smtClean="0"/>
              <a:t>They can not meet some requirements of PAC use </a:t>
            </a:r>
            <a:r>
              <a:rPr lang="en-US" altLang="ko-KR" sz="2000" dirty="0" smtClean="0"/>
              <a:t>cases</a:t>
            </a:r>
            <a:endParaRPr lang="en-US" altLang="ko-KR" sz="2000" dirty="0" smtClean="0"/>
          </a:p>
          <a:p>
            <a:pPr marL="1257300" lvl="4" indent="-342900"/>
            <a:r>
              <a:rPr lang="en-US" altLang="ko-KR" sz="1800" dirty="0" smtClean="0"/>
              <a:t>Fully distributed coordination</a:t>
            </a:r>
          </a:p>
          <a:p>
            <a:pPr marL="1257300" lvl="4" indent="-342900"/>
            <a:r>
              <a:rPr lang="en-US" altLang="ko-KR" sz="1800" dirty="0" smtClean="0"/>
              <a:t>N to M group communication</a:t>
            </a:r>
          </a:p>
          <a:p>
            <a:pPr marL="1257300" lvl="4" indent="-342900"/>
            <a:r>
              <a:rPr lang="en-US" altLang="ko-KR" sz="1800" dirty="0" smtClean="0"/>
              <a:t>Autonomous and fast association</a:t>
            </a:r>
          </a:p>
          <a:p>
            <a:pPr marL="1257300" lvl="4" indent="-342900"/>
            <a:r>
              <a:rPr lang="en-US" altLang="ko-KR" sz="1800" dirty="0" smtClean="0"/>
              <a:t>Localization</a:t>
            </a:r>
          </a:p>
        </p:txBody>
      </p:sp>
      <p:sp>
        <p:nvSpPr>
          <p:cNvPr id="6" name="TextBox 4"/>
          <p:cNvSpPr txBox="1">
            <a:spLocks noChangeArrowheads="1"/>
          </p:cNvSpPr>
          <p:nvPr/>
        </p:nvSpPr>
        <p:spPr bwMode="auto">
          <a:xfrm>
            <a:off x="4191000" y="6324600"/>
            <a:ext cx="777777" cy="307777"/>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11</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Key features: </a:t>
            </a:r>
            <a:r>
              <a:rPr lang="en-US" altLang="ko-KR" sz="2400" dirty="0" err="1" smtClean="0"/>
              <a:t>Infrastructureless</a:t>
            </a:r>
            <a:r>
              <a:rPr lang="en-US" altLang="ko-KR" sz="2400" dirty="0" smtClean="0"/>
              <a:t>, Fully Distributed, Peer-to-peer Communications</a:t>
            </a:r>
          </a:p>
          <a:p>
            <a:pPr lvl="1"/>
            <a:r>
              <a:rPr lang="en-US" altLang="ko-KR" sz="1800" dirty="0" smtClean="0"/>
              <a:t>Autonomous Association: (without human intervention )</a:t>
            </a:r>
          </a:p>
          <a:p>
            <a:pPr lvl="1"/>
            <a:r>
              <a:rPr lang="en-US" altLang="ko-KR" sz="1800" dirty="0" smtClean="0"/>
              <a:t>Discovery signaling rate   -typically 100kbps</a:t>
            </a:r>
          </a:p>
          <a:p>
            <a:pPr lvl="1"/>
            <a:r>
              <a:rPr lang="en-US" altLang="ko-KR" sz="1800" dirty="0" smtClean="0"/>
              <a:t>The number of devices in the discovery  &gt;100</a:t>
            </a:r>
          </a:p>
          <a:p>
            <a:pPr lvl="1"/>
            <a:r>
              <a:rPr lang="en-US" altLang="ko-KR" sz="1800" dirty="0" smtClean="0"/>
              <a:t>Data Transmission rate    -typically 10 Mbps</a:t>
            </a:r>
          </a:p>
          <a:p>
            <a:pPr lvl="1"/>
            <a:r>
              <a:rPr lang="en-US" altLang="ko-KR" sz="1800" dirty="0" smtClean="0"/>
              <a:t>Group communications: n to m</a:t>
            </a:r>
          </a:p>
          <a:p>
            <a:pPr lvl="1"/>
            <a:r>
              <a:rPr lang="en-US" altLang="ko-KR" sz="1800" dirty="0" smtClean="0"/>
              <a:t>Localization   -typically 10m</a:t>
            </a:r>
          </a:p>
          <a:p>
            <a:pPr lvl="1"/>
            <a:r>
              <a:rPr lang="en-US" altLang="ko-KR" sz="1800" dirty="0" smtClean="0"/>
              <a:t>Unlicensed/lightly licensed bands</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2</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Peer Aware, what?</a:t>
            </a:r>
          </a:p>
          <a:p>
            <a:pPr lvl="1"/>
            <a:r>
              <a:rPr lang="en-US" altLang="ko-KR" sz="2000" dirty="0" smtClean="0"/>
              <a:t>Peer’s Interest</a:t>
            </a:r>
          </a:p>
          <a:p>
            <a:pPr lvl="2"/>
            <a:r>
              <a:rPr lang="en-US" altLang="ko-KR" sz="1800" dirty="0" smtClean="0"/>
              <a:t>What a peer is interested</a:t>
            </a:r>
          </a:p>
          <a:p>
            <a:pPr lvl="2"/>
            <a:r>
              <a:rPr lang="en-US" altLang="ko-KR" sz="1800" dirty="0" smtClean="0"/>
              <a:t>Use case category 1 - Social Activity</a:t>
            </a:r>
          </a:p>
          <a:p>
            <a:pPr lvl="1"/>
            <a:r>
              <a:rPr lang="en-US" altLang="ko-KR" sz="2000" dirty="0" smtClean="0"/>
              <a:t>Peer’s Purpose</a:t>
            </a:r>
          </a:p>
          <a:p>
            <a:pPr lvl="2"/>
            <a:r>
              <a:rPr lang="en-US" altLang="ko-KR" sz="1800" dirty="0" smtClean="0"/>
              <a:t>What a peer want to have</a:t>
            </a:r>
          </a:p>
          <a:p>
            <a:pPr lvl="2"/>
            <a:r>
              <a:rPr lang="en-US" altLang="ko-KR" sz="1800" dirty="0" smtClean="0"/>
              <a:t>Use case category 2 - Commerce &amp; Advertisement</a:t>
            </a:r>
          </a:p>
          <a:p>
            <a:pPr lvl="1"/>
            <a:r>
              <a:rPr lang="en-US" altLang="ko-KR" sz="2000" dirty="0" smtClean="0"/>
              <a:t>Peer’s Capability</a:t>
            </a:r>
          </a:p>
          <a:p>
            <a:pPr lvl="2"/>
            <a:r>
              <a:rPr lang="en-US" altLang="ko-KR" sz="1800" dirty="0" smtClean="0"/>
              <a:t>What a peer is capable of</a:t>
            </a:r>
          </a:p>
          <a:p>
            <a:pPr lvl="2"/>
            <a:r>
              <a:rPr lang="en-US" altLang="ko-KR" sz="1800" dirty="0" smtClean="0"/>
              <a:t>Use case category 3 - Personal environment setup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Category 1: Social Activity</a:t>
            </a:r>
          </a:p>
          <a:p>
            <a:pPr lvl="1"/>
            <a:r>
              <a:rPr lang="en-US" altLang="ko-KR" sz="2000" dirty="0" smtClean="0"/>
              <a:t>Group chatting </a:t>
            </a:r>
          </a:p>
          <a:p>
            <a:pPr lvl="1"/>
            <a:r>
              <a:rPr lang="en-US" altLang="ko-KR" sz="2000" dirty="0" smtClean="0"/>
              <a:t>Social gaming</a:t>
            </a:r>
          </a:p>
          <a:p>
            <a:pPr lvl="1"/>
            <a:r>
              <a:rPr lang="en-US" altLang="ko-KR" sz="2000" dirty="0" smtClean="0"/>
              <a:t>Social media, Personal broadcasting (Music, video, etc.)</a:t>
            </a:r>
          </a:p>
          <a:p>
            <a:r>
              <a:rPr lang="en-US" altLang="ko-KR" sz="2400" dirty="0" smtClean="0"/>
              <a:t>Category 2: Commerce &amp; Advertisement</a:t>
            </a:r>
          </a:p>
          <a:p>
            <a:pPr lvl="1"/>
            <a:r>
              <a:rPr lang="en-US" altLang="ko-KR" sz="2000" dirty="0" smtClean="0"/>
              <a:t>Online brochure/coupon</a:t>
            </a:r>
          </a:p>
          <a:p>
            <a:pPr lvl="1"/>
            <a:r>
              <a:rPr lang="en-US" altLang="ko-KR" sz="2000" dirty="0" smtClean="0"/>
              <a:t>Mall navigator</a:t>
            </a:r>
          </a:p>
          <a:p>
            <a:r>
              <a:rPr lang="en-US" altLang="ko-KR" sz="2400" dirty="0" smtClean="0"/>
              <a:t>Category 3: Personal environment setup </a:t>
            </a:r>
          </a:p>
          <a:p>
            <a:pPr lvl="1"/>
            <a:r>
              <a:rPr lang="en-US" altLang="ko-KR" sz="2000" dirty="0" smtClean="0"/>
              <a:t>Home theater configuration</a:t>
            </a:r>
          </a:p>
          <a:p>
            <a:pPr lvl="1"/>
            <a:r>
              <a:rPr lang="en-US" altLang="ko-KR" sz="2000" dirty="0" smtClean="0"/>
              <a:t>Smart vehicle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1 - Social Activity</a:t>
            </a:r>
          </a:p>
          <a:p>
            <a:pPr lvl="1"/>
            <a:r>
              <a:rPr lang="en-US" altLang="ko-KR" sz="2000" dirty="0" smtClean="0"/>
              <a:t>1. Generate multimedia content with online chatting window</a:t>
            </a:r>
          </a:p>
          <a:p>
            <a:pPr lvl="1"/>
            <a:r>
              <a:rPr lang="en-US" altLang="ko-KR" sz="2000" dirty="0" smtClean="0"/>
              <a:t>2. Broadcast and join</a:t>
            </a:r>
          </a:p>
          <a:p>
            <a:pPr lvl="1"/>
            <a:r>
              <a:rPr lang="en-US" altLang="ko-KR" sz="2000" dirty="0" smtClean="0"/>
              <a:t>3. Enjoy the content </a:t>
            </a:r>
          </a:p>
          <a:p>
            <a:pPr lvl="1">
              <a:buNone/>
            </a:pPr>
            <a:r>
              <a:rPr lang="en-US" altLang="ko-KR" sz="2000" dirty="0" smtClean="0"/>
              <a:t>with chatter</a:t>
            </a:r>
            <a:endParaRPr lang="en-US" altLang="ko-KR" sz="1600" dirty="0" smtClean="0"/>
          </a:p>
        </p:txBody>
      </p:sp>
      <p:pic>
        <p:nvPicPr>
          <p:cNvPr id="4" name="Picture 2"/>
          <p:cNvPicPr>
            <a:picLocks noChangeAspect="1" noChangeArrowheads="1"/>
          </p:cNvPicPr>
          <p:nvPr/>
        </p:nvPicPr>
        <p:blipFill>
          <a:blip r:embed="rId2"/>
          <a:srcRect/>
          <a:stretch>
            <a:fillRect/>
          </a:stretch>
        </p:blipFill>
        <p:spPr bwMode="auto">
          <a:xfrm>
            <a:off x="3886200" y="2514600"/>
            <a:ext cx="4893989" cy="3600450"/>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5" name="표 4"/>
          <p:cNvGraphicFramePr>
            <a:graphicFrameLocks noGrp="1"/>
          </p:cNvGraphicFramePr>
          <p:nvPr/>
        </p:nvGraphicFramePr>
        <p:xfrm>
          <a:off x="533400" y="2362200"/>
          <a:ext cx="8420100" cy="2961500"/>
        </p:xfrm>
        <a:graphic>
          <a:graphicData uri="http://schemas.openxmlformats.org/drawingml/2006/table">
            <a:tbl>
              <a:tblPr firstRow="1" bandRow="1">
                <a:tableStyleId>{2A488322-F2BA-4B5B-9748-0D474271808F}</a:tableStyleId>
              </a:tblPr>
              <a:tblGrid>
                <a:gridCol w="1651000"/>
                <a:gridCol w="1282700"/>
                <a:gridCol w="1473200"/>
                <a:gridCol w="1206500"/>
                <a:gridCol w="1403350"/>
                <a:gridCol w="1403350"/>
              </a:tblGrid>
              <a:tr h="624979">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946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Group chatting </a:t>
                      </a:r>
                    </a:p>
                  </a:txBody>
                  <a:tcPr anchor="ctr"/>
                </a:tc>
                <a:tc>
                  <a:txBody>
                    <a:bodyPr/>
                    <a:lstStyle/>
                    <a:p>
                      <a:pPr algn="ctr" latinLnBrk="1"/>
                      <a:r>
                        <a:rPr lang="en-US" altLang="ko-KR" dirty="0" smtClean="0"/>
                        <a:t>~</a:t>
                      </a:r>
                      <a:r>
                        <a:rPr lang="en-US" altLang="ko-KR" baseline="0"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Low (public)</a:t>
                      </a:r>
                    </a:p>
                    <a:p>
                      <a:pPr algn="ctr" latinLnBrk="1"/>
                      <a:r>
                        <a:rPr lang="en-US" altLang="ko-KR" dirty="0" smtClean="0"/>
                        <a:t>High(private)</a:t>
                      </a:r>
                      <a:endParaRPr lang="ko-KR" altLang="en-US" dirty="0"/>
                    </a:p>
                  </a:txBody>
                  <a:tcPr anchor="ctr"/>
                </a:tc>
              </a:tr>
              <a:tr h="587104">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Social gaming</a:t>
                      </a:r>
                    </a:p>
                  </a:txBody>
                  <a:tcPr anchor="ctr"/>
                </a:tc>
                <a:tc>
                  <a:txBody>
                    <a:bodyPr/>
                    <a:lstStyle/>
                    <a:p>
                      <a:pPr algn="ctr" latinLnBrk="1"/>
                      <a:r>
                        <a:rPr lang="en-US" altLang="ko-KR" dirty="0" smtClean="0"/>
                        <a:t>~ 5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Nomadic</a:t>
                      </a:r>
                      <a:endParaRPr lang="ko-KR" altLang="en-US" dirty="0"/>
                    </a:p>
                  </a:txBody>
                  <a:tcPr anchor="ctr"/>
                </a:tc>
                <a:tc>
                  <a:txBody>
                    <a:bodyPr/>
                    <a:lstStyle/>
                    <a:p>
                      <a:pPr algn="ctr" latinLnBrk="1"/>
                      <a:r>
                        <a:rPr lang="en-US" altLang="ko-KR" dirty="0" smtClean="0"/>
                        <a:t>High</a:t>
                      </a:r>
                      <a:endParaRPr lang="ko-KR" altLang="en-US" dirty="0"/>
                    </a:p>
                  </a:txBody>
                  <a:tcPr anchor="ctr"/>
                </a:tc>
              </a:tr>
              <a:tr h="1044856">
                <a:tc>
                  <a:txBody>
                    <a:bodyPr/>
                    <a:lstStyle/>
                    <a:p>
                      <a:pPr latinLnBrk="1"/>
                      <a:r>
                        <a:rPr lang="en-US" altLang="ko-KR" dirty="0" smtClean="0"/>
                        <a:t>Social media, Personal broadcasting</a:t>
                      </a:r>
                      <a:endParaRPr lang="ko-KR" altLang="en-US" dirty="0"/>
                    </a:p>
                  </a:txBody>
                  <a:tcPr anchor="ctr"/>
                </a:tc>
                <a:tc>
                  <a:txBody>
                    <a:bodyPr/>
                    <a:lstStyle/>
                    <a:p>
                      <a:pPr algn="ctr" latinLnBrk="1"/>
                      <a:r>
                        <a:rPr lang="en-US" altLang="ko-KR" dirty="0" smtClean="0"/>
                        <a:t>~ 10 Mbps</a:t>
                      </a:r>
                      <a:endParaRPr lang="ko-KR" altLang="en-US" dirty="0"/>
                    </a:p>
                  </a:txBody>
                  <a:tcPr anchor="ctr"/>
                </a:tc>
                <a:tc>
                  <a:txBody>
                    <a:bodyPr/>
                    <a:lstStyle/>
                    <a:p>
                      <a:pPr algn="ctr" latinLnBrk="1"/>
                      <a:r>
                        <a:rPr lang="en-US" altLang="ko-KR" dirty="0" smtClean="0"/>
                        <a:t>~ 100 meter</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Nomadic</a:t>
                      </a:r>
                      <a:endParaRPr lang="ko-KR" altLang="en-US" dirty="0"/>
                    </a:p>
                  </a:txBody>
                  <a:tcPr anchor="ctr"/>
                </a:tc>
                <a:tc>
                  <a:txBody>
                    <a:bodyPr/>
                    <a:lstStyle/>
                    <a:p>
                      <a:pPr algn="ctr" latinLnBrk="1"/>
                      <a:r>
                        <a:rPr lang="en-US" altLang="ko-KR" dirty="0" smtClean="0"/>
                        <a:t>Low (public)</a:t>
                      </a:r>
                    </a:p>
                    <a:p>
                      <a:pPr algn="ctr" latinLnBrk="1"/>
                      <a:r>
                        <a:rPr lang="en-US" altLang="ko-KR" dirty="0" smtClean="0"/>
                        <a:t>High(private)</a:t>
                      </a:r>
                      <a:endParaRPr lang="ko-KR" altLang="en-US" dirty="0" smtClean="0"/>
                    </a:p>
                  </a:txBody>
                  <a:tcPr anchor="ctr"/>
                </a:tc>
              </a:tr>
            </a:tbl>
          </a:graphicData>
        </a:graphic>
      </p:graphicFrame>
      <p:sp>
        <p:nvSpPr>
          <p:cNvPr id="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2 - Commerce &amp; Advertisement</a:t>
            </a:r>
          </a:p>
          <a:p>
            <a:pPr lvl="1"/>
            <a:r>
              <a:rPr lang="en-US" altLang="ko-KR" sz="2000" dirty="0" smtClean="0"/>
              <a:t>1. Make online brochure with special sale information</a:t>
            </a:r>
          </a:p>
          <a:p>
            <a:pPr lvl="1"/>
            <a:r>
              <a:rPr lang="en-US" altLang="ko-KR" sz="2000" dirty="0" smtClean="0"/>
              <a:t>2. Distribute brochure</a:t>
            </a:r>
          </a:p>
          <a:p>
            <a:pPr lvl="1"/>
            <a:r>
              <a:rPr lang="en-US" altLang="ko-KR" sz="2000" dirty="0" smtClean="0"/>
              <a:t>3. Share the information and </a:t>
            </a:r>
          </a:p>
          <a:p>
            <a:pPr lvl="1">
              <a:buNone/>
            </a:pPr>
            <a:r>
              <a:rPr lang="en-US" altLang="ko-KR" sz="2000" dirty="0" smtClean="0"/>
              <a:t>grade its quality</a:t>
            </a:r>
            <a:endParaRPr lang="en-US" altLang="ko-KR" sz="2000" dirty="0"/>
          </a:p>
        </p:txBody>
      </p:sp>
      <p:pic>
        <p:nvPicPr>
          <p:cNvPr id="4" name="Picture 2"/>
          <p:cNvPicPr>
            <a:picLocks noChangeAspect="1" noChangeArrowheads="1"/>
          </p:cNvPicPr>
          <p:nvPr/>
        </p:nvPicPr>
        <p:blipFill>
          <a:blip r:embed="rId2"/>
          <a:srcRect/>
          <a:stretch>
            <a:fillRect/>
          </a:stretch>
        </p:blipFill>
        <p:spPr bwMode="auto">
          <a:xfrm>
            <a:off x="4953000" y="2590800"/>
            <a:ext cx="3621087" cy="3515618"/>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7</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6" name="표 5"/>
          <p:cNvGraphicFramePr>
            <a:graphicFrameLocks noGrp="1"/>
          </p:cNvGraphicFramePr>
          <p:nvPr/>
        </p:nvGraphicFramePr>
        <p:xfrm>
          <a:off x="353060" y="2677160"/>
          <a:ext cx="8420100" cy="2098040"/>
        </p:xfrm>
        <a:graphic>
          <a:graphicData uri="http://schemas.openxmlformats.org/drawingml/2006/table">
            <a:tbl>
              <a:tblPr firstRow="1" bandRow="1">
                <a:tableStyleId>{2A488322-F2BA-4B5B-9748-0D474271808F}</a:tableStyleId>
              </a:tblPr>
              <a:tblGrid>
                <a:gridCol w="1856740"/>
                <a:gridCol w="1127760"/>
                <a:gridCol w="1209040"/>
                <a:gridCol w="1320800"/>
                <a:gridCol w="1412240"/>
                <a:gridCol w="1493520"/>
              </a:tblGrid>
              <a:tr h="78740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07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Online brochure/coupon</a:t>
                      </a:r>
                    </a:p>
                  </a:txBody>
                  <a:tcPr anchor="ctr"/>
                </a:tc>
                <a:tc>
                  <a:txBody>
                    <a:bodyPr/>
                    <a:lstStyle/>
                    <a:p>
                      <a:pPr algn="ctr" latinLnBrk="1"/>
                      <a:r>
                        <a:rPr lang="en-US" altLang="ko-KR" dirty="0" smtClean="0"/>
                        <a:t>~</a:t>
                      </a:r>
                      <a:r>
                        <a:rPr lang="en-US" altLang="ko-KR" baseline="0"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High</a:t>
                      </a:r>
                      <a:endParaRPr lang="ko-KR" altLang="en-US" dirty="0"/>
                    </a:p>
                  </a:txBody>
                  <a:tcPr anchor="ctr"/>
                </a:tc>
              </a:tr>
              <a:tr h="6299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Mall navigator</a:t>
                      </a:r>
                    </a:p>
                  </a:txBody>
                  <a:tcPr anchor="ctr"/>
                </a:tc>
                <a:tc>
                  <a:txBody>
                    <a:bodyPr/>
                    <a:lstStyle/>
                    <a:p>
                      <a:pPr algn="ctr" latinLnBrk="1"/>
                      <a:r>
                        <a:rPr lang="en-US" altLang="ko-KR"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Low</a:t>
                      </a:r>
                      <a:endParaRPr lang="ko-KR" altLang="en-US" dirty="0"/>
                    </a:p>
                  </a:txBody>
                  <a:tcPr anchor="ctr"/>
                </a:tc>
              </a:tr>
            </a:tbl>
          </a:graphicData>
        </a:graphic>
      </p:graphicFrame>
      <p:sp>
        <p:nvSpPr>
          <p:cNvPr id="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8</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3 - Personal environment setup </a:t>
            </a:r>
          </a:p>
          <a:p>
            <a:pPr lvl="1"/>
            <a:r>
              <a:rPr lang="en-US" altLang="ko-KR" sz="2000" dirty="0" smtClean="0"/>
              <a:t>1. Notify user’s activity to each device and setup it</a:t>
            </a:r>
          </a:p>
          <a:p>
            <a:pPr lvl="1"/>
            <a:r>
              <a:rPr lang="en-US" altLang="ko-KR" sz="2000" dirty="0" smtClean="0"/>
              <a:t>2. Each device adjust automatically</a:t>
            </a:r>
          </a:p>
          <a:p>
            <a:pPr lvl="1">
              <a:buNone/>
            </a:pPr>
            <a:r>
              <a:rPr lang="en-US" altLang="ko-KR" sz="2000" dirty="0" smtClean="0"/>
              <a:t>its status and feedback to other</a:t>
            </a:r>
          </a:p>
          <a:p>
            <a:pPr lvl="1">
              <a:buNone/>
            </a:pPr>
            <a:r>
              <a:rPr lang="en-US" altLang="ko-KR" sz="2000" dirty="0" smtClean="0"/>
              <a:t>devices </a:t>
            </a:r>
          </a:p>
        </p:txBody>
      </p:sp>
      <p:pic>
        <p:nvPicPr>
          <p:cNvPr id="4" name="Picture 2"/>
          <p:cNvPicPr>
            <a:picLocks noChangeAspect="1" noChangeArrowheads="1"/>
          </p:cNvPicPr>
          <p:nvPr/>
        </p:nvPicPr>
        <p:blipFill>
          <a:blip r:embed="rId2"/>
          <a:srcRect/>
          <a:stretch>
            <a:fillRect/>
          </a:stretch>
        </p:blipFill>
        <p:spPr bwMode="auto">
          <a:xfrm>
            <a:off x="4724400" y="2819400"/>
            <a:ext cx="3915736" cy="3236913"/>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9</a:t>
            </a:r>
            <a:endParaRPr kumimoji="0" lang="en-US" altLang="ko-KR" sz="1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162245</TotalTime>
  <Words>512</Words>
  <Application>Microsoft Office PowerPoint</Application>
  <PresentationFormat>화면 슬라이드 쇼(4:3)</PresentationFormat>
  <Paragraphs>147</Paragraphs>
  <Slides>11</Slides>
  <Notes>1</Notes>
  <HiddenSlides>0</HiddenSlides>
  <MMClips>0</MMClips>
  <ScaleCrop>false</ScaleCrop>
  <HeadingPairs>
    <vt:vector size="4" baseType="variant">
      <vt:variant>
        <vt:lpstr>테마</vt:lpstr>
      </vt:variant>
      <vt:variant>
        <vt:i4>2</vt:i4>
      </vt:variant>
      <vt:variant>
        <vt:lpstr>슬라이드 제목</vt:lpstr>
      </vt:variant>
      <vt:variant>
        <vt:i4>11</vt:i4>
      </vt:variant>
    </vt:vector>
  </HeadingPairs>
  <TitlesOfParts>
    <vt:vector size="13" baseType="lpstr">
      <vt:lpstr>Office Theme</vt:lpstr>
      <vt:lpstr>Custom Design</vt:lpstr>
      <vt:lpstr>슬라이드 1</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lpstr>Why new TG?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2113</cp:revision>
  <dcterms:created xsi:type="dcterms:W3CDTF">2010-05-03T18:32:55Z</dcterms:created>
  <dcterms:modified xsi:type="dcterms:W3CDTF">2011-11-02T01:57:03Z</dcterms:modified>
</cp:coreProperties>
</file>