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 id="2147483664" r:id="rId2"/>
  </p:sldMasterIdLst>
  <p:notesMasterIdLst>
    <p:notesMasterId r:id="rId13"/>
  </p:notesMasterIdLst>
  <p:handoutMasterIdLst>
    <p:handoutMasterId r:id="rId14"/>
  </p:handoutMasterIdLst>
  <p:sldIdLst>
    <p:sldId id="507" r:id="rId3"/>
    <p:sldId id="503" r:id="rId4"/>
    <p:sldId id="508" r:id="rId5"/>
    <p:sldId id="509" r:id="rId6"/>
    <p:sldId id="510" r:id="rId7"/>
    <p:sldId id="511" r:id="rId8"/>
    <p:sldId id="512" r:id="rId9"/>
    <p:sldId id="519" r:id="rId10"/>
    <p:sldId id="513" r:id="rId11"/>
    <p:sldId id="51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00"/>
    <a:srgbClr val="FF99FF"/>
    <a:srgbClr val="E33E1D"/>
    <a:srgbClr val="D46C2C"/>
    <a:srgbClr val="D7E4B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600" autoAdjust="0"/>
    <p:restoredTop sz="94660" autoAdjust="0"/>
  </p:normalViewPr>
  <p:slideViewPr>
    <p:cSldViewPr>
      <p:cViewPr varScale="1">
        <p:scale>
          <a:sx n="81" d="100"/>
          <a:sy n="81" d="100"/>
        </p:scale>
        <p:origin x="-52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5" d="100"/>
          <a:sy n="55" d="100"/>
        </p:scale>
        <p:origin x="-2904"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2C455B-F0A0-4813-B15D-6A08E42DAEFC}" type="datetimeFigureOut">
              <a:rPr lang="ko-KR" altLang="en-US" smtClean="0"/>
              <a:t>2011-10-24</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297069-8D9D-4657-9ED2-F2848090BA43}" type="slidenum">
              <a:rPr lang="ko-KR" altLang="en-US" smtClean="0"/>
              <a:t>‹#›</a:t>
            </a:fld>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10/24/2011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10/24/2011</a:t>
            </a:fld>
            <a:endParaRPr lang="en-US" dirty="0"/>
          </a:p>
        </p:txBody>
      </p:sp>
      <p:sp>
        <p:nvSpPr>
          <p:cNvPr id="5" name="Footer Placeholder 4"/>
          <p:cNvSpPr>
            <a:spLocks noGrp="1"/>
          </p:cNvSpPr>
          <p:nvPr>
            <p:ph type="ftr" sz="quarter" idx="11"/>
          </p:nvPr>
        </p:nvSpPr>
        <p:spPr>
          <a:xfrm>
            <a:off x="3200400" y="6324600"/>
            <a:ext cx="2895600" cy="365125"/>
          </a:xfrm>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October</a:t>
            </a:r>
            <a:r>
              <a:rPr lang="en-US" sz="1400" b="1" baseline="0" dirty="0" smtClean="0">
                <a:latin typeface="Times New Roman" pitchFamily="18" charset="0"/>
                <a:cs typeface="Times New Roman" pitchFamily="18" charset="0"/>
              </a:rPr>
              <a:t> </a:t>
            </a:r>
            <a:r>
              <a:rPr lang="en-US" sz="1400" b="1" dirty="0" smtClean="0">
                <a:latin typeface="Times New Roman" pitchFamily="18" charset="0"/>
                <a:cs typeface="Times New Roman" pitchFamily="18" charset="0"/>
              </a:rPr>
              <a:t>2011</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15-11-0743-00-0wng</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248400" y="6324600"/>
            <a:ext cx="2438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Suhwook Kim,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10/24/2011</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10/24/2011</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10/24/2011</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10/24/2011</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10/24/2011</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10/24/2011</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FA8F46-9498-4F67-8577-AE59DD5D7184}" type="datetimeFigureOut">
              <a:rPr lang="en-US" smtClean="0"/>
              <a:pPr/>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FA8F46-9498-4F67-8577-AE59DD5D7184}" type="datetimeFigureOut">
              <a:rPr lang="en-US" smtClean="0"/>
              <a:pPr/>
              <a:t>10/24/2011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10/24/2011</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FA8F46-9498-4F67-8577-AE59DD5D7184}" type="datetimeFigureOut">
              <a:rPr lang="en-US" smtClean="0"/>
              <a:pPr/>
              <a:t>10/24/2011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FA8F46-9498-4F67-8577-AE59DD5D7184}" type="datetimeFigureOut">
              <a:rPr lang="en-US" smtClean="0"/>
              <a:pPr/>
              <a:t>10/24/2011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A8F46-9498-4F67-8577-AE59DD5D7184}" type="datetimeFigureOut">
              <a:rPr lang="en-US" smtClean="0"/>
              <a:pPr/>
              <a:t>10/24/2011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10/24/2011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FA8F46-9498-4F67-8577-AE59DD5D7184}" type="datetimeFigureOut">
              <a:rPr lang="en-US" smtClean="0"/>
              <a:pPr/>
              <a:t>10/24/2011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FA8F46-9498-4F67-8577-AE59DD5D7184}" type="datetimeFigureOut">
              <a:rPr lang="en-US" smtClean="0"/>
              <a:pPr/>
              <a:t>10/24/2011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870CAD-83D8-4A6D-A9AC-C91B0A61C2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10/24/2011</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10/24/2011</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2FB845-3490-4031-89C6-D7D1529633E8}" type="datetime1">
              <a:rPr lang="en-US" smtClean="0"/>
              <a:pPr/>
              <a:t>10/24/2011</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10/24/2011</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5943600" y="632460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Suhwook Kim,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295400" cy="307777"/>
          </a:xfrm>
          <a:prstGeom prst="rect">
            <a:avLst/>
          </a:prstGeom>
          <a:noFill/>
        </p:spPr>
        <p:txBody>
          <a:bodyPr wrap="square" rtlCol="0">
            <a:spAutoFit/>
          </a:bodyPr>
          <a:lstStyle/>
          <a:p>
            <a:r>
              <a:rPr lang="en-US" altLang="ko-KR" sz="1400" b="1" dirty="0" smtClean="0">
                <a:latin typeface="Times New Roman" pitchFamily="18" charset="0"/>
                <a:cs typeface="Times New Roman" pitchFamily="18" charset="0"/>
              </a:rPr>
              <a:t>October</a:t>
            </a:r>
            <a:r>
              <a:rPr lang="en-US" altLang="ko-KR" sz="1400" b="1" baseline="0" dirty="0" smtClean="0">
                <a:latin typeface="Times New Roman" pitchFamily="18" charset="0"/>
                <a:cs typeface="Times New Roman" pitchFamily="18" charset="0"/>
              </a:rPr>
              <a:t> </a:t>
            </a:r>
            <a:r>
              <a:rPr lang="en-US" altLang="ko-KR" sz="1400" b="1" dirty="0" smtClean="0">
                <a:latin typeface="Times New Roman" pitchFamily="18" charset="0"/>
                <a:cs typeface="Times New Roman" pitchFamily="18" charset="0"/>
              </a:rPr>
              <a:t>2011</a:t>
            </a:r>
            <a:endParaRPr lang="en-US" altLang="ko-KR"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altLang="ko-KR" sz="1400" b="1" dirty="0" smtClean="0">
                <a:latin typeface="Times New Roman" pitchFamily="18" charset="0"/>
                <a:cs typeface="Times New Roman" pitchFamily="18" charset="0"/>
              </a:rPr>
              <a:t>doc.: IEEE </a:t>
            </a:r>
            <a:r>
              <a:rPr lang="en-US" altLang="ko-KR" sz="1400" b="1" dirty="0" smtClean="0">
                <a:latin typeface="Times New Roman" pitchFamily="18" charset="0"/>
                <a:cs typeface="Times New Roman" pitchFamily="18" charset="0"/>
              </a:rPr>
              <a:t>15-11-0743-00-0wng</a:t>
            </a:r>
            <a:endParaRPr lang="en-US" altLang="ko-KR" sz="1400" b="1" dirty="0">
              <a:latin typeface="Times New Roman" pitchFamily="18" charset="0"/>
              <a:cs typeface="Times New Roman"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10/24/2011</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10/24/2011</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10/24/2011</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10/24/2011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50"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A8F46-9498-4F67-8577-AE59DD5D7184}" type="datetimeFigureOut">
              <a:rPr lang="en-US" smtClean="0"/>
              <a:pPr/>
              <a:t>10/24/2011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70CAD-83D8-4A6D-A9AC-C91B0A61C2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16648"/>
          </a:xfrm>
          <a:prstGeom prst="rect">
            <a:avLst/>
          </a:prstGeom>
          <a:noFill/>
          <a:ln w="12700">
            <a:noFill/>
            <a:miter lim="800000"/>
            <a:headEnd type="none" w="sm" len="sm"/>
            <a:tailEnd type="none" w="sm" len="sm"/>
          </a:ln>
          <a:effectLst/>
        </p:spPr>
        <p:txBody>
          <a:bodyPr>
            <a:spAutoFit/>
          </a:bodyPr>
          <a:lstStyle/>
          <a:p>
            <a:pPr algn="ctr" latinLnBrk="0">
              <a:defRPr/>
            </a:pPr>
            <a:r>
              <a:rPr kumimoji="0" lang="en-US" altLang="ko-KR" b="1" u="sng" dirty="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a:latin typeface="Times New Roman" pitchFamily="18" charset="0"/>
              <a:ea typeface="굴림" pitchFamily="50" charset="-127"/>
              <a:cs typeface="Times New Roman" pitchFamily="18" charset="0"/>
            </a:endParaRPr>
          </a:p>
          <a:p>
            <a:pPr latinLnBrk="0">
              <a:defRPr/>
            </a:pP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Submission Title:</a:t>
            </a:r>
            <a:r>
              <a:rPr kumimoji="0" lang="en-US" altLang="ko-KR" sz="1600" dirty="0">
                <a:latin typeface="Times New Roman" pitchFamily="18" charset="0"/>
                <a:ea typeface="굴림" pitchFamily="50" charset="-127"/>
                <a:cs typeface="Times New Roman" pitchFamily="18" charset="0"/>
              </a:rPr>
              <a:t> Use Cases </a:t>
            </a:r>
            <a:r>
              <a:rPr kumimoji="0" lang="en-US" altLang="ko-KR" sz="1600" dirty="0" smtClean="0">
                <a:latin typeface="Times New Roman" pitchFamily="18" charset="0"/>
                <a:ea typeface="굴림" pitchFamily="50" charset="-127"/>
                <a:cs typeface="Times New Roman" pitchFamily="18" charset="0"/>
              </a:rPr>
              <a:t>for Peer Aware </a:t>
            </a:r>
            <a:r>
              <a:rPr kumimoji="0" lang="en-US" altLang="ko-KR" sz="1600" dirty="0" smtClean="0">
                <a:latin typeface="Times New Roman" pitchFamily="18" charset="0"/>
                <a:ea typeface="굴림" pitchFamily="50" charset="-127"/>
                <a:cs typeface="Times New Roman" pitchFamily="18" charset="0"/>
              </a:rPr>
              <a:t>Communications (Sub 3 GHz)</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Date Submitted: </a:t>
            </a:r>
            <a:r>
              <a:rPr kumimoji="0" lang="en-US" altLang="ko-KR" sz="1600" dirty="0">
                <a:latin typeface="Times New Roman" pitchFamily="18" charset="0"/>
                <a:ea typeface="굴림" pitchFamily="50" charset="-127"/>
                <a:cs typeface="Times New Roman" pitchFamily="18" charset="0"/>
              </a:rPr>
              <a:t>October</a:t>
            </a:r>
            <a:r>
              <a:rPr kumimoji="0" lang="en-US" altLang="ko-KR" sz="1600" dirty="0" smtClean="0">
                <a:latin typeface="Times New Roman" pitchFamily="18" charset="0"/>
                <a:ea typeface="굴림" pitchFamily="50" charset="-127"/>
                <a:cs typeface="Times New Roman" pitchFamily="18" charset="0"/>
              </a:rPr>
              <a:t> </a:t>
            </a:r>
            <a:r>
              <a:rPr kumimoji="0" lang="en-US" altLang="ko-KR" sz="1600" dirty="0">
                <a:latin typeface="Times New Roman" pitchFamily="18" charset="0"/>
                <a:ea typeface="굴림" pitchFamily="50" charset="-127"/>
                <a:cs typeface="Times New Roman" pitchFamily="18" charset="0"/>
              </a:rPr>
              <a:t>2011	</a:t>
            </a:r>
          </a:p>
          <a:p>
            <a:pPr latinLnBrk="0">
              <a:defRPr/>
            </a:pPr>
            <a:r>
              <a:rPr kumimoji="0" lang="en-US" altLang="ko-KR" sz="1600" b="1" dirty="0">
                <a:latin typeface="Times New Roman" pitchFamily="18" charset="0"/>
                <a:ea typeface="굴림" pitchFamily="50" charset="-127"/>
                <a:cs typeface="Times New Roman" pitchFamily="18" charset="0"/>
              </a:rPr>
              <a:t>Source:</a:t>
            </a:r>
            <a:r>
              <a:rPr kumimoji="0" lang="en-US" altLang="ko-KR" sz="1600" dirty="0">
                <a:latin typeface="Times New Roman" pitchFamily="18" charset="0"/>
                <a:ea typeface="굴림" pitchFamily="50" charset="-127"/>
                <a:cs typeface="Times New Roman" pitchFamily="18" charset="0"/>
              </a:rPr>
              <a:t> </a:t>
            </a:r>
            <a:r>
              <a:rPr kumimoji="0" lang="en-US" altLang="ko-KR" sz="1600" dirty="0" smtClean="0">
                <a:latin typeface="Times New Roman" pitchFamily="18" charset="0"/>
                <a:ea typeface="굴림" pitchFamily="50" charset="-127"/>
                <a:cs typeface="Times New Roman" pitchFamily="18" charset="0"/>
              </a:rPr>
              <a:t>Suhwook Kim (LG Electronics)</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Address</a:t>
            </a:r>
            <a:r>
              <a:rPr kumimoji="0" lang="en-US" altLang="ko-KR" sz="1600" dirty="0">
                <a:latin typeface="Times New Roman" pitchFamily="18" charset="0"/>
                <a:ea typeface="굴림" pitchFamily="50" charset="-127"/>
                <a:cs typeface="Times New Roman" pitchFamily="18" charset="0"/>
              </a:rPr>
              <a:t>: LG R&amp;D Complex 533, Hogye-1dong, </a:t>
            </a:r>
            <a:r>
              <a:rPr kumimoji="0" lang="en-US" altLang="ko-KR" sz="1600" dirty="0" err="1">
                <a:latin typeface="Times New Roman" pitchFamily="18" charset="0"/>
                <a:ea typeface="굴림" pitchFamily="50" charset="-127"/>
                <a:cs typeface="Times New Roman" pitchFamily="18" charset="0"/>
              </a:rPr>
              <a:t>Dongan-gu</a:t>
            </a:r>
            <a:r>
              <a:rPr kumimoji="0" lang="en-US" altLang="ko-KR" sz="1600" dirty="0">
                <a:latin typeface="Times New Roman" pitchFamily="18" charset="0"/>
                <a:ea typeface="굴림" pitchFamily="50" charset="-127"/>
                <a:cs typeface="Times New Roman" pitchFamily="18" charset="0"/>
              </a:rPr>
              <a:t>, Anyang-</a:t>
            </a:r>
            <a:r>
              <a:rPr kumimoji="0" lang="en-US" altLang="ko-KR" sz="1600" dirty="0" err="1">
                <a:latin typeface="Times New Roman" pitchFamily="18" charset="0"/>
                <a:ea typeface="굴림" pitchFamily="50" charset="-127"/>
                <a:cs typeface="Times New Roman" pitchFamily="18" charset="0"/>
              </a:rPr>
              <a:t>shi</a:t>
            </a:r>
            <a:r>
              <a:rPr kumimoji="0" lang="en-US" altLang="ko-KR" sz="1600" dirty="0">
                <a:latin typeface="Times New Roman" pitchFamily="18" charset="0"/>
                <a:ea typeface="굴림" pitchFamily="50" charset="-127"/>
                <a:cs typeface="Times New Roman" pitchFamily="18" charset="0"/>
              </a:rPr>
              <a:t>, </a:t>
            </a:r>
            <a:r>
              <a:rPr kumimoji="0" lang="en-US" altLang="ko-KR" sz="1600" dirty="0" err="1">
                <a:latin typeface="Times New Roman" pitchFamily="18" charset="0"/>
                <a:ea typeface="굴림" pitchFamily="50" charset="-127"/>
                <a:cs typeface="Times New Roman" pitchFamily="18" charset="0"/>
              </a:rPr>
              <a:t>Kyungki</a:t>
            </a:r>
            <a:r>
              <a:rPr kumimoji="0" lang="en-US" altLang="ko-KR" sz="1600" dirty="0">
                <a:latin typeface="Times New Roman" pitchFamily="18" charset="0"/>
                <a:ea typeface="굴림" pitchFamily="50" charset="-127"/>
                <a:cs typeface="Times New Roman" pitchFamily="18" charset="0"/>
              </a:rPr>
              <a:t>-do, </a:t>
            </a:r>
            <a:r>
              <a:rPr kumimoji="0" lang="en-US" altLang="ko-KR" sz="1600" dirty="0" smtClean="0">
                <a:latin typeface="Times New Roman" pitchFamily="18" charset="0"/>
                <a:ea typeface="굴림" pitchFamily="50" charset="-127"/>
                <a:cs typeface="Times New Roman" pitchFamily="18" charset="0"/>
              </a:rPr>
              <a:t>Korea</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dirty="0">
                <a:latin typeface="Times New Roman" pitchFamily="18" charset="0"/>
                <a:ea typeface="굴림" pitchFamily="50" charset="-127"/>
                <a:cs typeface="Times New Roman" pitchFamily="18" charset="0"/>
              </a:rPr>
              <a:t>Voice</a:t>
            </a:r>
            <a:r>
              <a:rPr kumimoji="0" lang="en-US" altLang="ko-KR" sz="1600" dirty="0" smtClean="0">
                <a:latin typeface="Times New Roman" pitchFamily="18" charset="0"/>
                <a:ea typeface="굴림" pitchFamily="50" charset="-127"/>
                <a:cs typeface="Times New Roman" pitchFamily="18" charset="0"/>
              </a:rPr>
              <a:t>: +82-31-450-1936, </a:t>
            </a:r>
            <a:r>
              <a:rPr kumimoji="0" lang="en-US" altLang="ko-KR" sz="1600" dirty="0">
                <a:latin typeface="Times New Roman" pitchFamily="18" charset="0"/>
                <a:ea typeface="굴림" pitchFamily="50" charset="-127"/>
                <a:cs typeface="Times New Roman" pitchFamily="18" charset="0"/>
              </a:rPr>
              <a:t>FAX: </a:t>
            </a:r>
            <a:r>
              <a:rPr kumimoji="0" lang="en-US" altLang="ko-KR" sz="1600" dirty="0" smtClean="0">
                <a:latin typeface="Times New Roman" pitchFamily="18" charset="0"/>
                <a:ea typeface="굴림" pitchFamily="50" charset="-127"/>
                <a:cs typeface="Times New Roman" pitchFamily="18" charset="0"/>
              </a:rPr>
              <a:t>+82-31-450-4049, E-Mail: suhwook.kim@lge.com</a:t>
            </a:r>
          </a:p>
          <a:p>
            <a:pPr latinLnBrk="0">
              <a:defRPr/>
            </a:pPr>
            <a:endParaRPr kumimoji="0" lang="en-US" altLang="ko-KR" sz="1600" b="1" dirty="0">
              <a:latin typeface="Times New Roman" pitchFamily="18" charset="0"/>
              <a:ea typeface="굴림" pitchFamily="50" charset="-127"/>
              <a:cs typeface="Times New Roman" pitchFamily="18" charset="0"/>
            </a:endParaRPr>
          </a:p>
          <a:p>
            <a:pPr latinLnBrk="0">
              <a:defRPr/>
            </a:pPr>
            <a:r>
              <a:rPr kumimoji="0" lang="en-US" altLang="ko-KR" sz="1600" b="1" dirty="0" smtClean="0">
                <a:latin typeface="Times New Roman" pitchFamily="18" charset="0"/>
                <a:ea typeface="굴림" pitchFamily="50" charset="-127"/>
                <a:cs typeface="Times New Roman" pitchFamily="18" charset="0"/>
              </a:rPr>
              <a:t>Re</a:t>
            </a:r>
            <a:r>
              <a:rPr kumimoji="0" lang="en-US" altLang="ko-KR" sz="1600" b="1" dirty="0">
                <a:latin typeface="Times New Roman" pitchFamily="18" charset="0"/>
                <a:ea typeface="굴림" pitchFamily="50" charset="-127"/>
                <a:cs typeface="Times New Roman" pitchFamily="18" charset="0"/>
              </a:rPr>
              <a:t>: </a:t>
            </a:r>
            <a:r>
              <a:rPr kumimoji="0" lang="en-US" altLang="ko-KR" sz="1600" dirty="0" smtClean="0">
                <a:latin typeface="Times New Roman" pitchFamily="18" charset="0"/>
                <a:ea typeface="굴림" pitchFamily="50" charset="-127"/>
                <a:cs typeface="Times New Roman" pitchFamily="18" charset="0"/>
              </a:rPr>
              <a:t>PAC </a:t>
            </a:r>
            <a:r>
              <a:rPr kumimoji="0" lang="en-US" altLang="ko-KR" sz="1600" dirty="0">
                <a:latin typeface="Times New Roman" pitchFamily="18" charset="0"/>
                <a:ea typeface="굴림" pitchFamily="50" charset="-127"/>
                <a:cs typeface="Times New Roman" pitchFamily="18" charset="0"/>
              </a:rPr>
              <a:t>Call for </a:t>
            </a:r>
            <a:r>
              <a:rPr kumimoji="0" lang="en-US" altLang="ko-KR" sz="1600" dirty="0" smtClean="0">
                <a:latin typeface="Times New Roman" pitchFamily="18" charset="0"/>
                <a:ea typeface="굴림" pitchFamily="50" charset="-127"/>
                <a:cs typeface="Times New Roman" pitchFamily="18" charset="0"/>
              </a:rPr>
              <a:t>Presentations </a:t>
            </a:r>
            <a:r>
              <a:rPr kumimoji="0" lang="en-US" altLang="ko-KR" sz="1600" dirty="0">
                <a:latin typeface="Times New Roman" pitchFamily="18" charset="0"/>
                <a:ea typeface="굴림" pitchFamily="50" charset="-127"/>
                <a:cs typeface="Times New Roman" pitchFamily="18" charset="0"/>
              </a:rPr>
              <a:t>document number </a:t>
            </a:r>
            <a:r>
              <a:rPr kumimoji="0" lang="en-US" altLang="ko-KR" sz="1600" dirty="0" smtClean="0">
                <a:latin typeface="Times New Roman" pitchFamily="18" charset="0"/>
                <a:ea typeface="굴림" pitchFamily="50" charset="-127"/>
                <a:cs typeface="Times New Roman" pitchFamily="18" charset="0"/>
              </a:rPr>
              <a:t>15-11-0712</a:t>
            </a:r>
            <a:endParaRPr kumimoji="0" lang="en-US" altLang="ko-KR" sz="1600" dirty="0">
              <a:latin typeface="Times New Roman" pitchFamily="18" charset="0"/>
              <a:ea typeface="굴림" pitchFamily="50" charset="-127"/>
              <a:cs typeface="Times New Roman" pitchFamily="18" charset="0"/>
            </a:endParaRPr>
          </a:p>
          <a:p>
            <a:pPr latinLnBrk="0">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Abstract: </a:t>
            </a:r>
            <a:r>
              <a:rPr kumimoji="0" lang="en-US" altLang="ko-KR" sz="1600" dirty="0" smtClean="0">
                <a:latin typeface="Times New Roman" pitchFamily="18" charset="0"/>
                <a:ea typeface="굴림" pitchFamily="50" charset="-127"/>
                <a:cs typeface="Times New Roman" pitchFamily="18" charset="0"/>
              </a:rPr>
              <a:t>Use </a:t>
            </a:r>
            <a:r>
              <a:rPr kumimoji="0" lang="en-US" altLang="ko-KR" sz="1600" dirty="0">
                <a:latin typeface="Times New Roman" pitchFamily="18" charset="0"/>
                <a:ea typeface="굴림" pitchFamily="50" charset="-127"/>
                <a:cs typeface="Times New Roman" pitchFamily="18" charset="0"/>
              </a:rPr>
              <a:t>Cases of </a:t>
            </a:r>
            <a:r>
              <a:rPr kumimoji="0" lang="en-US" altLang="ko-KR" sz="1600" dirty="0" smtClean="0">
                <a:latin typeface="Times New Roman" pitchFamily="18" charset="0"/>
                <a:ea typeface="굴림" pitchFamily="50" charset="-127"/>
                <a:cs typeface="Times New Roman" pitchFamily="18" charset="0"/>
              </a:rPr>
              <a:t>Peer Aware Communication (PAC).</a:t>
            </a:r>
            <a:r>
              <a:rPr kumimoji="0" lang="en-US" altLang="ko-KR" sz="1600" dirty="0">
                <a:latin typeface="Times New Roman" pitchFamily="18" charset="0"/>
                <a:ea typeface="굴림" pitchFamily="50" charset="-127"/>
                <a:cs typeface="Times New Roman" pitchFamily="18" charset="0"/>
              </a:rPr>
              <a:t>	</a:t>
            </a:r>
          </a:p>
          <a:p>
            <a:pPr latinLnBrk="0">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Purpose</a:t>
            </a:r>
            <a:r>
              <a:rPr kumimoji="0" lang="en-US" altLang="ko-KR" sz="1600" b="1" dirty="0" smtClean="0">
                <a:latin typeface="Times New Roman" pitchFamily="18" charset="0"/>
                <a:ea typeface="굴림" pitchFamily="50" charset="-127"/>
                <a:cs typeface="Times New Roman" pitchFamily="18" charset="0"/>
              </a:rPr>
              <a:t>:</a:t>
            </a:r>
            <a:r>
              <a:rPr lang="en-US" altLang="ko-KR" sz="1600" b="1" dirty="0">
                <a:latin typeface="Times New Roman" pitchFamily="18" charset="0"/>
                <a:ea typeface="굴림" pitchFamily="50" charset="-127"/>
                <a:cs typeface="Times New Roman" pitchFamily="18" charset="0"/>
              </a:rPr>
              <a:t> </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Notice:</a:t>
            </a:r>
            <a:r>
              <a:rPr kumimoji="0" lang="en-US" altLang="ko-KR" sz="1600" dirty="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a:latin typeface="Times New Roman" pitchFamily="18" charset="0"/>
                <a:ea typeface="굴림" pitchFamily="50" charset="-127"/>
                <a:cs typeface="Times New Roman" pitchFamily="18" charset="0"/>
              </a:rPr>
              <a:t>Release:</a:t>
            </a:r>
            <a:r>
              <a:rPr kumimoji="0" lang="en-US" altLang="ko-KR" sz="1600" dirty="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p>
        </p:txBody>
      </p:sp>
      <p:sp>
        <p:nvSpPr>
          <p:cNvPr id="6147"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Aware Communication (PAC)</a:t>
            </a:r>
            <a:endParaRPr lang="ko-KR" altLang="en-US" dirty="0"/>
          </a:p>
        </p:txBody>
      </p:sp>
      <p:sp>
        <p:nvSpPr>
          <p:cNvPr id="3" name="내용 개체 틀 2"/>
          <p:cNvSpPr>
            <a:spLocks noGrp="1"/>
          </p:cNvSpPr>
          <p:nvPr>
            <p:ph idx="1"/>
          </p:nvPr>
        </p:nvSpPr>
        <p:spPr/>
        <p:txBody>
          <a:bodyPr>
            <a:noAutofit/>
          </a:bodyPr>
          <a:lstStyle/>
          <a:p>
            <a:r>
              <a:rPr lang="en-US" altLang="ko-KR" sz="2400" dirty="0" smtClean="0"/>
              <a:t>Technical requirement</a:t>
            </a:r>
          </a:p>
        </p:txBody>
      </p:sp>
      <p:graphicFrame>
        <p:nvGraphicFramePr>
          <p:cNvPr id="4" name="표 3"/>
          <p:cNvGraphicFramePr>
            <a:graphicFrameLocks noGrp="1"/>
          </p:cNvGraphicFramePr>
          <p:nvPr/>
        </p:nvGraphicFramePr>
        <p:xfrm>
          <a:off x="391160" y="2575560"/>
          <a:ext cx="8420100" cy="2098040"/>
        </p:xfrm>
        <a:graphic>
          <a:graphicData uri="http://schemas.openxmlformats.org/drawingml/2006/table">
            <a:tbl>
              <a:tblPr firstRow="1" bandRow="1">
                <a:tableStyleId>{2A488322-F2BA-4B5B-9748-0D474271808F}</a:tableStyleId>
              </a:tblPr>
              <a:tblGrid>
                <a:gridCol w="1628140"/>
                <a:gridCol w="1356360"/>
                <a:gridCol w="1209040"/>
                <a:gridCol w="1320800"/>
                <a:gridCol w="1412240"/>
                <a:gridCol w="1493520"/>
              </a:tblGrid>
              <a:tr h="787400">
                <a:tc>
                  <a:txBody>
                    <a:bodyPr/>
                    <a:lstStyle/>
                    <a:p>
                      <a:pPr marL="0" marR="0" lvl="2" indent="0" algn="l" defTabSz="914400" rtl="0" eaLnBrk="1" fontAlgn="auto" latinLnBrk="1" hangingPunct="1">
                        <a:lnSpc>
                          <a:spcPct val="100000"/>
                        </a:lnSpc>
                        <a:spcBef>
                          <a:spcPts val="0"/>
                        </a:spcBef>
                        <a:spcAft>
                          <a:spcPts val="0"/>
                        </a:spcAft>
                        <a:buClrTx/>
                        <a:buSzTx/>
                        <a:buFontTx/>
                        <a:buNone/>
                        <a:tabLst/>
                        <a:defRPr/>
                      </a:pPr>
                      <a:endParaRPr lang="ko-KR" altLang="en-US" sz="1800" kern="1200" dirty="0" smtClean="0">
                        <a:solidFill>
                          <a:schemeClr val="dk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Data rate</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Coverage</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Delay</a:t>
                      </a:r>
                      <a:r>
                        <a:rPr lang="en-US" altLang="ko-KR" sz="1800" kern="1200" baseline="0" dirty="0" smtClean="0"/>
                        <a:t> sensitivity</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Mobility</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Security requirement</a:t>
                      </a:r>
                      <a:endParaRPr lang="en-US" altLang="ko-KR" sz="1800" b="1" kern="1200" dirty="0" smtClean="0">
                        <a:solidFill>
                          <a:schemeClr val="lt1"/>
                        </a:solidFill>
                        <a:latin typeface="+mn-lt"/>
                        <a:ea typeface="+mn-ea"/>
                        <a:cs typeface="+mn-cs"/>
                      </a:endParaRPr>
                    </a:p>
                  </a:txBody>
                  <a:tcPr anchor="ctr"/>
                </a:tc>
              </a:tr>
              <a:tr h="680720">
                <a:tc>
                  <a:txBody>
                    <a:bodyPr/>
                    <a:lstStyle/>
                    <a:p>
                      <a:pPr marL="0" marR="0" lvl="2" indent="0" algn="l" defTabSz="914400" rtl="0" eaLnBrk="1" fontAlgn="auto" latinLnBrk="1" hangingPunct="1">
                        <a:lnSpc>
                          <a:spcPct val="100000"/>
                        </a:lnSpc>
                        <a:spcBef>
                          <a:spcPts val="0"/>
                        </a:spcBef>
                        <a:spcAft>
                          <a:spcPts val="0"/>
                        </a:spcAft>
                        <a:buClrTx/>
                        <a:buSzTx/>
                        <a:buFontTx/>
                        <a:buNone/>
                        <a:tabLst/>
                        <a:defRPr/>
                      </a:pPr>
                      <a:r>
                        <a:rPr lang="en-US" altLang="ko-KR" dirty="0" smtClean="0"/>
                        <a:t>Home theater configuration</a:t>
                      </a:r>
                    </a:p>
                  </a:txBody>
                  <a:tcPr anchor="ctr"/>
                </a:tc>
                <a:tc>
                  <a:txBody>
                    <a:bodyPr/>
                    <a:lstStyle/>
                    <a:p>
                      <a:pPr algn="ctr" latinLnBrk="1"/>
                      <a:r>
                        <a:rPr lang="en-US" altLang="ko-KR" dirty="0" smtClean="0"/>
                        <a:t>~ 5 Mbps</a:t>
                      </a:r>
                      <a:endParaRPr lang="ko-KR" altLang="en-US" dirty="0"/>
                    </a:p>
                  </a:txBody>
                  <a:tcPr anchor="ctr"/>
                </a:tc>
                <a:tc>
                  <a:txBody>
                    <a:bodyPr/>
                    <a:lstStyle/>
                    <a:p>
                      <a:pPr algn="ctr" latinLnBrk="1"/>
                      <a:r>
                        <a:rPr lang="en-US" altLang="ko-KR" dirty="0" smtClean="0"/>
                        <a:t>~ 10 meter</a:t>
                      </a:r>
                      <a:endParaRPr lang="ko-KR" altLang="en-US" dirty="0"/>
                    </a:p>
                  </a:txBody>
                  <a:tcPr anchor="ctr"/>
                </a:tc>
                <a:tc>
                  <a:txBody>
                    <a:bodyPr/>
                    <a:lstStyle/>
                    <a:p>
                      <a:pPr algn="ctr" latinLnBrk="1"/>
                      <a:r>
                        <a:rPr lang="en-US" altLang="ko-KR" dirty="0" smtClean="0"/>
                        <a:t>Medium</a:t>
                      </a:r>
                      <a:endParaRPr lang="ko-KR" altLang="en-US" dirty="0"/>
                    </a:p>
                  </a:txBody>
                  <a:tcPr anchor="ctr"/>
                </a:tc>
                <a:tc>
                  <a:txBody>
                    <a:bodyPr/>
                    <a:lstStyle/>
                    <a:p>
                      <a:pPr algn="ctr" latinLnBrk="1"/>
                      <a:r>
                        <a:rPr lang="en-US" altLang="ko-KR" dirty="0" smtClean="0"/>
                        <a:t>Low</a:t>
                      </a:r>
                      <a:endParaRPr lang="ko-KR" altLang="en-US" dirty="0"/>
                    </a:p>
                  </a:txBody>
                  <a:tcPr anchor="ctr"/>
                </a:tc>
                <a:tc>
                  <a:txBody>
                    <a:bodyPr/>
                    <a:lstStyle/>
                    <a:p>
                      <a:pPr algn="ctr" latinLnBrk="1"/>
                      <a:r>
                        <a:rPr lang="en-US" altLang="ko-KR" dirty="0" smtClean="0"/>
                        <a:t>Low</a:t>
                      </a:r>
                      <a:endParaRPr lang="ko-KR" altLang="en-US" dirty="0"/>
                    </a:p>
                  </a:txBody>
                  <a:tcPr anchor="ctr"/>
                </a:tc>
              </a:tr>
              <a:tr h="629920">
                <a:tc>
                  <a:txBody>
                    <a:bodyPr/>
                    <a:lstStyle/>
                    <a:p>
                      <a:pPr marL="0" marR="0" lvl="2" indent="0" algn="l" defTabSz="914400" rtl="0" eaLnBrk="1" fontAlgn="auto" latinLnBrk="1" hangingPunct="1">
                        <a:lnSpc>
                          <a:spcPct val="100000"/>
                        </a:lnSpc>
                        <a:spcBef>
                          <a:spcPts val="0"/>
                        </a:spcBef>
                        <a:spcAft>
                          <a:spcPts val="0"/>
                        </a:spcAft>
                        <a:buClrTx/>
                        <a:buSzTx/>
                        <a:buFontTx/>
                        <a:buNone/>
                        <a:tabLst/>
                        <a:defRPr/>
                      </a:pPr>
                      <a:r>
                        <a:rPr lang="en-US" altLang="ko-KR" dirty="0" smtClean="0"/>
                        <a:t>Smart vehicle </a:t>
                      </a:r>
                    </a:p>
                  </a:txBody>
                  <a:tcPr anchor="ctr"/>
                </a:tc>
                <a:tc>
                  <a:txBody>
                    <a:bodyPr/>
                    <a:lstStyle/>
                    <a:p>
                      <a:pPr algn="ctr" latinLnBrk="1"/>
                      <a:r>
                        <a:rPr lang="en-US" altLang="ko-KR" dirty="0" smtClean="0"/>
                        <a:t>~ 1</a:t>
                      </a:r>
                      <a:r>
                        <a:rPr lang="en-US" altLang="ko-KR" baseline="0" dirty="0" smtClean="0"/>
                        <a:t> Mbps</a:t>
                      </a:r>
                      <a:endParaRPr lang="ko-KR" altLang="en-US" dirty="0"/>
                    </a:p>
                  </a:txBody>
                  <a:tcPr anchor="ctr"/>
                </a:tc>
                <a:tc>
                  <a:txBody>
                    <a:bodyPr/>
                    <a:lstStyle/>
                    <a:p>
                      <a:pPr algn="ctr" latinLnBrk="1"/>
                      <a:r>
                        <a:rPr lang="en-US" altLang="ko-KR" dirty="0" smtClean="0"/>
                        <a:t>~ 1 km</a:t>
                      </a:r>
                      <a:endParaRPr lang="ko-KR" altLang="en-US" dirty="0"/>
                    </a:p>
                  </a:txBody>
                  <a:tcPr anchor="ctr"/>
                </a:tc>
                <a:tc>
                  <a:txBody>
                    <a:bodyPr/>
                    <a:lstStyle/>
                    <a:p>
                      <a:pPr algn="ctr" latinLnBrk="1"/>
                      <a:r>
                        <a:rPr lang="en-US" altLang="ko-KR" dirty="0" smtClean="0"/>
                        <a:t>High</a:t>
                      </a:r>
                      <a:endParaRPr lang="ko-KR" altLang="en-US" dirty="0"/>
                    </a:p>
                  </a:txBody>
                  <a:tcPr anchor="ctr"/>
                </a:tc>
                <a:tc>
                  <a:txBody>
                    <a:bodyPr/>
                    <a:lstStyle/>
                    <a:p>
                      <a:pPr algn="ctr" latinLnBrk="1"/>
                      <a:r>
                        <a:rPr lang="en-US" altLang="ko-KR" dirty="0" smtClean="0"/>
                        <a:t>High</a:t>
                      </a:r>
                      <a:endParaRPr lang="ko-KR" altLang="en-US" dirty="0"/>
                    </a:p>
                  </a:txBody>
                  <a:tcPr anchor="ctr"/>
                </a:tc>
                <a:tc>
                  <a:txBody>
                    <a:bodyPr/>
                    <a:lstStyle/>
                    <a:p>
                      <a:pPr algn="ctr" latinLnBrk="1"/>
                      <a:r>
                        <a:rPr lang="en-US" altLang="ko-KR" dirty="0" smtClean="0"/>
                        <a:t>High</a:t>
                      </a:r>
                      <a:endParaRPr lang="ko-KR" altLang="en-US" dirty="0"/>
                    </a:p>
                  </a:txBody>
                  <a:tcPr anchor="ctr"/>
                </a:tc>
              </a:tr>
            </a:tbl>
          </a:graphicData>
        </a:graphic>
      </p:graphicFrame>
      <p:sp>
        <p:nvSpPr>
          <p:cNvPr id="6" name="TextBox 4"/>
          <p:cNvSpPr txBox="1">
            <a:spLocks noChangeArrowheads="1"/>
          </p:cNvSpPr>
          <p:nvPr/>
        </p:nvSpPr>
        <p:spPr bwMode="auto">
          <a:xfrm>
            <a:off x="4191000" y="6324600"/>
            <a:ext cx="777777" cy="307777"/>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10</a:t>
            </a:r>
            <a:endParaRPr kumimoji="0" lang="en-US" altLang="ko-KR" sz="1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Aware Communication (PAC)</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Key features: </a:t>
            </a:r>
            <a:r>
              <a:rPr lang="en-US" altLang="ko-KR" sz="2400" dirty="0" err="1" smtClean="0"/>
              <a:t>Infrastructureless</a:t>
            </a:r>
            <a:r>
              <a:rPr lang="en-US" altLang="ko-KR" sz="2400" dirty="0" smtClean="0"/>
              <a:t>, Fully Distributed, Peer-to-peer Communications</a:t>
            </a:r>
          </a:p>
          <a:p>
            <a:pPr lvl="1"/>
            <a:r>
              <a:rPr lang="en-US" altLang="ko-KR" sz="1800" dirty="0" smtClean="0"/>
              <a:t>Autonomous Association: (without human intervention )</a:t>
            </a:r>
          </a:p>
          <a:p>
            <a:pPr lvl="1"/>
            <a:r>
              <a:rPr lang="en-US" altLang="ko-KR" sz="1800" dirty="0" smtClean="0"/>
              <a:t>Discovery signaling rate   -typically 100kbps</a:t>
            </a:r>
          </a:p>
          <a:p>
            <a:pPr lvl="1"/>
            <a:r>
              <a:rPr lang="en-US" altLang="ko-KR" sz="1800" dirty="0" smtClean="0"/>
              <a:t>The number of devices in the discovery  &gt;100</a:t>
            </a:r>
          </a:p>
          <a:p>
            <a:pPr lvl="1"/>
            <a:r>
              <a:rPr lang="en-US" altLang="ko-KR" sz="1800" dirty="0" smtClean="0"/>
              <a:t>Data Transmission rate    -typically 10 Mbps</a:t>
            </a:r>
          </a:p>
          <a:p>
            <a:pPr lvl="1"/>
            <a:r>
              <a:rPr lang="en-US" altLang="ko-KR" sz="1800" dirty="0" smtClean="0"/>
              <a:t>Group communications: n to m</a:t>
            </a:r>
          </a:p>
          <a:p>
            <a:pPr lvl="1"/>
            <a:r>
              <a:rPr lang="en-US" altLang="ko-KR" sz="1800" dirty="0" smtClean="0"/>
              <a:t>Localization   -typically 10m</a:t>
            </a:r>
          </a:p>
          <a:p>
            <a:pPr lvl="1"/>
            <a:r>
              <a:rPr lang="en-US" altLang="ko-KR" sz="1800" dirty="0" smtClean="0"/>
              <a:t>Unlicensed/lightly licensed bands</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2</a:t>
            </a:r>
            <a:endParaRPr kumimoji="0" lang="en-US" altLang="ko-KR" sz="1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Aware Communication (PAC)</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Peer Aware, what?</a:t>
            </a:r>
          </a:p>
          <a:p>
            <a:pPr lvl="1"/>
            <a:r>
              <a:rPr lang="en-US" altLang="ko-KR" sz="2000" dirty="0" smtClean="0"/>
              <a:t>Peer’s Interest</a:t>
            </a:r>
          </a:p>
          <a:p>
            <a:pPr lvl="2"/>
            <a:r>
              <a:rPr lang="en-US" altLang="ko-KR" sz="1800" dirty="0" smtClean="0"/>
              <a:t>What a </a:t>
            </a:r>
            <a:r>
              <a:rPr lang="en-US" altLang="ko-KR" sz="1800" dirty="0" smtClean="0"/>
              <a:t>peer is interested</a:t>
            </a:r>
            <a:endParaRPr lang="en-US" altLang="ko-KR" sz="1800" dirty="0" smtClean="0"/>
          </a:p>
          <a:p>
            <a:pPr lvl="2"/>
            <a:r>
              <a:rPr lang="en-US" altLang="ko-KR" sz="1800" dirty="0" smtClean="0"/>
              <a:t>Use case </a:t>
            </a:r>
            <a:r>
              <a:rPr lang="en-US" altLang="ko-KR" sz="1800" dirty="0" smtClean="0"/>
              <a:t>category </a:t>
            </a:r>
            <a:r>
              <a:rPr lang="en-US" altLang="ko-KR" sz="1800" dirty="0" smtClean="0"/>
              <a:t>1 - Social Activity</a:t>
            </a:r>
          </a:p>
          <a:p>
            <a:pPr lvl="1"/>
            <a:r>
              <a:rPr lang="en-US" altLang="ko-KR" sz="2000" dirty="0" smtClean="0"/>
              <a:t>Peer’s Purpose</a:t>
            </a:r>
          </a:p>
          <a:p>
            <a:pPr lvl="2"/>
            <a:r>
              <a:rPr lang="en-US" altLang="ko-KR" sz="1800" dirty="0" smtClean="0"/>
              <a:t>What a peer want to have</a:t>
            </a:r>
          </a:p>
          <a:p>
            <a:pPr lvl="2"/>
            <a:r>
              <a:rPr lang="en-US" altLang="ko-KR" sz="1800" dirty="0" smtClean="0"/>
              <a:t>Use case category 2 - Commerce &amp; Advertisement</a:t>
            </a:r>
          </a:p>
          <a:p>
            <a:pPr lvl="1"/>
            <a:r>
              <a:rPr lang="en-US" altLang="ko-KR" sz="2000" dirty="0" smtClean="0"/>
              <a:t>Peer’s Capability</a:t>
            </a:r>
          </a:p>
          <a:p>
            <a:pPr lvl="2"/>
            <a:r>
              <a:rPr lang="en-US" altLang="ko-KR" sz="1800" dirty="0" smtClean="0"/>
              <a:t>What a peer is capable of</a:t>
            </a:r>
          </a:p>
          <a:p>
            <a:pPr lvl="2"/>
            <a:r>
              <a:rPr lang="en-US" altLang="ko-KR" sz="1800" dirty="0" smtClean="0"/>
              <a:t>Use case category 3 - Personal environment setup </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3</a:t>
            </a:r>
            <a:endParaRPr kumimoji="0" lang="en-US" altLang="ko-KR" sz="1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Aware Communication (PAC)</a:t>
            </a:r>
            <a:endParaRPr lang="ko-KR" altLang="en-US" dirty="0"/>
          </a:p>
        </p:txBody>
      </p:sp>
      <p:sp>
        <p:nvSpPr>
          <p:cNvPr id="3" name="내용 개체 틀 2"/>
          <p:cNvSpPr>
            <a:spLocks noGrp="1"/>
          </p:cNvSpPr>
          <p:nvPr>
            <p:ph idx="1"/>
          </p:nvPr>
        </p:nvSpPr>
        <p:spPr/>
        <p:txBody>
          <a:bodyPr>
            <a:noAutofit/>
          </a:bodyPr>
          <a:lstStyle/>
          <a:p>
            <a:r>
              <a:rPr lang="en-US" altLang="ko-KR" sz="2400" dirty="0" smtClean="0"/>
              <a:t>Category 1: Social Activity</a:t>
            </a:r>
          </a:p>
          <a:p>
            <a:pPr lvl="1"/>
            <a:r>
              <a:rPr lang="en-US" altLang="ko-KR" sz="2000" dirty="0" smtClean="0"/>
              <a:t>Group chatting </a:t>
            </a:r>
          </a:p>
          <a:p>
            <a:pPr lvl="1"/>
            <a:r>
              <a:rPr lang="en-US" altLang="ko-KR" sz="2000" dirty="0" smtClean="0"/>
              <a:t>Social gaming</a:t>
            </a:r>
          </a:p>
          <a:p>
            <a:pPr lvl="1"/>
            <a:r>
              <a:rPr lang="en-US" altLang="ko-KR" sz="2000" dirty="0" smtClean="0"/>
              <a:t>Social media, Personal broadcasting (Music, video, etc.)</a:t>
            </a:r>
          </a:p>
          <a:p>
            <a:r>
              <a:rPr lang="en-US" altLang="ko-KR" sz="2400" dirty="0" smtClean="0"/>
              <a:t>Category 2: Commerce &amp; Advertisement</a:t>
            </a:r>
          </a:p>
          <a:p>
            <a:pPr lvl="1"/>
            <a:r>
              <a:rPr lang="en-US" altLang="ko-KR" sz="2000" dirty="0" smtClean="0"/>
              <a:t>Online brochure/coupon</a:t>
            </a:r>
          </a:p>
          <a:p>
            <a:pPr lvl="1"/>
            <a:r>
              <a:rPr lang="en-US" altLang="ko-KR" sz="2000" dirty="0" smtClean="0"/>
              <a:t>Mall navigator</a:t>
            </a:r>
          </a:p>
          <a:p>
            <a:r>
              <a:rPr lang="en-US" altLang="ko-KR" sz="2400" dirty="0" smtClean="0"/>
              <a:t>Category 3: Personal environment setup </a:t>
            </a:r>
          </a:p>
          <a:p>
            <a:pPr lvl="1"/>
            <a:r>
              <a:rPr lang="en-US" altLang="ko-KR" sz="2000" dirty="0" smtClean="0"/>
              <a:t>Home theater configuration</a:t>
            </a:r>
          </a:p>
          <a:p>
            <a:pPr lvl="1"/>
            <a:r>
              <a:rPr lang="en-US" altLang="ko-KR" sz="2000" dirty="0" smtClean="0"/>
              <a:t>Smart vehicle </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4</a:t>
            </a:r>
            <a:endParaRPr kumimoji="0" lang="en-US" altLang="ko-KR" sz="1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Aware Communication (PAC)</a:t>
            </a:r>
            <a:endParaRPr lang="ko-KR" altLang="en-US" dirty="0"/>
          </a:p>
        </p:txBody>
      </p:sp>
      <p:sp>
        <p:nvSpPr>
          <p:cNvPr id="3" name="내용 개체 틀 2"/>
          <p:cNvSpPr>
            <a:spLocks noGrp="1"/>
          </p:cNvSpPr>
          <p:nvPr>
            <p:ph idx="1"/>
          </p:nvPr>
        </p:nvSpPr>
        <p:spPr/>
        <p:txBody>
          <a:bodyPr>
            <a:noAutofit/>
          </a:bodyPr>
          <a:lstStyle/>
          <a:p>
            <a:r>
              <a:rPr lang="en-US" altLang="ko-KR" sz="2400" dirty="0" smtClean="0"/>
              <a:t>Use case: Category 1 - Social Activity</a:t>
            </a:r>
          </a:p>
          <a:p>
            <a:pPr lvl="1"/>
            <a:r>
              <a:rPr lang="en-US" altLang="ko-KR" sz="2000" dirty="0" smtClean="0"/>
              <a:t>1. Generate multimedia content with online chatting window</a:t>
            </a:r>
          </a:p>
          <a:p>
            <a:pPr lvl="1"/>
            <a:r>
              <a:rPr lang="en-US" altLang="ko-KR" sz="2000" dirty="0" smtClean="0"/>
              <a:t>2. Broadcast and join</a:t>
            </a:r>
          </a:p>
          <a:p>
            <a:pPr lvl="1"/>
            <a:r>
              <a:rPr lang="en-US" altLang="ko-KR" sz="2000" dirty="0" smtClean="0"/>
              <a:t>3. Enjoy the content </a:t>
            </a:r>
          </a:p>
          <a:p>
            <a:pPr lvl="1">
              <a:buNone/>
            </a:pPr>
            <a:r>
              <a:rPr lang="en-US" altLang="ko-KR" sz="2000" dirty="0" smtClean="0"/>
              <a:t>with chatter</a:t>
            </a:r>
            <a:endParaRPr lang="en-US" altLang="ko-KR" sz="1600" dirty="0" smtClean="0"/>
          </a:p>
        </p:txBody>
      </p:sp>
      <p:pic>
        <p:nvPicPr>
          <p:cNvPr id="4" name="Picture 2"/>
          <p:cNvPicPr>
            <a:picLocks noChangeAspect="1" noChangeArrowheads="1"/>
          </p:cNvPicPr>
          <p:nvPr/>
        </p:nvPicPr>
        <p:blipFill>
          <a:blip r:embed="rId2"/>
          <a:srcRect/>
          <a:stretch>
            <a:fillRect/>
          </a:stretch>
        </p:blipFill>
        <p:spPr bwMode="auto">
          <a:xfrm>
            <a:off x="3886200" y="2514600"/>
            <a:ext cx="4893989" cy="3600450"/>
          </a:xfrm>
          <a:prstGeom prst="rect">
            <a:avLst/>
          </a:prstGeom>
          <a:noFill/>
          <a:ln w="9525">
            <a:noFill/>
            <a:miter lim="800000"/>
            <a:headEnd/>
            <a:tailEnd/>
          </a:ln>
          <a:effectLst/>
        </p:spPr>
      </p:pic>
      <p:sp>
        <p:nvSpPr>
          <p:cNvPr id="6"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5</a:t>
            </a:r>
            <a:endParaRPr kumimoji="0" lang="en-US" altLang="ko-KR" sz="1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Aware Communication (PAC)</a:t>
            </a:r>
            <a:endParaRPr lang="ko-KR" altLang="en-US" dirty="0"/>
          </a:p>
        </p:txBody>
      </p:sp>
      <p:sp>
        <p:nvSpPr>
          <p:cNvPr id="3" name="내용 개체 틀 2"/>
          <p:cNvSpPr>
            <a:spLocks noGrp="1"/>
          </p:cNvSpPr>
          <p:nvPr>
            <p:ph idx="1"/>
          </p:nvPr>
        </p:nvSpPr>
        <p:spPr/>
        <p:txBody>
          <a:bodyPr>
            <a:noAutofit/>
          </a:bodyPr>
          <a:lstStyle/>
          <a:p>
            <a:r>
              <a:rPr lang="en-US" altLang="ko-KR" sz="2400" dirty="0" smtClean="0"/>
              <a:t>Technical requirement</a:t>
            </a:r>
          </a:p>
        </p:txBody>
      </p:sp>
      <p:graphicFrame>
        <p:nvGraphicFramePr>
          <p:cNvPr id="5" name="표 4"/>
          <p:cNvGraphicFramePr>
            <a:graphicFrameLocks noGrp="1"/>
          </p:cNvGraphicFramePr>
          <p:nvPr/>
        </p:nvGraphicFramePr>
        <p:xfrm>
          <a:off x="533400" y="2362200"/>
          <a:ext cx="8420100" cy="2961500"/>
        </p:xfrm>
        <a:graphic>
          <a:graphicData uri="http://schemas.openxmlformats.org/drawingml/2006/table">
            <a:tbl>
              <a:tblPr firstRow="1" bandRow="1">
                <a:tableStyleId>{2A488322-F2BA-4B5B-9748-0D474271808F}</a:tableStyleId>
              </a:tblPr>
              <a:tblGrid>
                <a:gridCol w="1651000"/>
                <a:gridCol w="1282700"/>
                <a:gridCol w="1473200"/>
                <a:gridCol w="1206500"/>
                <a:gridCol w="1403350"/>
                <a:gridCol w="1403350"/>
              </a:tblGrid>
              <a:tr h="624979">
                <a:tc>
                  <a:txBody>
                    <a:bodyPr/>
                    <a:lstStyle/>
                    <a:p>
                      <a:pPr marL="0" marR="0" lvl="2" indent="0" algn="l" defTabSz="914400" rtl="0" eaLnBrk="1" fontAlgn="auto" latinLnBrk="1" hangingPunct="1">
                        <a:lnSpc>
                          <a:spcPct val="100000"/>
                        </a:lnSpc>
                        <a:spcBef>
                          <a:spcPts val="0"/>
                        </a:spcBef>
                        <a:spcAft>
                          <a:spcPts val="0"/>
                        </a:spcAft>
                        <a:buClrTx/>
                        <a:buSzTx/>
                        <a:buFontTx/>
                        <a:buNone/>
                        <a:tabLst/>
                        <a:defRPr/>
                      </a:pPr>
                      <a:endParaRPr lang="ko-KR" altLang="en-US" sz="1800" kern="1200" dirty="0" smtClean="0">
                        <a:solidFill>
                          <a:schemeClr val="dk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Data rate</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Coverage</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Delay</a:t>
                      </a:r>
                      <a:r>
                        <a:rPr lang="en-US" altLang="ko-KR" sz="1800" kern="1200" baseline="0" dirty="0" smtClean="0"/>
                        <a:t> sensitivity</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Mobility</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Security requirement</a:t>
                      </a:r>
                      <a:endParaRPr lang="en-US" altLang="ko-KR" sz="1800" b="1" kern="1200" dirty="0" smtClean="0">
                        <a:solidFill>
                          <a:schemeClr val="lt1"/>
                        </a:solidFill>
                        <a:latin typeface="+mn-lt"/>
                        <a:ea typeface="+mn-ea"/>
                        <a:cs typeface="+mn-cs"/>
                      </a:endParaRPr>
                    </a:p>
                  </a:txBody>
                  <a:tcPr anchor="ctr"/>
                </a:tc>
              </a:tr>
              <a:tr h="689460">
                <a:tc>
                  <a:txBody>
                    <a:bodyPr/>
                    <a:lstStyle/>
                    <a:p>
                      <a:pPr marL="0" marR="0" lvl="2" indent="0" algn="l" defTabSz="914400" rtl="0" eaLnBrk="1" fontAlgn="auto" latinLnBrk="1" hangingPunct="1">
                        <a:lnSpc>
                          <a:spcPct val="100000"/>
                        </a:lnSpc>
                        <a:spcBef>
                          <a:spcPts val="0"/>
                        </a:spcBef>
                        <a:spcAft>
                          <a:spcPts val="0"/>
                        </a:spcAft>
                        <a:buClrTx/>
                        <a:buSzTx/>
                        <a:buFontTx/>
                        <a:buNone/>
                        <a:tabLst/>
                        <a:defRPr/>
                      </a:pPr>
                      <a:r>
                        <a:rPr lang="en-US" altLang="ko-KR" dirty="0" smtClean="0"/>
                        <a:t>Group chatting </a:t>
                      </a:r>
                    </a:p>
                  </a:txBody>
                  <a:tcPr anchor="ctr"/>
                </a:tc>
                <a:tc>
                  <a:txBody>
                    <a:bodyPr/>
                    <a:lstStyle/>
                    <a:p>
                      <a:pPr algn="ctr" latinLnBrk="1"/>
                      <a:r>
                        <a:rPr lang="en-US" altLang="ko-KR" dirty="0" smtClean="0"/>
                        <a:t>~</a:t>
                      </a:r>
                      <a:r>
                        <a:rPr lang="en-US" altLang="ko-KR" baseline="0" dirty="0" smtClean="0"/>
                        <a:t> 1 Mbps</a:t>
                      </a:r>
                      <a:endParaRPr lang="ko-KR" altLang="en-US" dirty="0"/>
                    </a:p>
                  </a:txBody>
                  <a:tcPr anchor="ctr"/>
                </a:tc>
                <a:tc>
                  <a:txBody>
                    <a:bodyPr/>
                    <a:lstStyle/>
                    <a:p>
                      <a:pPr algn="ctr" latinLnBrk="1"/>
                      <a:r>
                        <a:rPr lang="en-US" altLang="ko-KR" dirty="0" smtClean="0"/>
                        <a:t>~ 1 km</a:t>
                      </a:r>
                      <a:endParaRPr lang="ko-KR" altLang="en-US" dirty="0"/>
                    </a:p>
                  </a:txBody>
                  <a:tcPr anchor="ctr"/>
                </a:tc>
                <a:tc>
                  <a:txBody>
                    <a:bodyPr/>
                    <a:lstStyle/>
                    <a:p>
                      <a:pPr algn="ctr" latinLnBrk="1"/>
                      <a:r>
                        <a:rPr lang="en-US" altLang="ko-KR" dirty="0" smtClean="0"/>
                        <a:t>Low</a:t>
                      </a:r>
                      <a:endParaRPr lang="ko-KR" altLang="en-US" dirty="0"/>
                    </a:p>
                  </a:txBody>
                  <a:tcPr anchor="ctr"/>
                </a:tc>
                <a:tc>
                  <a:txBody>
                    <a:bodyPr/>
                    <a:lstStyle/>
                    <a:p>
                      <a:pPr algn="ctr" latinLnBrk="1"/>
                      <a:r>
                        <a:rPr lang="en-US" altLang="ko-KR" dirty="0" smtClean="0"/>
                        <a:t>Pedestrian </a:t>
                      </a:r>
                      <a:endParaRPr lang="ko-KR" altLang="en-US" dirty="0"/>
                    </a:p>
                  </a:txBody>
                  <a:tcPr anchor="ctr"/>
                </a:tc>
                <a:tc>
                  <a:txBody>
                    <a:bodyPr/>
                    <a:lstStyle/>
                    <a:p>
                      <a:pPr algn="ctr" latinLnBrk="1"/>
                      <a:r>
                        <a:rPr lang="en-US" altLang="ko-KR" dirty="0" smtClean="0"/>
                        <a:t>Low (public)</a:t>
                      </a:r>
                    </a:p>
                    <a:p>
                      <a:pPr algn="ctr" latinLnBrk="1"/>
                      <a:r>
                        <a:rPr lang="en-US" altLang="ko-KR" dirty="0" smtClean="0"/>
                        <a:t>High(private)</a:t>
                      </a:r>
                      <a:endParaRPr lang="ko-KR" altLang="en-US" dirty="0"/>
                    </a:p>
                  </a:txBody>
                  <a:tcPr anchor="ctr"/>
                </a:tc>
              </a:tr>
              <a:tr h="587104">
                <a:tc>
                  <a:txBody>
                    <a:bodyPr/>
                    <a:lstStyle/>
                    <a:p>
                      <a:pPr marL="0" marR="0" lvl="2" indent="0" algn="l" defTabSz="914400" rtl="0" eaLnBrk="1" fontAlgn="auto" latinLnBrk="1" hangingPunct="1">
                        <a:lnSpc>
                          <a:spcPct val="100000"/>
                        </a:lnSpc>
                        <a:spcBef>
                          <a:spcPts val="0"/>
                        </a:spcBef>
                        <a:spcAft>
                          <a:spcPts val="0"/>
                        </a:spcAft>
                        <a:buClrTx/>
                        <a:buSzTx/>
                        <a:buFontTx/>
                        <a:buNone/>
                        <a:tabLst/>
                        <a:defRPr/>
                      </a:pPr>
                      <a:r>
                        <a:rPr lang="en-US" altLang="ko-KR" dirty="0" smtClean="0"/>
                        <a:t>Social gaming</a:t>
                      </a:r>
                    </a:p>
                  </a:txBody>
                  <a:tcPr anchor="ctr"/>
                </a:tc>
                <a:tc>
                  <a:txBody>
                    <a:bodyPr/>
                    <a:lstStyle/>
                    <a:p>
                      <a:pPr algn="ctr" latinLnBrk="1"/>
                      <a:r>
                        <a:rPr lang="en-US" altLang="ko-KR" dirty="0" smtClean="0"/>
                        <a:t>~ 5 Mbps</a:t>
                      </a:r>
                      <a:endParaRPr lang="ko-KR" altLang="en-US" dirty="0"/>
                    </a:p>
                  </a:txBody>
                  <a:tcPr anchor="ctr"/>
                </a:tc>
                <a:tc>
                  <a:txBody>
                    <a:bodyPr/>
                    <a:lstStyle/>
                    <a:p>
                      <a:pPr algn="ctr" latinLnBrk="1"/>
                      <a:r>
                        <a:rPr lang="en-US" altLang="ko-KR" dirty="0" smtClean="0"/>
                        <a:t>~ 1 km</a:t>
                      </a:r>
                      <a:endParaRPr lang="ko-KR" altLang="en-US" dirty="0"/>
                    </a:p>
                  </a:txBody>
                  <a:tcPr anchor="ctr"/>
                </a:tc>
                <a:tc>
                  <a:txBody>
                    <a:bodyPr/>
                    <a:lstStyle/>
                    <a:p>
                      <a:pPr algn="ctr" latinLnBrk="1"/>
                      <a:r>
                        <a:rPr lang="en-US" altLang="ko-KR" dirty="0" smtClean="0"/>
                        <a:t>High</a:t>
                      </a:r>
                      <a:endParaRPr lang="ko-KR" altLang="en-US" dirty="0"/>
                    </a:p>
                  </a:txBody>
                  <a:tcPr anchor="ctr"/>
                </a:tc>
                <a:tc>
                  <a:txBody>
                    <a:bodyPr/>
                    <a:lstStyle/>
                    <a:p>
                      <a:pPr algn="ctr" latinLnBrk="1"/>
                      <a:r>
                        <a:rPr lang="en-US" altLang="ko-KR" dirty="0" smtClean="0"/>
                        <a:t>Nomadic</a:t>
                      </a:r>
                      <a:endParaRPr lang="ko-KR" altLang="en-US" dirty="0"/>
                    </a:p>
                  </a:txBody>
                  <a:tcPr anchor="ctr"/>
                </a:tc>
                <a:tc>
                  <a:txBody>
                    <a:bodyPr/>
                    <a:lstStyle/>
                    <a:p>
                      <a:pPr algn="ctr" latinLnBrk="1"/>
                      <a:r>
                        <a:rPr lang="en-US" altLang="ko-KR" dirty="0" smtClean="0"/>
                        <a:t>High</a:t>
                      </a:r>
                      <a:endParaRPr lang="ko-KR" altLang="en-US" dirty="0"/>
                    </a:p>
                  </a:txBody>
                  <a:tcPr anchor="ctr"/>
                </a:tc>
              </a:tr>
              <a:tr h="1044856">
                <a:tc>
                  <a:txBody>
                    <a:bodyPr/>
                    <a:lstStyle/>
                    <a:p>
                      <a:pPr latinLnBrk="1"/>
                      <a:r>
                        <a:rPr lang="en-US" altLang="ko-KR" dirty="0" smtClean="0"/>
                        <a:t>Social media, Personal broadcasting</a:t>
                      </a:r>
                      <a:endParaRPr lang="ko-KR" altLang="en-US" dirty="0"/>
                    </a:p>
                  </a:txBody>
                  <a:tcPr anchor="ctr"/>
                </a:tc>
                <a:tc>
                  <a:txBody>
                    <a:bodyPr/>
                    <a:lstStyle/>
                    <a:p>
                      <a:pPr algn="ctr" latinLnBrk="1"/>
                      <a:r>
                        <a:rPr lang="en-US" altLang="ko-KR" dirty="0" smtClean="0"/>
                        <a:t>~ 10 Mbps</a:t>
                      </a:r>
                      <a:endParaRPr lang="ko-KR" altLang="en-US" dirty="0"/>
                    </a:p>
                  </a:txBody>
                  <a:tcPr anchor="ctr"/>
                </a:tc>
                <a:tc>
                  <a:txBody>
                    <a:bodyPr/>
                    <a:lstStyle/>
                    <a:p>
                      <a:pPr algn="ctr" latinLnBrk="1"/>
                      <a:r>
                        <a:rPr lang="en-US" altLang="ko-KR" dirty="0" smtClean="0"/>
                        <a:t>~ 100 meter</a:t>
                      </a:r>
                      <a:endParaRPr lang="ko-KR" altLang="en-US" dirty="0"/>
                    </a:p>
                  </a:txBody>
                  <a:tcPr anchor="ctr"/>
                </a:tc>
                <a:tc>
                  <a:txBody>
                    <a:bodyPr/>
                    <a:lstStyle/>
                    <a:p>
                      <a:pPr algn="ctr" latinLnBrk="1"/>
                      <a:r>
                        <a:rPr lang="en-US" altLang="ko-KR" dirty="0" smtClean="0"/>
                        <a:t>High</a:t>
                      </a:r>
                      <a:endParaRPr lang="ko-KR" altLang="en-US" dirty="0"/>
                    </a:p>
                  </a:txBody>
                  <a:tcPr anchor="ctr"/>
                </a:tc>
                <a:tc>
                  <a:txBody>
                    <a:bodyPr/>
                    <a:lstStyle/>
                    <a:p>
                      <a:pPr algn="ctr" latinLnBrk="1"/>
                      <a:r>
                        <a:rPr lang="en-US" altLang="ko-KR" dirty="0" smtClean="0"/>
                        <a:t>Nomadic</a:t>
                      </a:r>
                      <a:endParaRPr lang="ko-KR" altLang="en-US" dirty="0"/>
                    </a:p>
                  </a:txBody>
                  <a:tcPr anchor="ctr"/>
                </a:tc>
                <a:tc>
                  <a:txBody>
                    <a:bodyPr/>
                    <a:lstStyle/>
                    <a:p>
                      <a:pPr algn="ctr" latinLnBrk="1"/>
                      <a:r>
                        <a:rPr lang="en-US" altLang="ko-KR" dirty="0" smtClean="0"/>
                        <a:t>Low (public)</a:t>
                      </a:r>
                    </a:p>
                    <a:p>
                      <a:pPr algn="ctr" latinLnBrk="1"/>
                      <a:r>
                        <a:rPr lang="en-US" altLang="ko-KR" dirty="0" smtClean="0"/>
                        <a:t>High(private)</a:t>
                      </a:r>
                      <a:endParaRPr lang="ko-KR" altLang="en-US" dirty="0" smtClean="0"/>
                    </a:p>
                  </a:txBody>
                  <a:tcPr anchor="ctr"/>
                </a:tc>
              </a:tr>
            </a:tbl>
          </a:graphicData>
        </a:graphic>
      </p:graphicFrame>
      <p:sp>
        <p:nvSpPr>
          <p:cNvPr id="7"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6</a:t>
            </a:r>
            <a:endParaRPr kumimoji="0" lang="en-US" altLang="ko-KR" sz="1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Aware Communication (PAC)</a:t>
            </a:r>
            <a:endParaRPr lang="ko-KR" altLang="en-US" dirty="0"/>
          </a:p>
        </p:txBody>
      </p:sp>
      <p:sp>
        <p:nvSpPr>
          <p:cNvPr id="3" name="내용 개체 틀 2"/>
          <p:cNvSpPr>
            <a:spLocks noGrp="1"/>
          </p:cNvSpPr>
          <p:nvPr>
            <p:ph idx="1"/>
          </p:nvPr>
        </p:nvSpPr>
        <p:spPr/>
        <p:txBody>
          <a:bodyPr>
            <a:noAutofit/>
          </a:bodyPr>
          <a:lstStyle/>
          <a:p>
            <a:r>
              <a:rPr lang="en-US" altLang="ko-KR" sz="2400" dirty="0" smtClean="0"/>
              <a:t>Use case: Category 2 - Commerce &amp; Advertisement</a:t>
            </a:r>
          </a:p>
          <a:p>
            <a:pPr lvl="1"/>
            <a:r>
              <a:rPr lang="en-US" altLang="ko-KR" sz="2000" dirty="0" smtClean="0"/>
              <a:t>1. Make online brochure with special sale information</a:t>
            </a:r>
          </a:p>
          <a:p>
            <a:pPr lvl="1"/>
            <a:r>
              <a:rPr lang="en-US" altLang="ko-KR" sz="2000" dirty="0" smtClean="0"/>
              <a:t>2. Distribute brochure</a:t>
            </a:r>
          </a:p>
          <a:p>
            <a:pPr lvl="1"/>
            <a:r>
              <a:rPr lang="en-US" altLang="ko-KR" sz="2000" dirty="0" smtClean="0"/>
              <a:t>3. Share the information and </a:t>
            </a:r>
          </a:p>
          <a:p>
            <a:pPr lvl="1">
              <a:buNone/>
            </a:pPr>
            <a:r>
              <a:rPr lang="en-US" altLang="ko-KR" sz="2000" dirty="0" smtClean="0"/>
              <a:t>grade its quality</a:t>
            </a:r>
            <a:endParaRPr lang="en-US" altLang="ko-KR" sz="2000" dirty="0"/>
          </a:p>
        </p:txBody>
      </p:sp>
      <p:pic>
        <p:nvPicPr>
          <p:cNvPr id="4" name="Picture 2"/>
          <p:cNvPicPr>
            <a:picLocks noChangeAspect="1" noChangeArrowheads="1"/>
          </p:cNvPicPr>
          <p:nvPr/>
        </p:nvPicPr>
        <p:blipFill>
          <a:blip r:embed="rId2"/>
          <a:srcRect/>
          <a:stretch>
            <a:fillRect/>
          </a:stretch>
        </p:blipFill>
        <p:spPr bwMode="auto">
          <a:xfrm>
            <a:off x="4953000" y="2590800"/>
            <a:ext cx="3621087" cy="3515618"/>
          </a:xfrm>
          <a:prstGeom prst="rect">
            <a:avLst/>
          </a:prstGeom>
          <a:noFill/>
          <a:ln w="9525">
            <a:noFill/>
            <a:miter lim="800000"/>
            <a:headEnd/>
            <a:tailEnd/>
          </a:ln>
          <a:effectLst/>
        </p:spPr>
      </p:pic>
      <p:sp>
        <p:nvSpPr>
          <p:cNvPr id="6"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7</a:t>
            </a:r>
            <a:endParaRPr kumimoji="0" lang="en-US" altLang="ko-KR" sz="1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Aware Communication (PAC)</a:t>
            </a:r>
            <a:endParaRPr lang="ko-KR" altLang="en-US" dirty="0"/>
          </a:p>
        </p:txBody>
      </p:sp>
      <p:sp>
        <p:nvSpPr>
          <p:cNvPr id="3" name="내용 개체 틀 2"/>
          <p:cNvSpPr>
            <a:spLocks noGrp="1"/>
          </p:cNvSpPr>
          <p:nvPr>
            <p:ph idx="1"/>
          </p:nvPr>
        </p:nvSpPr>
        <p:spPr/>
        <p:txBody>
          <a:bodyPr>
            <a:noAutofit/>
          </a:bodyPr>
          <a:lstStyle/>
          <a:p>
            <a:r>
              <a:rPr lang="en-US" altLang="ko-KR" sz="2400" dirty="0" smtClean="0"/>
              <a:t>Technical requirement</a:t>
            </a:r>
          </a:p>
        </p:txBody>
      </p:sp>
      <p:graphicFrame>
        <p:nvGraphicFramePr>
          <p:cNvPr id="6" name="표 5"/>
          <p:cNvGraphicFramePr>
            <a:graphicFrameLocks noGrp="1"/>
          </p:cNvGraphicFramePr>
          <p:nvPr/>
        </p:nvGraphicFramePr>
        <p:xfrm>
          <a:off x="353060" y="2677160"/>
          <a:ext cx="8420100" cy="2098040"/>
        </p:xfrm>
        <a:graphic>
          <a:graphicData uri="http://schemas.openxmlformats.org/drawingml/2006/table">
            <a:tbl>
              <a:tblPr firstRow="1" bandRow="1">
                <a:tableStyleId>{2A488322-F2BA-4B5B-9748-0D474271808F}</a:tableStyleId>
              </a:tblPr>
              <a:tblGrid>
                <a:gridCol w="1856740"/>
                <a:gridCol w="1127760"/>
                <a:gridCol w="1209040"/>
                <a:gridCol w="1320800"/>
                <a:gridCol w="1412240"/>
                <a:gridCol w="1493520"/>
              </a:tblGrid>
              <a:tr h="787400">
                <a:tc>
                  <a:txBody>
                    <a:bodyPr/>
                    <a:lstStyle/>
                    <a:p>
                      <a:pPr marL="0" marR="0" lvl="2" indent="0" algn="l" defTabSz="914400" rtl="0" eaLnBrk="1" fontAlgn="auto" latinLnBrk="1" hangingPunct="1">
                        <a:lnSpc>
                          <a:spcPct val="100000"/>
                        </a:lnSpc>
                        <a:spcBef>
                          <a:spcPts val="0"/>
                        </a:spcBef>
                        <a:spcAft>
                          <a:spcPts val="0"/>
                        </a:spcAft>
                        <a:buClrTx/>
                        <a:buSzTx/>
                        <a:buFontTx/>
                        <a:buNone/>
                        <a:tabLst/>
                        <a:defRPr/>
                      </a:pPr>
                      <a:endParaRPr lang="ko-KR" altLang="en-US" sz="1800" kern="1200" dirty="0" smtClean="0">
                        <a:solidFill>
                          <a:schemeClr val="dk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Data rate</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Coverage</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Delay</a:t>
                      </a:r>
                      <a:r>
                        <a:rPr lang="en-US" altLang="ko-KR" sz="1800" kern="1200" baseline="0" dirty="0" smtClean="0"/>
                        <a:t> sensitivity</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Mobility</a:t>
                      </a:r>
                      <a:endParaRPr lang="ko-KR" altLang="en-US" sz="1800" b="1" kern="1200" dirty="0" smtClean="0">
                        <a:solidFill>
                          <a:schemeClr val="lt1"/>
                        </a:solidFill>
                        <a:latin typeface="+mn-lt"/>
                        <a:ea typeface="+mn-ea"/>
                        <a:cs typeface="+mn-cs"/>
                      </a:endParaRPr>
                    </a:p>
                  </a:txBody>
                  <a:tcPr anchor="ctr"/>
                </a:tc>
                <a:tc>
                  <a:txBody>
                    <a:bodyPr/>
                    <a:lstStyle/>
                    <a:p>
                      <a:pPr marL="0" marR="0" lvl="2" indent="0" algn="ctr" defTabSz="914400" rtl="0" eaLnBrk="1" fontAlgn="auto" latinLnBrk="1" hangingPunct="1">
                        <a:lnSpc>
                          <a:spcPct val="100000"/>
                        </a:lnSpc>
                        <a:spcBef>
                          <a:spcPts val="0"/>
                        </a:spcBef>
                        <a:spcAft>
                          <a:spcPts val="0"/>
                        </a:spcAft>
                        <a:buClrTx/>
                        <a:buSzTx/>
                        <a:buFontTx/>
                        <a:buNone/>
                        <a:tabLst/>
                        <a:defRPr/>
                      </a:pPr>
                      <a:r>
                        <a:rPr lang="en-US" altLang="ko-KR" sz="1800" kern="1200" dirty="0" smtClean="0"/>
                        <a:t>Security requirement</a:t>
                      </a:r>
                      <a:endParaRPr lang="en-US" altLang="ko-KR" sz="1800" b="1" kern="1200" dirty="0" smtClean="0">
                        <a:solidFill>
                          <a:schemeClr val="lt1"/>
                        </a:solidFill>
                        <a:latin typeface="+mn-lt"/>
                        <a:ea typeface="+mn-ea"/>
                        <a:cs typeface="+mn-cs"/>
                      </a:endParaRPr>
                    </a:p>
                  </a:txBody>
                  <a:tcPr anchor="ctr"/>
                </a:tc>
              </a:tr>
              <a:tr h="680720">
                <a:tc>
                  <a:txBody>
                    <a:bodyPr/>
                    <a:lstStyle/>
                    <a:p>
                      <a:pPr marL="0" marR="0" lvl="2" indent="0" algn="l" defTabSz="914400" rtl="0" eaLnBrk="1" fontAlgn="auto" latinLnBrk="1" hangingPunct="1">
                        <a:lnSpc>
                          <a:spcPct val="100000"/>
                        </a:lnSpc>
                        <a:spcBef>
                          <a:spcPts val="0"/>
                        </a:spcBef>
                        <a:spcAft>
                          <a:spcPts val="0"/>
                        </a:spcAft>
                        <a:buClrTx/>
                        <a:buSzTx/>
                        <a:buFontTx/>
                        <a:buNone/>
                        <a:tabLst/>
                        <a:defRPr/>
                      </a:pPr>
                      <a:r>
                        <a:rPr lang="en-US" altLang="ko-KR" dirty="0" smtClean="0"/>
                        <a:t>Online brochure/coupon</a:t>
                      </a:r>
                    </a:p>
                  </a:txBody>
                  <a:tcPr anchor="ctr"/>
                </a:tc>
                <a:tc>
                  <a:txBody>
                    <a:bodyPr/>
                    <a:lstStyle/>
                    <a:p>
                      <a:pPr algn="ctr" latinLnBrk="1"/>
                      <a:r>
                        <a:rPr lang="en-US" altLang="ko-KR" dirty="0" smtClean="0"/>
                        <a:t>~</a:t>
                      </a:r>
                      <a:r>
                        <a:rPr lang="en-US" altLang="ko-KR" baseline="0" dirty="0" smtClean="0"/>
                        <a:t> 1 Mbps</a:t>
                      </a:r>
                      <a:endParaRPr lang="ko-KR" altLang="en-US" dirty="0"/>
                    </a:p>
                  </a:txBody>
                  <a:tcPr anchor="ctr"/>
                </a:tc>
                <a:tc>
                  <a:txBody>
                    <a:bodyPr/>
                    <a:lstStyle/>
                    <a:p>
                      <a:pPr algn="ctr" latinLnBrk="1"/>
                      <a:r>
                        <a:rPr lang="en-US" altLang="ko-KR" dirty="0" smtClean="0"/>
                        <a:t>~ 1 km</a:t>
                      </a:r>
                      <a:endParaRPr lang="ko-KR" altLang="en-US" dirty="0"/>
                    </a:p>
                  </a:txBody>
                  <a:tcPr anchor="ctr"/>
                </a:tc>
                <a:tc>
                  <a:txBody>
                    <a:bodyPr/>
                    <a:lstStyle/>
                    <a:p>
                      <a:pPr algn="ctr" latinLnBrk="1"/>
                      <a:r>
                        <a:rPr lang="en-US" altLang="ko-KR" dirty="0" smtClean="0"/>
                        <a:t>Low</a:t>
                      </a:r>
                      <a:endParaRPr lang="ko-KR" altLang="en-US" dirty="0"/>
                    </a:p>
                  </a:txBody>
                  <a:tcPr anchor="ctr"/>
                </a:tc>
                <a:tc>
                  <a:txBody>
                    <a:bodyPr/>
                    <a:lstStyle/>
                    <a:p>
                      <a:pPr algn="ctr" latinLnBrk="1"/>
                      <a:r>
                        <a:rPr lang="en-US" altLang="ko-KR" dirty="0" smtClean="0"/>
                        <a:t>Pedestrian </a:t>
                      </a:r>
                      <a:endParaRPr lang="ko-KR" altLang="en-US" dirty="0"/>
                    </a:p>
                  </a:txBody>
                  <a:tcPr anchor="ctr"/>
                </a:tc>
                <a:tc>
                  <a:txBody>
                    <a:bodyPr/>
                    <a:lstStyle/>
                    <a:p>
                      <a:pPr algn="ctr" latinLnBrk="1"/>
                      <a:r>
                        <a:rPr lang="en-US" altLang="ko-KR" dirty="0" smtClean="0"/>
                        <a:t>High</a:t>
                      </a:r>
                      <a:endParaRPr lang="ko-KR" altLang="en-US" dirty="0"/>
                    </a:p>
                  </a:txBody>
                  <a:tcPr anchor="ctr"/>
                </a:tc>
              </a:tr>
              <a:tr h="629920">
                <a:tc>
                  <a:txBody>
                    <a:bodyPr/>
                    <a:lstStyle/>
                    <a:p>
                      <a:pPr marL="0" marR="0" lvl="2" indent="0" algn="l" defTabSz="914400" rtl="0" eaLnBrk="1" fontAlgn="auto" latinLnBrk="1" hangingPunct="1">
                        <a:lnSpc>
                          <a:spcPct val="100000"/>
                        </a:lnSpc>
                        <a:spcBef>
                          <a:spcPts val="0"/>
                        </a:spcBef>
                        <a:spcAft>
                          <a:spcPts val="0"/>
                        </a:spcAft>
                        <a:buClrTx/>
                        <a:buSzTx/>
                        <a:buFontTx/>
                        <a:buNone/>
                        <a:tabLst/>
                        <a:defRPr/>
                      </a:pPr>
                      <a:r>
                        <a:rPr lang="en-US" altLang="ko-KR" dirty="0" smtClean="0"/>
                        <a:t>Mall navigator</a:t>
                      </a:r>
                    </a:p>
                  </a:txBody>
                  <a:tcPr anchor="ctr"/>
                </a:tc>
                <a:tc>
                  <a:txBody>
                    <a:bodyPr/>
                    <a:lstStyle/>
                    <a:p>
                      <a:pPr algn="ctr" latinLnBrk="1"/>
                      <a:r>
                        <a:rPr lang="en-US" altLang="ko-KR" dirty="0" smtClean="0"/>
                        <a:t>~ 1 Mbps</a:t>
                      </a:r>
                      <a:endParaRPr lang="ko-KR" altLang="en-US" dirty="0"/>
                    </a:p>
                  </a:txBody>
                  <a:tcPr anchor="ctr"/>
                </a:tc>
                <a:tc>
                  <a:txBody>
                    <a:bodyPr/>
                    <a:lstStyle/>
                    <a:p>
                      <a:pPr algn="ctr" latinLnBrk="1"/>
                      <a:r>
                        <a:rPr lang="en-US" altLang="ko-KR" dirty="0" smtClean="0"/>
                        <a:t>~ 1 km</a:t>
                      </a:r>
                      <a:endParaRPr lang="ko-KR" altLang="en-US" dirty="0"/>
                    </a:p>
                  </a:txBody>
                  <a:tcPr anchor="ctr"/>
                </a:tc>
                <a:tc>
                  <a:txBody>
                    <a:bodyPr/>
                    <a:lstStyle/>
                    <a:p>
                      <a:pPr algn="ctr" latinLnBrk="1"/>
                      <a:r>
                        <a:rPr lang="en-US" altLang="ko-KR" dirty="0" smtClean="0"/>
                        <a:t>Low</a:t>
                      </a:r>
                      <a:endParaRPr lang="ko-KR" altLang="en-US" dirty="0"/>
                    </a:p>
                  </a:txBody>
                  <a:tcPr anchor="ctr"/>
                </a:tc>
                <a:tc>
                  <a:txBody>
                    <a:bodyPr/>
                    <a:lstStyle/>
                    <a:p>
                      <a:pPr algn="ctr" latinLnBrk="1"/>
                      <a:r>
                        <a:rPr lang="en-US" altLang="ko-KR" dirty="0" smtClean="0"/>
                        <a:t>Pedestrian </a:t>
                      </a:r>
                      <a:endParaRPr lang="ko-KR" altLang="en-US" dirty="0"/>
                    </a:p>
                  </a:txBody>
                  <a:tcPr anchor="ctr"/>
                </a:tc>
                <a:tc>
                  <a:txBody>
                    <a:bodyPr/>
                    <a:lstStyle/>
                    <a:p>
                      <a:pPr algn="ctr" latinLnBrk="1"/>
                      <a:r>
                        <a:rPr lang="en-US" altLang="ko-KR" dirty="0" smtClean="0"/>
                        <a:t>Low</a:t>
                      </a:r>
                      <a:endParaRPr lang="ko-KR" altLang="en-US" dirty="0"/>
                    </a:p>
                  </a:txBody>
                  <a:tcPr anchor="ctr"/>
                </a:tc>
              </a:tr>
            </a:tbl>
          </a:graphicData>
        </a:graphic>
      </p:graphicFrame>
      <p:sp>
        <p:nvSpPr>
          <p:cNvPr id="7"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8</a:t>
            </a:r>
            <a:endParaRPr kumimoji="0" lang="en-US" altLang="ko-KR" sz="1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Aware Communication (PAC)</a:t>
            </a:r>
            <a:endParaRPr lang="ko-KR" altLang="en-US" dirty="0"/>
          </a:p>
        </p:txBody>
      </p:sp>
      <p:sp>
        <p:nvSpPr>
          <p:cNvPr id="3" name="내용 개체 틀 2"/>
          <p:cNvSpPr>
            <a:spLocks noGrp="1"/>
          </p:cNvSpPr>
          <p:nvPr>
            <p:ph idx="1"/>
          </p:nvPr>
        </p:nvSpPr>
        <p:spPr/>
        <p:txBody>
          <a:bodyPr>
            <a:noAutofit/>
          </a:bodyPr>
          <a:lstStyle/>
          <a:p>
            <a:r>
              <a:rPr lang="en-US" altLang="ko-KR" sz="2400" dirty="0" smtClean="0"/>
              <a:t>Use case: Category 3 - Personal environment setup </a:t>
            </a:r>
          </a:p>
          <a:p>
            <a:pPr lvl="1"/>
            <a:r>
              <a:rPr lang="en-US" altLang="ko-KR" sz="2000" dirty="0" smtClean="0"/>
              <a:t>1. Notify user’s activity to each device and setup it</a:t>
            </a:r>
          </a:p>
          <a:p>
            <a:pPr lvl="1"/>
            <a:r>
              <a:rPr lang="en-US" altLang="ko-KR" sz="2000" dirty="0" smtClean="0"/>
              <a:t>2. Each device adjust automatically</a:t>
            </a:r>
          </a:p>
          <a:p>
            <a:pPr lvl="1">
              <a:buNone/>
            </a:pPr>
            <a:r>
              <a:rPr lang="en-US" altLang="ko-KR" sz="2000" dirty="0" smtClean="0"/>
              <a:t>its status and feedback to other</a:t>
            </a:r>
          </a:p>
          <a:p>
            <a:pPr lvl="1">
              <a:buNone/>
            </a:pPr>
            <a:r>
              <a:rPr lang="en-US" altLang="ko-KR" sz="2000" dirty="0" smtClean="0"/>
              <a:t>devices </a:t>
            </a:r>
          </a:p>
        </p:txBody>
      </p:sp>
      <p:pic>
        <p:nvPicPr>
          <p:cNvPr id="4" name="Picture 2"/>
          <p:cNvPicPr>
            <a:picLocks noChangeAspect="1" noChangeArrowheads="1"/>
          </p:cNvPicPr>
          <p:nvPr/>
        </p:nvPicPr>
        <p:blipFill>
          <a:blip r:embed="rId2"/>
          <a:srcRect/>
          <a:stretch>
            <a:fillRect/>
          </a:stretch>
        </p:blipFill>
        <p:spPr bwMode="auto">
          <a:xfrm>
            <a:off x="4724400" y="2819400"/>
            <a:ext cx="3915736" cy="3236913"/>
          </a:xfrm>
          <a:prstGeom prst="rect">
            <a:avLst/>
          </a:prstGeom>
          <a:noFill/>
          <a:ln w="9525">
            <a:noFill/>
            <a:miter lim="800000"/>
            <a:headEnd/>
            <a:tailEnd/>
          </a:ln>
          <a:effectLst/>
        </p:spPr>
      </p:pic>
      <p:sp>
        <p:nvSpPr>
          <p:cNvPr id="6"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9</a:t>
            </a:r>
            <a:endParaRPr kumimoji="0" lang="en-US" altLang="ko-KR" sz="14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162210</TotalTime>
  <Words>468</Words>
  <Application>Microsoft Office PowerPoint</Application>
  <PresentationFormat>화면 슬라이드 쇼(4:3)</PresentationFormat>
  <Paragraphs>138</Paragraphs>
  <Slides>10</Slides>
  <Notes>1</Notes>
  <HiddenSlides>0</HiddenSlides>
  <MMClips>0</MMClips>
  <ScaleCrop>false</ScaleCrop>
  <HeadingPairs>
    <vt:vector size="4" baseType="variant">
      <vt:variant>
        <vt:lpstr>테마</vt:lpstr>
      </vt:variant>
      <vt:variant>
        <vt:i4>2</vt:i4>
      </vt:variant>
      <vt:variant>
        <vt:lpstr>슬라이드 제목</vt:lpstr>
      </vt:variant>
      <vt:variant>
        <vt:i4>10</vt:i4>
      </vt:variant>
    </vt:vector>
  </HeadingPairs>
  <TitlesOfParts>
    <vt:vector size="12" baseType="lpstr">
      <vt:lpstr>Office Theme</vt:lpstr>
      <vt:lpstr>Custom Design</vt:lpstr>
      <vt:lpstr>슬라이드 1</vt:lpstr>
      <vt:lpstr>Peer Aware Communication (PAC)</vt:lpstr>
      <vt:lpstr>Peer Aware Communication (PAC)</vt:lpstr>
      <vt:lpstr>Peer Aware Communication (PAC)</vt:lpstr>
      <vt:lpstr>Peer Aware Communication (PAC)</vt:lpstr>
      <vt:lpstr>Peer Aware Communication (PAC)</vt:lpstr>
      <vt:lpstr>Peer Aware Communication (PAC)</vt:lpstr>
      <vt:lpstr>Peer Aware Communication (PAC)</vt:lpstr>
      <vt:lpstr>Peer Aware Communication (PAC)</vt:lpstr>
      <vt:lpstr>Peer Aware Communication (PAC)</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resolutions for 15.7 May 2010 meeting</dc:title>
  <dc:creator>Soo-Young Chang</dc:creator>
  <cp:lastModifiedBy>user</cp:lastModifiedBy>
  <cp:revision>2112</cp:revision>
  <dcterms:created xsi:type="dcterms:W3CDTF">2010-05-03T18:32:55Z</dcterms:created>
  <dcterms:modified xsi:type="dcterms:W3CDTF">2011-10-24T01:26:13Z</dcterms:modified>
</cp:coreProperties>
</file>