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68" r:id="rId4"/>
    <p:sldId id="269" r:id="rId5"/>
    <p:sldId id="270" r:id="rId6"/>
    <p:sldId id="271" r:id="rId7"/>
    <p:sldId id="256" r:id="rId8"/>
    <p:sldId id="260" r:id="rId9"/>
    <p:sldId id="261" r:id="rId10"/>
    <p:sldId id="263" r:id="rId11"/>
    <p:sldId id="264" r:id="rId12"/>
    <p:sldId id="266" r:id="rId13"/>
    <p:sldId id="265" r:id="rId14"/>
    <p:sldId id="26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23" d="100"/>
          <a:sy n="123" d="100"/>
        </p:scale>
        <p:origin x="-114" y="-198"/>
      </p:cViewPr>
      <p:guideLst>
        <p:guide orient="horz" pos="2160"/>
        <p:guide pos="2880"/>
      </p:guideLst>
    </p:cSldViewPr>
  </p:slideViewPr>
  <p:notesTextViewPr>
    <p:cViewPr>
      <p:scale>
        <a:sx n="100" d="100"/>
        <a:sy n="100" d="100"/>
      </p:scale>
      <p:origin x="0" y="0"/>
    </p:cViewPr>
  </p:notesTextViewPr>
  <p:notesViewPr>
    <p:cSldViewPr>
      <p:cViewPr varScale="1">
        <p:scale>
          <a:sx n="95" d="100"/>
          <a:sy n="95" d="100"/>
        </p:scale>
        <p:origin x="-2334"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Jon Adams, Independent</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DF16F86-51C4-4755-9281-E846146CA2BC}"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Jon Adams, Independent</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9E478B3-7A77-44CF-871F-FBE087236BF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pPr lvl="4"/>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Page </a:t>
            </a:r>
            <a:fld id="{E9E478B3-7A77-44CF-871F-FBE087236BFC}"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2933700" y="8985250"/>
            <a:ext cx="801688" cy="184666"/>
          </a:xfrm>
          <a:noFill/>
        </p:spPr>
        <p:txBody>
          <a:bodyPr/>
          <a:lstStyle/>
          <a:p>
            <a:fld id="{1C7BAE07-D58D-4AEB-9DFF-776CD4B8E883}" type="slidenum">
              <a:rPr lang="en-US" smtClean="0"/>
              <a:pPr/>
              <a:t>6</a:t>
            </a:fld>
            <a:endParaRPr lang="en-US" smtClean="0"/>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8425"/>
            <a:ext cx="2814638" cy="212725"/>
          </a:xfrm>
          <a:prstGeom prst="rect">
            <a:avLst/>
          </a:prstGeom>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smtClean="0"/>
              <a:t>Jon Adams, Independent</a:t>
            </a:r>
            <a:endParaRPr lang="en-US"/>
          </a:p>
        </p:txBody>
      </p:sp>
      <p:sp>
        <p:nvSpPr>
          <p:cNvPr id="7" name="Rectangle 7"/>
          <p:cNvSpPr>
            <a:spLocks noGrp="1" noChangeArrowheads="1"/>
          </p:cNvSpPr>
          <p:nvPr>
            <p:ph type="sldNum" sz="quarter" idx="5"/>
          </p:nvPr>
        </p:nvSpPr>
        <p:spPr>
          <a:ln/>
        </p:spPr>
        <p:txBody>
          <a:bodyPr/>
          <a:lstStyle/>
          <a:p>
            <a:r>
              <a:rPr lang="en-US"/>
              <a:t>Page </a:t>
            </a:r>
            <a:fld id="{CBB00D5D-441E-4387-82F5-24F8184A7242}" type="slidenum">
              <a:rPr lang="en-US"/>
              <a:pPr/>
              <a:t>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39F67B6-C173-4246-B740-B884FB14525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B7040B6-8611-4EA1-8F35-FD7FBE1CFF6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864E302-19C7-401A-A6BA-86F999B93BA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5D545CA-9705-48A7-A8D0-DF13F777B20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1C032E1-CE73-485B-B71A-C984A90E13E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&lt;October 2011&gt;</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E6D7C0E-DFC5-4B2D-91E1-B0249FC2717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&lt;October 2011&gt;</a:t>
            </a:r>
            <a:endParaRPr lang="en-US"/>
          </a:p>
        </p:txBody>
      </p:sp>
      <p:sp>
        <p:nvSpPr>
          <p:cNvPr id="8" name="Footer Placeholder 7"/>
          <p:cNvSpPr>
            <a:spLocks noGrp="1"/>
          </p:cNvSpPr>
          <p:nvPr>
            <p:ph type="ftr" sz="quarter" idx="11"/>
          </p:nvPr>
        </p:nvSpPr>
        <p:spPr/>
        <p:txBody>
          <a:bodyPr/>
          <a:lstStyle>
            <a:lvl1pPr>
              <a:defRPr/>
            </a:lvl1pPr>
          </a:lstStyle>
          <a:p>
            <a:r>
              <a:rPr lang="en-US" smtClean="0"/>
              <a:t>Jon Adams, Independent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5CC1996C-0E3B-4425-94D8-D0FAEB78E36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&lt;October 2011&gt;</a:t>
            </a:r>
            <a:endParaRPr lang="en-US"/>
          </a:p>
        </p:txBody>
      </p:sp>
      <p:sp>
        <p:nvSpPr>
          <p:cNvPr id="4" name="Footer Placeholder 3"/>
          <p:cNvSpPr>
            <a:spLocks noGrp="1"/>
          </p:cNvSpPr>
          <p:nvPr>
            <p:ph type="ftr" sz="quarter" idx="11"/>
          </p:nvPr>
        </p:nvSpPr>
        <p:spPr/>
        <p:txBody>
          <a:bodyPr/>
          <a:lstStyle>
            <a:lvl1pPr>
              <a:defRPr/>
            </a:lvl1pPr>
          </a:lstStyle>
          <a:p>
            <a:r>
              <a:rPr lang="en-US" smtClean="0"/>
              <a:t>Jon Adams, Independent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518433AD-ECA1-4FE7-BFD4-E7F750F9BED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&lt;October 2011&gt;</a:t>
            </a:r>
            <a:endParaRPr lang="en-US"/>
          </a:p>
        </p:txBody>
      </p:sp>
      <p:sp>
        <p:nvSpPr>
          <p:cNvPr id="3" name="Footer Placeholder 2"/>
          <p:cNvSpPr>
            <a:spLocks noGrp="1"/>
          </p:cNvSpPr>
          <p:nvPr>
            <p:ph type="ftr" sz="quarter" idx="11"/>
          </p:nvPr>
        </p:nvSpPr>
        <p:spPr/>
        <p:txBody>
          <a:bodyPr/>
          <a:lstStyle>
            <a:lvl1pPr>
              <a:defRPr/>
            </a:lvl1pPr>
          </a:lstStyle>
          <a:p>
            <a:r>
              <a:rPr lang="en-US" smtClean="0"/>
              <a:t>Jon Adams, Independent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1CE35C4D-6452-4925-ACCD-3E0F9202635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&lt;October 2011&gt;</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73250C6-7C43-4BCB-9C7F-CB8FD9FD68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&lt;October 2011&gt;</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AD5BD5A-A789-4138-9336-578C9E8ADE2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&lt;October 2011&gt;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Jon Adams, Independent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271D2E7-89C8-4FF4-9536-9BE9B720E17A}"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&lt;October 2011&gt;</a:t>
            </a:r>
            <a:endParaRPr lang="en-US" dirty="0"/>
          </a:p>
        </p:txBody>
      </p:sp>
      <p:sp>
        <p:nvSpPr>
          <p:cNvPr id="5" name="Footer Placeholder 2"/>
          <p:cNvSpPr>
            <a:spLocks noGrp="1"/>
          </p:cNvSpPr>
          <p:nvPr>
            <p:ph type="ftr" sz="quarter" idx="11"/>
          </p:nvPr>
        </p:nvSpPr>
        <p:spPr/>
        <p:txBody>
          <a:bodyPr/>
          <a:lstStyle/>
          <a:p>
            <a:r>
              <a:rPr lang="en-US" smtClean="0"/>
              <a:t>Jon Adams, Independent</a:t>
            </a:r>
            <a:endParaRPr lang="en-US"/>
          </a:p>
        </p:txBody>
      </p:sp>
      <p:sp>
        <p:nvSpPr>
          <p:cNvPr id="6" name="Slide Number Placeholder 3"/>
          <p:cNvSpPr>
            <a:spLocks noGrp="1"/>
          </p:cNvSpPr>
          <p:nvPr>
            <p:ph type="sldNum" sz="quarter" idx="12"/>
          </p:nvPr>
        </p:nvSpPr>
        <p:spPr/>
        <p:txBody>
          <a:bodyPr/>
          <a:lstStyle/>
          <a:p>
            <a:r>
              <a:rPr lang="en-US"/>
              <a:t>Slide </a:t>
            </a:r>
            <a:fld id="{8B58B74A-D7DE-4524-B5CB-2927B10B826A}" type="slidenum">
              <a:rPr lang="en-US"/>
              <a:pPr/>
              <a:t>1</a:t>
            </a:fld>
            <a:endParaRPr lang="en-US"/>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Update on IG PTC Progress, Efforts in 802 Groups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19 October,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Jon Adams</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Independent</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12023 N 62</a:t>
            </a:r>
            <a:r>
              <a:rPr lang="en-US" sz="1600" baseline="30000" dirty="0" smtClean="0">
                <a:solidFill>
                  <a:srgbClr val="FF0000"/>
                </a:solidFill>
              </a:rPr>
              <a:t>nd</a:t>
            </a:r>
            <a:r>
              <a:rPr lang="en-US" sz="1600" dirty="0" smtClean="0">
                <a:solidFill>
                  <a:srgbClr val="FF0000"/>
                </a:solidFill>
              </a:rPr>
              <a:t> St, Scottsdale, AZ 85254</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+1 415.683.0213</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jonadams@ieee.org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Overview and rationale for selection of 802.15, Atlanta schedule, progress to TG.</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distribution to PTC-IG membership for their information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802.22 Wireless Regional Area Networks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Goal to develop a standard for a cognitive radio-based PHY/MAC/air interface for use by license-exempt devices on a non-interfering basis in spectrum that is allocated to the TV Broadcast Service</a:t>
            </a:r>
          </a:p>
          <a:p>
            <a:r>
              <a:rPr lang="en-US" dirty="0" smtClean="0"/>
              <a:t>Enabling rural broadband wireless access as an alternative to other forms of broadband delivery</a:t>
            </a:r>
          </a:p>
          <a:p>
            <a:r>
              <a:rPr lang="en-US" dirty="0" smtClean="0"/>
              <a:t>Less concerned with</a:t>
            </a:r>
          </a:p>
          <a:p>
            <a:pPr lvl="1"/>
            <a:r>
              <a:rPr lang="en-US" dirty="0" smtClean="0"/>
              <a:t>Channel bandwidth</a:t>
            </a:r>
          </a:p>
          <a:p>
            <a:pPr lvl="1"/>
            <a:r>
              <a:rPr lang="en-US" dirty="0" smtClean="0"/>
              <a:t>Power consumption</a:t>
            </a:r>
          </a:p>
          <a:p>
            <a:pPr lvl="1"/>
            <a:r>
              <a:rPr lang="en-US" dirty="0" smtClean="0"/>
              <a:t>Mobility</a:t>
            </a:r>
          </a:p>
          <a:p>
            <a:endParaRPr lang="en-US" dirty="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10</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 Wireless PAN</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Originally focused on short-distance (personal range) wireless networks</a:t>
            </a:r>
          </a:p>
          <a:p>
            <a:r>
              <a:rPr lang="en-US" dirty="0" smtClean="0"/>
              <a:t>Of the family of standards, 802.15.4 is most successful</a:t>
            </a:r>
          </a:p>
          <a:p>
            <a:pPr lvl="1"/>
            <a:r>
              <a:rPr lang="en-US" dirty="0" smtClean="0"/>
              <a:t>Simple, highly optimized digital packet radio transceiver with well-defined interfaces</a:t>
            </a:r>
          </a:p>
          <a:p>
            <a:pPr lvl="1"/>
            <a:r>
              <a:rPr lang="en-US" dirty="0" smtClean="0"/>
              <a:t>Success of technology (100’s of millions of units) has driven it into dozens of markets and uses far beyond original intent</a:t>
            </a:r>
          </a:p>
          <a:p>
            <a:pPr lvl="1"/>
            <a:r>
              <a:rPr lang="en-US" dirty="0" smtClean="0"/>
              <a:t>Ability to be used in a wide range of network topologies from point to point, point to multipoint (star), tree, and meshes, and others</a:t>
            </a:r>
          </a:p>
          <a:p>
            <a:r>
              <a:rPr lang="en-US" dirty="0" smtClean="0"/>
              <a:t>Subsequent 15.4 amendments vastly expanded original abilities with</a:t>
            </a:r>
          </a:p>
          <a:p>
            <a:pPr lvl="1"/>
            <a:r>
              <a:rPr lang="en-US" dirty="0" smtClean="0"/>
              <a:t>PHY</a:t>
            </a:r>
          </a:p>
          <a:p>
            <a:pPr lvl="2"/>
            <a:r>
              <a:rPr lang="en-US" dirty="0" smtClean="0"/>
              <a:t>Ranges now to many 10’s of km</a:t>
            </a:r>
          </a:p>
          <a:p>
            <a:pPr lvl="2"/>
            <a:r>
              <a:rPr lang="en-US" dirty="0" smtClean="0"/>
              <a:t>Accommodation of licensed and license-free channels</a:t>
            </a:r>
          </a:p>
          <a:p>
            <a:pPr lvl="2"/>
            <a:r>
              <a:rPr lang="en-US" dirty="0" smtClean="0"/>
              <a:t>Data rates from kbps to 1Mbps</a:t>
            </a:r>
          </a:p>
          <a:p>
            <a:pPr lvl="2"/>
            <a:r>
              <a:rPr lang="en-US" dirty="0" smtClean="0"/>
              <a:t>Channel bandwidths from 6.25kHz to 2MHz</a:t>
            </a:r>
          </a:p>
          <a:p>
            <a:pPr lvl="2"/>
            <a:r>
              <a:rPr lang="en-US" dirty="0" smtClean="0"/>
              <a:t>Modulation formats including PSKs, FSKs, QAM</a:t>
            </a:r>
          </a:p>
          <a:p>
            <a:pPr lvl="2"/>
            <a:r>
              <a:rPr lang="en-US" dirty="0" smtClean="0"/>
              <a:t>Spread spectrum techniques including Direct Sequence, Frequency Hop, and OFDM</a:t>
            </a:r>
          </a:p>
          <a:p>
            <a:pPr lvl="1"/>
            <a:r>
              <a:rPr lang="en-US" dirty="0" smtClean="0"/>
              <a:t>MAC</a:t>
            </a:r>
          </a:p>
          <a:p>
            <a:pPr lvl="2"/>
            <a:r>
              <a:rPr lang="en-US" dirty="0" smtClean="0"/>
              <a:t>Precise </a:t>
            </a:r>
            <a:r>
              <a:rPr lang="en-US" dirty="0" err="1" smtClean="0"/>
              <a:t>timeslotting</a:t>
            </a:r>
            <a:r>
              <a:rPr lang="en-US" dirty="0" smtClean="0"/>
              <a:t> for process control</a:t>
            </a:r>
          </a:p>
          <a:p>
            <a:pPr lvl="2"/>
            <a:r>
              <a:rPr lang="en-US" dirty="0" smtClean="0"/>
              <a:t>Contention-free and contention based channel access</a:t>
            </a:r>
          </a:p>
          <a:p>
            <a:pPr lvl="2"/>
            <a:r>
              <a:rPr lang="en-US" dirty="0" smtClean="0"/>
              <a:t>Support for broad variety of network topologies without change to basic radio function</a:t>
            </a:r>
          </a:p>
          <a:p>
            <a:pPr lvl="2"/>
            <a:r>
              <a:rPr lang="en-US" dirty="0" smtClean="0"/>
              <a:t>Beacon-based and non-beacon operating modes</a:t>
            </a:r>
          </a:p>
          <a:p>
            <a:pPr lvl="2"/>
            <a:r>
              <a:rPr lang="en-US" dirty="0" smtClean="0"/>
              <a:t>High security modes for medical, financial transactions</a:t>
            </a:r>
          </a:p>
          <a:p>
            <a:r>
              <a:rPr lang="en-US" dirty="0" smtClean="0"/>
              <a:t>Flexibility of Working Group to new ideas and uses</a:t>
            </a:r>
          </a:p>
          <a:p>
            <a:pPr lvl="1"/>
            <a:r>
              <a:rPr lang="en-US" dirty="0" smtClean="0"/>
              <a:t>IMHO, 802.15 is well suited to PTC needs</a:t>
            </a:r>
          </a:p>
          <a:p>
            <a:pPr lvl="1"/>
            <a:r>
              <a:rPr lang="en-US" dirty="0" smtClean="0"/>
              <a:t>During Study Group Phase, we will explore whether or not PTC will be an amendment to 15.4 (another letter) or a new standard within 802.15 (e.g., 802.15.9)</a:t>
            </a:r>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11</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this Interest Group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Define flexible wireless RF/PHY/MAC for PTC communications in the licensed 216-222 MHz band (US only)</a:t>
            </a:r>
          </a:p>
          <a:p>
            <a:r>
              <a:rPr lang="en-US" dirty="0" smtClean="0"/>
              <a:t>Review existing PHY/MAC work in 802.15 for reuse or modification as appropriate</a:t>
            </a:r>
          </a:p>
          <a:p>
            <a:pPr lvl="1"/>
            <a:r>
              <a:rPr lang="en-US" dirty="0" smtClean="0"/>
              <a:t>Amendments of particular interest</a:t>
            </a:r>
          </a:p>
          <a:p>
            <a:pPr lvl="2"/>
            <a:r>
              <a:rPr lang="en-US" dirty="0" smtClean="0"/>
              <a:t>802.15.4e (</a:t>
            </a:r>
            <a:r>
              <a:rPr lang="en-US" dirty="0" err="1" smtClean="0"/>
              <a:t>timeslotting</a:t>
            </a:r>
            <a:r>
              <a:rPr lang="en-US" dirty="0" smtClean="0"/>
              <a:t> MAC enhancements)</a:t>
            </a:r>
          </a:p>
          <a:p>
            <a:pPr lvl="2"/>
            <a:r>
              <a:rPr lang="en-US" dirty="0" smtClean="0"/>
              <a:t>802.15.4g (broad variety of PHY amendments)</a:t>
            </a:r>
          </a:p>
          <a:p>
            <a:pPr lvl="2"/>
            <a:r>
              <a:rPr lang="en-US" dirty="0" smtClean="0"/>
              <a:t>802.15.4k (critical infrastructure monitoring)</a:t>
            </a:r>
          </a:p>
          <a:p>
            <a:r>
              <a:rPr lang="en-US" dirty="0" smtClean="0"/>
              <a:t>Define unique space for PTC within the existing body of in-process and published standards (don’t want to re-invent existing IEEE standards)</a:t>
            </a:r>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12</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 for Atlanta</a:t>
            </a:r>
            <a:endParaRPr lang="en-US" dirty="0"/>
          </a:p>
        </p:txBody>
      </p:sp>
      <p:sp>
        <p:nvSpPr>
          <p:cNvPr id="3" name="Content Placeholder 2"/>
          <p:cNvSpPr>
            <a:spLocks noGrp="1"/>
          </p:cNvSpPr>
          <p:nvPr>
            <p:ph idx="1"/>
          </p:nvPr>
        </p:nvSpPr>
        <p:spPr/>
        <p:txBody>
          <a:bodyPr>
            <a:normAutofit fontScale="92500"/>
          </a:bodyPr>
          <a:lstStyle/>
          <a:p>
            <a:r>
              <a:rPr lang="en-US" dirty="0" smtClean="0"/>
              <a:t>PTC Interest Group allocated 3 2-hour slots, all on Wednesday (AM1, PM1, PM2)</a:t>
            </a:r>
          </a:p>
          <a:p>
            <a:pPr lvl="1"/>
            <a:r>
              <a:rPr lang="en-US" dirty="0" smtClean="0"/>
              <a:t>Topics to discuss</a:t>
            </a:r>
          </a:p>
          <a:p>
            <a:pPr lvl="2"/>
            <a:r>
              <a:rPr lang="en-US" dirty="0" smtClean="0"/>
              <a:t>Aspects relevant to PTC radio link including</a:t>
            </a:r>
          </a:p>
          <a:p>
            <a:pPr lvl="3"/>
            <a:r>
              <a:rPr lang="en-US" dirty="0" smtClean="0"/>
              <a:t>informational or educational topics, including aspects of existing PTC systems, historical systems including ATS, ATCS, ABS, etc., modern systems like I-ETMS, ACSES II, ITCS, VPTC, GSM-R, IEEE VTS efforts</a:t>
            </a:r>
          </a:p>
          <a:p>
            <a:pPr lvl="2"/>
            <a:r>
              <a:rPr lang="en-US" dirty="0" smtClean="0"/>
              <a:t>Project Authorization Request Draft</a:t>
            </a:r>
          </a:p>
          <a:p>
            <a:pPr lvl="2"/>
            <a:r>
              <a:rPr lang="en-US" dirty="0" smtClean="0"/>
              <a:t>Five Criteria Draft</a:t>
            </a:r>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13</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Path to Established Task Group</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IG continues to build expertise, membership, and alignment of purpose</a:t>
            </a:r>
          </a:p>
          <a:p>
            <a:r>
              <a:rPr lang="en-US" dirty="0" smtClean="0"/>
              <a:t>802.15 WG Chair will sit in on one or more IG PTC sessions at ATL</a:t>
            </a:r>
          </a:p>
          <a:p>
            <a:r>
              <a:rPr lang="en-US" dirty="0" smtClean="0"/>
              <a:t>IG Chair requests establishment of Study Group at Atlanta 802.15 Closing Plenary (</a:t>
            </a:r>
            <a:r>
              <a:rPr lang="en-US" dirty="0" err="1" smtClean="0"/>
              <a:t>Th</a:t>
            </a:r>
            <a:r>
              <a:rPr lang="en-US" dirty="0" smtClean="0"/>
              <a:t> 10 Nov, 1830-2030 EDT)</a:t>
            </a:r>
          </a:p>
          <a:p>
            <a:pPr lvl="1"/>
            <a:r>
              <a:rPr lang="en-US" dirty="0" smtClean="0"/>
              <a:t>Vote must be 75% approve</a:t>
            </a:r>
          </a:p>
          <a:p>
            <a:r>
              <a:rPr lang="en-US" dirty="0" smtClean="0"/>
              <a:t>802.15 WG chair takes TG approval and summary of interest/organization/focus, and TG is approved at 802 EC on Fr 11 Nov</a:t>
            </a:r>
          </a:p>
          <a:p>
            <a:pPr lvl="1"/>
            <a:r>
              <a:rPr lang="en-US" dirty="0" smtClean="0"/>
              <a:t>With approval, 802.15 PTC Study Group now established</a:t>
            </a:r>
          </a:p>
          <a:p>
            <a:r>
              <a:rPr lang="en-US" dirty="0" smtClean="0"/>
              <a:t>SG works over November and December to complete PAR and 5C documents</a:t>
            </a:r>
          </a:p>
          <a:p>
            <a:pPr lvl="1"/>
            <a:r>
              <a:rPr lang="en-US" dirty="0" smtClean="0"/>
              <a:t>Continues to get feedback from WG chair and officers to ensure necessary focus and minimal overlap</a:t>
            </a:r>
          </a:p>
          <a:p>
            <a:r>
              <a:rPr lang="en-US" dirty="0" smtClean="0"/>
              <a:t>SG chair presents draft PAR and 5C at IEEE 802.15 Interim meeting at Jacksonville FL, 15-20 January 2012, requests promotion to TG status</a:t>
            </a:r>
          </a:p>
          <a:p>
            <a:pPr lvl="1"/>
            <a:r>
              <a:rPr lang="en-US" dirty="0" smtClean="0"/>
              <a:t>With approval,  802.15 Chair takes PAR and 5C to NESCOM and EC for approval 30 days before next Plenary (Waikoloa HI, 11-16 March 2012)</a:t>
            </a:r>
          </a:p>
          <a:p>
            <a:r>
              <a:rPr lang="en-US" dirty="0" smtClean="0"/>
              <a:t>With approval, TG (whether amendment or new standard) is established and may begin work </a:t>
            </a:r>
            <a:r>
              <a:rPr lang="en-US" dirty="0" smtClean="0"/>
              <a:t>as of March Plenary</a:t>
            </a:r>
            <a:endParaRPr lang="en-US" dirty="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14</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2D0F1861-B951-4C0E-97DF-7BAA38E32540}"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Update to Positive Train Control Interest Group Activities</a:t>
            </a:r>
            <a:endParaRPr lang="en-US" dirty="0"/>
          </a:p>
        </p:txBody>
      </p:sp>
      <p:sp>
        <p:nvSpPr>
          <p:cNvPr id="26627" name="Rectangle 3"/>
          <p:cNvSpPr>
            <a:spLocks noGrp="1" noChangeArrowheads="1"/>
          </p:cNvSpPr>
          <p:nvPr>
            <p:ph type="subTitle" idx="1"/>
          </p:nvPr>
        </p:nvSpPr>
        <p:spPr/>
        <p:txBody>
          <a:bodyPr/>
          <a:lstStyle/>
          <a:p>
            <a:r>
              <a:rPr lang="en-US" dirty="0" smtClean="0"/>
              <a:t>Jon Adams</a:t>
            </a:r>
          </a:p>
          <a:p>
            <a:r>
              <a:rPr lang="en-US" sz="2400" dirty="0" smtClean="0"/>
              <a:t>Interim Chair, PTC-IG</a:t>
            </a:r>
          </a:p>
          <a:p>
            <a:r>
              <a:rPr lang="en-US" sz="2400" dirty="0" smtClean="0"/>
              <a:t>Independent</a:t>
            </a:r>
            <a:endParaRPr lang="en-US" sz="2400" dirty="0"/>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a:xfrm>
            <a:off x="304800" y="457200"/>
            <a:ext cx="8839200" cy="838200"/>
          </a:xfrm>
        </p:spPr>
        <p:txBody>
          <a:bodyPr/>
          <a:lstStyle/>
          <a:p>
            <a:r>
              <a:rPr lang="en-US" sz="3200" u="sng" dirty="0" smtClean="0"/>
              <a:t>Participants, Patents, and Duty to Inform</a:t>
            </a:r>
            <a:endParaRPr lang="en-US" sz="3200" dirty="0" smtClean="0"/>
          </a:p>
        </p:txBody>
      </p:sp>
      <p:sp>
        <p:nvSpPr>
          <p:cNvPr id="3075" name="Rectangle 1027"/>
          <p:cNvSpPr>
            <a:spLocks noGrp="1" noChangeArrowheads="1"/>
          </p:cNvSpPr>
          <p:nvPr>
            <p:ph type="body" idx="1"/>
          </p:nvPr>
        </p:nvSpPr>
        <p:spPr>
          <a:xfrm>
            <a:off x="0" y="1295400"/>
            <a:ext cx="9144000" cy="4876800"/>
          </a:xfrm>
        </p:spPr>
        <p:txBody>
          <a:bodyPr/>
          <a:lstStyle/>
          <a:p>
            <a:pPr algn="ctr">
              <a:buFont typeface="Monotype Sorts" pitchFamily="2" charset="2"/>
              <a:buNone/>
            </a:pPr>
            <a:r>
              <a:rPr lang="en-US" sz="1600" b="1" dirty="0" smtClean="0"/>
              <a:t>All participants in this meeting have certain obligations under the IEEE-SA Patent Policy. </a:t>
            </a:r>
          </a:p>
          <a:p>
            <a:pPr lvl="1"/>
            <a:r>
              <a:rPr lang="en-US" sz="1600" b="1" dirty="0" smtClean="0">
                <a:solidFill>
                  <a:srgbClr val="003399"/>
                </a:solidFill>
              </a:rPr>
              <a:t>Participants [Note: </a:t>
            </a:r>
            <a:r>
              <a:rPr lang="en-GB" sz="1600" b="1" dirty="0" smtClean="0">
                <a:solidFill>
                  <a:srgbClr val="003399"/>
                </a:solidFill>
              </a:rPr>
              <a:t>Quoted text excerpted from IEEE-SA Standards Board Bylaws </a:t>
            </a:r>
            <a:r>
              <a:rPr lang="en-GB" sz="1600" b="1" dirty="0" err="1" smtClean="0">
                <a:solidFill>
                  <a:srgbClr val="003399"/>
                </a:solidFill>
              </a:rPr>
              <a:t>subclause</a:t>
            </a:r>
            <a:r>
              <a:rPr lang="en-GB" sz="1600" b="1" dirty="0" smtClean="0">
                <a:solidFill>
                  <a:srgbClr val="003399"/>
                </a:solidFill>
              </a:rPr>
              <a:t> 6.2</a:t>
            </a:r>
            <a:r>
              <a:rPr lang="en-US" sz="1600" b="1" dirty="0" smtClean="0">
                <a:solidFill>
                  <a:srgbClr val="003399"/>
                </a:solidFill>
              </a:rPr>
              <a:t>]:</a:t>
            </a:r>
          </a:p>
          <a:p>
            <a:pPr lvl="2"/>
            <a:r>
              <a:rPr 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p>
          <a:p>
            <a:pPr lvl="3"/>
            <a:r>
              <a:rPr lang="en-US" sz="1400" b="1" dirty="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rPr>
              <a:t>Early identification of holders of potential Essential Patent Claims is strongly encouraged</a:t>
            </a:r>
          </a:p>
          <a:p>
            <a:pPr lvl="1"/>
            <a:r>
              <a:rPr lang="en-US" sz="1600" b="1" dirty="0" smtClean="0">
                <a:solidFill>
                  <a:srgbClr val="003399"/>
                </a:solidFill>
              </a:rPr>
              <a:t>No duty to perform a patent search</a:t>
            </a:r>
            <a:endParaRPr lang="en-US" sz="1600" dirty="0" smtClean="0"/>
          </a:p>
        </p:txBody>
      </p:sp>
      <p:sp>
        <p:nvSpPr>
          <p:cNvPr id="5" name="Date Placeholder 4"/>
          <p:cNvSpPr>
            <a:spLocks noGrp="1"/>
          </p:cNvSpPr>
          <p:nvPr>
            <p:ph type="dt" sz="half" idx="10"/>
          </p:nvPr>
        </p:nvSpPr>
        <p:spPr/>
        <p:txBody>
          <a:bodyPr/>
          <a:lstStyle/>
          <a:p>
            <a:r>
              <a:rPr lang="en-US" smtClean="0"/>
              <a:t>October 2011</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3</a:t>
            </a:fld>
            <a:endParaRPr lang="en-US"/>
          </a:p>
        </p:txBody>
      </p:sp>
      <p:sp>
        <p:nvSpPr>
          <p:cNvPr id="7" name="Footer Placeholder 6"/>
          <p:cNvSpPr>
            <a:spLocks noGrp="1"/>
          </p:cNvSpPr>
          <p:nvPr>
            <p:ph type="ftr" sz="quarter" idx="11"/>
          </p:nvPr>
        </p:nvSpPr>
        <p:spPr/>
        <p:txBody>
          <a:bodyPr/>
          <a:lstStyle/>
          <a:p>
            <a:r>
              <a:rPr lang="en-US" smtClean="0"/>
              <a:t>Jon Adams, Independent</a:t>
            </a:r>
            <a:endParaRPr lang="en-US" dirty="0"/>
          </a:p>
        </p:txBody>
      </p:sp>
      <p:sp>
        <p:nvSpPr>
          <p:cNvPr id="8" name="TextBox 7"/>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1143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2" charset="2"/>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sz="2400" smtClean="0">
                <a:cs typeface="Times New Roman" pitchFamily="18" charset="0"/>
              </a:rPr>
              <a:t>	Patent Policy is stated in these sources:</a:t>
            </a:r>
          </a:p>
          <a:p>
            <a:pPr lvl="1">
              <a:lnSpc>
                <a:spcPct val="90000"/>
              </a:lnSpc>
              <a:buFont typeface="Monotype Sorts" pitchFamily="2" charset="2"/>
              <a:buNone/>
            </a:pPr>
            <a:r>
              <a:rPr lang="en-GB" sz="2400" smtClean="0"/>
              <a:t>		IEEE-SA Standards Boards Bylaws</a:t>
            </a:r>
          </a:p>
          <a:p>
            <a:pPr lvl="1">
              <a:lnSpc>
                <a:spcPct val="90000"/>
              </a:lnSpc>
              <a:buFont typeface="Monotype Sorts" pitchFamily="2" charset="2"/>
              <a:buNone/>
            </a:pPr>
            <a:r>
              <a:rPr lang="en-US" sz="2100" smtClean="0"/>
              <a:t>		</a:t>
            </a:r>
            <a:r>
              <a:rPr lang="en-US" sz="2100" i="1" smtClean="0"/>
              <a:t>http://standards.ieee.org/develop/policies/bylaws/sect6-7.html#6</a:t>
            </a:r>
          </a:p>
          <a:p>
            <a:pPr lvl="1">
              <a:lnSpc>
                <a:spcPct val="90000"/>
              </a:lnSpc>
              <a:buFont typeface="Monotype Sorts" pitchFamily="2" charset="2"/>
              <a:buNone/>
            </a:pPr>
            <a:r>
              <a:rPr lang="en-GB" sz="2400" smtClean="0"/>
              <a:t>		IEEE-SA Standards Board Operations Manual</a:t>
            </a:r>
          </a:p>
          <a:p>
            <a:pPr lvl="1">
              <a:lnSpc>
                <a:spcPct val="90000"/>
              </a:lnSpc>
              <a:buFont typeface="Monotype Sorts" pitchFamily="2" charset="2"/>
              <a:buNone/>
            </a:pPr>
            <a:r>
              <a:rPr lang="en-US" sz="2400" smtClean="0"/>
              <a:t>		</a:t>
            </a:r>
            <a:r>
              <a:rPr lang="en-US" sz="2100" i="1" smtClean="0"/>
              <a:t>http://standards.ieee.org/develop/policies/opman/sect6.html#6.3</a:t>
            </a:r>
            <a:endParaRPr lang="en-US" sz="2400" smtClean="0"/>
          </a:p>
          <a:p>
            <a:pPr lvl="1">
              <a:lnSpc>
                <a:spcPct val="90000"/>
              </a:lnSpc>
              <a:buFont typeface="Monotype Sorts" pitchFamily="2" charset="2"/>
              <a:buNone/>
            </a:pPr>
            <a:r>
              <a:rPr lang="en-US" sz="2400" smtClean="0">
                <a:cs typeface="Times New Roman" pitchFamily="18" charset="0"/>
              </a:rPr>
              <a:t>	Material about the patent policy is available at</a:t>
            </a:r>
            <a:r>
              <a:rPr lang="en-US" sz="2400" smtClean="0"/>
              <a:t> </a:t>
            </a:r>
          </a:p>
          <a:p>
            <a:pPr lvl="1">
              <a:lnSpc>
                <a:spcPct val="90000"/>
              </a:lnSpc>
              <a:buFont typeface="Monotype Sorts" pitchFamily="2" charset="2"/>
              <a:buNone/>
            </a:pPr>
            <a:r>
              <a:rPr lang="en-US" sz="2400" smtClean="0"/>
              <a:t>		</a:t>
            </a:r>
            <a:r>
              <a:rPr lang="en-US" sz="2100" i="1" smtClean="0"/>
              <a:t>http://standards.ieee.org/about/sasb/patcom/materials.html</a:t>
            </a:r>
          </a:p>
        </p:txBody>
      </p:sp>
      <p:sp>
        <p:nvSpPr>
          <p:cNvPr id="410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This slide set is available at https://development.standards.ieee.org/myproject/Public/mytools/mob/slideset.ppt</a:t>
            </a:r>
          </a:p>
        </p:txBody>
      </p:sp>
      <p:sp>
        <p:nvSpPr>
          <p:cNvPr id="6" name="Date Placeholder 5"/>
          <p:cNvSpPr>
            <a:spLocks noGrp="1"/>
          </p:cNvSpPr>
          <p:nvPr>
            <p:ph type="dt" sz="half" idx="10"/>
          </p:nvPr>
        </p:nvSpPr>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4</a:t>
            </a:fld>
            <a:endParaRPr lang="en-US"/>
          </a:p>
        </p:txBody>
      </p:sp>
      <p:sp>
        <p:nvSpPr>
          <p:cNvPr id="8" name="Footer Placeholder 7"/>
          <p:cNvSpPr>
            <a:spLocks noGrp="1"/>
          </p:cNvSpPr>
          <p:nvPr>
            <p:ph type="ftr" sz="quarter" idx="11"/>
          </p:nvPr>
        </p:nvSpPr>
        <p:spPr/>
        <p:txBody>
          <a:bodyPr/>
          <a:lstStyle/>
          <a:p>
            <a:r>
              <a:rPr lang="en-US" smtClean="0"/>
              <a:t>Jon Adams, Independent</a:t>
            </a:r>
            <a:endParaRPr lang="en-US" dirty="0"/>
          </a:p>
        </p:txBody>
      </p:sp>
      <p:sp>
        <p:nvSpPr>
          <p:cNvPr id="9" name="TextBox 8"/>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457200"/>
            <a:ext cx="8686800" cy="1143000"/>
          </a:xfrm>
        </p:spPr>
        <p:txBody>
          <a:bodyPr/>
          <a:lstStyle/>
          <a:p>
            <a:r>
              <a:rPr lang="en-US" dirty="0"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10"/>
          </p:nvPr>
        </p:nvSpPr>
        <p:spPr/>
        <p:txBody>
          <a:bodyPr/>
          <a:lstStyle/>
          <a:p>
            <a:r>
              <a:rPr lang="en-US" smtClean="0"/>
              <a:t>October 2011</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5</a:t>
            </a:fld>
            <a:endParaRPr lang="en-US"/>
          </a:p>
        </p:txBody>
      </p:sp>
      <p:sp>
        <p:nvSpPr>
          <p:cNvPr id="7" name="Footer Placeholder 6"/>
          <p:cNvSpPr>
            <a:spLocks noGrp="1"/>
          </p:cNvSpPr>
          <p:nvPr>
            <p:ph type="ftr" sz="quarter" idx="11"/>
          </p:nvPr>
        </p:nvSpPr>
        <p:spPr/>
        <p:txBody>
          <a:bodyPr/>
          <a:lstStyle/>
          <a:p>
            <a:r>
              <a:rPr lang="en-US" smtClean="0"/>
              <a:t>Jon Adams, Independent</a:t>
            </a:r>
            <a:endParaRPr lang="en-US" dirty="0"/>
          </a:p>
        </p:txBody>
      </p:sp>
      <p:sp>
        <p:nvSpPr>
          <p:cNvPr id="8" name="TextBox 7"/>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6096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3716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6" name="Date Placeholder 5"/>
          <p:cNvSpPr>
            <a:spLocks noGrp="1"/>
          </p:cNvSpPr>
          <p:nvPr>
            <p:ph type="dt" sz="half" idx="10"/>
          </p:nvPr>
        </p:nvSpPr>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6</a:t>
            </a:fld>
            <a:endParaRPr lang="en-US"/>
          </a:p>
        </p:txBody>
      </p:sp>
      <p:sp>
        <p:nvSpPr>
          <p:cNvPr id="8" name="Footer Placeholder 7"/>
          <p:cNvSpPr>
            <a:spLocks noGrp="1"/>
          </p:cNvSpPr>
          <p:nvPr>
            <p:ph type="ftr" sz="quarter" idx="11"/>
          </p:nvPr>
        </p:nvSpPr>
        <p:spPr/>
        <p:txBody>
          <a:bodyPr/>
          <a:lstStyle/>
          <a:p>
            <a:r>
              <a:rPr lang="en-US" smtClean="0"/>
              <a:t>Jon Adams, Independent</a:t>
            </a:r>
            <a:endParaRPr lang="en-US" dirty="0"/>
          </a:p>
        </p:txBody>
      </p:sp>
      <p:sp>
        <p:nvSpPr>
          <p:cNvPr id="9" name="TextBox 8"/>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0733AF4D-889D-4F2D-AE6B-DB453FC2657F}" type="slidenum">
              <a:rPr lang="en-US"/>
              <a:pPr/>
              <a:t>7</a:t>
            </a:fld>
            <a:endParaRPr lang="en-US"/>
          </a:p>
        </p:txBody>
      </p:sp>
      <p:sp>
        <p:nvSpPr>
          <p:cNvPr id="4098" name="Rectangle 2"/>
          <p:cNvSpPr>
            <a:spLocks noGrp="1" noChangeArrowheads="1"/>
          </p:cNvSpPr>
          <p:nvPr>
            <p:ph type="title"/>
          </p:nvPr>
        </p:nvSpPr>
        <p:spPr>
          <a:ln/>
        </p:spPr>
        <p:txBody>
          <a:bodyPr/>
          <a:lstStyle/>
          <a:p>
            <a:r>
              <a:rPr lang="en-US" sz="3200" dirty="0" smtClean="0"/>
              <a:t>Wireless 802 Standards</a:t>
            </a:r>
            <a:endParaRPr lang="en-US" sz="3200" dirty="0"/>
          </a:p>
        </p:txBody>
      </p:sp>
      <p:sp>
        <p:nvSpPr>
          <p:cNvPr id="4099" name="Rectangle 3"/>
          <p:cNvSpPr>
            <a:spLocks noGrp="1" noChangeArrowheads="1"/>
          </p:cNvSpPr>
          <p:nvPr>
            <p:ph type="body" idx="1"/>
          </p:nvPr>
        </p:nvSpPr>
        <p:spPr>
          <a:ln/>
        </p:spPr>
        <p:txBody>
          <a:bodyPr/>
          <a:lstStyle/>
          <a:p>
            <a:r>
              <a:rPr lang="en-US" sz="2800" dirty="0" smtClean="0"/>
              <a:t>Very successful ones include IEEE 802.11, 802.15, 802.16</a:t>
            </a:r>
          </a:p>
          <a:p>
            <a:r>
              <a:rPr lang="en-US" sz="2800" dirty="0" smtClean="0"/>
              <a:t>New and upcoming ones include 802.20, 802.22</a:t>
            </a:r>
          </a:p>
          <a:p>
            <a:r>
              <a:rPr lang="en-US" sz="2800" dirty="0" smtClean="0"/>
              <a:t>Why’d we consider 802.15 as a home for PTC?</a:t>
            </a:r>
          </a:p>
          <a:p>
            <a:pPr lvl="1"/>
            <a:endParaRPr lang="en-US" sz="2400" dirty="0"/>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Wireless LAN</a:t>
            </a:r>
            <a:endParaRPr lang="en-US" dirty="0"/>
          </a:p>
        </p:txBody>
      </p:sp>
      <p:sp>
        <p:nvSpPr>
          <p:cNvPr id="3" name="Content Placeholder 2"/>
          <p:cNvSpPr>
            <a:spLocks noGrp="1"/>
          </p:cNvSpPr>
          <p:nvPr>
            <p:ph idx="1"/>
          </p:nvPr>
        </p:nvSpPr>
        <p:spPr/>
        <p:txBody>
          <a:bodyPr>
            <a:normAutofit fontScale="55000" lnSpcReduction="20000"/>
          </a:bodyPr>
          <a:lstStyle/>
          <a:p>
            <a:pPr lvl="1"/>
            <a:r>
              <a:rPr lang="en-US" dirty="0" smtClean="0"/>
              <a:t>Originally defined for “wireless Ethernet”</a:t>
            </a:r>
          </a:p>
          <a:p>
            <a:pPr lvl="1"/>
            <a:r>
              <a:rPr lang="en-US" dirty="0" smtClean="0"/>
              <a:t>File transfer and general computer-to-computer connectivity was initial goal</a:t>
            </a:r>
          </a:p>
          <a:p>
            <a:pPr lvl="1"/>
            <a:r>
              <a:rPr lang="en-US" dirty="0" smtClean="0"/>
              <a:t>Eliminate last 100m of cable that tethered computers from the late 80’s through the end of the century</a:t>
            </a:r>
          </a:p>
          <a:p>
            <a:pPr lvl="1"/>
            <a:r>
              <a:rPr lang="en-US" dirty="0" smtClean="0"/>
              <a:t>Since its inception in 1997, added 25 amendments</a:t>
            </a:r>
          </a:p>
          <a:p>
            <a:pPr lvl="2"/>
            <a:r>
              <a:rPr lang="en-US" dirty="0" smtClean="0"/>
              <a:t>Added PHYs (2.4GHz DSSS, FHSS, and IR initially), then new OFDM PHY (.11a), then MIMO, mobility support, and many new frequency bands</a:t>
            </a:r>
          </a:p>
          <a:p>
            <a:pPr lvl="2"/>
            <a:r>
              <a:rPr lang="en-US" dirty="0" smtClean="0"/>
              <a:t>Added new MAC features (</a:t>
            </a:r>
            <a:r>
              <a:rPr lang="en-US" dirty="0" err="1" smtClean="0"/>
              <a:t>QoS</a:t>
            </a:r>
            <a:r>
              <a:rPr lang="en-US" dirty="0" smtClean="0"/>
              <a:t> for voice and video, mesh support, direct link, etc.)</a:t>
            </a:r>
          </a:p>
          <a:p>
            <a:pPr lvl="1"/>
            <a:r>
              <a:rPr lang="en-US" dirty="0" smtClean="0"/>
              <a:t>Main goals are</a:t>
            </a:r>
          </a:p>
          <a:p>
            <a:pPr lvl="2"/>
            <a:r>
              <a:rPr lang="en-US" dirty="0" smtClean="0"/>
              <a:t>Higher data rates (400-1000 Mbps)</a:t>
            </a:r>
          </a:p>
          <a:p>
            <a:pPr lvl="2"/>
            <a:r>
              <a:rPr lang="en-US" dirty="0" smtClean="0"/>
              <a:t>Improved </a:t>
            </a:r>
            <a:r>
              <a:rPr lang="en-US" dirty="0" err="1" smtClean="0"/>
              <a:t>QoS</a:t>
            </a:r>
            <a:r>
              <a:rPr lang="en-US" dirty="0" smtClean="0"/>
              <a:t> for voice and video</a:t>
            </a:r>
          </a:p>
          <a:p>
            <a:pPr lvl="1"/>
            <a:r>
              <a:rPr lang="en-US" dirty="0" smtClean="0"/>
              <a:t>Less concerned with</a:t>
            </a:r>
          </a:p>
          <a:p>
            <a:pPr lvl="2"/>
            <a:r>
              <a:rPr lang="en-US" dirty="0" smtClean="0"/>
              <a:t>Bandwidth (20/40MHz channels, though 5MHz possible)</a:t>
            </a:r>
          </a:p>
          <a:p>
            <a:pPr lvl="2"/>
            <a:r>
              <a:rPr lang="en-US" dirty="0" smtClean="0"/>
              <a:t>Power consumption not a particular concern</a:t>
            </a:r>
          </a:p>
          <a:p>
            <a:pPr lvl="2"/>
            <a:r>
              <a:rPr lang="en-US" dirty="0" smtClean="0"/>
              <a:t>Range</a:t>
            </a:r>
          </a:p>
          <a:p>
            <a:pPr lvl="2"/>
            <a:r>
              <a:rPr lang="en-US" dirty="0" smtClean="0"/>
              <a:t>Low data rates</a:t>
            </a:r>
          </a:p>
          <a:p>
            <a:pPr lvl="2"/>
            <a:r>
              <a:rPr lang="en-US" dirty="0" smtClean="0"/>
              <a:t>Licensed frequency bands</a:t>
            </a:r>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8</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802.16 Broadband Wireless Access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Originally envisioned as (my words) long-range wireless Ethernet</a:t>
            </a:r>
          </a:p>
          <a:p>
            <a:pPr lvl="1"/>
            <a:r>
              <a:rPr lang="en-US" dirty="0" smtClean="0"/>
              <a:t>fixed point to point, and point to multipoint</a:t>
            </a:r>
          </a:p>
          <a:p>
            <a:pPr lvl="1"/>
            <a:r>
              <a:rPr lang="en-US" dirty="0" smtClean="0"/>
              <a:t>Ranges up to 70km and data rates to 10+Mbps</a:t>
            </a:r>
          </a:p>
          <a:p>
            <a:r>
              <a:rPr lang="en-US" dirty="0" smtClean="0"/>
              <a:t>Later amendments pushed toward mobility, and creating an alternative to 3G, especially for </a:t>
            </a:r>
            <a:r>
              <a:rPr lang="en-US" dirty="0" err="1" smtClean="0"/>
              <a:t>greenfield</a:t>
            </a:r>
            <a:r>
              <a:rPr lang="en-US" dirty="0" smtClean="0"/>
              <a:t> applications</a:t>
            </a:r>
          </a:p>
          <a:p>
            <a:r>
              <a:rPr lang="en-US" dirty="0" smtClean="0"/>
              <a:t>Main goals now</a:t>
            </a:r>
          </a:p>
          <a:p>
            <a:pPr lvl="1"/>
            <a:r>
              <a:rPr lang="en-US" dirty="0" smtClean="0"/>
              <a:t>high mobility</a:t>
            </a:r>
          </a:p>
          <a:p>
            <a:pPr lvl="1"/>
            <a:r>
              <a:rPr lang="en-US" dirty="0" smtClean="0"/>
              <a:t>high data rates</a:t>
            </a:r>
          </a:p>
          <a:p>
            <a:pPr lvl="1"/>
            <a:r>
              <a:rPr lang="en-US" dirty="0" smtClean="0"/>
              <a:t>long-range performance</a:t>
            </a:r>
          </a:p>
          <a:p>
            <a:r>
              <a:rPr lang="en-US" dirty="0" smtClean="0"/>
              <a:t>Less concerned</a:t>
            </a:r>
          </a:p>
          <a:p>
            <a:pPr lvl="1"/>
            <a:r>
              <a:rPr lang="en-US" dirty="0" smtClean="0"/>
              <a:t>channel bandwidth</a:t>
            </a:r>
          </a:p>
          <a:p>
            <a:pPr lvl="1"/>
            <a:r>
              <a:rPr lang="en-US" dirty="0" smtClean="0"/>
              <a:t>power consumption</a:t>
            </a:r>
          </a:p>
          <a:p>
            <a:pPr lvl="1"/>
            <a:r>
              <a:rPr lang="en-US" dirty="0" smtClean="0"/>
              <a:t>Low data rates</a:t>
            </a:r>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9</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a:t>
            </a:r>
            <a:r>
              <a:rPr lang="en-US" b="1" dirty="0" smtClean="0"/>
              <a:t>15-11-0736-01-0ptc</a:t>
            </a:r>
            <a:endParaRPr lang="en-US" b="1"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268</TotalTime>
  <Words>1630</Words>
  <Application>Microsoft Office PowerPoint</Application>
  <PresentationFormat>On-screen Show (4:3)</PresentationFormat>
  <Paragraphs>209</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IEEE-P802_15</vt:lpstr>
      <vt:lpstr>Slide 1</vt:lpstr>
      <vt:lpstr>Update to Positive Train Control Interest Group Activities</vt:lpstr>
      <vt:lpstr>Participants, Patents, and Duty to Inform</vt:lpstr>
      <vt:lpstr>Patent Related Links</vt:lpstr>
      <vt:lpstr>Call for Potentially Essential Patents</vt:lpstr>
      <vt:lpstr>Other Guidelines for IEEE WG Meetings</vt:lpstr>
      <vt:lpstr>Wireless 802 Standards</vt:lpstr>
      <vt:lpstr>IEEE 802.11 Wireless LAN</vt:lpstr>
      <vt:lpstr>IEEE 802.16 Broadband Wireless Access</vt:lpstr>
      <vt:lpstr>IEEE 802.22 Wireless Regional Area Networks</vt:lpstr>
      <vt:lpstr>IEEE 802.15 Wireless PAN</vt:lpstr>
      <vt:lpstr>Purpose of this Interest Group</vt:lpstr>
      <vt:lpstr>Proposed Agenda for Atlanta</vt:lpstr>
      <vt:lpstr>Optimal Path to Established Task Group</vt:lpstr>
    </vt:vector>
  </TitlesOfParts>
  <Company>Freescale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&lt;test subject&gt;</dc:subject>
  <dc:creator>Jon Adams</dc:creator>
  <dc:description>&lt;802.15&gt;</dc:description>
  <cp:lastModifiedBy>r54838</cp:lastModifiedBy>
  <cp:revision>29</cp:revision>
  <cp:lastPrinted>1998-02-10T13:28:06Z</cp:lastPrinted>
  <dcterms:created xsi:type="dcterms:W3CDTF">2011-10-19T13:49:30Z</dcterms:created>
  <dcterms:modified xsi:type="dcterms:W3CDTF">2011-10-20T17:07:22Z</dcterms:modified>
</cp:coreProperties>
</file>