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62" r:id="rId4"/>
    <p:sldId id="261" r:id="rId5"/>
    <p:sldId id="263" r:id="rId6"/>
    <p:sldId id="266" r:id="rId7"/>
    <p:sldId id="265" r:id="rId8"/>
    <p:sldId id="270" r:id="rId9"/>
    <p:sldId id="274" r:id="rId10"/>
    <p:sldId id="271" r:id="rId11"/>
    <p:sldId id="272" r:id="rId12"/>
    <p:sldId id="273" r:id="rId13"/>
    <p:sldId id="256" r:id="rId14"/>
    <p:sldId id="260" r:id="rId15"/>
    <p:sldId id="276" r:id="rId16"/>
    <p:sldId id="275"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1" autoAdjust="0"/>
    <p:restoredTop sz="86438" autoAdjust="0"/>
  </p:normalViewPr>
  <p:slideViewPr>
    <p:cSldViewPr>
      <p:cViewPr varScale="1">
        <p:scale>
          <a:sx n="83" d="100"/>
          <a:sy n="83" d="100"/>
        </p:scale>
        <p:origin x="-3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802.15-15-11-0731-00-0ptc</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October 2011</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6F4C929-7185-47E6-A54A-919A8DFC0BE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802.15-15-11-0731-00-0ptc</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October 2011</a:t>
            </a:r>
            <a:endParaRPr lang="en-US"/>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93BEAAB6-612A-41AE-A4B8-3E4C492A76D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802.15-15-11-0731-00-0ptc</a:t>
            </a:r>
            <a:endParaRPr lang="en-US"/>
          </a:p>
        </p:txBody>
      </p:sp>
      <p:sp>
        <p:nvSpPr>
          <p:cNvPr id="5" name="Date Placeholder 4"/>
          <p:cNvSpPr>
            <a:spLocks noGrp="1"/>
          </p:cNvSpPr>
          <p:nvPr>
            <p:ph type="dt" idx="11"/>
          </p:nvPr>
        </p:nvSpPr>
        <p:spPr/>
        <p:txBody>
          <a:bodyPr/>
          <a:lstStyle/>
          <a:p>
            <a:r>
              <a:rPr lang="en-US" smtClean="0"/>
              <a:t>October 2011</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93BEAAB6-612A-41AE-A4B8-3E4C492A76D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xfrm>
            <a:off x="1154113" y="701675"/>
            <a:ext cx="4625975" cy="3468688"/>
          </a:xfrm>
          <a:ln/>
        </p:spPr>
      </p:sp>
      <p:sp>
        <p:nvSpPr>
          <p:cNvPr id="21506" name="Notes Placeholder 2"/>
          <p:cNvSpPr>
            <a:spLocks noGrp="1"/>
          </p:cNvSpPr>
          <p:nvPr>
            <p:ph type="body" idx="1"/>
          </p:nvPr>
        </p:nvSpPr>
        <p:spPr>
          <a:noFill/>
          <a:ln/>
        </p:spPr>
        <p:txBody>
          <a:bodyPr/>
          <a:lstStyle/>
          <a:p>
            <a:endParaRPr lang="en-US" smtClean="0"/>
          </a:p>
        </p:txBody>
      </p:sp>
      <p:sp>
        <p:nvSpPr>
          <p:cNvPr id="21507" name="Header Placeholder 3"/>
          <p:cNvSpPr>
            <a:spLocks noGrp="1"/>
          </p:cNvSpPr>
          <p:nvPr>
            <p:ph type="hdr" sz="quarter"/>
          </p:nvPr>
        </p:nvSpPr>
        <p:spPr>
          <a:noFill/>
        </p:spPr>
        <p:txBody>
          <a:bodyPr/>
          <a:lstStyle/>
          <a:p>
            <a:r>
              <a:rPr lang="en-US" smtClean="0"/>
              <a:t>doc.: IEEE 802.15-15-11-0731-00-0ptc</a:t>
            </a:r>
            <a:endParaRPr lang="en-US" smtClean="0"/>
          </a:p>
        </p:txBody>
      </p:sp>
      <p:sp>
        <p:nvSpPr>
          <p:cNvPr id="21508" name="Date Placeholder 4"/>
          <p:cNvSpPr>
            <a:spLocks noGrp="1"/>
          </p:cNvSpPr>
          <p:nvPr>
            <p:ph type="dt" sz="quarter" idx="1"/>
          </p:nvPr>
        </p:nvSpPr>
        <p:spPr>
          <a:noFill/>
        </p:spPr>
        <p:txBody>
          <a:bodyPr/>
          <a:lstStyle/>
          <a:p>
            <a:r>
              <a:rPr lang="en-US" smtClean="0"/>
              <a:t>October 2011</a:t>
            </a:r>
            <a:endParaRPr lang="en-US" smtClean="0"/>
          </a:p>
        </p:txBody>
      </p:sp>
      <p:sp>
        <p:nvSpPr>
          <p:cNvPr id="21509" name="Footer Placeholder 5"/>
          <p:cNvSpPr>
            <a:spLocks noGrp="1"/>
          </p:cNvSpPr>
          <p:nvPr>
            <p:ph type="ftr" sz="quarter" idx="4"/>
          </p:nvPr>
        </p:nvSpPr>
        <p:spPr>
          <a:noFill/>
        </p:spPr>
        <p:txBody>
          <a:bodyPr/>
          <a:lstStyle/>
          <a:p>
            <a:pPr lvl="4"/>
            <a:r>
              <a:rPr lang="en-US" smtClean="0"/>
              <a:t>&lt;author&gt;, &lt;company&gt;</a:t>
            </a:r>
          </a:p>
        </p:txBody>
      </p:sp>
      <p:sp>
        <p:nvSpPr>
          <p:cNvPr id="21510" name="Slide Number Placeholder 6"/>
          <p:cNvSpPr>
            <a:spLocks noGrp="1"/>
          </p:cNvSpPr>
          <p:nvPr>
            <p:ph type="sldNum" sz="quarter" idx="5"/>
          </p:nvPr>
        </p:nvSpPr>
        <p:spPr>
          <a:noFill/>
        </p:spPr>
        <p:txBody>
          <a:bodyPr/>
          <a:lstStyle/>
          <a:p>
            <a:r>
              <a:rPr lang="en-US" smtClean="0"/>
              <a:t>Page </a:t>
            </a:r>
            <a:fld id="{B502132E-4D29-4E5D-B870-36016549CD81}" type="slidenum">
              <a:rPr lang="en-US" smtClean="0"/>
              <a:pPr/>
              <a:t>10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154113" y="701675"/>
            <a:ext cx="4625975" cy="3468688"/>
          </a:xfrm>
          <a:ln/>
        </p:spPr>
      </p:sp>
      <p:sp>
        <p:nvSpPr>
          <p:cNvPr id="58371" name="Notes Placeholder 2"/>
          <p:cNvSpPr>
            <a:spLocks noGrp="1"/>
          </p:cNvSpPr>
          <p:nvPr>
            <p:ph type="body" idx="1"/>
          </p:nvPr>
        </p:nvSpPr>
        <p:spPr>
          <a:noFill/>
          <a:ln/>
        </p:spPr>
        <p:txBody>
          <a:bodyPr/>
          <a:lstStyle/>
          <a:p>
            <a:endParaRPr lang="en-US" smtClean="0"/>
          </a:p>
        </p:txBody>
      </p:sp>
      <p:sp>
        <p:nvSpPr>
          <p:cNvPr id="58372" name="Header Placeholder 3"/>
          <p:cNvSpPr txBox="1">
            <a:spLocks noGrp="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lang="en-US" sz="1400" b="1"/>
              <a:t>doc.: IEEE 802.15-&lt;doc#&gt;</a:t>
            </a:r>
          </a:p>
        </p:txBody>
      </p:sp>
      <p:sp>
        <p:nvSpPr>
          <p:cNvPr id="58373" name="Date Placeholder 4"/>
          <p:cNvSpPr txBox="1">
            <a:spLocks noGrp="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lang="en-US" sz="1400" b="1"/>
              <a:t>&lt;month year&gt;</a:t>
            </a:r>
          </a:p>
        </p:txBody>
      </p:sp>
      <p:sp>
        <p:nvSpPr>
          <p:cNvPr id="58374" name="Footer Placeholder 5"/>
          <p:cNvSpPr txBox="1">
            <a:spLocks noGrp="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lang="en-US"/>
              <a:t>&lt;author&gt;, &lt;company&gt;</a:t>
            </a:r>
          </a:p>
        </p:txBody>
      </p:sp>
      <p:sp>
        <p:nvSpPr>
          <p:cNvPr id="58375" name="Slide Number Placeholder 6"/>
          <p:cNvSpPr txBox="1">
            <a:spLocks noGrp="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lang="en-US"/>
              <a:t>Page </a:t>
            </a:r>
            <a:fld id="{9717EF30-1969-4749-AB94-738CD7E22ECD}" type="slidenum">
              <a:rPr lang="en-US"/>
              <a:pPr algn="r" defTabSz="933450" eaLnBrk="0" hangingPunct="0"/>
              <a:t>11</a:t>
            </a:fld>
            <a:endParaRPr lang="en-US"/>
          </a:p>
        </p:txBody>
      </p:sp>
      <p:sp>
        <p:nvSpPr>
          <p:cNvPr id="8" name="Header Placeholder 7"/>
          <p:cNvSpPr>
            <a:spLocks noGrp="1"/>
          </p:cNvSpPr>
          <p:nvPr>
            <p:ph type="hdr" sz="quarter" idx="10"/>
          </p:nvPr>
        </p:nvSpPr>
        <p:spPr/>
        <p:txBody>
          <a:bodyPr/>
          <a:lstStyle/>
          <a:p>
            <a:r>
              <a:rPr lang="en-US" smtClean="0"/>
              <a:t>doc.: IEEE 802.15-15-11-0731-00-0ptc</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xfrm>
            <a:off x="1154113" y="701675"/>
            <a:ext cx="4625975" cy="3468688"/>
          </a:xfrm>
          <a:ln/>
        </p:spPr>
      </p:sp>
      <p:sp>
        <p:nvSpPr>
          <p:cNvPr id="23554" name="Notes Placeholder 2"/>
          <p:cNvSpPr>
            <a:spLocks noGrp="1"/>
          </p:cNvSpPr>
          <p:nvPr>
            <p:ph type="body" idx="1"/>
          </p:nvPr>
        </p:nvSpPr>
        <p:spPr>
          <a:noFill/>
          <a:ln/>
        </p:spPr>
        <p:txBody>
          <a:bodyPr/>
          <a:lstStyle/>
          <a:p>
            <a:endParaRPr lang="en-US" smtClean="0"/>
          </a:p>
        </p:txBody>
      </p:sp>
      <p:sp>
        <p:nvSpPr>
          <p:cNvPr id="23555" name="Header Placeholder 3"/>
          <p:cNvSpPr>
            <a:spLocks noGrp="1"/>
          </p:cNvSpPr>
          <p:nvPr>
            <p:ph type="hdr" sz="quarter"/>
          </p:nvPr>
        </p:nvSpPr>
        <p:spPr>
          <a:noFill/>
        </p:spPr>
        <p:txBody>
          <a:bodyPr/>
          <a:lstStyle/>
          <a:p>
            <a:r>
              <a:rPr lang="en-US" smtClean="0"/>
              <a:t>doc.: IEEE 802.15-15-11-0731-00-0ptc</a:t>
            </a:r>
            <a:endParaRPr lang="en-US" smtClean="0"/>
          </a:p>
        </p:txBody>
      </p:sp>
      <p:sp>
        <p:nvSpPr>
          <p:cNvPr id="23556" name="Date Placeholder 4"/>
          <p:cNvSpPr>
            <a:spLocks noGrp="1"/>
          </p:cNvSpPr>
          <p:nvPr>
            <p:ph type="dt" sz="quarter" idx="1"/>
          </p:nvPr>
        </p:nvSpPr>
        <p:spPr>
          <a:noFill/>
        </p:spPr>
        <p:txBody>
          <a:bodyPr/>
          <a:lstStyle/>
          <a:p>
            <a:r>
              <a:rPr lang="en-US" smtClean="0"/>
              <a:t>October 2011</a:t>
            </a:r>
            <a:endParaRPr lang="en-US" smtClean="0"/>
          </a:p>
        </p:txBody>
      </p:sp>
      <p:sp>
        <p:nvSpPr>
          <p:cNvPr id="23557" name="Footer Placeholder 5"/>
          <p:cNvSpPr>
            <a:spLocks noGrp="1"/>
          </p:cNvSpPr>
          <p:nvPr>
            <p:ph type="ftr" sz="quarter" idx="4"/>
          </p:nvPr>
        </p:nvSpPr>
        <p:spPr>
          <a:noFill/>
        </p:spPr>
        <p:txBody>
          <a:bodyPr/>
          <a:lstStyle/>
          <a:p>
            <a:pPr lvl="4"/>
            <a:r>
              <a:rPr lang="en-US" smtClean="0"/>
              <a:t>&lt;author&gt;, &lt;company&gt;</a:t>
            </a:r>
          </a:p>
        </p:txBody>
      </p:sp>
      <p:sp>
        <p:nvSpPr>
          <p:cNvPr id="23558" name="Slide Number Placeholder 6"/>
          <p:cNvSpPr>
            <a:spLocks noGrp="1"/>
          </p:cNvSpPr>
          <p:nvPr>
            <p:ph type="sldNum" sz="quarter" idx="5"/>
          </p:nvPr>
        </p:nvSpPr>
        <p:spPr>
          <a:noFill/>
        </p:spPr>
        <p:txBody>
          <a:bodyPr/>
          <a:lstStyle/>
          <a:p>
            <a:r>
              <a:rPr lang="en-US" smtClean="0"/>
              <a:t>Page </a:t>
            </a:r>
            <a:fld id="{6488D80C-E741-4074-B74C-DA13CF23EEA1}" type="slidenum">
              <a:rPr lang="en-US" smtClean="0"/>
              <a:pPr/>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802.15-15-11-0731-00-0ptc</a:t>
            </a:r>
            <a:endParaRPr lang="en-US"/>
          </a:p>
        </p:txBody>
      </p:sp>
      <p:sp>
        <p:nvSpPr>
          <p:cNvPr id="5" name="Rectangle 3"/>
          <p:cNvSpPr>
            <a:spLocks noGrp="1" noChangeArrowheads="1"/>
          </p:cNvSpPr>
          <p:nvPr>
            <p:ph type="dt" idx="1"/>
          </p:nvPr>
        </p:nvSpPr>
        <p:spPr>
          <a:ln/>
        </p:spPr>
        <p:txBody>
          <a:bodyPr/>
          <a:lstStyle/>
          <a:p>
            <a:r>
              <a:rPr lang="en-US" smtClean="0"/>
              <a:t>October 2011</a:t>
            </a:r>
            <a:endParaRPr lang="en-US"/>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F4B638A1-4321-40FE-98B1-CF0BE2A7B70E}" type="slidenum">
              <a:rPr lang="en-US"/>
              <a:pPr/>
              <a:t>13</a:t>
            </a:fld>
            <a:endParaRPr lang="en-US"/>
          </a:p>
        </p:txBody>
      </p:sp>
      <p:sp>
        <p:nvSpPr>
          <p:cNvPr id="24578" name="Rectangle 2"/>
          <p:cNvSpPr>
            <a:spLocks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1167531-BC01-4337-A1B2-5611407EAA8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6159807-02D1-4411-A532-96416DD17A8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0629ED0-70A1-40C8-808C-5E195C06B29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smtClean="0"/>
              <a:t>October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Jon Adams, Independent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7C99B55C-3B60-4D70-B65D-47D29340D04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AB2C545-87BD-4B5C-BB8D-44791AEB4E7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October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192344C-B7C5-4D4B-B1AB-87895C50354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October 2011</a:t>
            </a:r>
            <a:endParaRPr lang="en-US"/>
          </a:p>
        </p:txBody>
      </p:sp>
      <p:sp>
        <p:nvSpPr>
          <p:cNvPr id="8" name="Footer Placeholder 7"/>
          <p:cNvSpPr>
            <a:spLocks noGrp="1"/>
          </p:cNvSpPr>
          <p:nvPr>
            <p:ph type="ftr" sz="quarter" idx="11"/>
          </p:nvPr>
        </p:nvSpPr>
        <p:spPr/>
        <p:txBody>
          <a:bodyPr/>
          <a:lstStyle>
            <a:lvl1pPr>
              <a:defRPr/>
            </a:lvl1pPr>
          </a:lstStyle>
          <a:p>
            <a:r>
              <a:rPr lang="en-US" smtClean="0"/>
              <a:t>Jon Adams, Independent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878B427A-1358-484B-81AC-C54D0C854F9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October 2011</a:t>
            </a:r>
            <a:endParaRPr lang="en-US"/>
          </a:p>
        </p:txBody>
      </p:sp>
      <p:sp>
        <p:nvSpPr>
          <p:cNvPr id="4" name="Footer Placeholder 3"/>
          <p:cNvSpPr>
            <a:spLocks noGrp="1"/>
          </p:cNvSpPr>
          <p:nvPr>
            <p:ph type="ftr" sz="quarter" idx="11"/>
          </p:nvPr>
        </p:nvSpPr>
        <p:spPr/>
        <p:txBody>
          <a:bodyPr/>
          <a:lstStyle>
            <a:lvl1pPr>
              <a:defRPr/>
            </a:lvl1pPr>
          </a:lstStyle>
          <a:p>
            <a:r>
              <a:rPr lang="en-US" smtClean="0"/>
              <a:t>Jon Adams, Independent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5A100BCB-C4AD-4709-99A8-F791DC4C982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October 2011</a:t>
            </a:r>
            <a:endParaRPr lang="en-US"/>
          </a:p>
        </p:txBody>
      </p:sp>
      <p:sp>
        <p:nvSpPr>
          <p:cNvPr id="3" name="Footer Placeholder 2"/>
          <p:cNvSpPr>
            <a:spLocks noGrp="1"/>
          </p:cNvSpPr>
          <p:nvPr>
            <p:ph type="ftr" sz="quarter" idx="11"/>
          </p:nvPr>
        </p:nvSpPr>
        <p:spPr/>
        <p:txBody>
          <a:bodyPr/>
          <a:lstStyle>
            <a:lvl1pPr>
              <a:defRPr/>
            </a:lvl1pPr>
          </a:lstStyle>
          <a:p>
            <a:r>
              <a:rPr lang="en-US" smtClean="0"/>
              <a:t>Jon Adams, Independent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BDF90C2-5E44-498F-B758-BBFEB23A7AF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October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FC045A6-0F36-42D0-AD3A-8844D8FB7F7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October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6060854-B09A-402A-93CC-EF7CE3A6A7B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October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Jon Adams, Independent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7CF3C59E-57BD-40C1-8C83-8F352E313EE0}"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15/pub/Rules.html" TargetMode="External"/><Relationship Id="rId2" Type="http://schemas.openxmlformats.org/officeDocument/2006/relationships/hyperlink" Target="mailto:jonadams@ieee.org" TargetMode="External"/><Relationship Id="rId1" Type="http://schemas.openxmlformats.org/officeDocument/2006/relationships/slideLayout" Target="../slideLayouts/slideLayout2.xml"/><Relationship Id="rId5" Type="http://schemas.openxmlformats.org/officeDocument/2006/relationships/hyperlink" Target="http://www.ieee802.org/15/pub/IGptc.html" TargetMode="External"/><Relationship Id="rId4" Type="http://schemas.openxmlformats.org/officeDocument/2006/relationships/hyperlink" Target="http://standards.ieee.org/board/pat/pat-slideset.pp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October 2011</a:t>
            </a:r>
            <a:endParaRPr lang="en-US" dirty="0"/>
          </a:p>
        </p:txBody>
      </p:sp>
      <p:sp>
        <p:nvSpPr>
          <p:cNvPr id="5" name="Footer Placeholder 2"/>
          <p:cNvSpPr>
            <a:spLocks noGrp="1"/>
          </p:cNvSpPr>
          <p:nvPr>
            <p:ph type="ftr" sz="quarter" idx="11"/>
          </p:nvPr>
        </p:nvSpPr>
        <p:spPr/>
        <p:txBody>
          <a:bodyPr/>
          <a:lstStyle/>
          <a:p>
            <a:r>
              <a:rPr lang="en-US" smtClean="0"/>
              <a:t>Jon Adams, Independent</a:t>
            </a:r>
            <a:endParaRPr lang="en-US"/>
          </a:p>
        </p:txBody>
      </p:sp>
      <p:sp>
        <p:nvSpPr>
          <p:cNvPr id="6" name="Slide Number Placeholder 3"/>
          <p:cNvSpPr>
            <a:spLocks noGrp="1"/>
          </p:cNvSpPr>
          <p:nvPr>
            <p:ph type="sldNum" sz="quarter" idx="12"/>
          </p:nvPr>
        </p:nvSpPr>
        <p:spPr/>
        <p:txBody>
          <a:bodyPr/>
          <a:lstStyle/>
          <a:p>
            <a:r>
              <a:rPr lang="en-US"/>
              <a:t>Slide </a:t>
            </a:r>
            <a:fld id="{69CB9748-811D-4A0B-B3CE-F196FA200B0A}"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Introduction to IEEE 802.15 Positive Train Control Interest Group</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13 October, 2011</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Jon Adams</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Independent</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12023 N 62</a:t>
            </a:r>
            <a:r>
              <a:rPr lang="en-US" sz="1600" baseline="30000" dirty="0" smtClean="0">
                <a:solidFill>
                  <a:srgbClr val="FF0000"/>
                </a:solidFill>
              </a:rPr>
              <a:t>nd</a:t>
            </a:r>
            <a:r>
              <a:rPr lang="en-US" sz="1600" dirty="0" smtClean="0">
                <a:solidFill>
                  <a:srgbClr val="FF0000"/>
                </a:solidFill>
              </a:rPr>
              <a:t> St, Scottsdale AZ, 85254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+1 415.683.0213</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jonadams@ieee.org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“General Contributions”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Overview of the PTC-IG, the goals, the IEEE process and schedule. </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Intention of this document is to inform the newly formed PTC-IG of the goals and process</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20487" name="Rectangle 7"/>
          <p:cNvSpPr>
            <a:spLocks noGrp="1" noChangeArrowheads="1"/>
          </p:cNvSpPr>
          <p:nvPr>
            <p:ph type="title" idx="4294967295"/>
          </p:nvPr>
        </p:nvSpPr>
        <p:spPr/>
        <p:txBody>
          <a:bodyPr/>
          <a:lstStyle/>
          <a:p>
            <a:r>
              <a:rPr lang="en-US" dirty="0" smtClean="0"/>
              <a:t>PTC Aspects </a:t>
            </a:r>
            <a:r>
              <a:rPr lang="en-US" dirty="0" smtClean="0"/>
              <a:t>1</a:t>
            </a:r>
            <a:endParaRPr lang="en-US" dirty="0" smtClean="0"/>
          </a:p>
        </p:txBody>
      </p:sp>
      <p:sp>
        <p:nvSpPr>
          <p:cNvPr id="20488" name="Rectangle 8"/>
          <p:cNvSpPr>
            <a:spLocks noGrp="1" noChangeArrowheads="1"/>
          </p:cNvSpPr>
          <p:nvPr>
            <p:ph type="body" idx="4294967295"/>
          </p:nvPr>
        </p:nvSpPr>
        <p:spPr/>
        <p:txBody>
          <a:bodyPr>
            <a:normAutofit fontScale="92500" lnSpcReduction="10000"/>
          </a:bodyPr>
          <a:lstStyle/>
          <a:p>
            <a:pPr>
              <a:lnSpc>
                <a:spcPct val="80000"/>
              </a:lnSpc>
            </a:pPr>
            <a:r>
              <a:rPr lang="en-US" sz="1800" dirty="0" smtClean="0"/>
              <a:t>Train-centric communications (locomotive/train is “center of universe”)</a:t>
            </a:r>
          </a:p>
          <a:p>
            <a:pPr>
              <a:lnSpc>
                <a:spcPct val="80000"/>
              </a:lnSpc>
            </a:pPr>
            <a:r>
              <a:rPr lang="en-US" sz="1800" dirty="0" smtClean="0"/>
              <a:t>High reliability PHY link, fault-tolerant, error-correcting or at least error-detecting</a:t>
            </a:r>
          </a:p>
          <a:p>
            <a:pPr>
              <a:lnSpc>
                <a:spcPct val="80000"/>
              </a:lnSpc>
            </a:pPr>
            <a:r>
              <a:rPr lang="en-US" sz="1800" dirty="0" smtClean="0"/>
              <a:t>Intention that data carried may be “vital” (life/safety critical)</a:t>
            </a:r>
          </a:p>
          <a:p>
            <a:pPr>
              <a:lnSpc>
                <a:spcPct val="80000"/>
              </a:lnSpc>
            </a:pPr>
            <a:r>
              <a:rPr lang="en-US" sz="1800" dirty="0" smtClean="0"/>
              <a:t>Strong link layer security features (flexible encryption, unique identity)</a:t>
            </a:r>
          </a:p>
          <a:p>
            <a:pPr>
              <a:lnSpc>
                <a:spcPct val="80000"/>
              </a:lnSpc>
            </a:pPr>
            <a:r>
              <a:rPr lang="en-US" sz="1800" dirty="0" smtClean="0"/>
              <a:t>Data rates relatively low, depending on function (9.6k to 100’s of kbps)</a:t>
            </a:r>
          </a:p>
          <a:p>
            <a:pPr>
              <a:lnSpc>
                <a:spcPct val="80000"/>
              </a:lnSpc>
            </a:pPr>
            <a:r>
              <a:rPr lang="en-US" sz="1800" dirty="0" smtClean="0"/>
              <a:t>Data communication speeds may be asymmetric</a:t>
            </a:r>
          </a:p>
          <a:p>
            <a:pPr>
              <a:lnSpc>
                <a:spcPct val="80000"/>
              </a:lnSpc>
            </a:pPr>
            <a:r>
              <a:rPr lang="en-US" sz="1800" dirty="0" smtClean="0"/>
              <a:t>Propagation generally non-line of sight or close to ground, fade environment often Rayleigh, exponents 2.6 (fixed to fixed) to 3.2 (fixed to mobile)</a:t>
            </a:r>
          </a:p>
          <a:p>
            <a:pPr>
              <a:lnSpc>
                <a:spcPct val="80000"/>
              </a:lnSpc>
            </a:pPr>
            <a:r>
              <a:rPr lang="en-US" sz="1800" dirty="0" smtClean="0"/>
              <a:t>Range to 2x braking distance (3 - 15 km) in typical urban/suburban/rural environments</a:t>
            </a:r>
          </a:p>
          <a:p>
            <a:pPr>
              <a:lnSpc>
                <a:spcPct val="80000"/>
              </a:lnSpc>
            </a:pPr>
            <a:r>
              <a:rPr lang="en-US" sz="1800" dirty="0" smtClean="0"/>
              <a:t>Equivalent Radiated Power (ERP) (depending on antenna height, channel #, region)</a:t>
            </a:r>
          </a:p>
          <a:p>
            <a:pPr>
              <a:lnSpc>
                <a:spcPct val="80000"/>
              </a:lnSpc>
            </a:pPr>
            <a:r>
              <a:rPr lang="en-US" sz="1800" dirty="0" smtClean="0"/>
              <a:t>Operation in licensed US 220 – 222 MHz band (but not excluding others)</a:t>
            </a:r>
          </a:p>
          <a:p>
            <a:pPr lvl="1">
              <a:lnSpc>
                <a:spcPct val="80000"/>
              </a:lnSpc>
            </a:pPr>
            <a:r>
              <a:rPr lang="en-US" sz="1400" dirty="0" smtClean="0"/>
              <a:t>Channel spacing 5 kHz, may be aggregated (by license)</a:t>
            </a:r>
          </a:p>
          <a:p>
            <a:pPr lvl="1">
              <a:lnSpc>
                <a:spcPct val="80000"/>
              </a:lnSpc>
            </a:pPr>
            <a:r>
              <a:rPr lang="en-US" sz="1400" dirty="0" smtClean="0"/>
              <a:t>Can support separate uplink and downlink bands (base and mobile)</a:t>
            </a:r>
          </a:p>
          <a:p>
            <a:pPr lvl="1">
              <a:lnSpc>
                <a:spcPct val="80000"/>
              </a:lnSpc>
            </a:pPr>
            <a:r>
              <a:rPr lang="en-US" sz="1400" dirty="0" smtClean="0"/>
              <a:t>Potential for adjacent/alternate channel interferers</a:t>
            </a:r>
          </a:p>
          <a:p>
            <a:pPr lvl="1">
              <a:lnSpc>
                <a:spcPct val="80000"/>
              </a:lnSpc>
            </a:pPr>
            <a:r>
              <a:rPr lang="en-US" sz="1400" dirty="0" smtClean="0"/>
              <a:t>Frequency agility may be useful</a:t>
            </a:r>
          </a:p>
        </p:txBody>
      </p:sp>
      <p:sp>
        <p:nvSpPr>
          <p:cNvPr id="20485" name="Slide Number Placeholder 5"/>
          <p:cNvSpPr>
            <a:spLocks noGrp="1"/>
          </p:cNvSpPr>
          <p:nvPr>
            <p:ph type="sldNum" sz="quarter" idx="12"/>
          </p:nvPr>
        </p:nvSpPr>
        <p:spPr>
          <a:xfrm>
            <a:off x="4405313" y="6475413"/>
            <a:ext cx="407987" cy="182562"/>
          </a:xfrm>
          <a:noFill/>
        </p:spPr>
        <p:txBody>
          <a:bodyPr/>
          <a:lstStyle/>
          <a:p>
            <a:r>
              <a:rPr lang="en-US"/>
              <a:t>Slide </a:t>
            </a:r>
            <a:fld id="{C9793DE0-ECAC-4C38-9597-9960DC794C2F}" type="slidenum">
              <a:rPr lang="en-US"/>
              <a:pPr/>
              <a:t>10</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8" name="Rectangle 7"/>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57357" name="Rectangle 13"/>
          <p:cNvSpPr>
            <a:spLocks noGrp="1" noChangeArrowheads="1"/>
          </p:cNvSpPr>
          <p:nvPr>
            <p:ph type="title"/>
          </p:nvPr>
        </p:nvSpPr>
        <p:spPr>
          <a:xfrm>
            <a:off x="685800" y="685800"/>
            <a:ext cx="7772400" cy="762000"/>
          </a:xfrm>
        </p:spPr>
        <p:txBody>
          <a:bodyPr/>
          <a:lstStyle/>
          <a:p>
            <a:r>
              <a:rPr lang="en-US" dirty="0" smtClean="0"/>
              <a:t>PTC Aspects </a:t>
            </a:r>
            <a:r>
              <a:rPr lang="en-US" dirty="0" smtClean="0"/>
              <a:t>2</a:t>
            </a:r>
            <a:endParaRPr lang="en-US" dirty="0" smtClean="0"/>
          </a:p>
        </p:txBody>
      </p:sp>
      <p:sp>
        <p:nvSpPr>
          <p:cNvPr id="57358" name="Rectangle 14"/>
          <p:cNvSpPr>
            <a:spLocks noGrp="1" noChangeArrowheads="1"/>
          </p:cNvSpPr>
          <p:nvPr>
            <p:ph type="body" idx="1"/>
          </p:nvPr>
        </p:nvSpPr>
        <p:spPr/>
        <p:txBody>
          <a:bodyPr>
            <a:normAutofit lnSpcReduction="10000"/>
          </a:bodyPr>
          <a:lstStyle/>
          <a:p>
            <a:pPr>
              <a:lnSpc>
                <a:spcPct val="80000"/>
              </a:lnSpc>
            </a:pPr>
            <a:r>
              <a:rPr lang="en-US" sz="2000" dirty="0" smtClean="0"/>
              <a:t>Absolute need for high-speed node mobility</a:t>
            </a:r>
          </a:p>
          <a:p>
            <a:pPr lvl="1">
              <a:lnSpc>
                <a:spcPct val="80000"/>
              </a:lnSpc>
            </a:pPr>
            <a:r>
              <a:rPr lang="en-US" sz="1800" dirty="0" smtClean="0"/>
              <a:t>Speeds up to 500km/h, closing speeds to 1000 km/h</a:t>
            </a:r>
          </a:p>
          <a:p>
            <a:pPr>
              <a:lnSpc>
                <a:spcPct val="80000"/>
              </a:lnSpc>
            </a:pPr>
            <a:r>
              <a:rPr lang="en-US" sz="2000" dirty="0" smtClean="0"/>
              <a:t>Latencies determined by stopping distance, order of 1 second sufficient</a:t>
            </a:r>
          </a:p>
          <a:p>
            <a:pPr>
              <a:lnSpc>
                <a:spcPct val="80000"/>
              </a:lnSpc>
            </a:pPr>
            <a:r>
              <a:rPr lang="en-US" sz="2000" dirty="0" smtClean="0"/>
              <a:t>Payloads from a few bytes for control/command to ability to transfer larger files with fragmentation for remote upgrade/maintenance</a:t>
            </a:r>
          </a:p>
          <a:p>
            <a:pPr>
              <a:lnSpc>
                <a:spcPct val="80000"/>
              </a:lnSpc>
            </a:pPr>
            <a:r>
              <a:rPr lang="en-US" sz="2000" dirty="0" smtClean="0"/>
              <a:t>Selectable </a:t>
            </a:r>
            <a:r>
              <a:rPr lang="en-US" sz="2000" dirty="0" err="1" smtClean="0"/>
              <a:t>QoS</a:t>
            </a:r>
            <a:r>
              <a:rPr lang="en-US" sz="2000" dirty="0" smtClean="0"/>
              <a:t> or communications priority may be useful</a:t>
            </a:r>
          </a:p>
          <a:p>
            <a:pPr>
              <a:lnSpc>
                <a:spcPct val="80000"/>
              </a:lnSpc>
            </a:pPr>
            <a:r>
              <a:rPr lang="en-US" sz="2000" dirty="0" smtClean="0"/>
              <a:t>Wayside devices likely extremely power constrained (battery, vibration, pressure, solar, other scavenging)</a:t>
            </a:r>
          </a:p>
          <a:p>
            <a:pPr>
              <a:lnSpc>
                <a:spcPct val="80000"/>
              </a:lnSpc>
            </a:pPr>
            <a:r>
              <a:rPr lang="en-US" sz="2000" dirty="0" smtClean="0"/>
              <a:t>Current requirements up to 24 locomotives and 30 waysides on one base station, but concept scales to dozens of devices per km of track</a:t>
            </a:r>
          </a:p>
          <a:p>
            <a:pPr>
              <a:lnSpc>
                <a:spcPct val="80000"/>
              </a:lnSpc>
            </a:pPr>
            <a:r>
              <a:rPr lang="en-US" sz="2000" dirty="0" smtClean="0"/>
              <a:t>Flexible enough to handle very rapidly changing network membership</a:t>
            </a:r>
          </a:p>
          <a:p>
            <a:pPr>
              <a:lnSpc>
                <a:spcPct val="80000"/>
              </a:lnSpc>
            </a:pPr>
            <a:r>
              <a:rPr lang="en-US" sz="2000" dirty="0" smtClean="0"/>
              <a:t>Time slotted and contention access periods necessary</a:t>
            </a:r>
          </a:p>
        </p:txBody>
      </p:sp>
      <p:sp>
        <p:nvSpPr>
          <p:cNvPr id="57348" name="Slide Number Placeholder 5"/>
          <p:cNvSpPr txBox="1">
            <a:spLocks noGrp="1"/>
          </p:cNvSpPr>
          <p:nvPr/>
        </p:nvSpPr>
        <p:spPr bwMode="auto">
          <a:xfrm>
            <a:off x="4405313" y="6475413"/>
            <a:ext cx="407987" cy="182562"/>
          </a:xfrm>
          <a:prstGeom prst="rect">
            <a:avLst/>
          </a:prstGeom>
          <a:noFill/>
          <a:ln w="9525">
            <a:noFill/>
            <a:miter lim="800000"/>
            <a:headEnd/>
            <a:tailEnd/>
          </a:ln>
        </p:spPr>
        <p:txBody>
          <a:bodyPr wrap="none" lIns="0" tIns="0" rIns="0" bIns="0">
            <a:spAutoFit/>
          </a:bodyPr>
          <a:lstStyle/>
          <a:p>
            <a:pPr algn="ctr" eaLnBrk="0" hangingPunct="0"/>
            <a:r>
              <a:rPr lang="en-US">
                <a:latin typeface="Calibri" pitchFamily="34" charset="0"/>
              </a:rPr>
              <a:t>Slide </a:t>
            </a:r>
            <a:fld id="{672A8E1E-AA69-44F6-A59B-8AEF985C3B48}" type="slidenum">
              <a:rPr lang="en-US">
                <a:latin typeface="Calibri" pitchFamily="34" charset="0"/>
              </a:rPr>
              <a:pPr algn="ctr" eaLnBrk="0" hangingPunct="0"/>
              <a:t>11</a:t>
            </a:fld>
            <a:endParaRPr lang="en-US">
              <a:latin typeface="Calibri" pitchFamily="34" charset="0"/>
            </a:endParaRPr>
          </a:p>
        </p:txBody>
      </p:sp>
      <p:sp>
        <p:nvSpPr>
          <p:cNvPr id="7"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8" name="Slide Number Placeholder 7"/>
          <p:cNvSpPr>
            <a:spLocks noGrp="1"/>
          </p:cNvSpPr>
          <p:nvPr>
            <p:ph type="sldNum" sz="quarter" idx="12"/>
          </p:nvPr>
        </p:nvSpPr>
        <p:spPr/>
        <p:txBody>
          <a:bodyPr/>
          <a:lstStyle/>
          <a:p>
            <a:r>
              <a:rPr lang="en-US" smtClean="0"/>
              <a:t>Slide </a:t>
            </a:r>
            <a:fld id="{7C99B55C-3B60-4D70-B65D-47D29340D04C}" type="slidenum">
              <a:rPr lang="en-US" smtClean="0"/>
              <a:pPr/>
              <a:t>11</a:t>
            </a:fld>
            <a:endParaRPr lang="en-US"/>
          </a:p>
        </p:txBody>
      </p:sp>
      <p:sp>
        <p:nvSpPr>
          <p:cNvPr id="9" name="Rectangle 8"/>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6"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22535" name="Rectangle 7"/>
          <p:cNvSpPr>
            <a:spLocks noGrp="1" noChangeArrowheads="1"/>
          </p:cNvSpPr>
          <p:nvPr>
            <p:ph type="title" idx="4294967295"/>
          </p:nvPr>
        </p:nvSpPr>
        <p:spPr/>
        <p:txBody>
          <a:bodyPr/>
          <a:lstStyle/>
          <a:p>
            <a:r>
              <a:rPr lang="en-US" sz="3200" dirty="0" smtClean="0"/>
              <a:t>Other Potential Future Rail Environment Applications </a:t>
            </a:r>
            <a:r>
              <a:rPr lang="en-US" sz="3200" dirty="0" smtClean="0"/>
              <a:t>of 802.15 Standards</a:t>
            </a:r>
            <a:endParaRPr lang="en-US" sz="3200" dirty="0" smtClean="0"/>
          </a:p>
        </p:txBody>
      </p:sp>
      <p:sp>
        <p:nvSpPr>
          <p:cNvPr id="22536" name="Rectangle 8"/>
          <p:cNvSpPr>
            <a:spLocks noGrp="1" noChangeArrowheads="1"/>
          </p:cNvSpPr>
          <p:nvPr>
            <p:ph type="body" idx="4294967295"/>
          </p:nvPr>
        </p:nvSpPr>
        <p:spPr/>
        <p:txBody>
          <a:bodyPr/>
          <a:lstStyle/>
          <a:p>
            <a:pPr>
              <a:lnSpc>
                <a:spcPct val="80000"/>
              </a:lnSpc>
            </a:pPr>
            <a:r>
              <a:rPr lang="en-US" sz="1400" dirty="0" smtClean="0"/>
              <a:t>Track and track infrastructure</a:t>
            </a:r>
          </a:p>
          <a:p>
            <a:pPr lvl="1">
              <a:lnSpc>
                <a:spcPct val="80000"/>
              </a:lnSpc>
            </a:pPr>
            <a:r>
              <a:rPr lang="en-US" sz="1200" dirty="0" smtClean="0"/>
              <a:t>Switch/turnout operation and position</a:t>
            </a:r>
          </a:p>
          <a:p>
            <a:pPr lvl="1">
              <a:lnSpc>
                <a:spcPct val="80000"/>
              </a:lnSpc>
            </a:pPr>
            <a:r>
              <a:rPr lang="en-US" sz="1200" dirty="0" smtClean="0"/>
              <a:t>Block occupancy</a:t>
            </a:r>
          </a:p>
          <a:p>
            <a:pPr lvl="1">
              <a:lnSpc>
                <a:spcPct val="80000"/>
              </a:lnSpc>
            </a:pPr>
            <a:r>
              <a:rPr lang="en-US" sz="1200" dirty="0" smtClean="0"/>
              <a:t>Damage to rails</a:t>
            </a:r>
          </a:p>
          <a:p>
            <a:pPr lvl="1">
              <a:lnSpc>
                <a:spcPct val="80000"/>
              </a:lnSpc>
            </a:pPr>
            <a:r>
              <a:rPr lang="en-US" sz="1200" dirty="0" smtClean="0"/>
              <a:t>Right of Way fouling</a:t>
            </a:r>
          </a:p>
          <a:p>
            <a:pPr lvl="1">
              <a:lnSpc>
                <a:spcPct val="80000"/>
              </a:lnSpc>
            </a:pPr>
            <a:r>
              <a:rPr lang="en-US" sz="1200" dirty="0" smtClean="0"/>
              <a:t>Perimeter monitoring</a:t>
            </a:r>
          </a:p>
          <a:p>
            <a:pPr lvl="1">
              <a:lnSpc>
                <a:spcPct val="80000"/>
              </a:lnSpc>
            </a:pPr>
            <a:r>
              <a:rPr lang="en-US" sz="1200" dirty="0" smtClean="0"/>
              <a:t>Bridge, viaduct, tunnel, culvert, etc.</a:t>
            </a:r>
          </a:p>
          <a:p>
            <a:pPr lvl="1">
              <a:lnSpc>
                <a:spcPct val="80000"/>
              </a:lnSpc>
            </a:pPr>
            <a:r>
              <a:rPr lang="en-US" sz="1200" dirty="0" smtClean="0"/>
              <a:t>Highway / Rail grade crossing</a:t>
            </a:r>
          </a:p>
          <a:p>
            <a:pPr>
              <a:lnSpc>
                <a:spcPct val="80000"/>
              </a:lnSpc>
            </a:pPr>
            <a:r>
              <a:rPr lang="en-US" sz="1400" dirty="0" smtClean="0"/>
              <a:t>Rolling Stock Defects</a:t>
            </a:r>
          </a:p>
          <a:p>
            <a:pPr lvl="1">
              <a:lnSpc>
                <a:spcPct val="80000"/>
              </a:lnSpc>
            </a:pPr>
            <a:r>
              <a:rPr lang="en-US" sz="1200" dirty="0" smtClean="0"/>
              <a:t>Defect detection (hot box, dragging equipment, high/wide, etc.)</a:t>
            </a:r>
          </a:p>
          <a:p>
            <a:pPr>
              <a:lnSpc>
                <a:spcPct val="80000"/>
              </a:lnSpc>
            </a:pPr>
            <a:r>
              <a:rPr lang="en-US" sz="1400" dirty="0" smtClean="0"/>
              <a:t>Signals</a:t>
            </a:r>
          </a:p>
          <a:p>
            <a:pPr lvl="1">
              <a:lnSpc>
                <a:spcPct val="80000"/>
              </a:lnSpc>
            </a:pPr>
            <a:r>
              <a:rPr lang="en-US" sz="1200" dirty="0" smtClean="0"/>
              <a:t>Signal indication</a:t>
            </a:r>
          </a:p>
          <a:p>
            <a:pPr lvl="1">
              <a:lnSpc>
                <a:spcPct val="80000"/>
              </a:lnSpc>
            </a:pPr>
            <a:r>
              <a:rPr lang="en-US" sz="1200" dirty="0" smtClean="0"/>
              <a:t>Signal function</a:t>
            </a:r>
          </a:p>
          <a:p>
            <a:pPr lvl="1">
              <a:lnSpc>
                <a:spcPct val="80000"/>
              </a:lnSpc>
            </a:pPr>
            <a:r>
              <a:rPr lang="en-US" sz="1200" dirty="0" smtClean="0"/>
              <a:t>Grade crossing signaling and warning equipment</a:t>
            </a:r>
          </a:p>
          <a:p>
            <a:pPr>
              <a:lnSpc>
                <a:spcPct val="80000"/>
              </a:lnSpc>
            </a:pPr>
            <a:r>
              <a:rPr lang="en-US" sz="1400" dirty="0" smtClean="0"/>
              <a:t>Maintenance of Way Vehicle</a:t>
            </a:r>
          </a:p>
          <a:p>
            <a:pPr lvl="1">
              <a:lnSpc>
                <a:spcPct val="80000"/>
              </a:lnSpc>
            </a:pPr>
            <a:r>
              <a:rPr lang="en-US" sz="1200" dirty="0" smtClean="0"/>
              <a:t>On/off rail status</a:t>
            </a:r>
          </a:p>
          <a:p>
            <a:pPr lvl="1">
              <a:lnSpc>
                <a:spcPct val="80000"/>
              </a:lnSpc>
            </a:pPr>
            <a:r>
              <a:rPr lang="en-US" sz="1200" dirty="0" smtClean="0"/>
              <a:t>Position, direction, speed</a:t>
            </a:r>
          </a:p>
          <a:p>
            <a:pPr lvl="1">
              <a:lnSpc>
                <a:spcPct val="80000"/>
              </a:lnSpc>
            </a:pPr>
            <a:r>
              <a:rPr lang="en-US" sz="1200" dirty="0" smtClean="0"/>
              <a:t>Positive control?</a:t>
            </a:r>
          </a:p>
          <a:p>
            <a:pPr>
              <a:lnSpc>
                <a:spcPct val="80000"/>
              </a:lnSpc>
            </a:pPr>
            <a:r>
              <a:rPr lang="en-US" sz="1400" dirty="0" smtClean="0"/>
              <a:t>Maintenance workers</a:t>
            </a:r>
          </a:p>
          <a:p>
            <a:pPr>
              <a:lnSpc>
                <a:spcPct val="80000"/>
              </a:lnSpc>
            </a:pPr>
            <a:r>
              <a:rPr lang="en-US" sz="1400" dirty="0" smtClean="0"/>
              <a:t>Rest-of-train car-to-car communication networks</a:t>
            </a:r>
          </a:p>
          <a:p>
            <a:pPr lvl="1">
              <a:lnSpc>
                <a:spcPct val="80000"/>
              </a:lnSpc>
            </a:pPr>
            <a:r>
              <a:rPr lang="en-US" sz="1200" dirty="0" smtClean="0"/>
              <a:t>Hot box, brake line pressure, end of train marker, etc.</a:t>
            </a:r>
          </a:p>
        </p:txBody>
      </p:sp>
      <p:sp>
        <p:nvSpPr>
          <p:cNvPr id="22533" name="Slide Number Placeholder 5"/>
          <p:cNvSpPr>
            <a:spLocks noGrp="1"/>
          </p:cNvSpPr>
          <p:nvPr>
            <p:ph type="sldNum" sz="quarter" idx="12"/>
          </p:nvPr>
        </p:nvSpPr>
        <p:spPr>
          <a:xfrm>
            <a:off x="4405313" y="6475413"/>
            <a:ext cx="407987" cy="182562"/>
          </a:xfrm>
          <a:noFill/>
        </p:spPr>
        <p:txBody>
          <a:bodyPr/>
          <a:lstStyle/>
          <a:p>
            <a:r>
              <a:rPr lang="en-US"/>
              <a:t>Slide </a:t>
            </a:r>
            <a:fld id="{3F2CFF1C-9B09-482A-9A3F-D1BD02FF4665}" type="slidenum">
              <a:rPr lang="en-US"/>
              <a:pPr/>
              <a:t>12</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sz="3200" dirty="0" smtClean="0"/>
              <a:t>Standards Development Lifecycle</a:t>
            </a:r>
            <a:endParaRPr lang="en-US" sz="3200" dirty="0"/>
          </a:p>
        </p:txBody>
      </p:sp>
      <p:sp>
        <p:nvSpPr>
          <p:cNvPr id="8" name="Content Placeholder 7"/>
          <p:cNvSpPr>
            <a:spLocks noGrp="1"/>
          </p:cNvSpPr>
          <p:nvPr>
            <p:ph idx="1"/>
          </p:nvPr>
        </p:nvSpPr>
        <p:spPr>
          <a:xfrm>
            <a:off x="685800" y="3962400"/>
            <a:ext cx="7772400" cy="2133600"/>
          </a:xfrm>
        </p:spPr>
        <p:txBody>
          <a:bodyPr>
            <a:normAutofit fontScale="85000" lnSpcReduction="20000"/>
          </a:bodyPr>
          <a:lstStyle/>
          <a:p>
            <a:r>
              <a:rPr lang="en-US" dirty="0" smtClean="0"/>
              <a:t>Idea or concept to be standardized, may be broad or specific</a:t>
            </a:r>
          </a:p>
          <a:p>
            <a:r>
              <a:rPr lang="en-US" dirty="0" smtClean="0"/>
              <a:t>Need IEEE Sponsor</a:t>
            </a:r>
          </a:p>
          <a:p>
            <a:pPr lvl="1"/>
            <a:r>
              <a:rPr lang="en-US" dirty="0" smtClean="0"/>
              <a:t>in this case, it’s IEEE Computer Society and IEEE 802 Local and Metropolitan Area Network Standards Committee</a:t>
            </a:r>
            <a:endParaRPr lang="en-US" dirty="0"/>
          </a:p>
        </p:txBody>
      </p:sp>
      <p:sp>
        <p:nvSpPr>
          <p:cNvPr id="4" name="Date Placeholder 3"/>
          <p:cNvSpPr>
            <a:spLocks noGrp="1"/>
          </p:cNvSpPr>
          <p:nvPr>
            <p:ph type="dt" sz="half" idx="10"/>
          </p:nvPr>
        </p:nvSpPr>
        <p:spPr/>
        <p:txBody>
          <a:bodyPr/>
          <a:lstStyle/>
          <a:p>
            <a:r>
              <a:rPr lang="en-US" smtClean="0"/>
              <a:t>October 2011</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572C0013-3537-4EAC-8663-B33C2E316FFF}" type="slidenum">
              <a:rPr lang="en-US"/>
              <a:pPr/>
              <a:t>13</a:t>
            </a:fld>
            <a:endParaRPr lang="en-US"/>
          </a:p>
        </p:txBody>
      </p:sp>
      <p:pic>
        <p:nvPicPr>
          <p:cNvPr id="4100" name="Picture 4"/>
          <p:cNvPicPr>
            <a:picLocks noChangeAspect="1" noChangeArrowheads="1"/>
          </p:cNvPicPr>
          <p:nvPr/>
        </p:nvPicPr>
        <p:blipFill>
          <a:blip r:embed="rId3" cstate="print"/>
          <a:srcRect/>
          <a:stretch>
            <a:fillRect/>
          </a:stretch>
        </p:blipFill>
        <p:spPr bwMode="auto">
          <a:xfrm>
            <a:off x="2895600" y="1524000"/>
            <a:ext cx="3352800" cy="2286000"/>
          </a:xfrm>
          <a:prstGeom prst="rect">
            <a:avLst/>
          </a:prstGeom>
          <a:noFill/>
          <a:ln w="12700" cap="flat" cmpd="sng">
            <a:noFill/>
            <a:prstDash val="solid"/>
            <a:miter lim="800000"/>
            <a:headEnd type="none" w="sm" len="sm"/>
            <a:tailEnd type="none" w="sm" len="sm"/>
          </a:ln>
        </p:spPr>
      </p:pic>
      <p:sp>
        <p:nvSpPr>
          <p:cNvPr id="9" name="Rectangle 8"/>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Process (in shorthand)</a:t>
            </a:r>
            <a:endParaRPr lang="en-US" dirty="0"/>
          </a:p>
        </p:txBody>
      </p:sp>
      <p:sp>
        <p:nvSpPr>
          <p:cNvPr id="8" name="Content Placeholder 7"/>
          <p:cNvSpPr>
            <a:spLocks noGrp="1"/>
          </p:cNvSpPr>
          <p:nvPr>
            <p:ph idx="1"/>
          </p:nvPr>
        </p:nvSpPr>
        <p:spPr/>
        <p:txBody>
          <a:bodyPr>
            <a:normAutofit fontScale="55000" lnSpcReduction="20000"/>
          </a:bodyPr>
          <a:lstStyle/>
          <a:p>
            <a:r>
              <a:rPr lang="en-US" dirty="0" smtClean="0"/>
              <a:t>Propose the idea (PTC proposal was done at the last IEEE 802 Plenary in both 802.11 and 802.15 WNG sessions)</a:t>
            </a:r>
          </a:p>
          <a:p>
            <a:r>
              <a:rPr lang="en-US" dirty="0" smtClean="0"/>
              <a:t>Get recognized officially</a:t>
            </a:r>
          </a:p>
          <a:p>
            <a:pPr lvl="1"/>
            <a:r>
              <a:rPr lang="en-US" dirty="0" smtClean="0"/>
              <a:t>Interest Group (IEEE 802.15 PTC, formed under the 802.15 Working Group (WG)</a:t>
            </a:r>
          </a:p>
          <a:p>
            <a:pPr lvl="2"/>
            <a:r>
              <a:rPr lang="en-US" dirty="0" smtClean="0"/>
              <a:t>Interim Chair: Jon Adams, Independent</a:t>
            </a:r>
          </a:p>
          <a:p>
            <a:pPr lvl="2"/>
            <a:r>
              <a:rPr lang="en-US" dirty="0" smtClean="0"/>
              <a:t>Interim Vice Chair: Dr Mark </a:t>
            </a:r>
            <a:r>
              <a:rPr lang="en-US" dirty="0" err="1" smtClean="0"/>
              <a:t>Hartong</a:t>
            </a:r>
            <a:endParaRPr lang="en-US" dirty="0" smtClean="0"/>
          </a:p>
          <a:p>
            <a:pPr lvl="2"/>
            <a:r>
              <a:rPr lang="en-US" dirty="0" smtClean="0"/>
              <a:t>Interim Secretary – any volunteers?</a:t>
            </a:r>
          </a:p>
          <a:p>
            <a:pPr lvl="3"/>
            <a:r>
              <a:rPr lang="en-US" dirty="0" smtClean="0"/>
              <a:t>Meeting minutes, attendance-keeping, etc.</a:t>
            </a:r>
            <a:endParaRPr lang="en-US" dirty="0" smtClean="0"/>
          </a:p>
          <a:p>
            <a:pPr lvl="1"/>
            <a:r>
              <a:rPr lang="en-US" dirty="0" smtClean="0"/>
              <a:t>Study Group</a:t>
            </a:r>
          </a:p>
          <a:p>
            <a:pPr lvl="2"/>
            <a:r>
              <a:rPr lang="en-US" dirty="0" smtClean="0"/>
              <a:t>Develop Project Authorization Request and complete the “Five Criteria” document</a:t>
            </a:r>
          </a:p>
          <a:p>
            <a:pPr lvl="2"/>
            <a:r>
              <a:rPr lang="en-US" dirty="0" smtClean="0"/>
              <a:t>Get PAR done, approved by WG, and submitted to 802 Executive Committee</a:t>
            </a:r>
          </a:p>
          <a:p>
            <a:pPr lvl="1"/>
            <a:r>
              <a:rPr lang="en-US" dirty="0" smtClean="0"/>
              <a:t>Task Group</a:t>
            </a:r>
          </a:p>
          <a:p>
            <a:pPr lvl="2"/>
            <a:r>
              <a:rPr lang="en-US" dirty="0" smtClean="0"/>
              <a:t>Once TG is formed, group may “do work” and move along path of creating a draft standard</a:t>
            </a:r>
          </a:p>
          <a:p>
            <a:pPr lvl="2"/>
            <a:r>
              <a:rPr lang="en-US" dirty="0" smtClean="0"/>
              <a:t>Once draft standard is successfully balloted and approved by TG and WG, submit draft to 802 EC for approval</a:t>
            </a:r>
          </a:p>
          <a:p>
            <a:pPr lvl="1"/>
            <a:endParaRPr lang="en-US" dirty="0" smtClean="0"/>
          </a:p>
          <a:p>
            <a:pPr lvl="2"/>
            <a:endParaRPr lang="en-US" dirty="0" smtClean="0"/>
          </a:p>
          <a:p>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dirty="0"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14</a:t>
            </a:fld>
            <a:endParaRPr lang="en-US"/>
          </a:p>
        </p:txBody>
      </p:sp>
      <p:sp>
        <p:nvSpPr>
          <p:cNvPr id="9" name="Rectangle 8"/>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for Participation</a:t>
            </a:r>
            <a:endParaRPr lang="en-US" dirty="0"/>
          </a:p>
        </p:txBody>
      </p:sp>
      <p:sp>
        <p:nvSpPr>
          <p:cNvPr id="3" name="Content Placeholder 2"/>
          <p:cNvSpPr>
            <a:spLocks noGrp="1"/>
          </p:cNvSpPr>
          <p:nvPr>
            <p:ph idx="1"/>
          </p:nvPr>
        </p:nvSpPr>
        <p:spPr/>
        <p:txBody>
          <a:bodyPr/>
          <a:lstStyle/>
          <a:p>
            <a:r>
              <a:rPr lang="en-US" dirty="0" smtClean="0"/>
              <a:t>Register for the Atlanta Plenary 7-11 November</a:t>
            </a:r>
          </a:p>
          <a:p>
            <a:r>
              <a:rPr lang="en-US" dirty="0" smtClean="0"/>
              <a:t>Hotel rooms are filling up</a:t>
            </a:r>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15</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16</a:t>
            </a:fld>
            <a:endParaRPr lang="en-US"/>
          </a:p>
        </p:txBody>
      </p:sp>
      <p:graphicFrame>
        <p:nvGraphicFramePr>
          <p:cNvPr id="8" name="Content Placeholder 7"/>
          <p:cNvGraphicFramePr>
            <a:graphicFrameLocks noChangeAspect="1"/>
          </p:cNvGraphicFramePr>
          <p:nvPr>
            <p:ph idx="1"/>
          </p:nvPr>
        </p:nvGraphicFramePr>
        <p:xfrm>
          <a:off x="1676400" y="304800"/>
          <a:ext cx="6488113" cy="6359525"/>
        </p:xfrm>
        <a:graphic>
          <a:graphicData uri="http://schemas.openxmlformats.org/presentationml/2006/ole">
            <p:oleObj spid="_x0000_s28675" name="Worksheet" r:id="rId3" imgW="12077700" imgH="11839643" progId="Excel.Sheet.8">
              <p:embed/>
            </p:oleObj>
          </a:graphicData>
        </a:graphic>
      </p:graphicFrame>
      <p:sp>
        <p:nvSpPr>
          <p:cNvPr id="10" name="Rectangle 9"/>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Meeting</a:t>
            </a:r>
            <a:endParaRPr lang="en-US" dirty="0"/>
          </a:p>
        </p:txBody>
      </p:sp>
      <p:sp>
        <p:nvSpPr>
          <p:cNvPr id="3" name="Content Placeholder 2"/>
          <p:cNvSpPr>
            <a:spLocks noGrp="1"/>
          </p:cNvSpPr>
          <p:nvPr>
            <p:ph idx="1"/>
          </p:nvPr>
        </p:nvSpPr>
        <p:spPr/>
        <p:txBody>
          <a:bodyPr/>
          <a:lstStyle/>
          <a:p>
            <a:r>
              <a:rPr lang="en-US" dirty="0" smtClean="0"/>
              <a:t>7-Day requirement on notification of meetings</a:t>
            </a:r>
          </a:p>
          <a:p>
            <a:r>
              <a:rPr lang="en-US" dirty="0" smtClean="0"/>
              <a:t>Have already reserved next Wednesday 19 October in case we want to move earlier in week</a:t>
            </a:r>
          </a:p>
          <a:p>
            <a:r>
              <a:rPr lang="en-US" dirty="0" smtClean="0"/>
              <a:t>Weekly </a:t>
            </a:r>
            <a:r>
              <a:rPr lang="en-US" smtClean="0"/>
              <a:t>meetings until </a:t>
            </a:r>
            <a:r>
              <a:rPr lang="en-US" dirty="0" smtClean="0"/>
              <a:t>Atlanta</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17</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October 2011</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0BF3D981-27F6-4194-9F7A-E53ED12ABD5C}"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Inaugural </a:t>
            </a:r>
            <a:r>
              <a:rPr lang="en-US" dirty="0" err="1" smtClean="0"/>
              <a:t>Telecon</a:t>
            </a:r>
            <a:r>
              <a:rPr lang="en-US" dirty="0" smtClean="0"/>
              <a:t> STDS-802-15-PTC Interest Group</a:t>
            </a:r>
            <a:endParaRPr lang="en-US" dirty="0"/>
          </a:p>
        </p:txBody>
      </p:sp>
      <p:sp>
        <p:nvSpPr>
          <p:cNvPr id="26627" name="Rectangle 3"/>
          <p:cNvSpPr>
            <a:spLocks noGrp="1" noChangeArrowheads="1"/>
          </p:cNvSpPr>
          <p:nvPr>
            <p:ph type="subTitle" idx="1"/>
          </p:nvPr>
        </p:nvSpPr>
        <p:spPr/>
        <p:txBody>
          <a:bodyPr/>
          <a:lstStyle/>
          <a:p>
            <a:r>
              <a:rPr lang="en-US" dirty="0" smtClean="0"/>
              <a:t>Jon Adams</a:t>
            </a:r>
          </a:p>
          <a:p>
            <a:r>
              <a:rPr lang="en-US" sz="2000" dirty="0" smtClean="0"/>
              <a:t>Independent</a:t>
            </a:r>
          </a:p>
          <a:p>
            <a:r>
              <a:rPr lang="en-US" dirty="0" smtClean="0"/>
              <a:t>Interim Chair</a:t>
            </a:r>
            <a:endParaRPr lang="en-US" dirty="0"/>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Introductions</a:t>
            </a:r>
          </a:p>
          <a:p>
            <a:r>
              <a:rPr lang="en-US" dirty="0" smtClean="0"/>
              <a:t>Roll Call - please email (either during or shortly after the</a:t>
            </a:r>
            <a:br>
              <a:rPr lang="en-US" dirty="0" smtClean="0"/>
            </a:br>
            <a:r>
              <a:rPr lang="en-US" dirty="0" smtClean="0"/>
              <a:t>meeting) your attendance to me: </a:t>
            </a:r>
            <a:r>
              <a:rPr lang="en-US" dirty="0" smtClean="0">
                <a:hlinkClick r:id="rId2"/>
              </a:rPr>
              <a:t>jonadams@ieee.org</a:t>
            </a:r>
            <a:endParaRPr lang="en-US" dirty="0"/>
          </a:p>
          <a:p>
            <a:r>
              <a:rPr lang="en-US" dirty="0" smtClean="0"/>
              <a:t>Reminder of IEEE P&amp;P and Patent Policy and call for Potentially</a:t>
            </a:r>
            <a:br>
              <a:rPr lang="en-US" dirty="0" smtClean="0"/>
            </a:br>
            <a:r>
              <a:rPr lang="en-US" dirty="0" smtClean="0"/>
              <a:t>Essential Patents. Please see </a:t>
            </a:r>
            <a:r>
              <a:rPr lang="en-US" dirty="0" smtClean="0">
                <a:hlinkClick r:id="rId3"/>
              </a:rPr>
              <a:t>http://grouper.ieee.org/groups/802/15/pub/Rules.html</a:t>
            </a:r>
            <a:r>
              <a:rPr lang="en-US" dirty="0" smtClean="0"/>
              <a:t> and </a:t>
            </a:r>
            <a:r>
              <a:rPr lang="en-US" dirty="0" smtClean="0">
                <a:hlinkClick r:id="rId4"/>
              </a:rPr>
              <a:t>http://standards.ieee.org/board/pat/pat-slideset.ppt</a:t>
            </a:r>
            <a:r>
              <a:rPr lang="en-US" dirty="0" smtClean="0"/>
              <a:t> before the call.</a:t>
            </a:r>
            <a:endParaRPr lang="en-US" dirty="0"/>
          </a:p>
          <a:p>
            <a:r>
              <a:rPr lang="en-US" dirty="0" smtClean="0"/>
              <a:t>Efforts to pursue before November IEEE Atlanta meeting</a:t>
            </a:r>
          </a:p>
          <a:p>
            <a:pPr lvl="1"/>
            <a:r>
              <a:rPr lang="en-US" dirty="0" smtClean="0"/>
              <a:t>Reminder of dates for registration and hotel availability</a:t>
            </a:r>
            <a:endParaRPr lang="en-US" dirty="0"/>
          </a:p>
          <a:p>
            <a:pPr lvl="1"/>
            <a:r>
              <a:rPr lang="en-US" dirty="0" smtClean="0"/>
              <a:t>Scheduling of sessions at Atlanta</a:t>
            </a:r>
            <a:endParaRPr lang="en-US" dirty="0"/>
          </a:p>
          <a:p>
            <a:pPr lvl="1"/>
            <a:r>
              <a:rPr lang="en-US" dirty="0" smtClean="0"/>
              <a:t>Differences between amendments and new standards</a:t>
            </a:r>
            <a:endParaRPr lang="en-US" dirty="0"/>
          </a:p>
          <a:p>
            <a:pPr lvl="1"/>
            <a:r>
              <a:rPr lang="en-US" dirty="0" smtClean="0"/>
              <a:t>The IEEE 802 way: Project Authorization Requests (PAR), the Five Criteria (5C), the process for moving from Interest Group to Study Group to Task Group to ratified output</a:t>
            </a:r>
          </a:p>
          <a:p>
            <a:r>
              <a:rPr lang="en-US" dirty="0" smtClean="0"/>
              <a:t>Review and comment on landing page</a:t>
            </a:r>
          </a:p>
          <a:p>
            <a:pPr lvl="1"/>
            <a:r>
              <a:rPr lang="en-US" dirty="0" smtClean="0">
                <a:hlinkClick r:id="rId5"/>
              </a:rPr>
              <a:t>http://www.ieee802.org/15/pub/IGptc.html</a:t>
            </a:r>
            <a:endParaRPr lang="en-US" dirty="0"/>
          </a:p>
          <a:p>
            <a:r>
              <a:rPr lang="en-US" dirty="0" smtClean="0"/>
              <a:t>Any other business</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3</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Here?</a:t>
            </a:r>
            <a:endParaRPr lang="en-US" dirty="0"/>
          </a:p>
        </p:txBody>
      </p:sp>
      <p:sp>
        <p:nvSpPr>
          <p:cNvPr id="3" name="Content Placeholder 2"/>
          <p:cNvSpPr>
            <a:spLocks noGrp="1"/>
          </p:cNvSpPr>
          <p:nvPr>
            <p:ph idx="1"/>
          </p:nvPr>
        </p:nvSpPr>
        <p:spPr/>
        <p:txBody>
          <a:bodyPr>
            <a:normAutofit fontScale="92500"/>
          </a:bodyPr>
          <a:lstStyle/>
          <a:p>
            <a:r>
              <a:rPr lang="en-US" dirty="0" smtClean="0"/>
              <a:t>PTC has four primary components</a:t>
            </a:r>
          </a:p>
          <a:p>
            <a:pPr lvl="1"/>
            <a:r>
              <a:rPr lang="en-US" dirty="0" smtClean="0"/>
              <a:t>Equipment deployed on the locomotive/train </a:t>
            </a:r>
          </a:p>
          <a:p>
            <a:pPr lvl="1"/>
            <a:r>
              <a:rPr lang="en-US" dirty="0" smtClean="0"/>
              <a:t>Equipment deployed trackside</a:t>
            </a:r>
          </a:p>
          <a:p>
            <a:pPr lvl="1"/>
            <a:r>
              <a:rPr lang="en-US" dirty="0" smtClean="0"/>
              <a:t>Equipment deployed at a remotely located control center</a:t>
            </a:r>
          </a:p>
          <a:p>
            <a:pPr lvl="1"/>
            <a:r>
              <a:rPr lang="en-US" dirty="0" smtClean="0"/>
              <a:t>A bi-directional wireless data link that links all these elements. </a:t>
            </a:r>
            <a:r>
              <a:rPr lang="en-US" b="1" i="1" dirty="0" smtClean="0"/>
              <a:t>It is this component upon which the Interest Group shall focus.</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4</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Long (31 years and counting) and successful history of creating robust and well deployed wired and wireless standards</a:t>
            </a:r>
          </a:p>
          <a:p>
            <a:r>
              <a:rPr lang="en-US" dirty="0" smtClean="0"/>
              <a:t>Formal, coordinated, consensus-based and open process</a:t>
            </a:r>
          </a:p>
          <a:p>
            <a:r>
              <a:rPr lang="en-US" dirty="0" smtClean="0"/>
              <a:t>Participation is by individual contributor, not by company</a:t>
            </a:r>
          </a:p>
          <a:p>
            <a:r>
              <a:rPr lang="en-US" dirty="0" smtClean="0"/>
              <a:t>Six face to face meetings per year to allow sufficient vetting and promote standard development</a:t>
            </a:r>
          </a:p>
          <a:p>
            <a:r>
              <a:rPr lang="en-US" dirty="0" smtClean="0"/>
              <a:t>Voting rights maintained only through active participation</a:t>
            </a:r>
          </a:p>
          <a:p>
            <a:r>
              <a:rPr lang="en-US" dirty="0" smtClean="0"/>
              <a:t>Broad international participation</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5</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IEEE 802 Efforts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IEEE 802.1      Bridging (networking) and Network Management</a:t>
            </a:r>
          </a:p>
          <a:p>
            <a:r>
              <a:rPr lang="en-US" dirty="0" smtClean="0"/>
              <a:t>IEEE 802.2      Link Layer Control</a:t>
            </a:r>
          </a:p>
          <a:p>
            <a:r>
              <a:rPr lang="en-US" dirty="0" smtClean="0"/>
              <a:t>IEEE 802.3      Ethernet</a:t>
            </a:r>
          </a:p>
          <a:p>
            <a:r>
              <a:rPr lang="en-US" dirty="0" smtClean="0"/>
              <a:t>IEEE 802.5      MAC layer for Token Ring</a:t>
            </a:r>
          </a:p>
          <a:p>
            <a:r>
              <a:rPr lang="en-US" dirty="0" smtClean="0"/>
              <a:t>IEEE 802.11 a/b/g/n/… Wireless LAN (WLAN) &amp; Mesh (Wi-Fi certification)</a:t>
            </a:r>
          </a:p>
          <a:p>
            <a:r>
              <a:rPr lang="en-US" dirty="0" smtClean="0"/>
              <a:t>IEEE 802.15     Wireless PAN</a:t>
            </a:r>
          </a:p>
          <a:p>
            <a:r>
              <a:rPr lang="en-US" dirty="0" smtClean="0"/>
              <a:t>IEEE 802.16     Broadband Wireless Access (</a:t>
            </a:r>
            <a:r>
              <a:rPr lang="en-US" dirty="0" err="1" smtClean="0"/>
              <a:t>WiMAX</a:t>
            </a:r>
            <a:r>
              <a:rPr lang="en-US" dirty="0" smtClean="0"/>
              <a:t> certification)</a:t>
            </a:r>
          </a:p>
          <a:p>
            <a:r>
              <a:rPr lang="en-US" dirty="0" smtClean="0"/>
              <a:t>IEEE 802.17     Resilient packet ring</a:t>
            </a:r>
          </a:p>
          <a:p>
            <a:r>
              <a:rPr lang="en-US" dirty="0" smtClean="0"/>
              <a:t>IEEE 802.18     Radio Regulatory TAG</a:t>
            </a:r>
          </a:p>
          <a:p>
            <a:r>
              <a:rPr lang="en-US" dirty="0" smtClean="0"/>
              <a:t>IEEE 802.19     Coexistence TAG</a:t>
            </a:r>
          </a:p>
          <a:p>
            <a:r>
              <a:rPr lang="en-US" dirty="0" smtClean="0"/>
              <a:t>IEEE 802.20     Mobile Broadband Wireless Access</a:t>
            </a:r>
          </a:p>
          <a:p>
            <a:r>
              <a:rPr lang="en-US" dirty="0" smtClean="0"/>
              <a:t>IEEE 802.21     Media Independent Handoff</a:t>
            </a:r>
          </a:p>
          <a:p>
            <a:r>
              <a:rPr lang="en-US" dirty="0" smtClean="0"/>
              <a:t>IEEE 802.22     Wireless Regional Area Network</a:t>
            </a:r>
          </a:p>
          <a:p>
            <a:r>
              <a:rPr lang="en-US" dirty="0" smtClean="0"/>
              <a:t>IEEE 802.23     Emergency Services</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6</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802.15?</a:t>
            </a:r>
            <a:endParaRPr lang="en-US" dirty="0"/>
          </a:p>
        </p:txBody>
      </p:sp>
      <p:sp>
        <p:nvSpPr>
          <p:cNvPr id="3" name="Content Placeholder 2"/>
          <p:cNvSpPr>
            <a:spLocks noGrp="1"/>
          </p:cNvSpPr>
          <p:nvPr>
            <p:ph idx="1"/>
          </p:nvPr>
        </p:nvSpPr>
        <p:spPr>
          <a:xfrm>
            <a:off x="685800" y="1752600"/>
            <a:ext cx="7772400" cy="4572000"/>
          </a:xfrm>
        </p:spPr>
        <p:txBody>
          <a:bodyPr>
            <a:normAutofit fontScale="47500" lnSpcReduction="20000"/>
          </a:bodyPr>
          <a:lstStyle/>
          <a:p>
            <a:r>
              <a:rPr lang="en-US" dirty="0" smtClean="0"/>
              <a:t>IEEE 802.15 Wireless PAN Working Group</a:t>
            </a:r>
          </a:p>
          <a:p>
            <a:pPr lvl="1"/>
            <a:r>
              <a:rPr lang="en-US" dirty="0" smtClean="0"/>
              <a:t>IEEE 802.15.2 WIEEE 802.15 and 802.11 coexistence</a:t>
            </a:r>
          </a:p>
          <a:p>
            <a:pPr lvl="1"/>
            <a:r>
              <a:rPr lang="en-US" dirty="0" smtClean="0"/>
              <a:t>IEEE 802.15.4 (2006)</a:t>
            </a:r>
          </a:p>
          <a:p>
            <a:pPr lvl="2"/>
            <a:r>
              <a:rPr lang="en-US" dirty="0" smtClean="0"/>
              <a:t>Used by the </a:t>
            </a:r>
            <a:r>
              <a:rPr lang="en-US" dirty="0" err="1" smtClean="0"/>
              <a:t>ZigBee</a:t>
            </a:r>
            <a:r>
              <a:rPr lang="en-US" dirty="0" smtClean="0"/>
              <a:t> Alliance, ISA, Wireless HART, IETF (6LoWPAN), others</a:t>
            </a:r>
          </a:p>
          <a:p>
            <a:pPr lvl="1"/>
            <a:r>
              <a:rPr lang="en-US" dirty="0" smtClean="0"/>
              <a:t>IEEE 802.15.4g </a:t>
            </a:r>
            <a:r>
              <a:rPr lang="en-US" dirty="0" smtClean="0"/>
              <a:t>Smart Utility Network</a:t>
            </a:r>
          </a:p>
          <a:p>
            <a:pPr lvl="2"/>
            <a:r>
              <a:rPr lang="en-US" dirty="0" smtClean="0"/>
              <a:t>In-process effort to enable wireless connectivity for next generation of smart utility meters (electricity, gas, water, heat) with utilities</a:t>
            </a:r>
          </a:p>
          <a:p>
            <a:pPr lvl="2"/>
            <a:r>
              <a:rPr lang="en-US" dirty="0" smtClean="0"/>
              <a:t>Operates on licensed or license-free bands, wide variety of channel widths, bandwidths, data rates</a:t>
            </a:r>
          </a:p>
          <a:p>
            <a:pPr lvl="2"/>
            <a:r>
              <a:rPr lang="en-US" dirty="0" smtClean="0"/>
              <a:t>Ranges to 10’s of km</a:t>
            </a:r>
          </a:p>
          <a:p>
            <a:pPr lvl="1"/>
            <a:r>
              <a:rPr lang="en-US" dirty="0" smtClean="0"/>
              <a:t>IEEE 802.15.4k Low-Energy Critical Infrastructure Monitoring</a:t>
            </a:r>
          </a:p>
          <a:p>
            <a:pPr lvl="2"/>
            <a:r>
              <a:rPr lang="en-US" dirty="0" smtClean="0"/>
              <a:t>PHY amendment to 802.15.4 to facilitate point to multi-thousands of points communications for critical infrastructure monitoring devices (bridges, buildings, canals, etc.)</a:t>
            </a:r>
          </a:p>
          <a:p>
            <a:pPr lvl="2"/>
            <a:r>
              <a:rPr lang="en-US" dirty="0" smtClean="0"/>
              <a:t>Addresses application's user needs of minimal network infrastructure</a:t>
            </a:r>
          </a:p>
          <a:p>
            <a:pPr lvl="2"/>
            <a:r>
              <a:rPr lang="en-US" dirty="0" smtClean="0"/>
              <a:t>Enables the collection of scheduled and event data from a large number of non-mains powered end points that are widely dispersed, or are in challenging propagation environments</a:t>
            </a:r>
          </a:p>
          <a:p>
            <a:pPr lvl="2"/>
            <a:r>
              <a:rPr lang="en-US" dirty="0" smtClean="0"/>
              <a:t>To facilitate low energy operation necessary for multi-year battery life, amendment minimizes network maintenance traffic and device wake durations</a:t>
            </a:r>
          </a:p>
          <a:p>
            <a:pPr lvl="2"/>
            <a:r>
              <a:rPr lang="en-US" dirty="0" smtClean="0"/>
              <a:t>Ranges to 10’s of km</a:t>
            </a:r>
          </a:p>
          <a:p>
            <a:pPr lvl="1"/>
            <a:r>
              <a:rPr lang="en-US" dirty="0" smtClean="0"/>
              <a:t>IEEE 802.15.4m TV White Space Amendment</a:t>
            </a:r>
          </a:p>
          <a:p>
            <a:pPr lvl="2"/>
            <a:r>
              <a:rPr lang="en-US" dirty="0" smtClean="0"/>
              <a:t>Chartered to specify new PHY to add functionality to the existing standard 802.15.4-2006 MAC meeting TV white space regulatory requirements </a:t>
            </a:r>
          </a:p>
          <a:p>
            <a:pPr lvl="2"/>
            <a:r>
              <a:rPr lang="en-US" dirty="0" smtClean="0"/>
              <a:t>enables operation in the available TV white space</a:t>
            </a:r>
          </a:p>
          <a:p>
            <a:pPr lvl="2"/>
            <a:r>
              <a:rPr lang="en-US" dirty="0" err="1" smtClean="0"/>
              <a:t>supporta</a:t>
            </a:r>
            <a:r>
              <a:rPr lang="en-US" dirty="0" smtClean="0"/>
              <a:t> typical data rates in the 40 </a:t>
            </a:r>
            <a:r>
              <a:rPr lang="en-US" dirty="0" err="1" smtClean="0"/>
              <a:t>kbits</a:t>
            </a:r>
            <a:r>
              <a:rPr lang="en-US" dirty="0" smtClean="0"/>
              <a:t> per second to 2000 </a:t>
            </a:r>
            <a:r>
              <a:rPr lang="en-US" dirty="0" err="1" smtClean="0"/>
              <a:t>kbits</a:t>
            </a:r>
            <a:r>
              <a:rPr lang="en-US" dirty="0" smtClean="0"/>
              <a:t> per second range</a:t>
            </a:r>
          </a:p>
          <a:p>
            <a:pPr lvl="2"/>
            <a:r>
              <a:rPr lang="en-US" dirty="0" smtClean="0"/>
              <a:t>Designed for optimal and power efficient device command and control applications</a:t>
            </a:r>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dirty="0"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69916BA5-649B-432E-B4EB-79903A30230C}" type="slidenum">
              <a:rPr lang="en-US" smtClean="0"/>
              <a:pPr/>
              <a:t>7</a:t>
            </a:fld>
            <a:endParaRPr lang="en-US"/>
          </a:p>
        </p:txBody>
      </p:sp>
      <p:sp>
        <p:nvSpPr>
          <p:cNvPr id="17" name="Rectangle 1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802.15?</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PTC overview at July 2011 IEEE 802.11 WNG and 802.15 WNG sessions</a:t>
            </a:r>
          </a:p>
          <a:p>
            <a:pPr lvl="1"/>
            <a:r>
              <a:rPr lang="en-US" dirty="0" smtClean="0"/>
              <a:t>Entitled: PTC Radio and System Architecture (11-11-1032-00-0wng-positive-train-control-radio-and-system-architecture.ppt), </a:t>
            </a:r>
            <a:r>
              <a:rPr lang="en-US" dirty="0" err="1" smtClean="0"/>
              <a:t>Jia-Ru</a:t>
            </a:r>
            <a:r>
              <a:rPr lang="en-US" dirty="0" smtClean="0"/>
              <a:t> Li, </a:t>
            </a:r>
            <a:r>
              <a:rPr lang="en-US" dirty="0" err="1" smtClean="0"/>
              <a:t>Lilee</a:t>
            </a:r>
            <a:r>
              <a:rPr lang="en-US" dirty="0" smtClean="0"/>
              <a:t> Systems</a:t>
            </a:r>
          </a:p>
          <a:p>
            <a:r>
              <a:rPr lang="en-US" dirty="0" smtClean="0"/>
              <a:t>802.15 voted to approve formation of an interest group to explore further</a:t>
            </a:r>
          </a:p>
          <a:p>
            <a:r>
              <a:rPr lang="en-US" dirty="0" smtClean="0"/>
              <a:t>First step to explore alignment with 15.4k LECIM</a:t>
            </a:r>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8</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8" name="Rectangle 7"/>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68612" name="Rectangle 4"/>
          <p:cNvSpPr>
            <a:spLocks noGrp="1" noChangeArrowheads="1"/>
          </p:cNvSpPr>
          <p:nvPr>
            <p:ph type="title"/>
          </p:nvPr>
        </p:nvSpPr>
        <p:spPr>
          <a:xfrm>
            <a:off x="685800" y="685800"/>
            <a:ext cx="7772400" cy="762000"/>
          </a:xfrm>
        </p:spPr>
        <p:txBody>
          <a:bodyPr/>
          <a:lstStyle/>
          <a:p>
            <a:r>
              <a:rPr lang="en-US" dirty="0" smtClean="0"/>
              <a:t>Challenging Propagation Environment</a:t>
            </a:r>
          </a:p>
        </p:txBody>
      </p:sp>
      <p:sp>
        <p:nvSpPr>
          <p:cNvPr id="68613" name="Rectangle 5"/>
          <p:cNvSpPr>
            <a:spLocks noGrp="1" noChangeArrowheads="1"/>
          </p:cNvSpPr>
          <p:nvPr>
            <p:ph type="body" idx="1"/>
          </p:nvPr>
        </p:nvSpPr>
        <p:spPr/>
        <p:txBody>
          <a:bodyPr>
            <a:normAutofit fontScale="62500" lnSpcReduction="20000"/>
          </a:bodyPr>
          <a:lstStyle/>
          <a:p>
            <a:pPr>
              <a:lnSpc>
                <a:spcPct val="90000"/>
              </a:lnSpc>
            </a:pPr>
            <a:r>
              <a:rPr lang="en-US" sz="2400" dirty="0" smtClean="0"/>
              <a:t>In the US, PTC allocated 220 – 222 MHz band (</a:t>
            </a:r>
            <a:r>
              <a:rPr lang="el-GR" sz="2400" dirty="0" smtClean="0"/>
              <a:t>λ</a:t>
            </a:r>
            <a:r>
              <a:rPr lang="en-US" sz="2400" dirty="0" smtClean="0"/>
              <a:t> = 1.36 m) </a:t>
            </a:r>
          </a:p>
          <a:p>
            <a:pPr>
              <a:lnSpc>
                <a:spcPct val="90000"/>
              </a:lnSpc>
            </a:pPr>
            <a:r>
              <a:rPr lang="en-US" sz="2400" dirty="0" smtClean="0"/>
              <a:t>High speed mobility environment</a:t>
            </a:r>
          </a:p>
          <a:p>
            <a:pPr lvl="1">
              <a:lnSpc>
                <a:spcPct val="90000"/>
              </a:lnSpc>
            </a:pPr>
            <a:r>
              <a:rPr lang="en-US" sz="2000" dirty="0"/>
              <a:t>5</a:t>
            </a:r>
            <a:r>
              <a:rPr lang="en-US" sz="2000" dirty="0" smtClean="0"/>
              <a:t>00 km/h locomotive to trackside (1000 km/h closing speed)</a:t>
            </a:r>
          </a:p>
          <a:p>
            <a:pPr>
              <a:lnSpc>
                <a:spcPct val="90000"/>
              </a:lnSpc>
            </a:pPr>
            <a:r>
              <a:rPr lang="en-US" sz="2400" dirty="0" smtClean="0"/>
              <a:t>“Collector” atop locomotive</a:t>
            </a:r>
          </a:p>
          <a:p>
            <a:pPr lvl="1">
              <a:lnSpc>
                <a:spcPct val="90000"/>
              </a:lnSpc>
            </a:pPr>
            <a:r>
              <a:rPr lang="en-US" sz="2000" dirty="0" smtClean="0"/>
              <a:t>Antenna on locomotive “roof”, 5m height above </a:t>
            </a:r>
            <a:r>
              <a:rPr lang="en-US" sz="2000" dirty="0" err="1" smtClean="0"/>
              <a:t>railtop</a:t>
            </a:r>
            <a:endParaRPr lang="en-US" sz="2000" dirty="0" smtClean="0"/>
          </a:p>
          <a:p>
            <a:pPr lvl="1">
              <a:lnSpc>
                <a:spcPct val="90000"/>
              </a:lnSpc>
            </a:pPr>
            <a:r>
              <a:rPr lang="en-US" sz="2000" dirty="0" smtClean="0"/>
              <a:t>Roof 15 – 25 m long, 2.5 m wide, potentially 2km of metal-roofed cars ahead or behind</a:t>
            </a:r>
          </a:p>
          <a:p>
            <a:pPr>
              <a:lnSpc>
                <a:spcPct val="90000"/>
              </a:lnSpc>
            </a:pPr>
            <a:r>
              <a:rPr lang="en-US" sz="2400" dirty="0" smtClean="0"/>
              <a:t>Endpoints (Wayside Equipment)</a:t>
            </a:r>
          </a:p>
          <a:p>
            <a:pPr lvl="1">
              <a:lnSpc>
                <a:spcPct val="90000"/>
              </a:lnSpc>
            </a:pPr>
            <a:r>
              <a:rPr lang="en-US" sz="2000" dirty="0" smtClean="0"/>
              <a:t>Fixed equipment along the track, antennas may only a few meters high or pole-mounted up to 8-</a:t>
            </a:r>
            <a:r>
              <a:rPr lang="en-US" sz="2000" smtClean="0"/>
              <a:t>10 m</a:t>
            </a:r>
            <a:endParaRPr lang="en-US" sz="2000" dirty="0" smtClean="0"/>
          </a:p>
          <a:p>
            <a:pPr>
              <a:lnSpc>
                <a:spcPct val="90000"/>
              </a:lnSpc>
            </a:pPr>
            <a:r>
              <a:rPr lang="en-US" sz="2400" dirty="0" smtClean="0"/>
              <a:t>Base Station</a:t>
            </a:r>
          </a:p>
          <a:p>
            <a:pPr lvl="1">
              <a:lnSpc>
                <a:spcPct val="90000"/>
              </a:lnSpc>
            </a:pPr>
            <a:r>
              <a:rPr lang="en-US" sz="2000" dirty="0" smtClean="0"/>
              <a:t>Network-connected base stations</a:t>
            </a:r>
          </a:p>
          <a:p>
            <a:pPr lvl="1">
              <a:lnSpc>
                <a:spcPct val="90000"/>
              </a:lnSpc>
            </a:pPr>
            <a:r>
              <a:rPr lang="en-US" sz="2000" dirty="0" smtClean="0"/>
              <a:t>Antennas may be on towers, buildings or other structures</a:t>
            </a:r>
            <a:endParaRPr lang="en-US" sz="1600" dirty="0" smtClean="0"/>
          </a:p>
          <a:p>
            <a:pPr>
              <a:lnSpc>
                <a:spcPct val="90000"/>
              </a:lnSpc>
            </a:pPr>
            <a:r>
              <a:rPr lang="en-US" sz="2400" dirty="0" smtClean="0"/>
              <a:t>Track environment – extreme in every direction</a:t>
            </a:r>
          </a:p>
          <a:p>
            <a:pPr lvl="1">
              <a:lnSpc>
                <a:spcPct val="90000"/>
              </a:lnSpc>
            </a:pPr>
            <a:r>
              <a:rPr lang="en-US" sz="2000" dirty="0" smtClean="0"/>
              <a:t>Mountainous terrain, tunnels, open cuts, viaduct with sound walls</a:t>
            </a:r>
          </a:p>
          <a:p>
            <a:pPr lvl="1">
              <a:lnSpc>
                <a:spcPct val="90000"/>
              </a:lnSpc>
            </a:pPr>
            <a:r>
              <a:rPr lang="en-US" sz="2000" dirty="0" smtClean="0"/>
              <a:t>All of above but with horizontal curvature and rain sheeting down walls</a:t>
            </a:r>
          </a:p>
          <a:p>
            <a:pPr lvl="1">
              <a:lnSpc>
                <a:spcPct val="90000"/>
              </a:lnSpc>
            </a:pPr>
            <a:r>
              <a:rPr lang="en-US" sz="2000" dirty="0" smtClean="0"/>
              <a:t>Dead flat straight track, technically line-of-sight between collector/endpoint but very strong Rayleigh fading due to strong reflection from rail/ground surface</a:t>
            </a:r>
          </a:p>
          <a:p>
            <a:pPr lvl="1">
              <a:lnSpc>
                <a:spcPct val="90000"/>
              </a:lnSpc>
            </a:pPr>
            <a:r>
              <a:rPr lang="en-US" sz="2000" dirty="0" smtClean="0"/>
              <a:t>Dense urban, non-line of sight, extreme multipath</a:t>
            </a:r>
          </a:p>
          <a:p>
            <a:pPr>
              <a:lnSpc>
                <a:spcPct val="90000"/>
              </a:lnSpc>
            </a:pPr>
            <a:r>
              <a:rPr lang="en-US" sz="2400" dirty="0" smtClean="0"/>
              <a:t>Distributed Power Unit (DPU)</a:t>
            </a:r>
          </a:p>
          <a:p>
            <a:pPr lvl="1">
              <a:lnSpc>
                <a:spcPct val="90000"/>
              </a:lnSpc>
            </a:pPr>
            <a:r>
              <a:rPr lang="en-US" sz="2000" dirty="0" smtClean="0"/>
              <a:t>Remote controlled locomotive(s) separated from the crewed lead locomotive, separation up to 3 km</a:t>
            </a:r>
          </a:p>
        </p:txBody>
      </p:sp>
      <p:sp>
        <p:nvSpPr>
          <p:cNvPr id="6"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7" name="Slide Number Placeholder 6"/>
          <p:cNvSpPr>
            <a:spLocks noGrp="1"/>
          </p:cNvSpPr>
          <p:nvPr>
            <p:ph type="sldNum" sz="quarter" idx="12"/>
          </p:nvPr>
        </p:nvSpPr>
        <p:spPr/>
        <p:txBody>
          <a:bodyPr/>
          <a:lstStyle/>
          <a:p>
            <a:r>
              <a:rPr lang="en-US" smtClean="0"/>
              <a:t>Slide </a:t>
            </a:r>
            <a:fld id="{7C99B55C-3B60-4D70-B65D-47D29340D04C}" type="slidenum">
              <a:rPr lang="en-US" smtClean="0"/>
              <a:pPr/>
              <a:t>9</a:t>
            </a:fld>
            <a:endParaRPr lang="en-US"/>
          </a:p>
        </p:txBody>
      </p:sp>
      <p:sp>
        <p:nvSpPr>
          <p:cNvPr id="8" name="Rectangle 7"/>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IEEE-802-15-11-0731-00-0ptc</a:t>
            </a:r>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105</TotalTime>
  <Words>1559</Words>
  <Application>Microsoft Office PowerPoint</Application>
  <PresentationFormat>On-screen Show (4:3)</PresentationFormat>
  <Paragraphs>268</Paragraphs>
  <Slides>17</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Times New Roman</vt:lpstr>
      <vt:lpstr>Arial</vt:lpstr>
      <vt:lpstr>IEEE-P802_15</vt:lpstr>
      <vt:lpstr>Microsoft Office Excel 97-2003 Worksheet</vt:lpstr>
      <vt:lpstr>Slide 1</vt:lpstr>
      <vt:lpstr>Inaugural Telecon STDS-802-15-PTC Interest Group</vt:lpstr>
      <vt:lpstr>Agenda</vt:lpstr>
      <vt:lpstr>Why Are We Here?</vt:lpstr>
      <vt:lpstr>Why IEEE 802?</vt:lpstr>
      <vt:lpstr>Some of IEEE 802 Efforts</vt:lpstr>
      <vt:lpstr>Why 802.15?</vt:lpstr>
      <vt:lpstr>Why IEEE 802.15?</vt:lpstr>
      <vt:lpstr>Challenging Propagation Environment</vt:lpstr>
      <vt:lpstr>PTC Aspects 1</vt:lpstr>
      <vt:lpstr>PTC Aspects 2</vt:lpstr>
      <vt:lpstr>Other Potential Future Rail Environment Applications of 802.15 Standards</vt:lpstr>
      <vt:lpstr>Standards Development Lifecycle</vt:lpstr>
      <vt:lpstr>Process (in shorthand)</vt:lpstr>
      <vt:lpstr>Next Steps for Participation</vt:lpstr>
      <vt:lpstr>Slide 16</vt:lpstr>
      <vt:lpstr>Next Meeting</vt:lpstr>
    </vt:vector>
  </TitlesOfParts>
  <Company>Freescale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r54838</dc:creator>
  <dc:description>&lt;doc#&gt;</dc:description>
  <cp:lastModifiedBy>r54838</cp:lastModifiedBy>
  <cp:revision>11</cp:revision>
  <cp:lastPrinted>1998-02-10T13:28:06Z</cp:lastPrinted>
  <dcterms:created xsi:type="dcterms:W3CDTF">2011-10-13T20:00:21Z</dcterms:created>
  <dcterms:modified xsi:type="dcterms:W3CDTF">2011-10-13T21:45:50Z</dcterms:modified>
</cp:coreProperties>
</file>