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7" r:id="rId2"/>
    <p:sldId id="313" r:id="rId3"/>
    <p:sldId id="327" r:id="rId4"/>
    <p:sldId id="328" r:id="rId5"/>
    <p:sldId id="334" r:id="rId6"/>
    <p:sldId id="333" r:id="rId7"/>
    <p:sldId id="316" r:id="rId8"/>
    <p:sldId id="329" r:id="rId9"/>
    <p:sldId id="330" r:id="rId10"/>
    <p:sldId id="331" r:id="rId11"/>
    <p:sldId id="332" r:id="rId12"/>
    <p:sldId id="323" r:id="rId13"/>
  </p:sldIdLst>
  <p:sldSz cx="9144000" cy="6858000" type="screen4x3"/>
  <p:notesSz cx="6797675" cy="9874250"/>
  <p:defaultTextStyle>
    <a:defPPr>
      <a:defRPr lang="en-GB"/>
    </a:defPPr>
    <a:lvl1pPr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1pPr>
    <a:lvl2pPr marL="4572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2pPr>
    <a:lvl3pPr marL="9144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3pPr>
    <a:lvl4pPr marL="13716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4pPr>
    <a:lvl5pPr marL="18288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5pPr>
    <a:lvl6pPr marL="2286000" algn="l" defTabSz="914400" rtl="0" eaLnBrk="1" latinLnBrk="1" hangingPunct="1">
      <a:defRPr sz="1200" kern="1200">
        <a:solidFill>
          <a:schemeClr val="tx1"/>
        </a:solidFill>
        <a:latin typeface="Times New Roman" pitchFamily="18" charset="0"/>
        <a:ea typeface="굴림" pitchFamily="50" charset="-127"/>
        <a:cs typeface="+mn-cs"/>
      </a:defRPr>
    </a:lvl6pPr>
    <a:lvl7pPr marL="2743200" algn="l" defTabSz="914400" rtl="0" eaLnBrk="1" latinLnBrk="1" hangingPunct="1">
      <a:defRPr sz="1200" kern="1200">
        <a:solidFill>
          <a:schemeClr val="tx1"/>
        </a:solidFill>
        <a:latin typeface="Times New Roman" pitchFamily="18" charset="0"/>
        <a:ea typeface="굴림" pitchFamily="50" charset="-127"/>
        <a:cs typeface="+mn-cs"/>
      </a:defRPr>
    </a:lvl7pPr>
    <a:lvl8pPr marL="3200400" algn="l" defTabSz="914400" rtl="0" eaLnBrk="1" latinLnBrk="1" hangingPunct="1">
      <a:defRPr sz="1200" kern="1200">
        <a:solidFill>
          <a:schemeClr val="tx1"/>
        </a:solidFill>
        <a:latin typeface="Times New Roman" pitchFamily="18" charset="0"/>
        <a:ea typeface="굴림" pitchFamily="50" charset="-127"/>
        <a:cs typeface="+mn-cs"/>
      </a:defRPr>
    </a:lvl8pPr>
    <a:lvl9pPr marL="3657600" algn="l" defTabSz="914400" rtl="0" eaLnBrk="1" latinLnBrk="1" hangingPunct="1">
      <a:defRPr sz="1200" kern="1200">
        <a:solidFill>
          <a:schemeClr val="tx1"/>
        </a:solidFill>
        <a:latin typeface="Times New Roman" pitchFamily="18"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33"/>
    <a:srgbClr val="7850A0"/>
    <a:srgbClr val="8064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1" autoAdjust="0"/>
    <p:restoredTop sz="94634" autoAdjust="0"/>
  </p:normalViewPr>
  <p:slideViewPr>
    <p:cSldViewPr>
      <p:cViewPr varScale="1">
        <p:scale>
          <a:sx n="73" d="100"/>
          <a:sy n="73" d="100"/>
        </p:scale>
        <p:origin x="-114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1908" y="-96"/>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GB" altLang="ko-KR"/>
              <a:t>Page </a:t>
            </a:r>
            <a:fld id="{9B4D9DA0-7585-41D6-9EAB-3AB45474951E}" type="slidenum">
              <a:rPr lang="en-GB" altLang="ko-KR"/>
              <a:pPr>
                <a:defRPr/>
              </a:pPr>
              <a:t>‹#›</a:t>
            </a:fld>
            <a:endParaRPr lang="en-GB" altLang="ko-KR"/>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algn="l" defTabSz="933450">
              <a:defRPr/>
            </a:pPr>
            <a:r>
              <a:rPr lang="en-GB">
                <a:ea typeface="+mn-ea"/>
              </a:rPr>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4301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defTabSz="933450">
              <a:defRPr>
                <a:ea typeface="굴림" charset="-127"/>
              </a:defRPr>
            </a:lvl1pPr>
          </a:lstStyle>
          <a:p>
            <a:pPr>
              <a:defRPr/>
            </a:pPr>
            <a:r>
              <a:rPr lang="en-GB" altLang="ko-KR"/>
              <a:t>Page </a:t>
            </a:r>
            <a:fld id="{F852A904-CF8E-4B69-86FC-822CED785C12}" type="slidenum">
              <a:rPr lang="en-GB" altLang="ko-KR"/>
              <a:pPr>
                <a:defRPr/>
              </a:pPr>
              <a:t>‹#›</a:t>
            </a:fld>
            <a:endParaRPr lang="en-GB" altLang="ko-KR"/>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ea typeface="굴림" charset="-127"/>
              </a:rPr>
              <a:t>doc.: IEEE </a:t>
            </a:r>
            <a:r>
              <a:rPr lang="en-US" altLang="ko-KR" b="1">
                <a:ea typeface="굴림" charset="-127"/>
              </a:rPr>
              <a:t>15-11-0345-00-004j</a:t>
            </a:r>
            <a:r>
              <a:rPr lang="en-US" altLang="ko-KR">
                <a:ea typeface="굴림" charset="-127"/>
              </a:rPr>
              <a:t> </a:t>
            </a:r>
            <a:endParaRPr lang="en-GB" altLang="ko-KR">
              <a:ea typeface="굴림" charset="-127"/>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8" name="Date Placeholder 1"/>
          <p:cNvSpPr txBox="1">
            <a:spLocks noGrp="1"/>
          </p:cNvSpPr>
          <p:nvPr userDrawn="1"/>
        </p:nvSpPr>
        <p:spPr bwMode="auto">
          <a:xfrm>
            <a:off x="684213" y="401638"/>
            <a:ext cx="1600200" cy="215900"/>
          </a:xfrm>
          <a:prstGeom prst="rect">
            <a:avLst/>
          </a:prstGeom>
          <a:noFill/>
          <a:ln w="9525">
            <a:noFill/>
            <a:miter lim="800000"/>
            <a:headEnd/>
            <a:tailEnd/>
          </a:ln>
        </p:spPr>
        <p:txBody>
          <a:bodyPr lIns="0" tIns="0" rIns="0" bIns="0" anchor="b">
            <a:spAutoFit/>
          </a:bodyPr>
          <a:lstStyle/>
          <a:p>
            <a:pPr algn="l">
              <a:defRPr/>
            </a:pPr>
            <a:r>
              <a:rPr lang="en-GB" altLang="ko-KR" sz="1400" b="1" dirty="0"/>
              <a:t>July 2011</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9" name="Rectangle 5"/>
          <p:cNvSpPr>
            <a:spLocks noGrp="1" noChangeArrowheads="1"/>
          </p:cNvSpPr>
          <p:nvPr>
            <p:ph type="ftr" sz="quarter" idx="10"/>
          </p:nvPr>
        </p:nvSpPr>
        <p:spPr/>
        <p:txBody>
          <a:bodyPr/>
          <a:lstStyle>
            <a:lvl1pPr>
              <a:defRPr/>
            </a:lvl1pPr>
          </a:lstStyle>
          <a:p>
            <a:pPr>
              <a:defRPr/>
            </a:pPr>
            <a:r>
              <a:rPr lang="en-GB" altLang="ko-KR" smtClean="0"/>
              <a:t>Seung-Hoon Park(Samsung) and Jung-hwan Hwang(ETRI)</a:t>
            </a:r>
            <a:endParaRPr lang="en-GB" altLang="ko-KR"/>
          </a:p>
        </p:txBody>
      </p:sp>
      <p:sp>
        <p:nvSpPr>
          <p:cNvPr id="10" name="Rectangle 6"/>
          <p:cNvSpPr>
            <a:spLocks noGrp="1" noChangeArrowheads="1"/>
          </p:cNvSpPr>
          <p:nvPr>
            <p:ph type="sldNum" sz="quarter" idx="11"/>
          </p:nvPr>
        </p:nvSpPr>
        <p:spPr/>
        <p:txBody>
          <a:bodyPr/>
          <a:lstStyle>
            <a:lvl1pPr>
              <a:defRPr/>
            </a:lvl1pPr>
          </a:lstStyle>
          <a:p>
            <a:pPr>
              <a:defRPr/>
            </a:pPr>
            <a:r>
              <a:rPr lang="en-GB" altLang="ko-KR"/>
              <a:t>Slide </a:t>
            </a:r>
            <a:fld id="{280DB325-C890-426E-B66E-DF104E335A4C}" type="slidenum">
              <a:rPr lang="en-GB" altLang="ko-KR"/>
              <a:pPr>
                <a:defRPr/>
              </a:pPr>
              <a:t>‹#›</a:t>
            </a:fld>
            <a:endParaRPr lang="en-GB"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smtClean="0"/>
              <a:t>Oct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smtClean="0"/>
              <a:t>Seung-Hoon Park(Samsung) and Jung-hwan Hwang(ETRI)</a:t>
            </a:r>
            <a:endParaRPr lang="en-GB" altLang="ko-K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8D1D8C3D-FBC1-49D0-AC4E-C72BC7FFE6B5}" type="slidenum">
              <a:rPr lang="en-GB" altLang="ko-KR"/>
              <a:pPr>
                <a:defRPr/>
              </a:pPr>
              <a:t>‹#›</a:t>
            </a:fld>
            <a:endParaRPr lang="en-GB"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smtClean="0"/>
              <a:t>Oct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smtClean="0"/>
              <a:t>Seung-Hoon Park(Samsung) and Jung-hwan Hwang(ETRI)</a:t>
            </a:r>
            <a:endParaRPr lang="en-GB" altLang="ko-K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B4BAC71B-38D0-4F36-ADCD-79E709C79BEF}" type="slidenum">
              <a:rPr lang="en-GB" altLang="ko-KR"/>
              <a:pPr>
                <a:defRPr/>
              </a:pPr>
              <a:t>‹#›</a:t>
            </a:fld>
            <a:endParaRPr lang="en-GB"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Oct 2011</a:t>
            </a:r>
            <a:endParaRPr lang="en-GB"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ko-KR" smtClean="0"/>
              <a:t>Seung-Hoon Park(Samsung) and Jung-hwan Hwang(ETRI)</a:t>
            </a:r>
            <a:endParaRPr lang="en-GB"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EA783322-F867-4A6B-9265-F397209B36C3}" type="slidenum">
              <a:rPr lang="en-GB" altLang="ko-KR"/>
              <a:pPr>
                <a:defRPr/>
              </a:pPr>
              <a:t>‹#›</a:t>
            </a:fld>
            <a:endParaRPr lang="en-GB"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4"/>
          <p:cNvSpPr>
            <a:spLocks noGrp="1" noChangeArrowheads="1"/>
          </p:cNvSpPr>
          <p:nvPr>
            <p:ph type="dt" sz="half" idx="10"/>
          </p:nvPr>
        </p:nvSpPr>
        <p:spPr/>
        <p:txBody>
          <a:bodyPr/>
          <a:lstStyle>
            <a:lvl1pPr>
              <a:defRPr/>
            </a:lvl1pPr>
          </a:lstStyle>
          <a:p>
            <a:pPr>
              <a:defRPr/>
            </a:pPr>
            <a:r>
              <a:rPr lang="en-US" altLang="ko-KR" smtClean="0"/>
              <a:t>Oct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smtClean="0"/>
              <a:t>Seung-Hoon Park(Samsung) and Jung-hwan Hwang(ETRI)</a:t>
            </a:r>
            <a:endParaRPr lang="en-GB" altLang="ko-K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340A5B26-C78D-470A-B399-56300F163CA9}" type="slidenum">
              <a:rPr lang="en-GB" altLang="ko-KR"/>
              <a:pPr>
                <a:defRPr/>
              </a:pPr>
              <a:t>‹#›</a:t>
            </a:fld>
            <a:endParaRPr lang="en-GB"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Rectangle 4"/>
          <p:cNvSpPr>
            <a:spLocks noGrp="1" noChangeArrowheads="1"/>
          </p:cNvSpPr>
          <p:nvPr>
            <p:ph type="dt" sz="half" idx="10"/>
          </p:nvPr>
        </p:nvSpPr>
        <p:spPr/>
        <p:txBody>
          <a:bodyPr/>
          <a:lstStyle>
            <a:lvl1pPr>
              <a:defRPr/>
            </a:lvl1pPr>
          </a:lstStyle>
          <a:p>
            <a:pPr>
              <a:defRPr/>
            </a:pPr>
            <a:r>
              <a:rPr lang="en-US" altLang="ko-KR" smtClean="0"/>
              <a:t>Oct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smtClean="0"/>
              <a:t>Seung-Hoon Park(Samsung) and Jung-hwan Hwang(ETRI)</a:t>
            </a:r>
            <a:endParaRPr lang="en-GB" altLang="ko-K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ED63873-63DD-45DB-A745-E6EA06E4E3B4}" type="slidenum">
              <a:rPr lang="en-GB" altLang="ko-KR"/>
              <a:pPr>
                <a:defRPr/>
              </a:pPr>
              <a:t>‹#›</a:t>
            </a:fld>
            <a:endParaRPr lang="en-GB"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8"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9"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4"/>
          <p:cNvSpPr>
            <a:spLocks noGrp="1" noChangeArrowheads="1"/>
          </p:cNvSpPr>
          <p:nvPr>
            <p:ph type="dt" sz="half" idx="10"/>
          </p:nvPr>
        </p:nvSpPr>
        <p:spPr/>
        <p:txBody>
          <a:bodyPr/>
          <a:lstStyle>
            <a:lvl1pPr>
              <a:defRPr/>
            </a:lvl1pPr>
          </a:lstStyle>
          <a:p>
            <a:pPr>
              <a:defRPr/>
            </a:pPr>
            <a:r>
              <a:rPr lang="en-US" altLang="ko-KR" smtClean="0"/>
              <a:t>Oct 2011</a:t>
            </a:r>
            <a:endParaRPr lang="en-GB" altLang="ko-KR"/>
          </a:p>
        </p:txBody>
      </p:sp>
      <p:sp>
        <p:nvSpPr>
          <p:cNvPr id="12" name="Rectangle 5"/>
          <p:cNvSpPr>
            <a:spLocks noGrp="1" noChangeArrowheads="1"/>
          </p:cNvSpPr>
          <p:nvPr>
            <p:ph type="ftr" sz="quarter" idx="11"/>
          </p:nvPr>
        </p:nvSpPr>
        <p:spPr/>
        <p:txBody>
          <a:bodyPr/>
          <a:lstStyle>
            <a:lvl1pPr>
              <a:defRPr/>
            </a:lvl1pPr>
          </a:lstStyle>
          <a:p>
            <a:pPr>
              <a:defRPr/>
            </a:pPr>
            <a:r>
              <a:rPr lang="en-GB" altLang="ko-KR" smtClean="0"/>
              <a:t>Seung-Hoon Park(Samsung) and Jung-hwan Hwang(ETRI)</a:t>
            </a:r>
            <a:endParaRPr lang="en-GB" altLang="ko-KR"/>
          </a:p>
        </p:txBody>
      </p:sp>
      <p:sp>
        <p:nvSpPr>
          <p:cNvPr id="13" name="Rectangle 6"/>
          <p:cNvSpPr>
            <a:spLocks noGrp="1" noChangeArrowheads="1"/>
          </p:cNvSpPr>
          <p:nvPr>
            <p:ph type="sldNum" sz="quarter" idx="12"/>
          </p:nvPr>
        </p:nvSpPr>
        <p:spPr/>
        <p:txBody>
          <a:bodyPr/>
          <a:lstStyle>
            <a:lvl1pPr>
              <a:defRPr/>
            </a:lvl1pPr>
          </a:lstStyle>
          <a:p>
            <a:pPr>
              <a:defRPr/>
            </a:pPr>
            <a:r>
              <a:rPr lang="en-GB" altLang="ko-KR"/>
              <a:t>Slide </a:t>
            </a:r>
            <a:fld id="{1951546A-BB27-495F-BB68-FD2F70B70969}" type="slidenum">
              <a:rPr lang="en-GB" altLang="ko-KR"/>
              <a:pPr>
                <a:defRPr/>
              </a:pPr>
              <a:t>‹#›</a:t>
            </a:fld>
            <a:endParaRPr lang="en-GB"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US" altLang="ko-KR" smtClean="0"/>
              <a:t>Oct 2011</a:t>
            </a:r>
            <a:endParaRPr lang="en-GB" altLang="ko-KR"/>
          </a:p>
        </p:txBody>
      </p:sp>
      <p:sp>
        <p:nvSpPr>
          <p:cNvPr id="8" name="Rectangle 5"/>
          <p:cNvSpPr>
            <a:spLocks noGrp="1" noChangeArrowheads="1"/>
          </p:cNvSpPr>
          <p:nvPr>
            <p:ph type="ftr" sz="quarter" idx="11"/>
          </p:nvPr>
        </p:nvSpPr>
        <p:spPr/>
        <p:txBody>
          <a:bodyPr/>
          <a:lstStyle>
            <a:lvl1pPr>
              <a:defRPr/>
            </a:lvl1pPr>
          </a:lstStyle>
          <a:p>
            <a:pPr>
              <a:defRPr/>
            </a:pPr>
            <a:r>
              <a:rPr lang="en-GB" altLang="ko-KR" smtClean="0"/>
              <a:t>Seung-Hoon Park(Samsung) and Jung-hwan Hwang(ETRI)</a:t>
            </a:r>
            <a:endParaRPr lang="en-GB" altLang="ko-KR"/>
          </a:p>
        </p:txBody>
      </p:sp>
      <p:sp>
        <p:nvSpPr>
          <p:cNvPr id="9" name="Rectangle 6"/>
          <p:cNvSpPr>
            <a:spLocks noGrp="1" noChangeArrowheads="1"/>
          </p:cNvSpPr>
          <p:nvPr>
            <p:ph type="sldNum" sz="quarter" idx="12"/>
          </p:nvPr>
        </p:nvSpPr>
        <p:spPr/>
        <p:txBody>
          <a:bodyPr/>
          <a:lstStyle>
            <a:lvl1pPr>
              <a:defRPr/>
            </a:lvl1pPr>
          </a:lstStyle>
          <a:p>
            <a:pPr>
              <a:defRPr/>
            </a:pPr>
            <a:r>
              <a:rPr lang="en-GB" altLang="ko-KR"/>
              <a:t>Slide </a:t>
            </a:r>
            <a:fld id="{DA2A09D6-64C2-4A1E-8BD6-BFD610F789AB}" type="slidenum">
              <a:rPr lang="en-GB" altLang="ko-KR"/>
              <a:pPr>
                <a:defRPr/>
              </a:pPr>
              <a:t>‹#›</a:t>
            </a:fld>
            <a:endParaRPr lang="en-GB"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4"/>
          <p:cNvSpPr>
            <a:spLocks noGrp="1" noChangeArrowheads="1"/>
          </p:cNvSpPr>
          <p:nvPr>
            <p:ph type="dt" sz="half" idx="10"/>
          </p:nvPr>
        </p:nvSpPr>
        <p:spPr/>
        <p:txBody>
          <a:bodyPr/>
          <a:lstStyle>
            <a:lvl1pPr>
              <a:defRPr/>
            </a:lvl1pPr>
          </a:lstStyle>
          <a:p>
            <a:pPr>
              <a:defRPr/>
            </a:pPr>
            <a:r>
              <a:rPr lang="en-US" altLang="ko-KR" smtClean="0"/>
              <a:t>Oct 2011</a:t>
            </a:r>
            <a:endParaRPr lang="en-GB" altLang="ko-KR"/>
          </a:p>
        </p:txBody>
      </p:sp>
      <p:sp>
        <p:nvSpPr>
          <p:cNvPr id="7" name="Rectangle 5"/>
          <p:cNvSpPr>
            <a:spLocks noGrp="1" noChangeArrowheads="1"/>
          </p:cNvSpPr>
          <p:nvPr>
            <p:ph type="ftr" sz="quarter" idx="11"/>
          </p:nvPr>
        </p:nvSpPr>
        <p:spPr/>
        <p:txBody>
          <a:bodyPr/>
          <a:lstStyle>
            <a:lvl1pPr>
              <a:defRPr/>
            </a:lvl1pPr>
          </a:lstStyle>
          <a:p>
            <a:pPr>
              <a:defRPr/>
            </a:pPr>
            <a:r>
              <a:rPr lang="en-GB" altLang="ko-KR" smtClean="0"/>
              <a:t>Seung-Hoon Park(Samsung) and Jung-hwan Hwang(ETRI)</a:t>
            </a:r>
            <a:endParaRPr lang="en-GB" altLang="ko-KR"/>
          </a:p>
        </p:txBody>
      </p:sp>
      <p:sp>
        <p:nvSpPr>
          <p:cNvPr id="8" name="Rectangle 6"/>
          <p:cNvSpPr>
            <a:spLocks noGrp="1" noChangeArrowheads="1"/>
          </p:cNvSpPr>
          <p:nvPr>
            <p:ph type="sldNum" sz="quarter" idx="12"/>
          </p:nvPr>
        </p:nvSpPr>
        <p:spPr/>
        <p:txBody>
          <a:bodyPr/>
          <a:lstStyle>
            <a:lvl1pPr>
              <a:defRPr/>
            </a:lvl1pPr>
          </a:lstStyle>
          <a:p>
            <a:pPr>
              <a:defRPr/>
            </a:pPr>
            <a:r>
              <a:rPr lang="en-GB" altLang="ko-KR"/>
              <a:t>Slide </a:t>
            </a:r>
            <a:fld id="{EAA366EA-BAA8-41CD-9E6E-62637F5E0F1C}" type="slidenum">
              <a:rPr lang="en-GB" altLang="ko-KR"/>
              <a:pPr>
                <a:defRPr/>
              </a:pPr>
              <a:t>‹#›</a:t>
            </a:fld>
            <a:endParaRPr lang="en-GB"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smtClean="0"/>
              <a:t>Oct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smtClean="0"/>
              <a:t>Seung-Hoon Park(Samsung) and Jung-hwan Hwang(ETRI)</a:t>
            </a:r>
            <a:endParaRPr lang="en-GB" altLang="ko-K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232E799-4546-45F0-9E9F-D25C6EA33F2B}" type="slidenum">
              <a:rPr lang="en-GB" altLang="ko-KR"/>
              <a:pPr>
                <a:defRPr/>
              </a:pPr>
              <a:t>‹#›</a:t>
            </a:fld>
            <a:endParaRPr lang="en-GB"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smtClean="0"/>
              <a:t>Oct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smtClean="0"/>
              <a:t>Seung-Hoon Park(Samsung) and Jung-hwan Hwang(ETRI)</a:t>
            </a:r>
            <a:endParaRPr lang="en-GB" altLang="ko-K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FA5B11D0-559B-4668-869F-C43324751A0E}" type="slidenum">
              <a:rPr lang="en-GB" altLang="ko-KR"/>
              <a:pPr>
                <a:defRPr/>
              </a:pPr>
              <a:t>‹#›</a:t>
            </a:fld>
            <a:endParaRPr lang="en-GB"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GB" altLang="ko-KR"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ltLang="ko-KR"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a:defRPr sz="1400" b="1">
                <a:ea typeface="굴림" charset="-127"/>
              </a:defRPr>
            </a:lvl1pPr>
          </a:lstStyle>
          <a:p>
            <a:pPr>
              <a:defRPr/>
            </a:pPr>
            <a:r>
              <a:rPr lang="en-US" altLang="ko-KR" smtClean="0"/>
              <a:t>Oct 2011</a:t>
            </a:r>
            <a:endParaRPr lang="en-GB"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GB" altLang="ko-KR" smtClean="0"/>
              <a:t>Seung-Hoon Park(Samsung) and Jung-hwan Hwang(ETRI)</a:t>
            </a:r>
            <a:endParaRPr lang="en-GB"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GB" altLang="ko-KR"/>
              <a:t>Slide </a:t>
            </a:r>
            <a:fld id="{992A82E2-F09B-4AA5-AB0B-6436797949E0}" type="slidenum">
              <a:rPr lang="en-GB" altLang="ko-KR"/>
              <a:pPr>
                <a:defRPr/>
              </a:pPr>
              <a:t>‹#›</a:t>
            </a:fld>
            <a:endParaRPr lang="en-GB" altLang="ko-KR"/>
          </a:p>
        </p:txBody>
      </p:sp>
      <p:sp>
        <p:nvSpPr>
          <p:cNvPr id="1031" name="Rectangle 7"/>
          <p:cNvSpPr>
            <a:spLocks noChangeArrowheads="1"/>
          </p:cNvSpPr>
          <p:nvPr/>
        </p:nvSpPr>
        <p:spPr bwMode="auto">
          <a:xfrm>
            <a:off x="3132138" y="394156"/>
            <a:ext cx="5326062" cy="215444"/>
          </a:xfrm>
          <a:prstGeom prst="rect">
            <a:avLst/>
          </a:prstGeom>
          <a:noFill/>
          <a:ln w="9525">
            <a:noFill/>
            <a:miter lim="800000"/>
            <a:headEnd/>
            <a:tailEnd/>
          </a:ln>
          <a:effectLst/>
        </p:spPr>
        <p:txBody>
          <a:bodyPr lIns="0" tIns="0" rIns="0" bIns="0" anchor="b">
            <a:spAutoFit/>
          </a:bodyPr>
          <a:lstStyle/>
          <a:p>
            <a:pPr lvl="4">
              <a:defRPr/>
            </a:pPr>
            <a:r>
              <a:rPr lang="en-GB" altLang="ko-KR" sz="1400" b="1" dirty="0">
                <a:ea typeface="굴림" charset="-127"/>
              </a:rPr>
              <a:t>doc.: </a:t>
            </a:r>
            <a:r>
              <a:rPr lang="en-GB" altLang="ko-KR" sz="1400" b="1" dirty="0" smtClean="0">
                <a:ea typeface="굴림" charset="-127"/>
              </a:rPr>
              <a:t>IEEE-</a:t>
            </a:r>
            <a:r>
              <a:rPr lang="en-US" altLang="ko-KR" b="1" dirty="0" smtClean="0">
                <a:ea typeface="굴림" charset="-127"/>
              </a:rPr>
              <a:t>15-11-0722-00-0006</a:t>
            </a:r>
            <a:endParaRPr lang="en-GB" altLang="ko-KR"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sldLayoutIdLst>
    <p:sldLayoutId id="2147483840" r:id="rId1"/>
    <p:sldLayoutId id="2147483839"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hhwang@etri.re.kr" TargetMode="External"/><Relationship Id="rId2" Type="http://schemas.openxmlformats.org/officeDocument/2006/relationships/hyperlink" Target="mailto:etwon@samsung.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7.png"/><Relationship Id="rId10" Type="http://schemas.openxmlformats.org/officeDocument/2006/relationships/oleObject" Target="../embeddings/oleObject4.bin"/><Relationship Id="rId4" Type="http://schemas.openxmlformats.org/officeDocument/2006/relationships/image" Target="../media/image6.png"/><Relationship Id="rId9"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170646"/>
          </a:xfrm>
          <a:prstGeom prst="rect">
            <a:avLst/>
          </a:prstGeom>
          <a:noFill/>
          <a:ln w="12700">
            <a:noFill/>
            <a:miter lim="800000"/>
            <a:headEnd type="none" w="sm" len="sm"/>
            <a:tailEnd type="none" w="sm" len="sm"/>
          </a:ln>
          <a:effectLst/>
        </p:spPr>
        <p:txBody>
          <a:bodyPr>
            <a:spAutoFit/>
          </a:bodyPr>
          <a:lstStyle/>
          <a:p>
            <a:pPr algn="ctr">
              <a:defRPr/>
            </a:pPr>
            <a:r>
              <a:rPr lang="en-GB"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GB" altLang="ko-KR" sz="1600" b="1" dirty="0">
              <a:solidFill>
                <a:schemeClr val="tx2"/>
              </a:solidFill>
              <a:ea typeface="굴림" charset="-127"/>
            </a:endParaRPr>
          </a:p>
          <a:p>
            <a:pPr algn="l">
              <a:defRPr/>
            </a:pP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Submission Title:</a:t>
            </a:r>
            <a:r>
              <a:rPr lang="en-GB" altLang="ko-KR" sz="1600" dirty="0">
                <a:solidFill>
                  <a:schemeClr val="tx2"/>
                </a:solidFill>
                <a:ea typeface="굴림" charset="-127"/>
              </a:rPr>
              <a:t> </a:t>
            </a:r>
            <a:r>
              <a:rPr lang="en-GB" altLang="ko-KR" sz="1600" dirty="0" smtClean="0">
                <a:solidFill>
                  <a:schemeClr val="tx2"/>
                </a:solidFill>
                <a:ea typeface="굴림" charset="-127"/>
              </a:rPr>
              <a:t>[Proposed Comment Resolutions for CID 79,  162, 177, 178, 179 and 184]</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Date Submitted: </a:t>
            </a:r>
            <a:r>
              <a:rPr lang="en-GB" altLang="ko-KR" sz="1600" dirty="0" smtClean="0">
                <a:solidFill>
                  <a:schemeClr val="tx2"/>
                </a:solidFill>
                <a:ea typeface="굴림" charset="-127"/>
              </a:rPr>
              <a:t>[04 Oct </a:t>
            </a:r>
            <a:r>
              <a:rPr lang="en-GB" altLang="ko-KR" sz="1600" dirty="0">
                <a:solidFill>
                  <a:schemeClr val="tx2"/>
                </a:solidFill>
                <a:ea typeface="굴림" charset="-127"/>
              </a:rPr>
              <a:t>2011]	</a:t>
            </a:r>
          </a:p>
          <a:p>
            <a:pPr algn="l">
              <a:defRPr/>
            </a:pPr>
            <a:r>
              <a:rPr lang="en-GB" altLang="ko-KR" sz="1600" b="1" dirty="0" smtClean="0">
                <a:solidFill>
                  <a:schemeClr val="tx2"/>
                </a:solidFill>
                <a:ea typeface="굴림" charset="-127"/>
              </a:rPr>
              <a:t>Source:</a:t>
            </a:r>
            <a:r>
              <a:rPr lang="en-GB" altLang="ko-KR" sz="1600" dirty="0" smtClean="0">
                <a:solidFill>
                  <a:schemeClr val="tx2"/>
                </a:solidFill>
                <a:ea typeface="굴림" charset="-127"/>
              </a:rPr>
              <a:t> [</a:t>
            </a:r>
            <a:r>
              <a:rPr lang="en-GB" altLang="ko-KR" sz="1600" dirty="0" err="1" smtClean="0">
                <a:solidFill>
                  <a:schemeClr val="tx2"/>
                </a:solidFill>
                <a:ea typeface="굴림" charset="-127"/>
              </a:rPr>
              <a:t>Seung-Hoon</a:t>
            </a:r>
            <a:r>
              <a:rPr lang="en-GB" altLang="ko-KR" sz="1600" dirty="0" smtClean="0">
                <a:solidFill>
                  <a:schemeClr val="tx2"/>
                </a:solidFill>
                <a:ea typeface="굴림" charset="-127"/>
              </a:rPr>
              <a:t> Park, </a:t>
            </a:r>
            <a:r>
              <a:rPr lang="en-GB" altLang="ko-KR" sz="1600" dirty="0" err="1" smtClean="0">
                <a:solidFill>
                  <a:schemeClr val="tx2"/>
                </a:solidFill>
                <a:ea typeface="굴림" charset="-127"/>
              </a:rPr>
              <a:t>Taehan</a:t>
            </a:r>
            <a:r>
              <a:rPr lang="en-GB" altLang="ko-KR" sz="1600" dirty="0" smtClean="0">
                <a:solidFill>
                  <a:schemeClr val="tx2"/>
                </a:solidFill>
                <a:ea typeface="굴림" charset="-127"/>
              </a:rPr>
              <a:t> </a:t>
            </a:r>
            <a:r>
              <a:rPr lang="en-GB" altLang="ko-KR" sz="1600" dirty="0" err="1" smtClean="0">
                <a:solidFill>
                  <a:schemeClr val="tx2"/>
                </a:solidFill>
                <a:ea typeface="굴림" charset="-127"/>
              </a:rPr>
              <a:t>Bae</a:t>
            </a:r>
            <a:r>
              <a:rPr lang="en-GB" altLang="ko-KR" sz="1600" dirty="0" smtClean="0">
                <a:solidFill>
                  <a:schemeClr val="tx2"/>
                </a:solidFill>
                <a:ea typeface="굴림" charset="-127"/>
              </a:rPr>
              <a:t>, </a:t>
            </a:r>
            <a:r>
              <a:rPr lang="en-GB" altLang="ko-KR" sz="1600" dirty="0" err="1" smtClean="0">
                <a:solidFill>
                  <a:schemeClr val="tx2"/>
                </a:solidFill>
                <a:ea typeface="굴림" charset="-127"/>
              </a:rPr>
              <a:t>Dr.Euntae</a:t>
            </a:r>
            <a:r>
              <a:rPr lang="en-GB" altLang="ko-KR" sz="1600" dirty="0" smtClean="0">
                <a:solidFill>
                  <a:schemeClr val="tx2"/>
                </a:solidFill>
                <a:ea typeface="굴림" charset="-127"/>
              </a:rPr>
              <a:t> Won], Company [Samsung Electronics</a:t>
            </a:r>
            <a:r>
              <a:rPr lang="en-GB" altLang="ko-KR" sz="1600" baseline="30000" dirty="0" smtClean="0">
                <a:solidFill>
                  <a:schemeClr val="tx2"/>
                </a:solidFill>
                <a:ea typeface="굴림" charset="-127"/>
              </a:rPr>
              <a:t>1</a:t>
            </a:r>
            <a:r>
              <a:rPr lang="en-GB" altLang="ko-KR" sz="1600" dirty="0" smtClean="0">
                <a:solidFill>
                  <a:schemeClr val="tx2"/>
                </a:solidFill>
                <a:ea typeface="굴림" charset="-127"/>
              </a:rPr>
              <a:t>]</a:t>
            </a:r>
          </a:p>
          <a:p>
            <a:pPr algn="l">
              <a:defRPr/>
            </a:pPr>
            <a:r>
              <a:rPr lang="en-GB" altLang="ko-KR" sz="1600" dirty="0" smtClean="0">
                <a:solidFill>
                  <a:schemeClr val="tx2"/>
                </a:solidFill>
                <a:ea typeface="굴림" charset="-127"/>
              </a:rPr>
              <a:t>[Jung-hwan Hwang, Sung-</a:t>
            </a:r>
            <a:r>
              <a:rPr lang="en-GB" altLang="ko-KR" sz="1600" dirty="0" err="1" smtClean="0">
                <a:solidFill>
                  <a:schemeClr val="tx2"/>
                </a:solidFill>
                <a:ea typeface="굴림" charset="-127"/>
              </a:rPr>
              <a:t>weon</a:t>
            </a:r>
            <a:r>
              <a:rPr lang="en-GB" altLang="ko-KR" sz="1600" dirty="0" smtClean="0">
                <a:solidFill>
                  <a:schemeClr val="tx2"/>
                </a:solidFill>
                <a:ea typeface="굴림" charset="-127"/>
              </a:rPr>
              <a:t> Kang], Company [ETRI</a:t>
            </a:r>
            <a:r>
              <a:rPr lang="en-GB" altLang="ko-KR" sz="1600" baseline="30000" dirty="0" smtClean="0">
                <a:solidFill>
                  <a:schemeClr val="tx2"/>
                </a:solidFill>
                <a:ea typeface="굴림" charset="-127"/>
              </a:rPr>
              <a:t>2</a:t>
            </a:r>
            <a:r>
              <a:rPr lang="en-GB" altLang="ko-KR" sz="1600" dirty="0" smtClean="0">
                <a:solidFill>
                  <a:schemeClr val="tx2"/>
                </a:solidFill>
                <a:ea typeface="굴림" charset="-127"/>
              </a:rPr>
              <a:t>]</a:t>
            </a:r>
          </a:p>
          <a:p>
            <a:pPr algn="l">
              <a:defRPr/>
            </a:pPr>
            <a:r>
              <a:rPr lang="en-GB" altLang="ko-KR" sz="1600" dirty="0" smtClean="0">
                <a:solidFill>
                  <a:schemeClr val="tx2"/>
                </a:solidFill>
                <a:ea typeface="굴림" charset="-127"/>
              </a:rPr>
              <a:t>Address [416, Maetan-3Dong, </a:t>
            </a:r>
            <a:r>
              <a:rPr lang="en-GB" altLang="ko-KR" sz="1600" dirty="0" err="1" smtClean="0">
                <a:solidFill>
                  <a:schemeClr val="tx2"/>
                </a:solidFill>
                <a:ea typeface="굴림" charset="-127"/>
              </a:rPr>
              <a:t>Yeongtong-Gu</a:t>
            </a:r>
            <a:r>
              <a:rPr lang="en-GB" altLang="ko-KR" sz="1600" dirty="0" smtClean="0">
                <a:solidFill>
                  <a:schemeClr val="tx2"/>
                </a:solidFill>
                <a:ea typeface="굴림" charset="-127"/>
              </a:rPr>
              <a:t>, Suwon-Si, </a:t>
            </a:r>
            <a:r>
              <a:rPr lang="en-GB" altLang="ko-KR" sz="1600" dirty="0" err="1" smtClean="0">
                <a:solidFill>
                  <a:schemeClr val="tx2"/>
                </a:solidFill>
                <a:ea typeface="굴림" charset="-127"/>
              </a:rPr>
              <a:t>Gyeonggi</a:t>
            </a:r>
            <a:r>
              <a:rPr lang="en-GB" altLang="ko-KR" sz="1600" dirty="0" smtClean="0">
                <a:solidFill>
                  <a:schemeClr val="tx2"/>
                </a:solidFill>
                <a:ea typeface="굴림" charset="-127"/>
              </a:rPr>
              <a:t>-Do, 443-742, Korea]</a:t>
            </a:r>
            <a:endParaRPr lang="en-GB" altLang="ko-KR" sz="1600" dirty="0">
              <a:solidFill>
                <a:schemeClr val="tx2"/>
              </a:solidFill>
              <a:ea typeface="굴림" charset="-127"/>
            </a:endParaRPr>
          </a:p>
          <a:p>
            <a:pPr algn="l">
              <a:defRPr/>
            </a:pPr>
            <a:r>
              <a:rPr lang="en-GB" altLang="ko-KR" sz="1600" dirty="0">
                <a:solidFill>
                  <a:schemeClr val="tx2"/>
                </a:solidFill>
                <a:ea typeface="굴림" charset="-127"/>
              </a:rPr>
              <a:t>Voice:[+82-10-9349-9845], FAX: </a:t>
            </a:r>
            <a:r>
              <a:rPr lang="en-GB" altLang="ko-KR" sz="1600" dirty="0">
                <a:solidFill>
                  <a:srgbClr val="0D0D0D"/>
                </a:solidFill>
                <a:ea typeface="굴림" charset="-127"/>
              </a:rPr>
              <a:t>[+82-31-279-2441</a:t>
            </a:r>
            <a:r>
              <a:rPr lang="en-GB" altLang="ko-KR" sz="1600" dirty="0">
                <a:solidFill>
                  <a:schemeClr val="tx2"/>
                </a:solidFill>
                <a:ea typeface="굴림" charset="-127"/>
              </a:rPr>
              <a:t>], E-Mail:[shannon.park@samsung.com]</a:t>
            </a:r>
          </a:p>
          <a:p>
            <a:pPr algn="l" eaLnBrk="1" hangingPunct="1">
              <a:buFontTx/>
              <a:buAutoNum type="arabicParenBoth"/>
              <a:defRPr/>
            </a:pPr>
            <a:r>
              <a:rPr lang="en-US" altLang="ko-KR" sz="1000" dirty="0" smtClean="0">
                <a:solidFill>
                  <a:srgbClr val="000000"/>
                </a:solidFill>
                <a:ea typeface="Arial Unicode MS" pitchFamily="50" charset="-127"/>
                <a:cs typeface="Arial Unicode MS" pitchFamily="50" charset="-127"/>
              </a:rPr>
              <a:t>{416, Maetan-3dong, </a:t>
            </a:r>
            <a:r>
              <a:rPr lang="en-US" altLang="ko-KR" sz="1000" dirty="0" err="1" smtClean="0">
                <a:solidFill>
                  <a:srgbClr val="000000"/>
                </a:solidFill>
                <a:ea typeface="Arial Unicode MS" pitchFamily="50" charset="-127"/>
                <a:cs typeface="Arial Unicode MS" pitchFamily="50" charset="-127"/>
              </a:rPr>
              <a:t>Yeongtong-gu</a:t>
            </a:r>
            <a:r>
              <a:rPr lang="en-US" altLang="ko-KR" sz="1000" dirty="0" smtClean="0">
                <a:solidFill>
                  <a:srgbClr val="000000"/>
                </a:solidFill>
                <a:ea typeface="Arial Unicode MS" pitchFamily="50" charset="-127"/>
                <a:cs typeface="Arial Unicode MS" pitchFamily="50" charset="-127"/>
              </a:rPr>
              <a:t>, Suwon-</a:t>
            </a:r>
            <a:r>
              <a:rPr lang="en-US" altLang="ko-KR" sz="1000" dirty="0" err="1" smtClean="0">
                <a:solidFill>
                  <a:srgbClr val="000000"/>
                </a:solidFill>
                <a:ea typeface="Arial Unicode MS" pitchFamily="50" charset="-127"/>
                <a:cs typeface="Arial Unicode MS" pitchFamily="50" charset="-127"/>
              </a:rPr>
              <a:t>si</a:t>
            </a:r>
            <a:r>
              <a:rPr lang="en-US" altLang="ko-KR" sz="1000" dirty="0" smtClean="0">
                <a:solidFill>
                  <a:srgbClr val="000000"/>
                </a:solidFill>
                <a:ea typeface="Arial Unicode MS" pitchFamily="50" charset="-127"/>
                <a:cs typeface="Arial Unicode MS" pitchFamily="50" charset="-127"/>
              </a:rPr>
              <a:t>, </a:t>
            </a:r>
            <a:r>
              <a:rPr lang="en-US" altLang="ko-KR" sz="1000" dirty="0" err="1" smtClean="0">
                <a:solidFill>
                  <a:srgbClr val="000000"/>
                </a:solidFill>
                <a:ea typeface="Arial Unicode MS" pitchFamily="50" charset="-127"/>
                <a:cs typeface="Arial Unicode MS" pitchFamily="50" charset="-127"/>
              </a:rPr>
              <a:t>Gyeonggi</a:t>
            </a:r>
            <a:r>
              <a:rPr lang="en-US" altLang="ko-KR" sz="1000" dirty="0" smtClean="0">
                <a:solidFill>
                  <a:srgbClr val="000000"/>
                </a:solidFill>
                <a:ea typeface="Arial Unicode MS" pitchFamily="50" charset="-127"/>
                <a:cs typeface="Arial Unicode MS" pitchFamily="50" charset="-127"/>
              </a:rPr>
              <a:t>-do, 443-742, South Korea}{+82-31-279-4960}{ </a:t>
            </a:r>
            <a:r>
              <a:rPr lang="en-US" altLang="ko-KR" sz="1000" dirty="0" smtClean="0">
                <a:solidFill>
                  <a:srgbClr val="000000"/>
                </a:solidFill>
                <a:ea typeface="Arial Unicode MS" pitchFamily="50" charset="-127"/>
                <a:cs typeface="Arial Unicode MS" pitchFamily="50" charset="-127"/>
                <a:hlinkClick r:id="rId2"/>
              </a:rPr>
              <a:t>etwon@samsung.com</a:t>
            </a:r>
            <a:r>
              <a:rPr lang="en-US" altLang="ko-KR" sz="1000" dirty="0" smtClean="0">
                <a:solidFill>
                  <a:srgbClr val="000000"/>
                </a:solidFill>
                <a:ea typeface="Arial Unicode MS" pitchFamily="50" charset="-127"/>
                <a:cs typeface="Arial Unicode MS" pitchFamily="50" charset="-127"/>
              </a:rPr>
              <a:t> }</a:t>
            </a:r>
          </a:p>
          <a:p>
            <a:pPr algn="l" eaLnBrk="1" hangingPunct="1">
              <a:buFontTx/>
              <a:buAutoNum type="arabicParenBoth"/>
              <a:defRPr/>
            </a:pPr>
            <a:r>
              <a:rPr lang="en-US" altLang="ko-KR" sz="1000" dirty="0" smtClean="0">
                <a:solidFill>
                  <a:srgbClr val="000000"/>
                </a:solidFill>
                <a:ea typeface="Arial Unicode MS" pitchFamily="50" charset="-127"/>
                <a:cs typeface="Arial Unicode MS" pitchFamily="50" charset="-127"/>
              </a:rPr>
              <a:t>{</a:t>
            </a:r>
            <a:r>
              <a:rPr lang="en-US" altLang="ko-KR" sz="1000" dirty="0">
                <a:solidFill>
                  <a:srgbClr val="000000"/>
                </a:solidFill>
                <a:ea typeface="Arial Unicode MS" pitchFamily="50" charset="-127"/>
                <a:cs typeface="Arial Unicode MS" pitchFamily="50" charset="-127"/>
              </a:rPr>
              <a:t>138 </a:t>
            </a:r>
            <a:r>
              <a:rPr lang="en-US" altLang="ko-KR" sz="1000" dirty="0" err="1">
                <a:solidFill>
                  <a:srgbClr val="000000"/>
                </a:solidFill>
                <a:ea typeface="Arial Unicode MS" pitchFamily="50" charset="-127"/>
                <a:cs typeface="Arial Unicode MS" pitchFamily="50" charset="-127"/>
              </a:rPr>
              <a:t>Gajeong-ro</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Yuseong-gu</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Deajeon</a:t>
            </a:r>
            <a:r>
              <a:rPr lang="en-US" altLang="ko-KR" sz="1000" dirty="0">
                <a:solidFill>
                  <a:srgbClr val="000000"/>
                </a:solidFill>
                <a:ea typeface="Arial Unicode MS" pitchFamily="50" charset="-127"/>
                <a:cs typeface="Arial Unicode MS" pitchFamily="50" charset="-127"/>
              </a:rPr>
              <a:t>, 305-700, South Korea} {+82-42-860-5625}{ </a:t>
            </a:r>
            <a:r>
              <a:rPr lang="en-US" altLang="ko-KR" sz="1000" dirty="0">
                <a:solidFill>
                  <a:srgbClr val="000000"/>
                </a:solidFill>
                <a:ea typeface="Arial Unicode MS" pitchFamily="50" charset="-127"/>
                <a:cs typeface="Arial Unicode MS" pitchFamily="50" charset="-127"/>
                <a:hlinkClick r:id="rId3"/>
              </a:rPr>
              <a:t>jhhwang@etri.re.kr</a:t>
            </a:r>
            <a:r>
              <a:rPr lang="en-US" altLang="ko-KR" sz="1000" dirty="0">
                <a:solidFill>
                  <a:srgbClr val="000000"/>
                </a:solidFill>
                <a:ea typeface="Arial Unicode MS" pitchFamily="50" charset="-127"/>
                <a:cs typeface="Arial Unicode MS" pitchFamily="50" charset="-127"/>
              </a:rPr>
              <a:t> </a:t>
            </a:r>
            <a:r>
              <a:rPr lang="en-US" altLang="ko-KR" sz="1000" dirty="0" smtClean="0">
                <a:solidFill>
                  <a:srgbClr val="000000"/>
                </a:solidFill>
                <a:ea typeface="Arial Unicode MS" pitchFamily="50" charset="-127"/>
                <a:cs typeface="Arial Unicode MS" pitchFamily="50" charset="-127"/>
              </a:rPr>
              <a:t>}</a:t>
            </a:r>
            <a:r>
              <a:rPr lang="en-GB" altLang="ko-KR" sz="1600" dirty="0" smtClean="0">
                <a:solidFill>
                  <a:schemeClr val="tx2"/>
                </a:solidFill>
                <a:ea typeface="굴림" charset="-127"/>
              </a:rPr>
              <a:t>	</a:t>
            </a:r>
          </a:p>
          <a:p>
            <a:pPr algn="l">
              <a:spcBef>
                <a:spcPts val="600"/>
              </a:spcBef>
              <a:spcAft>
                <a:spcPts val="600"/>
              </a:spcAft>
              <a:defRPr/>
            </a:pPr>
            <a:r>
              <a:rPr lang="en-GB" altLang="ko-KR" sz="1600" b="1" dirty="0" smtClean="0">
                <a:solidFill>
                  <a:schemeClr val="tx2"/>
                </a:solidFill>
                <a:ea typeface="굴림" charset="-127"/>
              </a:rPr>
              <a:t>Re</a:t>
            </a:r>
            <a:r>
              <a:rPr lang="en-GB" altLang="ko-KR" sz="1600" b="1" dirty="0">
                <a:solidFill>
                  <a:schemeClr val="tx2"/>
                </a:solidFill>
                <a:ea typeface="굴림" charset="-127"/>
              </a:rPr>
              <a:t>:</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Response to IEEE 802.15.6 Sponsor Ballot 1 Comments</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smtClean="0">
                <a:solidFill>
                  <a:schemeClr val="tx2"/>
                </a:solidFill>
                <a:ea typeface="굴림" charset="-127"/>
              </a:rPr>
              <a:t>Abstract</a:t>
            </a:r>
            <a:r>
              <a:rPr lang="en-GB" altLang="ko-KR" sz="1600" b="1" dirty="0">
                <a:solidFill>
                  <a:schemeClr val="tx2"/>
                </a:solidFill>
                <a:ea typeface="굴림" charset="-127"/>
              </a:rPr>
              <a:t>:</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US" altLang="ko-KR" sz="1600" dirty="0">
                <a:solidFill>
                  <a:schemeClr val="tx2"/>
                </a:solidFill>
              </a:rPr>
              <a:t>This document proposes several resolutions for Clause </a:t>
            </a:r>
            <a:r>
              <a:rPr lang="en-US" altLang="ko-KR" sz="1600" dirty="0" smtClean="0">
                <a:solidFill>
                  <a:schemeClr val="tx2"/>
                </a:solidFill>
              </a:rPr>
              <a:t>11 </a:t>
            </a:r>
            <a:r>
              <a:rPr lang="en-US" altLang="ko-KR" sz="1600" dirty="0">
                <a:solidFill>
                  <a:schemeClr val="tx2"/>
                </a:solidFill>
              </a:rPr>
              <a:t>of Sponsor Ballot 1</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a:solidFill>
                  <a:schemeClr val="tx2"/>
                </a:solidFill>
                <a:ea typeface="굴림" charset="-127"/>
              </a:rPr>
              <a:t>Purpose: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For discussion by IEEE 802.15 TG6</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Notice:</a:t>
            </a:r>
            <a:r>
              <a:rPr lang="en-GB"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defRPr/>
            </a:pPr>
            <a:r>
              <a:rPr lang="en-GB" altLang="ko-KR" sz="1600" b="1" dirty="0">
                <a:solidFill>
                  <a:schemeClr val="tx2"/>
                </a:solidFill>
                <a:ea typeface="굴림" charset="-127"/>
              </a:rPr>
              <a:t>Release:</a:t>
            </a:r>
            <a:r>
              <a:rPr lang="en-GB"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14339"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14340" name="슬라이드 번호 개체 틀 5"/>
          <p:cNvSpPr>
            <a:spLocks noGrp="1"/>
          </p:cNvSpPr>
          <p:nvPr>
            <p:ph type="sldNum" sz="quarter" idx="12"/>
          </p:nvPr>
        </p:nvSpPr>
        <p:spPr>
          <a:noFill/>
        </p:spPr>
        <p:txBody>
          <a:bodyPr/>
          <a:lstStyle/>
          <a:p>
            <a:r>
              <a:rPr lang="en-GB" altLang="ko-KR" smtClean="0">
                <a:ea typeface="굴림" pitchFamily="50" charset="-127"/>
              </a:rPr>
              <a:t>Slide </a:t>
            </a:r>
            <a:fld id="{BA002AC1-A307-4020-B337-7D1822B85C97}" type="slidenum">
              <a:rPr lang="en-GB" altLang="ko-KR" smtClean="0">
                <a:ea typeface="굴림" pitchFamily="50" charset="-127"/>
              </a:rPr>
              <a:pPr/>
              <a:t>1</a:t>
            </a:fld>
            <a:endParaRPr lang="en-GB" altLang="ko-KR" smtClean="0">
              <a:ea typeface="굴림" pitchFamily="50" charset="-127"/>
            </a:endParaRPr>
          </a:p>
        </p:txBody>
      </p:sp>
      <p:sp>
        <p:nvSpPr>
          <p:cNvPr id="14341"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22885" y="692696"/>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CID-179</a:t>
            </a:r>
            <a:endParaRPr lang="en-US" altLang="ko-KR" sz="3900" dirty="0">
              <a:solidFill>
                <a:srgbClr val="000000"/>
              </a:solidFill>
              <a:latin typeface="Arial" pitchFamily="34" charset="0"/>
              <a:ea typeface="굴림" pitchFamily="50" charset="-127"/>
            </a:endParaRPr>
          </a:p>
        </p:txBody>
      </p:sp>
      <p:sp>
        <p:nvSpPr>
          <p:cNvPr id="6146" name="Rectangle 2"/>
          <p:cNvSpPr>
            <a:spLocks noGrp="1" noChangeArrowheads="1"/>
          </p:cNvSpPr>
          <p:nvPr>
            <p:ph type="body" idx="1"/>
          </p:nvPr>
        </p:nvSpPr>
        <p:spPr>
          <a:xfrm>
            <a:off x="210027" y="1268760"/>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The phrase "</a:t>
            </a:r>
            <a:r>
              <a:rPr lang="en-US" altLang="ko-KR" sz="1400" dirty="0" smtClean="0">
                <a:solidFill>
                  <a:srgbClr val="0070C0"/>
                </a:solidFill>
                <a:latin typeface="georgia" pitchFamily="18" charset="0"/>
                <a:ea typeface="굴림" pitchFamily="50" charset="-127"/>
              </a:rPr>
              <a:t>The radiation power to the human body </a:t>
            </a:r>
            <a:r>
              <a:rPr lang="en-US" altLang="ko-KR" sz="1400" dirty="0" smtClean="0">
                <a:solidFill>
                  <a:srgbClr val="000000"/>
                </a:solidFill>
                <a:latin typeface="georgia" pitchFamily="18" charset="0"/>
                <a:ea typeface="굴림" pitchFamily="50" charset="-127"/>
              </a:rPr>
              <a:t>.." is ambiguous.  This phrase (including measurement methodology) must be fully explained and understood so members of the medical device industry can make the appropriate conversions as required to evaluate compliance to ANSI/AAMI PC69 Annex M (Correlation between levels of test voltages used in the standard and radiated field strengths).  The qualitative phrase "</a:t>
            </a:r>
            <a:r>
              <a:rPr lang="en-US" altLang="ko-KR" sz="1400" dirty="0" smtClean="0">
                <a:latin typeface="georgia" pitchFamily="18" charset="0"/>
                <a:ea typeface="굴림" pitchFamily="50" charset="-127"/>
              </a:rPr>
              <a:t>to protect the safety for the human body</a:t>
            </a:r>
            <a:r>
              <a:rPr lang="en-US" altLang="ko-KR" sz="1400" dirty="0" smtClean="0">
                <a:solidFill>
                  <a:srgbClr val="000000"/>
                </a:solidFill>
                <a:latin typeface="georgia" pitchFamily="18" charset="0"/>
                <a:ea typeface="굴림" pitchFamily="50" charset="-127"/>
              </a:rPr>
              <a:t>" in sub-clause 11.8.2 is not sufficient to ensure patient safety.  IEEE legal staff (Legal review for P802.15.6_D01, Michelle Turner, 2 Nov. 2010; posted to STDS-802-15-BAN reflector on 11 Nov. 2010) advised "... Further, if the proper transmit power is a matter of concern, it should be discussed further with members of the implantable medical device industry to determine an appropriate transmit power level."  Concerns of the active implantable medical device industry are summarized in document IEEE 802.15-11-0533-01-0006.</a:t>
            </a:r>
          </a:p>
          <a:p>
            <a:pPr marL="0" indent="0">
              <a:lnSpc>
                <a:spcPct val="95000"/>
              </a:lnSpc>
              <a:spcBef>
                <a:spcPct val="0"/>
              </a:spcBef>
              <a:buNone/>
            </a:pPr>
            <a:endParaRPr lang="en-US" altLang="ko-KR" sz="1400" dirty="0" smtClean="0">
              <a:solidFill>
                <a:srgbClr val="000000"/>
              </a:solidFill>
              <a:latin typeface="georgia" pitchFamily="18" charset="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The related discussion with </a:t>
            </a:r>
            <a:r>
              <a:rPr lang="en-US" altLang="ko-KR" sz="1400" dirty="0" err="1" smtClean="0">
                <a:solidFill>
                  <a:srgbClr val="000000"/>
                </a:solidFill>
                <a:latin typeface="georgia" pitchFamily="18" charset="0"/>
                <a:ea typeface="굴림" pitchFamily="50" charset="-127"/>
              </a:rPr>
              <a:t>AdvaMed</a:t>
            </a:r>
            <a:r>
              <a:rPr lang="en-US" altLang="ko-KR" sz="1400" dirty="0" smtClean="0">
                <a:solidFill>
                  <a:srgbClr val="000000"/>
                </a:solidFill>
                <a:latin typeface="georgia" pitchFamily="18" charset="0"/>
                <a:ea typeface="굴림" pitchFamily="50" charset="-127"/>
              </a:rPr>
              <a:t> to establish maximum output power levels and an appropriate spectral mask is not yet complete (three conference calls held to date).  The minutes from the last conference call are documented in IEEE P802.15-11-0441-00-0006.  The proposed resolution is to remove clause 11 and any text referencing this clause from the draft standard, with the HBC mode potentially being further considered in a new Study Group or Task Group.  This action would provide </a:t>
            </a:r>
            <a:r>
              <a:rPr lang="en-US" altLang="ko-KR" sz="1400" dirty="0" err="1" smtClean="0">
                <a:solidFill>
                  <a:srgbClr val="000000"/>
                </a:solidFill>
                <a:latin typeface="georgia" pitchFamily="18" charset="0"/>
                <a:ea typeface="굴림" pitchFamily="50" charset="-127"/>
              </a:rPr>
              <a:t>AdvaMed</a:t>
            </a:r>
            <a:r>
              <a:rPr lang="en-US" altLang="ko-KR" sz="1400" dirty="0" smtClean="0">
                <a:solidFill>
                  <a:srgbClr val="000000"/>
                </a:solidFill>
                <a:latin typeface="georgia" pitchFamily="18" charset="0"/>
                <a:ea typeface="굴림" pitchFamily="50" charset="-127"/>
              </a:rPr>
              <a:t> members and HBC proponents additional time to analyze potential degradation of medical device operation (due to EMI produced by HBC), without delaying approval of IEEE 802.15.6 and its other modes.  As an alternative, HBC proponents could agree to meet with representatives of the active implantable medical device industry as suggested on slide 16 of IEEE 802.15-11-0533-01-0006.</a:t>
            </a:r>
            <a:endParaRPr lang="en-US" altLang="ko-KR" sz="1400" dirty="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10</a:t>
            </a:fld>
            <a:endParaRPr lang="en-GB"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22885" y="692696"/>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CID-179</a:t>
            </a:r>
            <a:endParaRPr lang="en-US" altLang="ko-KR" sz="3900" dirty="0">
              <a:solidFill>
                <a:srgbClr val="000000"/>
              </a:solidFill>
              <a:latin typeface="Arial" pitchFamily="34" charset="0"/>
              <a:ea typeface="굴림" pitchFamily="50" charset="-127"/>
            </a:endParaRPr>
          </a:p>
        </p:txBody>
      </p:sp>
      <p:sp>
        <p:nvSpPr>
          <p:cNvPr id="6146" name="Rectangle 2"/>
          <p:cNvSpPr>
            <a:spLocks noGrp="1" noChangeArrowheads="1"/>
          </p:cNvSpPr>
          <p:nvPr>
            <p:ph type="body" idx="1"/>
          </p:nvPr>
        </p:nvSpPr>
        <p:spPr>
          <a:xfrm>
            <a:off x="210027" y="1268760"/>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 </a:t>
            </a:r>
            <a:r>
              <a:rPr lang="en-US" altLang="ko-KR" sz="2400" dirty="0">
                <a:solidFill>
                  <a:srgbClr val="000000"/>
                </a:solidFill>
                <a:latin typeface="georgia" pitchFamily="18" charset="0"/>
                <a:ea typeface="굴림" pitchFamily="50" charset="-127"/>
              </a:rPr>
              <a:t>Status: </a:t>
            </a:r>
            <a:r>
              <a:rPr lang="en-US" altLang="ko-KR" sz="2400" dirty="0" smtClean="0">
                <a:solidFill>
                  <a:srgbClr val="000000"/>
                </a:solidFill>
                <a:latin typeface="georgia" pitchFamily="18" charset="0"/>
                <a:ea typeface="굴림" pitchFamily="50" charset="-127"/>
              </a:rPr>
              <a:t>Defer to 10/4 teleconference</a:t>
            </a:r>
          </a:p>
          <a:p>
            <a:pPr marL="411480" lvl="1" indent="-308610">
              <a:lnSpc>
                <a:spcPct val="95000"/>
              </a:lnSpc>
              <a:spcBef>
                <a:spcPct val="0"/>
              </a:spcBef>
              <a:buClr>
                <a:srgbClr val="000000"/>
              </a:buClr>
              <a:buFontTx/>
              <a:buChar char="•"/>
            </a:pP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 </a:t>
            </a:r>
            <a:r>
              <a:rPr lang="en-US" altLang="ko-KR" sz="2400" dirty="0" smtClean="0">
                <a:solidFill>
                  <a:srgbClr val="FF0000"/>
                </a:solidFill>
                <a:latin typeface="georgia" pitchFamily="18" charset="0"/>
                <a:ea typeface="굴림" pitchFamily="50" charset="-127"/>
              </a:rPr>
              <a:t>Reject</a:t>
            </a:r>
          </a:p>
          <a:p>
            <a:pPr marL="0" lvl="1" indent="0">
              <a:lnSpc>
                <a:spcPct val="95000"/>
              </a:lnSpc>
              <a:spcBef>
                <a:spcPct val="0"/>
              </a:spcBef>
              <a:buClr>
                <a:srgbClr val="000000"/>
              </a:buClr>
              <a:buNone/>
            </a:pPr>
            <a:r>
              <a:rPr lang="en-US" altLang="ko-KR" sz="1400" dirty="0" smtClean="0">
                <a:solidFill>
                  <a:srgbClr val="FF0000"/>
                </a:solidFill>
                <a:latin typeface="georgia" pitchFamily="18" charset="0"/>
                <a:ea typeface="굴림" pitchFamily="50" charset="-127"/>
                <a:cs typeface="+mn-cs"/>
              </a:rPr>
              <a:t>- The </a:t>
            </a:r>
            <a:r>
              <a:rPr lang="en-US" altLang="ko-KR" sz="1400" dirty="0" err="1" smtClean="0">
                <a:solidFill>
                  <a:srgbClr val="FF0000"/>
                </a:solidFill>
                <a:latin typeface="georgia" pitchFamily="18" charset="0"/>
                <a:ea typeface="굴림" pitchFamily="50" charset="-127"/>
                <a:cs typeface="+mn-cs"/>
              </a:rPr>
              <a:t>Tx</a:t>
            </a:r>
            <a:r>
              <a:rPr lang="en-US" altLang="ko-KR" sz="1400" dirty="0" smtClean="0">
                <a:solidFill>
                  <a:srgbClr val="FF0000"/>
                </a:solidFill>
                <a:latin typeface="georgia" pitchFamily="18" charset="0"/>
                <a:ea typeface="굴림" pitchFamily="50" charset="-127"/>
                <a:cs typeface="+mn-cs"/>
              </a:rPr>
              <a:t> spectral mask will be edited to have more out-of-band rejection </a:t>
            </a:r>
            <a:r>
              <a:rPr lang="en-US" altLang="ko-KR" sz="1400" dirty="0" smtClean="0">
                <a:solidFill>
                  <a:srgbClr val="FF0000"/>
                </a:solidFill>
                <a:latin typeface="georgia" pitchFamily="18" charset="0"/>
                <a:ea typeface="굴림" pitchFamily="50" charset="-127"/>
              </a:rPr>
              <a:t>to prevent potential interference with signals from medical devices.</a:t>
            </a:r>
          </a:p>
          <a:p>
            <a:pPr marL="0" lvl="1" indent="0">
              <a:lnSpc>
                <a:spcPct val="95000"/>
              </a:lnSpc>
              <a:spcBef>
                <a:spcPct val="0"/>
              </a:spcBef>
              <a:buClr>
                <a:srgbClr val="000000"/>
              </a:buClr>
              <a:buNone/>
            </a:pPr>
            <a:endParaRPr lang="en-US" altLang="ko-KR" sz="1400" dirty="0" smtClean="0">
              <a:solidFill>
                <a:srgbClr val="FF0000"/>
              </a:solidFill>
              <a:latin typeface="georgia" pitchFamily="18" charset="0"/>
              <a:ea typeface="굴림" pitchFamily="50" charset="-127"/>
              <a:cs typeface="+mn-cs"/>
            </a:endParaRPr>
          </a:p>
          <a:p>
            <a:pPr marL="0" lvl="1" indent="0">
              <a:lnSpc>
                <a:spcPct val="95000"/>
              </a:lnSpc>
              <a:spcBef>
                <a:spcPct val="0"/>
              </a:spcBef>
              <a:buClr>
                <a:srgbClr val="000000"/>
              </a:buClr>
              <a:buFontTx/>
              <a:buChar char="-"/>
            </a:pPr>
            <a:r>
              <a:rPr lang="en-US" altLang="ko-KR" sz="1400" dirty="0" smtClean="0">
                <a:solidFill>
                  <a:srgbClr val="FF0000"/>
                </a:solidFill>
                <a:latin typeface="georgia" pitchFamily="18" charset="0"/>
                <a:ea typeface="굴림" pitchFamily="50" charset="-127"/>
                <a:cs typeface="+mn-cs"/>
              </a:rPr>
              <a:t> Also, the meaning of  the radiation power will be clarified as editing a relevant sentence of section 11.8.2</a:t>
            </a:r>
            <a:r>
              <a:rPr lang="en-US" altLang="ko-KR" sz="1400" dirty="0" smtClean="0">
                <a:solidFill>
                  <a:srgbClr val="FF0000"/>
                </a:solidFill>
                <a:latin typeface="georgia" pitchFamily="18" charset="0"/>
                <a:ea typeface="굴림" pitchFamily="50" charset="-127"/>
                <a:cs typeface="+mn-cs"/>
              </a:rPr>
              <a:t>. (refer CID 180)</a:t>
            </a:r>
            <a:endParaRPr lang="en-US" altLang="ko-KR" sz="1400" dirty="0" smtClean="0">
              <a:solidFill>
                <a:srgbClr val="FF0000"/>
              </a:solidFill>
              <a:latin typeface="georgia" pitchFamily="18" charset="0"/>
              <a:ea typeface="굴림" pitchFamily="50" charset="-127"/>
              <a:cs typeface="+mn-cs"/>
            </a:endParaRPr>
          </a:p>
          <a:p>
            <a:pPr marL="0" lvl="1" indent="0">
              <a:lnSpc>
                <a:spcPct val="95000"/>
              </a:lnSpc>
              <a:spcBef>
                <a:spcPct val="0"/>
              </a:spcBef>
              <a:buClr>
                <a:srgbClr val="000000"/>
              </a:buClr>
              <a:buNone/>
            </a:pPr>
            <a:r>
              <a:rPr lang="en-US" altLang="ko-KR" sz="1400" dirty="0" smtClean="0">
                <a:solidFill>
                  <a:srgbClr val="FF0000"/>
                </a:solidFill>
                <a:latin typeface="georgia" pitchFamily="18" charset="0"/>
                <a:ea typeface="굴림" pitchFamily="50" charset="-127"/>
                <a:cs typeface="+mn-cs"/>
              </a:rPr>
              <a:t>     “ The radiation power from the human body shall be less than -36 </a:t>
            </a:r>
            <a:r>
              <a:rPr lang="en-US" altLang="ko-KR" sz="1400" dirty="0" err="1" smtClean="0">
                <a:solidFill>
                  <a:srgbClr val="FF0000"/>
                </a:solidFill>
                <a:latin typeface="georgia" pitchFamily="18" charset="0"/>
                <a:ea typeface="굴림" pitchFamily="50" charset="-127"/>
                <a:cs typeface="+mn-cs"/>
              </a:rPr>
              <a:t>dBm</a:t>
            </a:r>
            <a:r>
              <a:rPr lang="en-US" altLang="ko-KR" sz="1400" dirty="0" smtClean="0">
                <a:solidFill>
                  <a:srgbClr val="FF0000"/>
                </a:solidFill>
                <a:latin typeface="georgia" pitchFamily="18" charset="0"/>
                <a:ea typeface="굴림" pitchFamily="50" charset="-127"/>
                <a:cs typeface="+mn-cs"/>
              </a:rPr>
              <a:t> as total power in the operating </a:t>
            </a:r>
          </a:p>
          <a:p>
            <a:pPr marL="0" lvl="1" indent="0">
              <a:lnSpc>
                <a:spcPct val="95000"/>
              </a:lnSpc>
              <a:spcBef>
                <a:spcPct val="0"/>
              </a:spcBef>
              <a:buClr>
                <a:srgbClr val="000000"/>
              </a:buClr>
              <a:buNone/>
            </a:pPr>
            <a:r>
              <a:rPr lang="en-US" altLang="ko-KR" sz="1400" dirty="0" smtClean="0">
                <a:solidFill>
                  <a:srgbClr val="FF0000"/>
                </a:solidFill>
                <a:latin typeface="georgia" pitchFamily="18" charset="0"/>
                <a:ea typeface="굴림" pitchFamily="50" charset="-127"/>
                <a:cs typeface="+mn-cs"/>
              </a:rPr>
              <a:t>       band”</a:t>
            </a:r>
          </a:p>
          <a:p>
            <a:pPr marL="0" lvl="1" indent="0">
              <a:lnSpc>
                <a:spcPct val="95000"/>
              </a:lnSpc>
              <a:spcBef>
                <a:spcPct val="0"/>
              </a:spcBef>
              <a:buClr>
                <a:srgbClr val="000000"/>
              </a:buClr>
              <a:buNone/>
            </a:pPr>
            <a:r>
              <a:rPr lang="en-US" altLang="ko-KR" sz="1400" dirty="0" smtClean="0">
                <a:solidFill>
                  <a:srgbClr val="FF0000"/>
                </a:solidFill>
                <a:latin typeface="georgia" pitchFamily="18" charset="0"/>
                <a:ea typeface="굴림" pitchFamily="50" charset="-127"/>
                <a:cs typeface="+mn-cs"/>
              </a:rPr>
              <a:t>       will be replaced with</a:t>
            </a:r>
          </a:p>
          <a:p>
            <a:pPr marL="0" lvl="1" indent="0">
              <a:lnSpc>
                <a:spcPct val="95000"/>
              </a:lnSpc>
              <a:spcBef>
                <a:spcPct val="0"/>
              </a:spcBef>
              <a:buClr>
                <a:srgbClr val="000000"/>
              </a:buClr>
              <a:buNone/>
            </a:pPr>
            <a:r>
              <a:rPr lang="en-US" altLang="ko-KR" sz="1400" dirty="0" smtClean="0">
                <a:solidFill>
                  <a:srgbClr val="FF0000"/>
                </a:solidFill>
                <a:latin typeface="georgia" pitchFamily="18" charset="0"/>
                <a:ea typeface="굴림" pitchFamily="50" charset="-127"/>
                <a:cs typeface="+mn-cs"/>
              </a:rPr>
              <a:t>      “ The radiation power at 3 meters from the electrode in the air shall be less than -36 </a:t>
            </a:r>
            <a:r>
              <a:rPr lang="en-US" altLang="ko-KR" sz="1400" dirty="0" err="1" smtClean="0">
                <a:solidFill>
                  <a:srgbClr val="FF0000"/>
                </a:solidFill>
                <a:latin typeface="georgia" pitchFamily="18" charset="0"/>
                <a:ea typeface="굴림" pitchFamily="50" charset="-127"/>
                <a:cs typeface="+mn-cs"/>
              </a:rPr>
              <a:t>dBm</a:t>
            </a:r>
            <a:r>
              <a:rPr lang="en-US" altLang="ko-KR" sz="1400" dirty="0" smtClean="0">
                <a:solidFill>
                  <a:srgbClr val="FF0000"/>
                </a:solidFill>
                <a:latin typeface="georgia" pitchFamily="18" charset="0"/>
                <a:ea typeface="굴림" pitchFamily="50" charset="-127"/>
                <a:cs typeface="+mn-cs"/>
              </a:rPr>
              <a:t> as total power in </a:t>
            </a:r>
          </a:p>
          <a:p>
            <a:pPr marL="0" lvl="1" indent="0">
              <a:lnSpc>
                <a:spcPct val="95000"/>
              </a:lnSpc>
              <a:spcBef>
                <a:spcPct val="0"/>
              </a:spcBef>
              <a:buClr>
                <a:srgbClr val="000000"/>
              </a:buClr>
              <a:buNone/>
            </a:pPr>
            <a:r>
              <a:rPr lang="en-US" altLang="ko-KR" sz="1400" dirty="0" smtClean="0">
                <a:solidFill>
                  <a:srgbClr val="FF0000"/>
                </a:solidFill>
                <a:latin typeface="georgia" pitchFamily="18" charset="0"/>
                <a:ea typeface="굴림" pitchFamily="50" charset="-127"/>
                <a:cs typeface="+mn-cs"/>
              </a:rPr>
              <a:t>       the operation band.  </a:t>
            </a:r>
          </a:p>
          <a:p>
            <a:pPr marL="0" lvl="1" indent="0">
              <a:lnSpc>
                <a:spcPct val="95000"/>
              </a:lnSpc>
              <a:spcBef>
                <a:spcPct val="0"/>
              </a:spcBef>
              <a:buClr>
                <a:srgbClr val="000000"/>
              </a:buClr>
              <a:buNone/>
            </a:pPr>
            <a:endParaRPr lang="en-US" altLang="ko-KR" sz="1400" dirty="0" smtClean="0">
              <a:solidFill>
                <a:srgbClr val="FF0000"/>
              </a:solidFill>
              <a:latin typeface="georgia" pitchFamily="18" charset="0"/>
              <a:ea typeface="굴림" pitchFamily="50" charset="-127"/>
              <a:cs typeface="+mn-cs"/>
            </a:endParaRPr>
          </a:p>
          <a:p>
            <a:pPr marL="411480" lvl="1" indent="-308610">
              <a:lnSpc>
                <a:spcPct val="95000"/>
              </a:lnSpc>
              <a:spcBef>
                <a:spcPct val="0"/>
              </a:spcBef>
              <a:buClr>
                <a:srgbClr val="000000"/>
              </a:buClr>
              <a:buNone/>
            </a:pPr>
            <a:endParaRPr lang="en-US" altLang="ko-KR" dirty="0">
              <a:solidFill>
                <a:srgbClr val="FF0000"/>
              </a:solidFill>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11</a:t>
            </a:fld>
            <a:endParaRPr lang="en-GB"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22885" y="87784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CID-184</a:t>
            </a:r>
          </a:p>
        </p:txBody>
      </p:sp>
      <p:sp>
        <p:nvSpPr>
          <p:cNvPr id="13314"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mj-lt"/>
                <a:ea typeface="+mj-ea"/>
              </a:rPr>
              <a:t>Comment</a:t>
            </a:r>
            <a:r>
              <a:rPr lang="en-US" altLang="ko-KR" sz="2400" dirty="0" smtClean="0">
                <a:solidFill>
                  <a:srgbClr val="000000"/>
                </a:solidFill>
                <a:latin typeface="+mj-lt"/>
                <a:ea typeface="+mj-ea"/>
              </a:rPr>
              <a:t>:</a:t>
            </a:r>
          </a:p>
          <a:p>
            <a:pPr marL="0" lvl="1" indent="0">
              <a:lnSpc>
                <a:spcPct val="95000"/>
              </a:lnSpc>
              <a:spcBef>
                <a:spcPct val="0"/>
              </a:spcBef>
              <a:buClr>
                <a:srgbClr val="000000"/>
              </a:buClr>
              <a:buNone/>
            </a:pPr>
            <a:r>
              <a:rPr lang="en-US" altLang="ko-KR" sz="2000" dirty="0" smtClean="0">
                <a:latin typeface="+mj-lt"/>
                <a:ea typeface="+mj-ea"/>
              </a:rPr>
              <a:t>“Current radio specification for HBC PHY only specify receiver sensitivity requirements; which is not adequate to guarantee a receiver quality as mentioned in Section 1.2 of the draft related to the reliability, co-existence  and </a:t>
            </a:r>
            <a:r>
              <a:rPr lang="en-US" altLang="ko-KR" sz="2000" dirty="0" err="1" smtClean="0">
                <a:latin typeface="+mj-lt"/>
                <a:ea typeface="+mj-ea"/>
              </a:rPr>
              <a:t>QoS</a:t>
            </a:r>
            <a:r>
              <a:rPr lang="en-US" altLang="ko-KR" sz="2000" dirty="0" smtClean="0">
                <a:latin typeface="+mj-lt"/>
                <a:ea typeface="+mj-ea"/>
              </a:rPr>
              <a:t> of devices used in or around a body”</a:t>
            </a: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Commenter’s Resolution: </a:t>
            </a:r>
          </a:p>
          <a:p>
            <a:pPr marL="0" lvl="1" indent="0">
              <a:lnSpc>
                <a:spcPct val="95000"/>
              </a:lnSpc>
              <a:spcBef>
                <a:spcPct val="0"/>
              </a:spcBef>
              <a:buClr>
                <a:srgbClr val="000000"/>
              </a:buClr>
              <a:buNone/>
            </a:pPr>
            <a:r>
              <a:rPr lang="en-US" altLang="ko-KR" sz="2000" dirty="0" smtClean="0">
                <a:latin typeface="+mj-lt"/>
                <a:ea typeface="+mj-ea"/>
              </a:rPr>
              <a:t>“Enhance radio specifications by including Rx specifications for adjacent/alternate channel rejection, blocking , </a:t>
            </a:r>
            <a:r>
              <a:rPr lang="en-US" altLang="ko-KR" sz="2000" dirty="0" err="1" smtClean="0">
                <a:latin typeface="+mj-lt"/>
                <a:ea typeface="+mj-ea"/>
              </a:rPr>
              <a:t>intermodulation</a:t>
            </a:r>
            <a:r>
              <a:rPr lang="en-US" altLang="ko-KR" sz="2000" dirty="0" smtClean="0">
                <a:latin typeface="+mj-lt"/>
                <a:ea typeface="+mj-ea"/>
              </a:rPr>
              <a:t> and/or co-channel specifications”</a:t>
            </a:r>
            <a:endParaRPr lang="en-US" altLang="ko-KR" sz="2400" dirty="0" smtClean="0">
              <a:latin typeface="+mj-lt"/>
              <a:ea typeface="+mj-ea"/>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Recommend </a:t>
            </a:r>
            <a:r>
              <a:rPr lang="en-US" altLang="ko-KR" sz="2400" dirty="0">
                <a:solidFill>
                  <a:srgbClr val="000000"/>
                </a:solidFill>
                <a:latin typeface="+mj-lt"/>
                <a:ea typeface="+mj-ea"/>
              </a:rPr>
              <a:t>to Revise</a:t>
            </a:r>
            <a:r>
              <a:rPr lang="en-US" altLang="ko-KR" sz="2400" dirty="0" smtClean="0">
                <a:solidFill>
                  <a:srgbClr val="000000"/>
                </a:solidFill>
                <a:latin typeface="+mj-lt"/>
                <a:ea typeface="+mj-ea"/>
              </a:rPr>
              <a:t>:</a:t>
            </a:r>
          </a:p>
          <a:p>
            <a:pPr marL="411480" lvl="1" indent="-308610">
              <a:lnSpc>
                <a:spcPct val="95000"/>
              </a:lnSpc>
              <a:spcBef>
                <a:spcPct val="0"/>
              </a:spcBef>
              <a:buClr>
                <a:srgbClr val="000000"/>
              </a:buClr>
              <a:buNone/>
            </a:pPr>
            <a:r>
              <a:rPr lang="en-US" altLang="ko-KR" sz="2400" dirty="0" smtClean="0">
                <a:solidFill>
                  <a:srgbClr val="000000"/>
                </a:solidFill>
                <a:latin typeface="+mj-lt"/>
                <a:ea typeface="+mj-ea"/>
              </a:rPr>
              <a:t>Delete one of two HBC(EFC) bands, 21 MHz or 32 MHz</a:t>
            </a: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a:t>
            </a: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The </a:t>
            </a:r>
            <a:r>
              <a:rPr lang="en-US" altLang="ko-KR" sz="2000" dirty="0" smtClean="0">
                <a:solidFill>
                  <a:srgbClr val="0070C0"/>
                </a:solidFill>
                <a:latin typeface="georgia" pitchFamily="18" charset="0"/>
                <a:ea typeface="굴림" pitchFamily="50" charset="-127"/>
              </a:rPr>
              <a:t>32MHz</a:t>
            </a:r>
            <a:r>
              <a:rPr lang="en-US" altLang="ko-KR" sz="2000" dirty="0" smtClean="0">
                <a:solidFill>
                  <a:srgbClr val="000000"/>
                </a:solidFill>
                <a:latin typeface="georgia" pitchFamily="18" charset="0"/>
                <a:ea typeface="굴림" pitchFamily="50" charset="-127"/>
              </a:rPr>
              <a:t> band will be deleted from Clause 11</a:t>
            </a:r>
            <a:endParaRPr lang="en-US" altLang="ko-KR" sz="2000" dirty="0" smtClean="0">
              <a:solidFill>
                <a:srgbClr val="000000"/>
              </a:solidFill>
              <a:latin typeface="georgia" pitchFamily="18" charset="0"/>
              <a:ea typeface="굴림" pitchFamily="50" charset="-127"/>
            </a:endParaRP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Remove all description, table, or figure related to the </a:t>
            </a:r>
            <a:r>
              <a:rPr lang="en-US" altLang="ko-KR" sz="2000" dirty="0" smtClean="0">
                <a:solidFill>
                  <a:srgbClr val="000000"/>
                </a:solidFill>
                <a:latin typeface="georgia" pitchFamily="18" charset="0"/>
                <a:ea typeface="굴림" pitchFamily="50" charset="-127"/>
              </a:rPr>
              <a:t>32MHz band</a:t>
            </a:r>
            <a:endParaRPr lang="en-US" altLang="ko-KR" sz="2000" dirty="0" smtClean="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12</a:t>
            </a:fld>
            <a:endParaRPr lang="en-GB"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CID-79</a:t>
            </a:r>
            <a:endParaRPr lang="en-US" altLang="ko-KR" sz="3900" dirty="0">
              <a:solidFill>
                <a:srgbClr val="000000"/>
              </a:solidFill>
              <a:latin typeface="Arial" pitchFamily="34" charset="0"/>
              <a:ea typeface="굴림" pitchFamily="50" charset="-127"/>
            </a:endParaRPr>
          </a:p>
        </p:txBody>
      </p:sp>
      <p:sp>
        <p:nvSpPr>
          <p:cNvPr id="3074" name="Rectangle 2"/>
          <p:cNvSpPr>
            <a:spLocks noGrp="1" noChangeArrowheads="1"/>
          </p:cNvSpPr>
          <p:nvPr>
            <p:ph type="body" idx="1"/>
          </p:nvPr>
        </p:nvSpPr>
        <p:spPr>
          <a:xfrm>
            <a:off x="222885" y="1556792"/>
            <a:ext cx="8698230" cy="4824536"/>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The HBC PHY is outside the scope of the 802.15 TG6 PAR.  The Human Body Communication Physical Layer is not a wireless technology.  As described by Annex C, the HBC PHY uses the human body as a conductive media for data communication.  As such, the HBC PHY is outside the scope of the 802.15 TG6 PAR which defines "a standard for short range, wireless communication in the vicinity of, or inside, a human body".  The sponsor ballot invitation states that "One of the responsibilities as a balloter is to ensure that the scope off the draft is within the scope of the work authorized by the PAR</a:t>
            </a:r>
          </a:p>
          <a:p>
            <a:pPr marL="0" indent="0">
              <a:lnSpc>
                <a:spcPct val="95000"/>
              </a:lnSpc>
              <a:spcBef>
                <a:spcPct val="0"/>
              </a:spcBef>
              <a:buNone/>
            </a:pPr>
            <a:endParaRPr lang="en-US" altLang="ko-KR" sz="1400"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Remove the Human Body Communication PHY from the draft to preserve the scope of the 802.15 TG6 PAR.  Delete clause 11 and annex C.</a:t>
            </a:r>
          </a:p>
          <a:p>
            <a:pPr marL="0" indent="0">
              <a:lnSpc>
                <a:spcPct val="95000"/>
              </a:lnSpc>
              <a:spcBef>
                <a:spcPct val="0"/>
              </a:spcBef>
              <a:buNone/>
            </a:pPr>
            <a:endParaRPr lang="en-US" altLang="ko-KR" sz="2000"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 Status: Defer to 10/4 teleconference</a:t>
            </a:r>
          </a:p>
          <a:p>
            <a:pPr marL="411480" lvl="1" indent="-308610">
              <a:lnSpc>
                <a:spcPct val="95000"/>
              </a:lnSpc>
              <a:spcBef>
                <a:spcPct val="0"/>
              </a:spcBef>
              <a:buClr>
                <a:srgbClr val="000000"/>
              </a:buClr>
              <a:buFontTx/>
              <a:buChar char="•"/>
            </a:pP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 </a:t>
            </a:r>
            <a:r>
              <a:rPr lang="en-US" altLang="ko-KR" sz="2400" dirty="0" smtClean="0">
                <a:solidFill>
                  <a:srgbClr val="FF0000"/>
                </a:solidFill>
                <a:latin typeface="georgia" pitchFamily="18" charset="0"/>
                <a:ea typeface="굴림" pitchFamily="50" charset="-127"/>
              </a:rPr>
              <a:t>Reject</a:t>
            </a:r>
            <a:endParaRPr lang="en-US" altLang="ko-KR" dirty="0">
              <a:solidFill>
                <a:srgbClr val="FF0000"/>
              </a:solidFill>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2</a:t>
            </a:fld>
            <a:endParaRPr lang="en-GB"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2885" y="692696"/>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CID-79</a:t>
            </a:r>
            <a:endParaRPr lang="en-US" altLang="ko-KR" sz="3900" dirty="0">
              <a:solidFill>
                <a:srgbClr val="000000"/>
              </a:solidFill>
              <a:latin typeface="Arial" pitchFamily="34"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52" name="Rectangle 5"/>
          <p:cNvSpPr>
            <a:spLocks noChangeArrowheads="1"/>
          </p:cNvSpPr>
          <p:nvPr/>
        </p:nvSpPr>
        <p:spPr bwMode="auto">
          <a:xfrm>
            <a:off x="-36512" y="1857364"/>
            <a:ext cx="9001156" cy="5244044"/>
          </a:xfrm>
          <a:prstGeom prst="rect">
            <a:avLst/>
          </a:prstGeom>
          <a:noFill/>
          <a:ln w="19050" algn="ctr">
            <a:noFill/>
            <a:miter lim="800000"/>
            <a:headEnd/>
            <a:tailEnd/>
          </a:ln>
        </p:spPr>
        <p:txBody>
          <a:bodyPr lIns="0" rIns="0"/>
          <a:lstStyle/>
          <a:p>
            <a:pPr marL="534988" lvl="1" indent="-355600" algn="l">
              <a:lnSpc>
                <a:spcPct val="130000"/>
              </a:lnSpc>
              <a:buFont typeface="Wingdings" pitchFamily="2" charset="2"/>
              <a:buChar char="Ø"/>
              <a:tabLst>
                <a:tab pos="534988" algn="l"/>
              </a:tabLst>
            </a:pPr>
            <a:r>
              <a:rPr lang="en-US" altLang="ko-KR" sz="1800" b="1" dirty="0" smtClean="0">
                <a:latin typeface="Arial" charset="0"/>
                <a:ea typeface="굴림" pitchFamily="50" charset="-127"/>
              </a:rPr>
              <a:t>HBC is not basically different from wireless communication in the fact that both use field-coupling between transmitter and receiver.</a:t>
            </a:r>
          </a:p>
          <a:p>
            <a:pPr marL="534988" lvl="1" indent="-355600" algn="l">
              <a:lnSpc>
                <a:spcPct val="130000"/>
              </a:lnSpc>
              <a:buFont typeface="Wingdings" pitchFamily="2" charset="2"/>
              <a:buChar char="Ø"/>
              <a:tabLst>
                <a:tab pos="534988" algn="l"/>
              </a:tabLst>
            </a:pPr>
            <a:endParaRPr lang="en-US" altLang="ko-KR" sz="1800" b="1" dirty="0" smtClean="0">
              <a:latin typeface="Arial" charset="0"/>
              <a:ea typeface="굴림" pitchFamily="50" charset="-127"/>
            </a:endParaRPr>
          </a:p>
          <a:p>
            <a:pPr marL="534988" lvl="1" indent="-355600" algn="l">
              <a:lnSpc>
                <a:spcPct val="130000"/>
              </a:lnSpc>
              <a:buFont typeface="Wingdings" pitchFamily="2" charset="2"/>
              <a:buChar char="Ø"/>
              <a:tabLst>
                <a:tab pos="534988" algn="l"/>
              </a:tabLst>
            </a:pPr>
            <a:endParaRPr lang="en-US" altLang="ko-KR" sz="1800" b="1" dirty="0" smtClean="0">
              <a:latin typeface="Arial" charset="0"/>
              <a:ea typeface="굴림" pitchFamily="50" charset="-127"/>
            </a:endParaRPr>
          </a:p>
          <a:p>
            <a:pPr marL="534988" lvl="1" indent="-355600" algn="l">
              <a:lnSpc>
                <a:spcPct val="130000"/>
              </a:lnSpc>
              <a:buFont typeface="Wingdings" pitchFamily="2" charset="2"/>
              <a:buChar char="Ø"/>
              <a:tabLst>
                <a:tab pos="534988" algn="l"/>
              </a:tabLst>
            </a:pPr>
            <a:endParaRPr lang="en-US" altLang="ko-KR" sz="1800" b="1" dirty="0" smtClean="0">
              <a:latin typeface="Arial" charset="0"/>
              <a:ea typeface="굴림" pitchFamily="50" charset="-127"/>
            </a:endParaRPr>
          </a:p>
          <a:p>
            <a:pPr marL="534988" lvl="1" indent="-355600" algn="l">
              <a:lnSpc>
                <a:spcPct val="130000"/>
              </a:lnSpc>
              <a:buFont typeface="Wingdings" pitchFamily="2" charset="2"/>
              <a:buChar char="Ø"/>
              <a:tabLst>
                <a:tab pos="534988" algn="l"/>
              </a:tabLst>
            </a:pPr>
            <a:endParaRPr lang="en-US" altLang="ko-KR" sz="1800" b="1" dirty="0" smtClean="0">
              <a:latin typeface="Arial" charset="0"/>
              <a:ea typeface="굴림" pitchFamily="50" charset="-127"/>
            </a:endParaRPr>
          </a:p>
          <a:p>
            <a:pPr marL="534988" lvl="1" indent="-355600" algn="l">
              <a:lnSpc>
                <a:spcPct val="130000"/>
              </a:lnSpc>
              <a:buFont typeface="Wingdings" pitchFamily="2" charset="2"/>
              <a:buChar char="Ø"/>
              <a:tabLst>
                <a:tab pos="534988" algn="l"/>
              </a:tabLst>
            </a:pPr>
            <a:endParaRPr lang="en-US" altLang="ko-KR" sz="1800" b="1" dirty="0" smtClean="0">
              <a:latin typeface="Arial" charset="0"/>
              <a:ea typeface="굴림" pitchFamily="50" charset="-127"/>
            </a:endParaRPr>
          </a:p>
          <a:p>
            <a:pPr marL="534988" lvl="1" indent="-355600" algn="l">
              <a:lnSpc>
                <a:spcPct val="130000"/>
              </a:lnSpc>
              <a:buFont typeface="Wingdings" pitchFamily="2" charset="2"/>
              <a:buChar char="Ø"/>
              <a:tabLst>
                <a:tab pos="534988" algn="l"/>
              </a:tabLst>
            </a:pPr>
            <a:endParaRPr lang="en-US" altLang="ko-KR" sz="1800" b="1" dirty="0" smtClean="0">
              <a:latin typeface="Arial" charset="0"/>
              <a:ea typeface="굴림" pitchFamily="50" charset="-127"/>
            </a:endParaRPr>
          </a:p>
          <a:p>
            <a:pPr marL="534988" lvl="1" indent="-355600" algn="l">
              <a:lnSpc>
                <a:spcPct val="130000"/>
              </a:lnSpc>
              <a:buFont typeface="Wingdings" pitchFamily="2" charset="2"/>
              <a:buChar char="Ø"/>
              <a:tabLst>
                <a:tab pos="534988" algn="l"/>
              </a:tabLst>
            </a:pPr>
            <a:endParaRPr lang="en-US" altLang="ko-KR" sz="1800" b="1" dirty="0" smtClean="0">
              <a:latin typeface="Arial" charset="0"/>
              <a:ea typeface="굴림" pitchFamily="50" charset="-127"/>
            </a:endParaRPr>
          </a:p>
        </p:txBody>
      </p:sp>
      <p:grpSp>
        <p:nvGrpSpPr>
          <p:cNvPr id="54" name="그룹 53"/>
          <p:cNvGrpSpPr/>
          <p:nvPr/>
        </p:nvGrpSpPr>
        <p:grpSpPr>
          <a:xfrm>
            <a:off x="3721123" y="3357562"/>
            <a:ext cx="4314827" cy="2143140"/>
            <a:chOff x="4143372" y="2000240"/>
            <a:chExt cx="4314827" cy="2143140"/>
          </a:xfrm>
        </p:grpSpPr>
        <p:pic>
          <p:nvPicPr>
            <p:cNvPr id="55" name="Picture 2"/>
            <p:cNvPicPr>
              <a:picLocks noChangeAspect="1" noChangeArrowheads="1"/>
            </p:cNvPicPr>
            <p:nvPr/>
          </p:nvPicPr>
          <p:blipFill>
            <a:blip r:embed="rId2" cstate="print"/>
            <a:srcRect/>
            <a:stretch>
              <a:fillRect/>
            </a:stretch>
          </p:blipFill>
          <p:spPr bwMode="auto">
            <a:xfrm>
              <a:off x="4143372" y="2000240"/>
              <a:ext cx="4314827" cy="1825896"/>
            </a:xfrm>
            <a:prstGeom prst="rect">
              <a:avLst/>
            </a:prstGeom>
            <a:noFill/>
            <a:ln w="9525">
              <a:noFill/>
              <a:miter lim="800000"/>
              <a:headEnd/>
              <a:tailEnd/>
            </a:ln>
          </p:spPr>
        </p:pic>
        <p:sp>
          <p:nvSpPr>
            <p:cNvPr id="56" name="모서리가 둥근 직사각형 55"/>
            <p:cNvSpPr/>
            <p:nvPr/>
          </p:nvSpPr>
          <p:spPr bwMode="auto">
            <a:xfrm>
              <a:off x="5857884" y="3714752"/>
              <a:ext cx="1143008" cy="428628"/>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266700" marR="0" lvl="0" indent="-266700" algn="ctr" defTabSz="914400" rtl="0" eaLnBrk="0" fontAlgn="ctr" latinLnBrk="0" hangingPunct="0">
                <a:lnSpc>
                  <a:spcPct val="140000"/>
                </a:lnSpc>
                <a:spcBef>
                  <a:spcPct val="0"/>
                </a:spcBef>
                <a:spcAft>
                  <a:spcPct val="0"/>
                </a:spcAft>
                <a:buClrTx/>
                <a:buSzTx/>
                <a:buFontTx/>
                <a:buNone/>
                <a:tabLst/>
                <a:defRPr/>
              </a:pPr>
              <a:r>
                <a:rPr kumimoji="0" lang="en-US" altLang="ko-KR" sz="1600" b="1" i="0" u="none" strike="noStrike" kern="0" cap="none" spc="0" normalizeH="0" baseline="0" noProof="0" dirty="0" smtClean="0">
                  <a:ln>
                    <a:noFill/>
                  </a:ln>
                  <a:solidFill>
                    <a:srgbClr val="2D2DB9"/>
                  </a:solidFill>
                  <a:effectLst/>
                  <a:uLnTx/>
                  <a:uFillTx/>
                  <a:latin typeface="Arial" pitchFamily="34" charset="0"/>
                  <a:cs typeface="Arial" pitchFamily="34" charset="0"/>
                </a:rPr>
                <a:t>HBC [5]</a:t>
              </a:r>
              <a:endParaRPr kumimoji="0" lang="ko-KR" altLang="en-US" sz="1600" b="1" i="0" u="none" strike="noStrike" kern="0" cap="none" spc="0" normalizeH="0" baseline="0" noProof="0" dirty="0" smtClean="0">
                <a:ln>
                  <a:noFill/>
                </a:ln>
                <a:solidFill>
                  <a:srgbClr val="2D2DB9"/>
                </a:solidFill>
                <a:effectLst/>
                <a:uLnTx/>
                <a:uFillTx/>
                <a:latin typeface="Arial" pitchFamily="34" charset="0"/>
                <a:cs typeface="Arial" pitchFamily="34" charset="0"/>
              </a:endParaRPr>
            </a:p>
          </p:txBody>
        </p:sp>
        <p:sp>
          <p:nvSpPr>
            <p:cNvPr id="57" name="TextBox 56"/>
            <p:cNvSpPr txBox="1"/>
            <p:nvPr/>
          </p:nvSpPr>
          <p:spPr>
            <a:xfrm>
              <a:off x="5429256" y="3429000"/>
              <a:ext cx="2044149" cy="43704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smtClean="0">
                  <a:ln>
                    <a:noFill/>
                  </a:ln>
                  <a:solidFill>
                    <a:srgbClr val="FF0000"/>
                  </a:solidFill>
                  <a:effectLst/>
                  <a:uLnTx/>
                  <a:uFillTx/>
                  <a:latin typeface="Arial" pitchFamily="34" charset="0"/>
                  <a:cs typeface="Arial" pitchFamily="34" charset="0"/>
                </a:rPr>
                <a:t>Near-field coupling</a:t>
              </a:r>
              <a:endParaRPr kumimoji="0" lang="ko-KR" altLang="en-US" sz="1600" b="1" i="0" u="none" strike="noStrike" kern="0" cap="none" spc="0" normalizeH="0" baseline="0" noProof="0" dirty="0">
                <a:ln>
                  <a:noFill/>
                </a:ln>
                <a:solidFill>
                  <a:srgbClr val="FF0000"/>
                </a:solidFill>
                <a:effectLst/>
                <a:uLnTx/>
                <a:uFillTx/>
                <a:latin typeface="Arial" pitchFamily="34" charset="0"/>
                <a:cs typeface="Arial" pitchFamily="34" charset="0"/>
              </a:endParaRPr>
            </a:p>
          </p:txBody>
        </p:sp>
        <p:sp>
          <p:nvSpPr>
            <p:cNvPr id="58" name="TextBox 57"/>
            <p:cNvSpPr txBox="1"/>
            <p:nvPr/>
          </p:nvSpPr>
          <p:spPr>
            <a:xfrm>
              <a:off x="5786446" y="2078003"/>
              <a:ext cx="1220206" cy="3508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(Human body)</a:t>
              </a:r>
              <a:endParaRPr kumimoji="0" lang="ko-KR" altLang="en-US" sz="12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grpSp>
      <p:grpSp>
        <p:nvGrpSpPr>
          <p:cNvPr id="59" name="그룹 58"/>
          <p:cNvGrpSpPr/>
          <p:nvPr/>
        </p:nvGrpSpPr>
        <p:grpSpPr>
          <a:xfrm>
            <a:off x="1035026" y="3143248"/>
            <a:ext cx="2857520" cy="2357454"/>
            <a:chOff x="1357290" y="1714488"/>
            <a:chExt cx="2857520" cy="2357454"/>
          </a:xfrm>
        </p:grpSpPr>
        <p:sp>
          <p:nvSpPr>
            <p:cNvPr id="60" name="모서리가 둥근 직사각형 59"/>
            <p:cNvSpPr/>
            <p:nvPr/>
          </p:nvSpPr>
          <p:spPr bwMode="auto">
            <a:xfrm>
              <a:off x="2071670" y="3643314"/>
              <a:ext cx="1143008" cy="428628"/>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266700" marR="0" lvl="0" indent="-266700" algn="ctr" defTabSz="914400" rtl="0" eaLnBrk="0" fontAlgn="ctr" latinLnBrk="0" hangingPunct="0">
                <a:lnSpc>
                  <a:spcPct val="140000"/>
                </a:lnSpc>
                <a:spcBef>
                  <a:spcPct val="0"/>
                </a:spcBef>
                <a:spcAft>
                  <a:spcPct val="0"/>
                </a:spcAft>
                <a:buClrTx/>
                <a:buSzTx/>
                <a:buFontTx/>
                <a:buNone/>
                <a:tabLst/>
                <a:defRPr/>
              </a:pPr>
              <a:r>
                <a:rPr kumimoji="0" lang="en-US" altLang="ko-KR" sz="1600" b="1" i="0" u="none" strike="noStrike" kern="0" cap="none" spc="0" normalizeH="0" baseline="0" noProof="0" dirty="0" smtClean="0">
                  <a:ln>
                    <a:noFill/>
                  </a:ln>
                  <a:solidFill>
                    <a:srgbClr val="2D2DB9"/>
                  </a:solidFill>
                  <a:effectLst/>
                  <a:uLnTx/>
                  <a:uFillTx/>
                  <a:latin typeface="Arial" pitchFamily="34" charset="0"/>
                  <a:cs typeface="Arial" pitchFamily="34" charset="0"/>
                </a:rPr>
                <a:t>Wireless communication</a:t>
              </a:r>
              <a:endParaRPr kumimoji="0" lang="ko-KR" altLang="en-US" sz="1600" b="1" i="0" u="none" strike="noStrike" kern="0" cap="none" spc="0" normalizeH="0" baseline="0" noProof="0" dirty="0" smtClean="0">
                <a:ln>
                  <a:noFill/>
                </a:ln>
                <a:solidFill>
                  <a:srgbClr val="2D2DB9"/>
                </a:solidFill>
                <a:effectLst/>
                <a:uLnTx/>
                <a:uFillTx/>
                <a:latin typeface="Arial" pitchFamily="34" charset="0"/>
                <a:cs typeface="Arial" pitchFamily="34" charset="0"/>
              </a:endParaRPr>
            </a:p>
          </p:txBody>
        </p:sp>
        <p:pic>
          <p:nvPicPr>
            <p:cNvPr id="61" name="Picture 1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357290" y="1714488"/>
              <a:ext cx="2376487" cy="2225675"/>
            </a:xfrm>
            <a:prstGeom prst="rect">
              <a:avLst/>
            </a:prstGeom>
            <a:noFill/>
            <a:ln w="101600">
              <a:noFill/>
              <a:miter lim="800000"/>
              <a:headEnd/>
              <a:tailEnd/>
            </a:ln>
          </p:spPr>
        </p:pic>
        <p:sp>
          <p:nvSpPr>
            <p:cNvPr id="62" name="TextBox 61"/>
            <p:cNvSpPr txBox="1"/>
            <p:nvPr/>
          </p:nvSpPr>
          <p:spPr>
            <a:xfrm>
              <a:off x="2306915" y="2786058"/>
              <a:ext cx="1907895" cy="78175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smtClean="0">
                  <a:ln>
                    <a:noFill/>
                  </a:ln>
                  <a:solidFill>
                    <a:srgbClr val="FF0000"/>
                  </a:solidFill>
                  <a:effectLst/>
                  <a:uLnTx/>
                  <a:uFillTx/>
                  <a:latin typeface="Arial" pitchFamily="34" charset="0"/>
                  <a:cs typeface="Arial" pitchFamily="34" charset="0"/>
                </a:rPr>
                <a:t>Far-field coupling</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smtClean="0">
                  <a:ln>
                    <a:noFill/>
                  </a:ln>
                  <a:solidFill>
                    <a:srgbClr val="FF0000"/>
                  </a:solidFill>
                  <a:effectLst/>
                  <a:uLnTx/>
                  <a:uFillTx/>
                  <a:latin typeface="Arial" pitchFamily="34" charset="0"/>
                  <a:cs typeface="Arial" pitchFamily="34" charset="0"/>
                </a:rPr>
                <a:t>(Propagation)</a:t>
              </a:r>
              <a:endParaRPr kumimoji="0" lang="ko-KR" altLang="en-US" sz="1600" b="1" i="0" u="none" strike="noStrike" kern="0" cap="none" spc="0" normalizeH="0" baseline="0" noProof="0" dirty="0">
                <a:ln>
                  <a:noFill/>
                </a:ln>
                <a:solidFill>
                  <a:srgbClr val="FF0000"/>
                </a:solidFill>
                <a:effectLst/>
                <a:uLnTx/>
                <a:uFillTx/>
                <a:latin typeface="Arial" pitchFamily="34" charset="0"/>
                <a:cs typeface="Arial" pitchFamily="34" charset="0"/>
              </a:endParaRPr>
            </a:p>
          </p:txBody>
        </p:sp>
      </p:grpSp>
      <p:sp>
        <p:nvSpPr>
          <p:cNvPr id="28" name="슬라이드 번호 개체 틀 27"/>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3</a:t>
            </a:fld>
            <a:endParaRPr lang="en-GB"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2885" y="692696"/>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CID-79</a:t>
            </a:r>
            <a:endParaRPr lang="en-US" altLang="ko-KR" sz="3900" dirty="0">
              <a:solidFill>
                <a:srgbClr val="000000"/>
              </a:solidFill>
              <a:latin typeface="Arial" pitchFamily="34"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pic>
        <p:nvPicPr>
          <p:cNvPr id="28" name="Picture 4"/>
          <p:cNvPicPr>
            <a:picLocks noChangeAspect="1" noChangeArrowheads="1"/>
          </p:cNvPicPr>
          <p:nvPr/>
        </p:nvPicPr>
        <p:blipFill>
          <a:blip r:embed="rId3" cstate="print"/>
          <a:srcRect/>
          <a:stretch>
            <a:fillRect/>
          </a:stretch>
        </p:blipFill>
        <p:spPr bwMode="auto">
          <a:xfrm>
            <a:off x="749656" y="2643182"/>
            <a:ext cx="3574078" cy="2143140"/>
          </a:xfrm>
          <a:prstGeom prst="rect">
            <a:avLst/>
          </a:prstGeom>
          <a:noFill/>
          <a:ln w="9525">
            <a:noFill/>
            <a:miter lim="800000"/>
            <a:headEnd/>
            <a:tailEnd/>
          </a:ln>
        </p:spPr>
      </p:pic>
      <p:pic>
        <p:nvPicPr>
          <p:cNvPr id="29" name="Picture 2"/>
          <p:cNvPicPr>
            <a:picLocks noChangeAspect="1" noChangeArrowheads="1"/>
          </p:cNvPicPr>
          <p:nvPr/>
        </p:nvPicPr>
        <p:blipFill>
          <a:blip r:embed="rId4" cstate="print"/>
          <a:srcRect/>
          <a:stretch>
            <a:fillRect/>
          </a:stretch>
        </p:blipFill>
        <p:spPr bwMode="auto">
          <a:xfrm>
            <a:off x="717744" y="2672601"/>
            <a:ext cx="895891" cy="1553935"/>
          </a:xfrm>
          <a:prstGeom prst="rect">
            <a:avLst/>
          </a:prstGeom>
          <a:noFill/>
          <a:ln w="9525">
            <a:noFill/>
            <a:miter lim="800000"/>
            <a:headEnd/>
            <a:tailEnd/>
          </a:ln>
        </p:spPr>
      </p:pic>
      <p:sp>
        <p:nvSpPr>
          <p:cNvPr id="30" name="직사각형 29"/>
          <p:cNvSpPr/>
          <p:nvPr/>
        </p:nvSpPr>
        <p:spPr bwMode="auto">
          <a:xfrm>
            <a:off x="357158" y="2500306"/>
            <a:ext cx="4214842" cy="2428892"/>
          </a:xfrm>
          <a:prstGeom prst="rect">
            <a:avLst/>
          </a:prstGeom>
          <a:solidFill>
            <a:srgbClr val="FFFFFF">
              <a:alpha val="49020"/>
            </a:srgbClr>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graphicFrame>
        <p:nvGraphicFramePr>
          <p:cNvPr id="31" name="Object 189"/>
          <p:cNvGraphicFramePr>
            <a:graphicFrameLocks noChangeAspect="1"/>
          </p:cNvGraphicFramePr>
          <p:nvPr/>
        </p:nvGraphicFramePr>
        <p:xfrm>
          <a:off x="678218" y="3282953"/>
          <a:ext cx="395287" cy="574675"/>
        </p:xfrm>
        <a:graphic>
          <a:graphicData uri="http://schemas.openxmlformats.org/presentationml/2006/ole">
            <p:oleObj spid="_x0000_s1026" name="Visio" r:id="rId6" imgW="250668" imgH="364460" progId="Visio.Drawing.11">
              <p:embed/>
            </p:oleObj>
          </a:graphicData>
        </a:graphic>
      </p:graphicFrame>
      <p:sp>
        <p:nvSpPr>
          <p:cNvPr id="32" name="모서리가 둥근 직사각형 31"/>
          <p:cNvSpPr/>
          <p:nvPr/>
        </p:nvSpPr>
        <p:spPr bwMode="auto">
          <a:xfrm>
            <a:off x="249590" y="3214686"/>
            <a:ext cx="500066" cy="428628"/>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266700" marR="0" indent="-266700" algn="ctr" defTabSz="914400" rtl="0" eaLnBrk="0" fontAlgn="ctr" latinLnBrk="0" hangingPunct="0">
              <a:lnSpc>
                <a:spcPct val="140000"/>
              </a:lnSpc>
              <a:spcBef>
                <a:spcPct val="0"/>
              </a:spcBef>
              <a:spcAft>
                <a:spcPct val="0"/>
              </a:spcAft>
              <a:buClrTx/>
              <a:buSzTx/>
              <a:buNone/>
              <a:tabLst/>
            </a:pPr>
            <a:r>
              <a:rPr lang="en-US" altLang="ko-KR" b="1" dirty="0" err="1" smtClean="0">
                <a:latin typeface="Arial" pitchFamily="34" charset="0"/>
                <a:cs typeface="Arial" pitchFamily="34" charset="0"/>
              </a:rPr>
              <a:t>Tx</a:t>
            </a:r>
            <a:endParaRPr kumimoji="0" lang="ko-KR" altLang="en-US" b="1" u="none" strike="noStrike" cap="none" normalizeH="0" baseline="0" dirty="0" smtClean="0">
              <a:ln>
                <a:noFill/>
              </a:ln>
              <a:latin typeface="Arial" pitchFamily="34" charset="0"/>
              <a:cs typeface="Arial" pitchFamily="34" charset="0"/>
            </a:endParaRPr>
          </a:p>
        </p:txBody>
      </p:sp>
      <p:graphicFrame>
        <p:nvGraphicFramePr>
          <p:cNvPr id="33" name="Object 204"/>
          <p:cNvGraphicFramePr>
            <a:graphicFrameLocks noChangeAspect="1"/>
          </p:cNvGraphicFramePr>
          <p:nvPr/>
        </p:nvGraphicFramePr>
        <p:xfrm>
          <a:off x="3183317" y="3214686"/>
          <a:ext cx="923925" cy="942975"/>
        </p:xfrm>
        <a:graphic>
          <a:graphicData uri="http://schemas.openxmlformats.org/presentationml/2006/ole">
            <p:oleObj spid="_x0000_s1027" name="Visio" r:id="rId7" imgW="504586" imgH="461020" progId="Visio.Drawing.11">
              <p:embed/>
            </p:oleObj>
          </a:graphicData>
        </a:graphic>
      </p:graphicFrame>
      <p:sp>
        <p:nvSpPr>
          <p:cNvPr id="34" name="모서리가 둥근 직사각형 33"/>
          <p:cNvSpPr/>
          <p:nvPr/>
        </p:nvSpPr>
        <p:spPr bwMode="auto">
          <a:xfrm>
            <a:off x="3607176" y="3214686"/>
            <a:ext cx="500066" cy="428628"/>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266700" marR="0" indent="-266700" algn="ctr" defTabSz="914400" rtl="0" eaLnBrk="0" fontAlgn="ctr" latinLnBrk="0" hangingPunct="0">
              <a:lnSpc>
                <a:spcPct val="140000"/>
              </a:lnSpc>
              <a:spcBef>
                <a:spcPct val="0"/>
              </a:spcBef>
              <a:spcAft>
                <a:spcPct val="0"/>
              </a:spcAft>
              <a:buClrTx/>
              <a:buSzTx/>
              <a:buNone/>
              <a:tabLst/>
            </a:pPr>
            <a:r>
              <a:rPr lang="en-US" altLang="ko-KR" b="1" dirty="0" smtClean="0">
                <a:latin typeface="Arial" pitchFamily="34" charset="0"/>
                <a:cs typeface="Arial" pitchFamily="34" charset="0"/>
              </a:rPr>
              <a:t>Rx</a:t>
            </a:r>
            <a:endParaRPr kumimoji="0" lang="ko-KR" altLang="en-US" b="1" u="none" strike="noStrike" cap="none" normalizeH="0" baseline="0" dirty="0" smtClean="0">
              <a:ln>
                <a:noFill/>
              </a:ln>
              <a:latin typeface="Arial" pitchFamily="34" charset="0"/>
              <a:cs typeface="Arial" pitchFamily="34" charset="0"/>
            </a:endParaRPr>
          </a:p>
        </p:txBody>
      </p:sp>
      <p:grpSp>
        <p:nvGrpSpPr>
          <p:cNvPr id="35" name="Group 132"/>
          <p:cNvGrpSpPr>
            <a:grpSpLocks/>
          </p:cNvGrpSpPr>
          <p:nvPr/>
        </p:nvGrpSpPr>
        <p:grpSpPr bwMode="auto">
          <a:xfrm>
            <a:off x="716315" y="4087818"/>
            <a:ext cx="287338" cy="198438"/>
            <a:chOff x="4617" y="3339"/>
            <a:chExt cx="181" cy="125"/>
          </a:xfrm>
        </p:grpSpPr>
        <p:sp>
          <p:nvSpPr>
            <p:cNvPr id="36" name="Line 133"/>
            <p:cNvSpPr>
              <a:spLocks noChangeShapeType="1"/>
            </p:cNvSpPr>
            <p:nvPr/>
          </p:nvSpPr>
          <p:spPr bwMode="auto">
            <a:xfrm>
              <a:off x="4617" y="3339"/>
              <a:ext cx="181" cy="0"/>
            </a:xfrm>
            <a:prstGeom prst="line">
              <a:avLst/>
            </a:prstGeom>
            <a:noFill/>
            <a:ln w="25400">
              <a:solidFill>
                <a:schemeClr val="tx1"/>
              </a:solidFill>
              <a:round/>
              <a:headEnd/>
              <a:tailEnd/>
            </a:ln>
          </p:spPr>
          <p:txBody>
            <a:bodyPr wrap="none" anchor="ctr">
              <a:spAutoFit/>
            </a:bodyPr>
            <a:lstStyle/>
            <a:p>
              <a:endParaRPr lang="ko-KR" altLang="en-US"/>
            </a:p>
          </p:txBody>
        </p:sp>
        <p:sp>
          <p:nvSpPr>
            <p:cNvPr id="37" name="Line 134"/>
            <p:cNvSpPr>
              <a:spLocks noChangeShapeType="1"/>
            </p:cNvSpPr>
            <p:nvPr/>
          </p:nvSpPr>
          <p:spPr bwMode="auto">
            <a:xfrm>
              <a:off x="4641" y="3397"/>
              <a:ext cx="132" cy="0"/>
            </a:xfrm>
            <a:prstGeom prst="line">
              <a:avLst/>
            </a:prstGeom>
            <a:noFill/>
            <a:ln w="25400">
              <a:solidFill>
                <a:schemeClr val="tx1"/>
              </a:solidFill>
              <a:round/>
              <a:headEnd/>
              <a:tailEnd/>
            </a:ln>
          </p:spPr>
          <p:txBody>
            <a:bodyPr anchor="ctr">
              <a:spAutoFit/>
            </a:bodyPr>
            <a:lstStyle/>
            <a:p>
              <a:endParaRPr lang="ko-KR" altLang="en-US"/>
            </a:p>
          </p:txBody>
        </p:sp>
        <p:sp>
          <p:nvSpPr>
            <p:cNvPr id="38" name="Line 135"/>
            <p:cNvSpPr>
              <a:spLocks noChangeShapeType="1"/>
            </p:cNvSpPr>
            <p:nvPr/>
          </p:nvSpPr>
          <p:spPr bwMode="auto">
            <a:xfrm>
              <a:off x="4674" y="3464"/>
              <a:ext cx="66" cy="0"/>
            </a:xfrm>
            <a:prstGeom prst="line">
              <a:avLst/>
            </a:prstGeom>
            <a:noFill/>
            <a:ln w="25400">
              <a:solidFill>
                <a:schemeClr val="tx1"/>
              </a:solidFill>
              <a:round/>
              <a:headEnd/>
              <a:tailEnd/>
            </a:ln>
          </p:spPr>
          <p:txBody>
            <a:bodyPr anchor="ctr">
              <a:spAutoFit/>
            </a:bodyPr>
            <a:lstStyle/>
            <a:p>
              <a:endParaRPr lang="ko-KR" altLang="en-US"/>
            </a:p>
          </p:txBody>
        </p:sp>
      </p:grpSp>
      <p:grpSp>
        <p:nvGrpSpPr>
          <p:cNvPr id="39" name="Group 132"/>
          <p:cNvGrpSpPr>
            <a:grpSpLocks/>
          </p:cNvGrpSpPr>
          <p:nvPr/>
        </p:nvGrpSpPr>
        <p:grpSpPr bwMode="auto">
          <a:xfrm>
            <a:off x="3350006" y="4087818"/>
            <a:ext cx="287338" cy="198438"/>
            <a:chOff x="4617" y="3339"/>
            <a:chExt cx="181" cy="125"/>
          </a:xfrm>
        </p:grpSpPr>
        <p:sp>
          <p:nvSpPr>
            <p:cNvPr id="40" name="Line 133"/>
            <p:cNvSpPr>
              <a:spLocks noChangeShapeType="1"/>
            </p:cNvSpPr>
            <p:nvPr/>
          </p:nvSpPr>
          <p:spPr bwMode="auto">
            <a:xfrm>
              <a:off x="4617" y="3339"/>
              <a:ext cx="181" cy="0"/>
            </a:xfrm>
            <a:prstGeom prst="line">
              <a:avLst/>
            </a:prstGeom>
            <a:noFill/>
            <a:ln w="25400">
              <a:solidFill>
                <a:schemeClr val="tx1"/>
              </a:solidFill>
              <a:round/>
              <a:headEnd/>
              <a:tailEnd/>
            </a:ln>
          </p:spPr>
          <p:txBody>
            <a:bodyPr wrap="none" anchor="ctr">
              <a:spAutoFit/>
            </a:bodyPr>
            <a:lstStyle/>
            <a:p>
              <a:endParaRPr lang="ko-KR" altLang="en-US"/>
            </a:p>
          </p:txBody>
        </p:sp>
        <p:sp>
          <p:nvSpPr>
            <p:cNvPr id="41" name="Line 134"/>
            <p:cNvSpPr>
              <a:spLocks noChangeShapeType="1"/>
            </p:cNvSpPr>
            <p:nvPr/>
          </p:nvSpPr>
          <p:spPr bwMode="auto">
            <a:xfrm>
              <a:off x="4641" y="3397"/>
              <a:ext cx="132" cy="0"/>
            </a:xfrm>
            <a:prstGeom prst="line">
              <a:avLst/>
            </a:prstGeom>
            <a:noFill/>
            <a:ln w="25400">
              <a:solidFill>
                <a:schemeClr val="tx1"/>
              </a:solidFill>
              <a:round/>
              <a:headEnd/>
              <a:tailEnd/>
            </a:ln>
          </p:spPr>
          <p:txBody>
            <a:bodyPr anchor="ctr">
              <a:spAutoFit/>
            </a:bodyPr>
            <a:lstStyle/>
            <a:p>
              <a:endParaRPr lang="ko-KR" altLang="en-US"/>
            </a:p>
          </p:txBody>
        </p:sp>
        <p:sp>
          <p:nvSpPr>
            <p:cNvPr id="42" name="Line 135"/>
            <p:cNvSpPr>
              <a:spLocks noChangeShapeType="1"/>
            </p:cNvSpPr>
            <p:nvPr/>
          </p:nvSpPr>
          <p:spPr bwMode="auto">
            <a:xfrm>
              <a:off x="4674" y="3464"/>
              <a:ext cx="66" cy="0"/>
            </a:xfrm>
            <a:prstGeom prst="line">
              <a:avLst/>
            </a:prstGeom>
            <a:noFill/>
            <a:ln w="25400">
              <a:solidFill>
                <a:schemeClr val="tx1"/>
              </a:solidFill>
              <a:round/>
              <a:headEnd/>
              <a:tailEnd/>
            </a:ln>
          </p:spPr>
          <p:txBody>
            <a:bodyPr anchor="ctr">
              <a:spAutoFit/>
            </a:bodyPr>
            <a:lstStyle/>
            <a:p>
              <a:endParaRPr lang="ko-KR" altLang="en-US"/>
            </a:p>
          </p:txBody>
        </p:sp>
      </p:grpSp>
      <p:sp>
        <p:nvSpPr>
          <p:cNvPr id="43" name="자유형 42"/>
          <p:cNvSpPr/>
          <p:nvPr/>
        </p:nvSpPr>
        <p:spPr bwMode="auto">
          <a:xfrm>
            <a:off x="849695" y="3076579"/>
            <a:ext cx="2638425" cy="1409700"/>
          </a:xfrm>
          <a:custGeom>
            <a:avLst/>
            <a:gdLst>
              <a:gd name="connsiteX0" fmla="*/ 0 w 2667000"/>
              <a:gd name="connsiteY0" fmla="*/ 238125 h 1409700"/>
              <a:gd name="connsiteX1" fmla="*/ 0 w 2667000"/>
              <a:gd name="connsiteY1" fmla="*/ 38100 h 1409700"/>
              <a:gd name="connsiteX2" fmla="*/ 438150 w 2667000"/>
              <a:gd name="connsiteY2" fmla="*/ 38100 h 1409700"/>
              <a:gd name="connsiteX3" fmla="*/ 438150 w 2667000"/>
              <a:gd name="connsiteY3" fmla="*/ 1409700 h 1409700"/>
              <a:gd name="connsiteX4" fmla="*/ 2133600 w 2667000"/>
              <a:gd name="connsiteY4" fmla="*/ 1409700 h 1409700"/>
              <a:gd name="connsiteX5" fmla="*/ 2133600 w 2667000"/>
              <a:gd name="connsiteY5" fmla="*/ 0 h 1409700"/>
              <a:gd name="connsiteX6" fmla="*/ 2667000 w 2667000"/>
              <a:gd name="connsiteY6" fmla="*/ 0 h 1409700"/>
              <a:gd name="connsiteX7" fmla="*/ 2667000 w 2667000"/>
              <a:gd name="connsiteY7" fmla="*/ 142875 h 1409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67000" h="1409700">
                <a:moveTo>
                  <a:pt x="0" y="238125"/>
                </a:moveTo>
                <a:lnTo>
                  <a:pt x="0" y="38100"/>
                </a:lnTo>
                <a:lnTo>
                  <a:pt x="438150" y="38100"/>
                </a:lnTo>
                <a:lnTo>
                  <a:pt x="438150" y="1409700"/>
                </a:lnTo>
                <a:lnTo>
                  <a:pt x="2133600" y="1409700"/>
                </a:lnTo>
                <a:lnTo>
                  <a:pt x="2133600" y="0"/>
                </a:lnTo>
                <a:lnTo>
                  <a:pt x="2667000" y="0"/>
                </a:lnTo>
                <a:lnTo>
                  <a:pt x="2667000" y="142875"/>
                </a:lnTo>
              </a:path>
            </a:pathLst>
          </a:custGeom>
          <a:no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sp>
        <p:nvSpPr>
          <p:cNvPr id="44" name="자유형 43"/>
          <p:cNvSpPr/>
          <p:nvPr/>
        </p:nvSpPr>
        <p:spPr bwMode="auto">
          <a:xfrm>
            <a:off x="849695" y="3657604"/>
            <a:ext cx="0" cy="428625"/>
          </a:xfrm>
          <a:custGeom>
            <a:avLst/>
            <a:gdLst>
              <a:gd name="connsiteX0" fmla="*/ 0 w 0"/>
              <a:gd name="connsiteY0" fmla="*/ 0 h 428625"/>
              <a:gd name="connsiteX1" fmla="*/ 0 w 0"/>
              <a:gd name="connsiteY1" fmla="*/ 428625 h 428625"/>
            </a:gdLst>
            <a:ahLst/>
            <a:cxnLst>
              <a:cxn ang="0">
                <a:pos x="connsiteX0" y="connsiteY0"/>
              </a:cxn>
              <a:cxn ang="0">
                <a:pos x="connsiteX1" y="connsiteY1"/>
              </a:cxn>
            </a:cxnLst>
            <a:rect l="l" t="t" r="r" b="b"/>
            <a:pathLst>
              <a:path h="428625">
                <a:moveTo>
                  <a:pt x="0" y="0"/>
                </a:moveTo>
                <a:lnTo>
                  <a:pt x="0" y="428625"/>
                </a:lnTo>
              </a:path>
            </a:pathLst>
          </a:custGeom>
          <a:gradFill rotWithShape="1">
            <a:gsLst>
              <a:gs pos="0">
                <a:srgbClr val="FFFFFF"/>
              </a:gs>
              <a:gs pos="100000">
                <a:srgbClr val="99CCFF"/>
              </a:gs>
            </a:gsLst>
            <a:lin ang="2700000" scaled="1"/>
          </a:gra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sp>
        <p:nvSpPr>
          <p:cNvPr id="45" name="자유형 44"/>
          <p:cNvSpPr/>
          <p:nvPr/>
        </p:nvSpPr>
        <p:spPr bwMode="auto">
          <a:xfrm flipH="1">
            <a:off x="3442426" y="3824293"/>
            <a:ext cx="45719" cy="252412"/>
          </a:xfrm>
          <a:custGeom>
            <a:avLst/>
            <a:gdLst>
              <a:gd name="connsiteX0" fmla="*/ 0 w 0"/>
              <a:gd name="connsiteY0" fmla="*/ 0 h 428625"/>
              <a:gd name="connsiteX1" fmla="*/ 0 w 0"/>
              <a:gd name="connsiteY1" fmla="*/ 428625 h 428625"/>
            </a:gdLst>
            <a:ahLst/>
            <a:cxnLst>
              <a:cxn ang="0">
                <a:pos x="connsiteX0" y="connsiteY0"/>
              </a:cxn>
              <a:cxn ang="0">
                <a:pos x="connsiteX1" y="connsiteY1"/>
              </a:cxn>
            </a:cxnLst>
            <a:rect l="l" t="t" r="r" b="b"/>
            <a:pathLst>
              <a:path h="428625">
                <a:moveTo>
                  <a:pt x="0" y="0"/>
                </a:moveTo>
                <a:lnTo>
                  <a:pt x="0" y="428625"/>
                </a:lnTo>
              </a:path>
            </a:pathLst>
          </a:custGeom>
          <a:gradFill rotWithShape="1">
            <a:gsLst>
              <a:gs pos="0">
                <a:srgbClr val="FFFFFF"/>
              </a:gs>
              <a:gs pos="100000">
                <a:srgbClr val="99CCFF"/>
              </a:gs>
            </a:gsLst>
            <a:lin ang="2700000" scaled="1"/>
          </a:gra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dirty="0" smtClean="0">
              <a:ln>
                <a:noFill/>
              </a:ln>
              <a:solidFill>
                <a:schemeClr val="tx1"/>
              </a:solidFill>
              <a:effectLst/>
              <a:latin typeface="HY헤드라인M" pitchFamily="18" charset="-127"/>
              <a:ea typeface="HY헤드라인M" pitchFamily="18" charset="-127"/>
            </a:endParaRPr>
          </a:p>
        </p:txBody>
      </p:sp>
      <p:sp>
        <p:nvSpPr>
          <p:cNvPr id="46" name="자유형 45"/>
          <p:cNvSpPr/>
          <p:nvPr/>
        </p:nvSpPr>
        <p:spPr bwMode="auto">
          <a:xfrm>
            <a:off x="849695" y="3943354"/>
            <a:ext cx="2638425" cy="733425"/>
          </a:xfrm>
          <a:custGeom>
            <a:avLst/>
            <a:gdLst>
              <a:gd name="connsiteX0" fmla="*/ 0 w 2638425"/>
              <a:gd name="connsiteY0" fmla="*/ 0 h 733425"/>
              <a:gd name="connsiteX1" fmla="*/ 209550 w 2638425"/>
              <a:gd name="connsiteY1" fmla="*/ 0 h 733425"/>
              <a:gd name="connsiteX2" fmla="*/ 209550 w 2638425"/>
              <a:gd name="connsiteY2" fmla="*/ 733425 h 733425"/>
              <a:gd name="connsiteX3" fmla="*/ 2305050 w 2638425"/>
              <a:gd name="connsiteY3" fmla="*/ 733425 h 733425"/>
              <a:gd name="connsiteX4" fmla="*/ 2305050 w 2638425"/>
              <a:gd name="connsiteY4" fmla="*/ 9525 h 733425"/>
              <a:gd name="connsiteX5" fmla="*/ 2638425 w 2638425"/>
              <a:gd name="connsiteY5" fmla="*/ 9525 h 733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38425" h="733425">
                <a:moveTo>
                  <a:pt x="0" y="0"/>
                </a:moveTo>
                <a:lnTo>
                  <a:pt x="209550" y="0"/>
                </a:lnTo>
                <a:lnTo>
                  <a:pt x="209550" y="733425"/>
                </a:lnTo>
                <a:lnTo>
                  <a:pt x="2305050" y="733425"/>
                </a:lnTo>
                <a:lnTo>
                  <a:pt x="2305050" y="9525"/>
                </a:lnTo>
                <a:lnTo>
                  <a:pt x="2638425" y="9525"/>
                </a:lnTo>
              </a:path>
            </a:pathLst>
          </a:custGeom>
          <a:no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sp>
        <p:nvSpPr>
          <p:cNvPr id="47" name="TextBox 46"/>
          <p:cNvSpPr txBox="1"/>
          <p:nvPr/>
        </p:nvSpPr>
        <p:spPr>
          <a:xfrm>
            <a:off x="1649731" y="4143380"/>
            <a:ext cx="957313" cy="350865"/>
          </a:xfrm>
          <a:prstGeom prst="rect">
            <a:avLst/>
          </a:prstGeom>
          <a:noFill/>
        </p:spPr>
        <p:txBody>
          <a:bodyPr wrap="none" rtlCol="0" anchor="ctr" anchorCtr="0">
            <a:spAutoFit/>
          </a:bodyPr>
          <a:lstStyle/>
          <a:p>
            <a:pPr algn="ctr">
              <a:buNone/>
            </a:pPr>
            <a:r>
              <a:rPr lang="en-US" altLang="ko-KR" sz="1200" b="1" dirty="0" smtClean="0">
                <a:latin typeface="Arial" pitchFamily="34" charset="0"/>
                <a:cs typeface="Arial" pitchFamily="34" charset="0"/>
              </a:rPr>
              <a:t>Signal line</a:t>
            </a:r>
            <a:endParaRPr lang="ko-KR" altLang="en-US" sz="1200" b="1" dirty="0">
              <a:latin typeface="Arial" pitchFamily="34" charset="0"/>
              <a:cs typeface="Arial" pitchFamily="34" charset="0"/>
            </a:endParaRPr>
          </a:p>
        </p:txBody>
      </p:sp>
      <p:sp>
        <p:nvSpPr>
          <p:cNvPr id="48" name="TextBox 47"/>
          <p:cNvSpPr txBox="1"/>
          <p:nvPr/>
        </p:nvSpPr>
        <p:spPr>
          <a:xfrm>
            <a:off x="1591284" y="4572008"/>
            <a:ext cx="1051890" cy="350865"/>
          </a:xfrm>
          <a:prstGeom prst="rect">
            <a:avLst/>
          </a:prstGeom>
          <a:noFill/>
        </p:spPr>
        <p:txBody>
          <a:bodyPr wrap="none" rtlCol="0" anchor="ctr" anchorCtr="0">
            <a:spAutoFit/>
          </a:bodyPr>
          <a:lstStyle/>
          <a:p>
            <a:pPr algn="ctr">
              <a:buNone/>
            </a:pPr>
            <a:r>
              <a:rPr lang="en-US" altLang="ko-KR" sz="1200" b="1" dirty="0" smtClean="0">
                <a:latin typeface="Arial" pitchFamily="34" charset="0"/>
                <a:cs typeface="Arial" pitchFamily="34" charset="0"/>
              </a:rPr>
              <a:t>Ground line</a:t>
            </a:r>
          </a:p>
        </p:txBody>
      </p:sp>
      <p:sp>
        <p:nvSpPr>
          <p:cNvPr id="49" name="TextBox 48"/>
          <p:cNvSpPr txBox="1"/>
          <p:nvPr/>
        </p:nvSpPr>
        <p:spPr>
          <a:xfrm>
            <a:off x="500034" y="4929198"/>
            <a:ext cx="1714512" cy="609398"/>
          </a:xfrm>
          <a:prstGeom prst="rect">
            <a:avLst/>
          </a:prstGeom>
          <a:noFill/>
        </p:spPr>
        <p:txBody>
          <a:bodyPr wrap="square" rtlCol="0" anchor="ctr" anchorCtr="0">
            <a:spAutoFit/>
          </a:bodyPr>
          <a:lstStyle/>
          <a:p>
            <a:pPr algn="ctr">
              <a:buNone/>
            </a:pPr>
            <a:r>
              <a:rPr lang="en-US" altLang="ko-KR" sz="1200" b="1" dirty="0" smtClean="0">
                <a:solidFill>
                  <a:srgbClr val="FF0000"/>
                </a:solidFill>
                <a:latin typeface="Arial" pitchFamily="34" charset="0"/>
                <a:cs typeface="Arial" pitchFamily="34" charset="0"/>
              </a:rPr>
              <a:t>Common-ground by ground line</a:t>
            </a:r>
            <a:endParaRPr lang="ko-KR" altLang="en-US" sz="1200" b="1" dirty="0">
              <a:solidFill>
                <a:srgbClr val="FF0000"/>
              </a:solidFill>
              <a:latin typeface="Arial" pitchFamily="34" charset="0"/>
              <a:cs typeface="Arial" pitchFamily="34" charset="0"/>
            </a:endParaRPr>
          </a:p>
        </p:txBody>
      </p:sp>
      <p:sp>
        <p:nvSpPr>
          <p:cNvPr id="50" name="TextBox 49"/>
          <p:cNvSpPr txBox="1"/>
          <p:nvPr/>
        </p:nvSpPr>
        <p:spPr>
          <a:xfrm>
            <a:off x="857224" y="5520637"/>
            <a:ext cx="2926955" cy="480131"/>
          </a:xfrm>
          <a:prstGeom prst="rect">
            <a:avLst/>
          </a:prstGeom>
          <a:noFill/>
        </p:spPr>
        <p:txBody>
          <a:bodyPr wrap="none" rtlCol="0">
            <a:spAutoFit/>
          </a:bodyPr>
          <a:lstStyle/>
          <a:p>
            <a:pPr>
              <a:buNone/>
            </a:pPr>
            <a:r>
              <a:rPr lang="en-US" altLang="ko-KR" sz="1800" b="1" dirty="0" smtClean="0">
                <a:solidFill>
                  <a:schemeClr val="accent2"/>
                </a:solidFill>
                <a:latin typeface="Arial" pitchFamily="34" charset="0"/>
                <a:cs typeface="Arial" pitchFamily="34" charset="0"/>
              </a:rPr>
              <a:t>Wire-line communication</a:t>
            </a:r>
            <a:endParaRPr lang="ko-KR" altLang="en-US" sz="1800" b="1" dirty="0">
              <a:solidFill>
                <a:schemeClr val="accent2"/>
              </a:solidFill>
              <a:latin typeface="Arial" pitchFamily="34" charset="0"/>
              <a:cs typeface="Arial" pitchFamily="34" charset="0"/>
            </a:endParaRPr>
          </a:p>
        </p:txBody>
      </p:sp>
      <p:cxnSp>
        <p:nvCxnSpPr>
          <p:cNvPr id="51" name="직선 화살표 연결선 50"/>
          <p:cNvCxnSpPr/>
          <p:nvPr/>
        </p:nvCxnSpPr>
        <p:spPr bwMode="auto">
          <a:xfrm rot="5400000" flipH="1" flipV="1">
            <a:off x="498765" y="4658598"/>
            <a:ext cx="623454" cy="69268"/>
          </a:xfrm>
          <a:prstGeom prst="straightConnector1">
            <a:avLst/>
          </a:prstGeom>
          <a:gradFill rotWithShape="1">
            <a:gsLst>
              <a:gs pos="0">
                <a:srgbClr val="FFFFFF"/>
              </a:gs>
              <a:gs pos="100000">
                <a:srgbClr val="99CCFF"/>
              </a:gs>
            </a:gsLst>
            <a:lin ang="2700000" scaled="1"/>
          </a:gradFill>
          <a:ln w="28575" cap="flat" cmpd="sng" algn="ctr">
            <a:solidFill>
              <a:srgbClr val="FF0000"/>
            </a:solidFill>
            <a:prstDash val="solid"/>
            <a:round/>
            <a:headEnd type="none" w="med" len="med"/>
            <a:tailEnd type="arrow"/>
          </a:ln>
          <a:effectLst/>
        </p:spPr>
      </p:cxnSp>
      <p:cxnSp>
        <p:nvCxnSpPr>
          <p:cNvPr id="54" name="직선 화살표 연결선 53"/>
          <p:cNvCxnSpPr/>
          <p:nvPr/>
        </p:nvCxnSpPr>
        <p:spPr bwMode="auto">
          <a:xfrm flipV="1">
            <a:off x="2147455" y="4339940"/>
            <a:ext cx="1274618" cy="845128"/>
          </a:xfrm>
          <a:prstGeom prst="straightConnector1">
            <a:avLst/>
          </a:prstGeom>
          <a:gradFill rotWithShape="1">
            <a:gsLst>
              <a:gs pos="0">
                <a:srgbClr val="FFFFFF"/>
              </a:gs>
              <a:gs pos="100000">
                <a:srgbClr val="99CCFF"/>
              </a:gs>
            </a:gsLst>
            <a:lin ang="2700000" scaled="1"/>
          </a:gradFill>
          <a:ln w="28575" cap="flat" cmpd="sng" algn="ctr">
            <a:solidFill>
              <a:srgbClr val="FF0000"/>
            </a:solidFill>
            <a:prstDash val="solid"/>
            <a:round/>
            <a:headEnd type="none" w="med" len="med"/>
            <a:tailEnd type="arrow"/>
          </a:ln>
          <a:effectLst/>
        </p:spPr>
      </p:cxnSp>
      <p:grpSp>
        <p:nvGrpSpPr>
          <p:cNvPr id="59" name="그룹 58"/>
          <p:cNvGrpSpPr/>
          <p:nvPr/>
        </p:nvGrpSpPr>
        <p:grpSpPr>
          <a:xfrm>
            <a:off x="4429124" y="2428868"/>
            <a:ext cx="4714876" cy="3337651"/>
            <a:chOff x="4429124" y="1857364"/>
            <a:chExt cx="4714876" cy="3337651"/>
          </a:xfrm>
        </p:grpSpPr>
        <p:grpSp>
          <p:nvGrpSpPr>
            <p:cNvPr id="64" name="그룹 91"/>
            <p:cNvGrpSpPr/>
            <p:nvPr/>
          </p:nvGrpSpPr>
          <p:grpSpPr>
            <a:xfrm>
              <a:off x="5248926" y="1928802"/>
              <a:ext cx="3752230" cy="2428892"/>
              <a:chOff x="5143504" y="1928802"/>
              <a:chExt cx="3752230" cy="2428892"/>
            </a:xfrm>
          </p:grpSpPr>
          <p:pic>
            <p:nvPicPr>
              <p:cNvPr id="94" name="Picture 4"/>
              <p:cNvPicPr>
                <a:picLocks noChangeAspect="1" noChangeArrowheads="1"/>
              </p:cNvPicPr>
              <p:nvPr/>
            </p:nvPicPr>
            <p:blipFill>
              <a:blip r:embed="rId3" cstate="print"/>
              <a:srcRect/>
              <a:stretch>
                <a:fillRect/>
              </a:stretch>
            </p:blipFill>
            <p:spPr bwMode="auto">
              <a:xfrm>
                <a:off x="5321656" y="2071678"/>
                <a:ext cx="3574078" cy="2143140"/>
              </a:xfrm>
              <a:prstGeom prst="rect">
                <a:avLst/>
              </a:prstGeom>
              <a:noFill/>
              <a:ln w="9525">
                <a:noFill/>
                <a:miter lim="800000"/>
                <a:headEnd/>
                <a:tailEnd/>
              </a:ln>
            </p:spPr>
          </p:pic>
          <p:sp>
            <p:nvSpPr>
              <p:cNvPr id="95" name="직사각형 94"/>
              <p:cNvSpPr/>
              <p:nvPr/>
            </p:nvSpPr>
            <p:spPr bwMode="auto">
              <a:xfrm>
                <a:off x="5143504" y="1928802"/>
                <a:ext cx="1285884" cy="2428892"/>
              </a:xfrm>
              <a:prstGeom prst="rect">
                <a:avLst/>
              </a:prstGeom>
              <a:solidFill>
                <a:srgbClr val="FFFFFF"/>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sp>
            <p:nvSpPr>
              <p:cNvPr id="96" name="직사각형 95"/>
              <p:cNvSpPr/>
              <p:nvPr/>
            </p:nvSpPr>
            <p:spPr bwMode="auto">
              <a:xfrm>
                <a:off x="5910257" y="3933824"/>
                <a:ext cx="1285884" cy="285752"/>
              </a:xfrm>
              <a:prstGeom prst="rect">
                <a:avLst/>
              </a:prstGeom>
              <a:solidFill>
                <a:srgbClr val="FFFFFF"/>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sp>
            <p:nvSpPr>
              <p:cNvPr id="97" name="직사각형 96"/>
              <p:cNvSpPr/>
              <p:nvPr/>
            </p:nvSpPr>
            <p:spPr bwMode="auto">
              <a:xfrm>
                <a:off x="6212661" y="3912387"/>
                <a:ext cx="1285884" cy="138119"/>
              </a:xfrm>
              <a:prstGeom prst="rect">
                <a:avLst/>
              </a:prstGeom>
              <a:solidFill>
                <a:srgbClr val="FFFFFF"/>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sp>
            <p:nvSpPr>
              <p:cNvPr id="98" name="직사각형 97"/>
              <p:cNvSpPr/>
              <p:nvPr/>
            </p:nvSpPr>
            <p:spPr bwMode="auto">
              <a:xfrm>
                <a:off x="8181975" y="3860007"/>
                <a:ext cx="440519" cy="190500"/>
              </a:xfrm>
              <a:prstGeom prst="rect">
                <a:avLst/>
              </a:prstGeom>
              <a:solidFill>
                <a:srgbClr val="FFFFFF"/>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grpSp>
        <p:pic>
          <p:nvPicPr>
            <p:cNvPr id="68" name="Picture 2"/>
            <p:cNvPicPr>
              <a:picLocks noChangeAspect="1" noChangeArrowheads="1"/>
            </p:cNvPicPr>
            <p:nvPr/>
          </p:nvPicPr>
          <p:blipFill>
            <a:blip r:embed="rId4" cstate="print"/>
            <a:srcRect/>
            <a:stretch>
              <a:fillRect/>
            </a:stretch>
          </p:blipFill>
          <p:spPr bwMode="auto">
            <a:xfrm>
              <a:off x="4714876" y="2143116"/>
              <a:ext cx="895891" cy="1553935"/>
            </a:xfrm>
            <a:prstGeom prst="rect">
              <a:avLst/>
            </a:prstGeom>
            <a:noFill/>
            <a:ln w="9525">
              <a:noFill/>
              <a:miter lim="800000"/>
              <a:headEnd/>
              <a:tailEnd/>
            </a:ln>
          </p:spPr>
        </p:pic>
        <p:sp>
          <p:nvSpPr>
            <p:cNvPr id="75" name="직사각형 74"/>
            <p:cNvSpPr/>
            <p:nvPr/>
          </p:nvSpPr>
          <p:spPr bwMode="auto">
            <a:xfrm>
              <a:off x="4572000" y="1857364"/>
              <a:ext cx="4572000" cy="2428892"/>
            </a:xfrm>
            <a:prstGeom prst="rect">
              <a:avLst/>
            </a:prstGeom>
            <a:solidFill>
              <a:srgbClr val="FFFFFF">
                <a:alpha val="49020"/>
              </a:srgbClr>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pic>
          <p:nvPicPr>
            <p:cNvPr id="76" name="Picture 11"/>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5143504" y="2080929"/>
              <a:ext cx="2071702" cy="1848137"/>
            </a:xfrm>
            <a:prstGeom prst="rect">
              <a:avLst/>
            </a:prstGeom>
            <a:noFill/>
            <a:ln w="9525">
              <a:noFill/>
              <a:miter lim="800000"/>
              <a:headEnd/>
              <a:tailEnd/>
            </a:ln>
          </p:spPr>
        </p:pic>
        <p:graphicFrame>
          <p:nvGraphicFramePr>
            <p:cNvPr id="77" name="Object 189"/>
            <p:cNvGraphicFramePr>
              <a:graphicFrameLocks noChangeAspect="1"/>
            </p:cNvGraphicFramePr>
            <p:nvPr/>
          </p:nvGraphicFramePr>
          <p:xfrm>
            <a:off x="4857752" y="2711449"/>
            <a:ext cx="395287" cy="574675"/>
          </p:xfrm>
          <a:graphic>
            <a:graphicData uri="http://schemas.openxmlformats.org/presentationml/2006/ole">
              <p:oleObj spid="_x0000_s1028" name="Visio" r:id="rId9" imgW="250668" imgH="364460" progId="Visio.Drawing.11">
                <p:embed/>
              </p:oleObj>
            </a:graphicData>
          </a:graphic>
        </p:graphicFrame>
        <p:sp>
          <p:nvSpPr>
            <p:cNvPr id="78" name="모서리가 둥근 직사각형 77"/>
            <p:cNvSpPr/>
            <p:nvPr/>
          </p:nvSpPr>
          <p:spPr bwMode="auto">
            <a:xfrm>
              <a:off x="4429124" y="2643182"/>
              <a:ext cx="500066" cy="428628"/>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266700" marR="0" indent="-266700" algn="ctr" defTabSz="914400" rtl="0" eaLnBrk="0" fontAlgn="ctr" latinLnBrk="0" hangingPunct="0">
                <a:lnSpc>
                  <a:spcPct val="140000"/>
                </a:lnSpc>
                <a:spcBef>
                  <a:spcPct val="0"/>
                </a:spcBef>
                <a:spcAft>
                  <a:spcPct val="0"/>
                </a:spcAft>
                <a:buClrTx/>
                <a:buSzTx/>
                <a:buNone/>
                <a:tabLst/>
              </a:pPr>
              <a:r>
                <a:rPr lang="en-US" altLang="ko-KR" b="1" dirty="0" err="1" smtClean="0">
                  <a:latin typeface="Arial" pitchFamily="34" charset="0"/>
                  <a:cs typeface="Arial" pitchFamily="34" charset="0"/>
                </a:rPr>
                <a:t>Tx</a:t>
              </a:r>
              <a:endParaRPr kumimoji="0" lang="ko-KR" altLang="en-US" b="1" u="none" strike="noStrike" cap="none" normalizeH="0" baseline="0" dirty="0" smtClean="0">
                <a:ln>
                  <a:noFill/>
                </a:ln>
                <a:latin typeface="Arial" pitchFamily="34" charset="0"/>
                <a:cs typeface="Arial" pitchFamily="34" charset="0"/>
              </a:endParaRPr>
            </a:p>
          </p:txBody>
        </p:sp>
        <p:graphicFrame>
          <p:nvGraphicFramePr>
            <p:cNvPr id="79" name="Object 204"/>
            <p:cNvGraphicFramePr>
              <a:graphicFrameLocks noChangeAspect="1"/>
            </p:cNvGraphicFramePr>
            <p:nvPr/>
          </p:nvGraphicFramePr>
          <p:xfrm>
            <a:off x="7621609" y="2635251"/>
            <a:ext cx="923925" cy="942975"/>
          </p:xfrm>
          <a:graphic>
            <a:graphicData uri="http://schemas.openxmlformats.org/presentationml/2006/ole">
              <p:oleObj spid="_x0000_s1029" name="Visio" r:id="rId10" imgW="504586" imgH="461020" progId="Visio.Drawing.11">
                <p:embed/>
              </p:oleObj>
            </a:graphicData>
          </a:graphic>
        </p:graphicFrame>
        <p:sp>
          <p:nvSpPr>
            <p:cNvPr id="80" name="모서리가 둥근 직사각형 79"/>
            <p:cNvSpPr/>
            <p:nvPr/>
          </p:nvSpPr>
          <p:spPr bwMode="auto">
            <a:xfrm>
              <a:off x="8072462" y="2571744"/>
              <a:ext cx="500066" cy="428628"/>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266700" marR="0" indent="-266700" algn="ctr" defTabSz="914400" rtl="0" eaLnBrk="0" fontAlgn="ctr" latinLnBrk="0" hangingPunct="0">
                <a:lnSpc>
                  <a:spcPct val="140000"/>
                </a:lnSpc>
                <a:spcBef>
                  <a:spcPct val="0"/>
                </a:spcBef>
                <a:spcAft>
                  <a:spcPct val="0"/>
                </a:spcAft>
                <a:buClrTx/>
                <a:buSzTx/>
                <a:buNone/>
                <a:tabLst/>
              </a:pPr>
              <a:r>
                <a:rPr lang="en-US" altLang="ko-KR" b="1" dirty="0" smtClean="0">
                  <a:latin typeface="Arial" pitchFamily="34" charset="0"/>
                  <a:cs typeface="Arial" pitchFamily="34" charset="0"/>
                </a:rPr>
                <a:t>Rx</a:t>
              </a:r>
              <a:endParaRPr kumimoji="0" lang="ko-KR" altLang="en-US" b="1" u="none" strike="noStrike" cap="none" normalizeH="0" baseline="0" dirty="0" smtClean="0">
                <a:ln>
                  <a:noFill/>
                </a:ln>
                <a:latin typeface="Arial" pitchFamily="34" charset="0"/>
                <a:cs typeface="Arial" pitchFamily="34" charset="0"/>
              </a:endParaRPr>
            </a:p>
          </p:txBody>
        </p:sp>
        <p:grpSp>
          <p:nvGrpSpPr>
            <p:cNvPr id="81" name="Group 132"/>
            <p:cNvGrpSpPr>
              <a:grpSpLocks/>
            </p:cNvGrpSpPr>
            <p:nvPr/>
          </p:nvGrpSpPr>
          <p:grpSpPr bwMode="auto">
            <a:xfrm>
              <a:off x="4929190" y="3516314"/>
              <a:ext cx="287338" cy="198438"/>
              <a:chOff x="4617" y="3339"/>
              <a:chExt cx="181" cy="125"/>
            </a:xfrm>
          </p:grpSpPr>
          <p:sp>
            <p:nvSpPr>
              <p:cNvPr id="91" name="Line 133"/>
              <p:cNvSpPr>
                <a:spLocks noChangeShapeType="1"/>
              </p:cNvSpPr>
              <p:nvPr/>
            </p:nvSpPr>
            <p:spPr bwMode="auto">
              <a:xfrm>
                <a:off x="4617" y="3339"/>
                <a:ext cx="181" cy="0"/>
              </a:xfrm>
              <a:prstGeom prst="line">
                <a:avLst/>
              </a:prstGeom>
              <a:noFill/>
              <a:ln w="25400">
                <a:solidFill>
                  <a:schemeClr val="tx1"/>
                </a:solidFill>
                <a:round/>
                <a:headEnd/>
                <a:tailEnd/>
              </a:ln>
            </p:spPr>
            <p:txBody>
              <a:bodyPr wrap="none" anchor="ctr">
                <a:spAutoFit/>
              </a:bodyPr>
              <a:lstStyle/>
              <a:p>
                <a:endParaRPr lang="ko-KR" altLang="en-US"/>
              </a:p>
            </p:txBody>
          </p:sp>
          <p:sp>
            <p:nvSpPr>
              <p:cNvPr id="92" name="Line 134"/>
              <p:cNvSpPr>
                <a:spLocks noChangeShapeType="1"/>
              </p:cNvSpPr>
              <p:nvPr/>
            </p:nvSpPr>
            <p:spPr bwMode="auto">
              <a:xfrm>
                <a:off x="4641" y="3397"/>
                <a:ext cx="132" cy="0"/>
              </a:xfrm>
              <a:prstGeom prst="line">
                <a:avLst/>
              </a:prstGeom>
              <a:noFill/>
              <a:ln w="25400">
                <a:solidFill>
                  <a:schemeClr val="tx1"/>
                </a:solidFill>
                <a:round/>
                <a:headEnd/>
                <a:tailEnd/>
              </a:ln>
            </p:spPr>
            <p:txBody>
              <a:bodyPr anchor="ctr">
                <a:spAutoFit/>
              </a:bodyPr>
              <a:lstStyle/>
              <a:p>
                <a:endParaRPr lang="ko-KR" altLang="en-US"/>
              </a:p>
            </p:txBody>
          </p:sp>
          <p:sp>
            <p:nvSpPr>
              <p:cNvPr id="93" name="Line 135"/>
              <p:cNvSpPr>
                <a:spLocks noChangeShapeType="1"/>
              </p:cNvSpPr>
              <p:nvPr/>
            </p:nvSpPr>
            <p:spPr bwMode="auto">
              <a:xfrm>
                <a:off x="4674" y="3464"/>
                <a:ext cx="66" cy="0"/>
              </a:xfrm>
              <a:prstGeom prst="line">
                <a:avLst/>
              </a:prstGeom>
              <a:noFill/>
              <a:ln w="25400">
                <a:solidFill>
                  <a:schemeClr val="tx1"/>
                </a:solidFill>
                <a:round/>
                <a:headEnd/>
                <a:tailEnd/>
              </a:ln>
            </p:spPr>
            <p:txBody>
              <a:bodyPr anchor="ctr">
                <a:spAutoFit/>
              </a:bodyPr>
              <a:lstStyle/>
              <a:p>
                <a:endParaRPr lang="ko-KR" altLang="en-US"/>
              </a:p>
            </p:txBody>
          </p:sp>
        </p:grpSp>
        <p:sp>
          <p:nvSpPr>
            <p:cNvPr id="82" name="자유형 81"/>
            <p:cNvSpPr/>
            <p:nvPr/>
          </p:nvSpPr>
          <p:spPr bwMode="auto">
            <a:xfrm>
              <a:off x="5062570" y="3086100"/>
              <a:ext cx="0" cy="428625"/>
            </a:xfrm>
            <a:custGeom>
              <a:avLst/>
              <a:gdLst>
                <a:gd name="connsiteX0" fmla="*/ 0 w 0"/>
                <a:gd name="connsiteY0" fmla="*/ 0 h 428625"/>
                <a:gd name="connsiteX1" fmla="*/ 0 w 0"/>
                <a:gd name="connsiteY1" fmla="*/ 428625 h 428625"/>
              </a:gdLst>
              <a:ahLst/>
              <a:cxnLst>
                <a:cxn ang="0">
                  <a:pos x="connsiteX0" y="connsiteY0"/>
                </a:cxn>
                <a:cxn ang="0">
                  <a:pos x="connsiteX1" y="connsiteY1"/>
                </a:cxn>
              </a:cxnLst>
              <a:rect l="l" t="t" r="r" b="b"/>
              <a:pathLst>
                <a:path h="428625">
                  <a:moveTo>
                    <a:pt x="0" y="0"/>
                  </a:moveTo>
                  <a:lnTo>
                    <a:pt x="0" y="428625"/>
                  </a:lnTo>
                </a:path>
              </a:pathLst>
            </a:custGeom>
            <a:gradFill rotWithShape="1">
              <a:gsLst>
                <a:gs pos="0">
                  <a:srgbClr val="FFFFFF"/>
                </a:gs>
                <a:gs pos="100000">
                  <a:srgbClr val="99CCFF"/>
                </a:gs>
              </a:gsLst>
              <a:lin ang="2700000" scaled="1"/>
            </a:gra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grpSp>
          <p:nvGrpSpPr>
            <p:cNvPr id="83" name="Group 132"/>
            <p:cNvGrpSpPr>
              <a:grpSpLocks/>
            </p:cNvGrpSpPr>
            <p:nvPr/>
          </p:nvGrpSpPr>
          <p:grpSpPr bwMode="auto">
            <a:xfrm>
              <a:off x="7786710" y="3516314"/>
              <a:ext cx="287338" cy="198438"/>
              <a:chOff x="4617" y="3339"/>
              <a:chExt cx="181" cy="125"/>
            </a:xfrm>
          </p:grpSpPr>
          <p:sp>
            <p:nvSpPr>
              <p:cNvPr id="88" name="Line 133"/>
              <p:cNvSpPr>
                <a:spLocks noChangeShapeType="1"/>
              </p:cNvSpPr>
              <p:nvPr/>
            </p:nvSpPr>
            <p:spPr bwMode="auto">
              <a:xfrm>
                <a:off x="4617" y="3339"/>
                <a:ext cx="181" cy="0"/>
              </a:xfrm>
              <a:prstGeom prst="line">
                <a:avLst/>
              </a:prstGeom>
              <a:noFill/>
              <a:ln w="25400">
                <a:solidFill>
                  <a:schemeClr val="tx1"/>
                </a:solidFill>
                <a:round/>
                <a:headEnd/>
                <a:tailEnd/>
              </a:ln>
            </p:spPr>
            <p:txBody>
              <a:bodyPr wrap="none" anchor="ctr">
                <a:spAutoFit/>
              </a:bodyPr>
              <a:lstStyle/>
              <a:p>
                <a:endParaRPr lang="ko-KR" altLang="en-US"/>
              </a:p>
            </p:txBody>
          </p:sp>
          <p:sp>
            <p:nvSpPr>
              <p:cNvPr id="89" name="Line 134"/>
              <p:cNvSpPr>
                <a:spLocks noChangeShapeType="1"/>
              </p:cNvSpPr>
              <p:nvPr/>
            </p:nvSpPr>
            <p:spPr bwMode="auto">
              <a:xfrm>
                <a:off x="4641" y="3397"/>
                <a:ext cx="132" cy="0"/>
              </a:xfrm>
              <a:prstGeom prst="line">
                <a:avLst/>
              </a:prstGeom>
              <a:noFill/>
              <a:ln w="25400">
                <a:solidFill>
                  <a:schemeClr val="tx1"/>
                </a:solidFill>
                <a:round/>
                <a:headEnd/>
                <a:tailEnd/>
              </a:ln>
            </p:spPr>
            <p:txBody>
              <a:bodyPr anchor="ctr">
                <a:spAutoFit/>
              </a:bodyPr>
              <a:lstStyle/>
              <a:p>
                <a:endParaRPr lang="ko-KR" altLang="en-US"/>
              </a:p>
            </p:txBody>
          </p:sp>
          <p:sp>
            <p:nvSpPr>
              <p:cNvPr id="90" name="Line 135"/>
              <p:cNvSpPr>
                <a:spLocks noChangeShapeType="1"/>
              </p:cNvSpPr>
              <p:nvPr/>
            </p:nvSpPr>
            <p:spPr bwMode="auto">
              <a:xfrm>
                <a:off x="4674" y="3464"/>
                <a:ext cx="66" cy="0"/>
              </a:xfrm>
              <a:prstGeom prst="line">
                <a:avLst/>
              </a:prstGeom>
              <a:noFill/>
              <a:ln w="25400">
                <a:solidFill>
                  <a:schemeClr val="tx1"/>
                </a:solidFill>
                <a:round/>
                <a:headEnd/>
                <a:tailEnd/>
              </a:ln>
            </p:spPr>
            <p:txBody>
              <a:bodyPr anchor="ctr">
                <a:spAutoFit/>
              </a:bodyPr>
              <a:lstStyle/>
              <a:p>
                <a:endParaRPr lang="ko-KR" altLang="en-US"/>
              </a:p>
            </p:txBody>
          </p:sp>
        </p:grpSp>
        <p:sp>
          <p:nvSpPr>
            <p:cNvPr id="84" name="자유형 83"/>
            <p:cNvSpPr/>
            <p:nvPr/>
          </p:nvSpPr>
          <p:spPr bwMode="auto">
            <a:xfrm flipH="1">
              <a:off x="7879130" y="3252789"/>
              <a:ext cx="45719" cy="252412"/>
            </a:xfrm>
            <a:custGeom>
              <a:avLst/>
              <a:gdLst>
                <a:gd name="connsiteX0" fmla="*/ 0 w 0"/>
                <a:gd name="connsiteY0" fmla="*/ 0 h 428625"/>
                <a:gd name="connsiteX1" fmla="*/ 0 w 0"/>
                <a:gd name="connsiteY1" fmla="*/ 428625 h 428625"/>
              </a:gdLst>
              <a:ahLst/>
              <a:cxnLst>
                <a:cxn ang="0">
                  <a:pos x="connsiteX0" y="connsiteY0"/>
                </a:cxn>
                <a:cxn ang="0">
                  <a:pos x="connsiteX1" y="connsiteY1"/>
                </a:cxn>
              </a:cxnLst>
              <a:rect l="l" t="t" r="r" b="b"/>
              <a:pathLst>
                <a:path h="428625">
                  <a:moveTo>
                    <a:pt x="0" y="0"/>
                  </a:moveTo>
                  <a:lnTo>
                    <a:pt x="0" y="428625"/>
                  </a:lnTo>
                </a:path>
              </a:pathLst>
            </a:custGeom>
            <a:gradFill rotWithShape="1">
              <a:gsLst>
                <a:gs pos="0">
                  <a:srgbClr val="FFFFFF"/>
                </a:gs>
                <a:gs pos="100000">
                  <a:srgbClr val="99CCFF"/>
                </a:gs>
              </a:gsLst>
              <a:lin ang="2700000" scaled="1"/>
            </a:gra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dirty="0" smtClean="0">
                <a:ln>
                  <a:noFill/>
                </a:ln>
                <a:solidFill>
                  <a:schemeClr val="tx1"/>
                </a:solidFill>
                <a:effectLst/>
                <a:latin typeface="HY헤드라인M" pitchFamily="18" charset="-127"/>
                <a:ea typeface="HY헤드라인M" pitchFamily="18" charset="-127"/>
              </a:endParaRPr>
            </a:p>
          </p:txBody>
        </p:sp>
        <p:sp>
          <p:nvSpPr>
            <p:cNvPr id="85" name="자유형 84"/>
            <p:cNvSpPr/>
            <p:nvPr/>
          </p:nvSpPr>
          <p:spPr bwMode="auto">
            <a:xfrm>
              <a:off x="5052060" y="2537460"/>
              <a:ext cx="2895600" cy="1021080"/>
            </a:xfrm>
            <a:custGeom>
              <a:avLst/>
              <a:gdLst>
                <a:gd name="connsiteX0" fmla="*/ 0 w 2895600"/>
                <a:gd name="connsiteY0" fmla="*/ 198120 h 1021080"/>
                <a:gd name="connsiteX1" fmla="*/ 0 w 2895600"/>
                <a:gd name="connsiteY1" fmla="*/ 15240 h 1021080"/>
                <a:gd name="connsiteX2" fmla="*/ 297180 w 2895600"/>
                <a:gd name="connsiteY2" fmla="*/ 15240 h 1021080"/>
                <a:gd name="connsiteX3" fmla="*/ 297180 w 2895600"/>
                <a:gd name="connsiteY3" fmla="*/ 1021080 h 1021080"/>
                <a:gd name="connsiteX4" fmla="*/ 510540 w 2895600"/>
                <a:gd name="connsiteY4" fmla="*/ 944880 h 1021080"/>
                <a:gd name="connsiteX5" fmla="*/ 830580 w 2895600"/>
                <a:gd name="connsiteY5" fmla="*/ 266700 h 1021080"/>
                <a:gd name="connsiteX6" fmla="*/ 1508760 w 2895600"/>
                <a:gd name="connsiteY6" fmla="*/ 266700 h 1021080"/>
                <a:gd name="connsiteX7" fmla="*/ 1920240 w 2895600"/>
                <a:gd name="connsiteY7" fmla="*/ 1021080 h 1021080"/>
                <a:gd name="connsiteX8" fmla="*/ 2362200 w 2895600"/>
                <a:gd name="connsiteY8" fmla="*/ 1021080 h 1021080"/>
                <a:gd name="connsiteX9" fmla="*/ 2369820 w 2895600"/>
                <a:gd name="connsiteY9" fmla="*/ 0 h 1021080"/>
                <a:gd name="connsiteX10" fmla="*/ 2895600 w 2895600"/>
                <a:gd name="connsiteY10" fmla="*/ 0 h 1021080"/>
                <a:gd name="connsiteX11" fmla="*/ 2895600 w 2895600"/>
                <a:gd name="connsiteY11" fmla="*/ 99060 h 1021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95600" h="1021080">
                  <a:moveTo>
                    <a:pt x="0" y="198120"/>
                  </a:moveTo>
                  <a:lnTo>
                    <a:pt x="0" y="15240"/>
                  </a:lnTo>
                  <a:lnTo>
                    <a:pt x="297180" y="15240"/>
                  </a:lnTo>
                  <a:lnTo>
                    <a:pt x="297180" y="1021080"/>
                  </a:lnTo>
                  <a:lnTo>
                    <a:pt x="510540" y="944880"/>
                  </a:lnTo>
                  <a:lnTo>
                    <a:pt x="830580" y="266700"/>
                  </a:lnTo>
                  <a:lnTo>
                    <a:pt x="1508760" y="266700"/>
                  </a:lnTo>
                  <a:lnTo>
                    <a:pt x="1920240" y="1021080"/>
                  </a:lnTo>
                  <a:lnTo>
                    <a:pt x="2362200" y="1021080"/>
                  </a:lnTo>
                  <a:lnTo>
                    <a:pt x="2369820" y="0"/>
                  </a:lnTo>
                  <a:lnTo>
                    <a:pt x="2895600" y="0"/>
                  </a:lnTo>
                  <a:lnTo>
                    <a:pt x="2895600" y="99060"/>
                  </a:lnTo>
                </a:path>
              </a:pathLst>
            </a:custGeom>
            <a:no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indent="-266700" algn="l" defTabSz="914400" rtl="0" eaLnBrk="0" fontAlgn="ctr" latinLnBrk="0" hangingPunct="0">
                <a:lnSpc>
                  <a:spcPct val="140000"/>
                </a:lnSpc>
                <a:spcBef>
                  <a:spcPct val="0"/>
                </a:spcBef>
                <a:spcAft>
                  <a:spcPct val="0"/>
                </a:spcAft>
                <a:buClrTx/>
                <a:buSzTx/>
                <a:buFontTx/>
                <a:buBlip>
                  <a:blip r:embed="rId5"/>
                </a:buBlip>
                <a:tabLst/>
              </a:pPr>
              <a:endParaRPr kumimoji="0" lang="ko-KR" altLang="en-US" sz="1400" b="0" i="0" u="none" strike="noStrike" cap="none" normalizeH="0" baseline="0" smtClean="0">
                <a:ln>
                  <a:noFill/>
                </a:ln>
                <a:solidFill>
                  <a:schemeClr val="tx1"/>
                </a:solidFill>
                <a:effectLst/>
                <a:latin typeface="HY헤드라인M" pitchFamily="18" charset="-127"/>
                <a:ea typeface="HY헤드라인M" pitchFamily="18" charset="-127"/>
              </a:endParaRPr>
            </a:p>
          </p:txBody>
        </p:sp>
        <p:sp>
          <p:nvSpPr>
            <p:cNvPr id="86" name="TextBox 85"/>
            <p:cNvSpPr txBox="1"/>
            <p:nvPr/>
          </p:nvSpPr>
          <p:spPr>
            <a:xfrm>
              <a:off x="5214942" y="3962610"/>
              <a:ext cx="2143140" cy="609398"/>
            </a:xfrm>
            <a:prstGeom prst="rect">
              <a:avLst/>
            </a:prstGeom>
            <a:noFill/>
          </p:spPr>
          <p:txBody>
            <a:bodyPr wrap="square" rtlCol="0" anchor="ctr" anchorCtr="0">
              <a:spAutoFit/>
            </a:bodyPr>
            <a:lstStyle/>
            <a:p>
              <a:pPr algn="ctr">
                <a:buNone/>
              </a:pPr>
              <a:r>
                <a:rPr lang="en-US" altLang="ko-KR" sz="1200" b="1" dirty="0" smtClean="0">
                  <a:solidFill>
                    <a:srgbClr val="FF0000"/>
                  </a:solidFill>
                  <a:latin typeface="Arial" pitchFamily="34" charset="0"/>
                  <a:cs typeface="Arial" pitchFamily="34" charset="0"/>
                </a:rPr>
                <a:t>No common-ground due to no ground line</a:t>
              </a:r>
              <a:endParaRPr lang="ko-KR" altLang="en-US" sz="1200" b="1" dirty="0">
                <a:solidFill>
                  <a:srgbClr val="FF0000"/>
                </a:solidFill>
                <a:latin typeface="Arial" pitchFamily="34" charset="0"/>
                <a:cs typeface="Arial" pitchFamily="34" charset="0"/>
              </a:endParaRPr>
            </a:p>
          </p:txBody>
        </p:sp>
        <p:sp>
          <p:nvSpPr>
            <p:cNvPr id="87" name="TextBox 86"/>
            <p:cNvSpPr txBox="1"/>
            <p:nvPr/>
          </p:nvSpPr>
          <p:spPr>
            <a:xfrm>
              <a:off x="6215074" y="4714884"/>
              <a:ext cx="684803" cy="480131"/>
            </a:xfrm>
            <a:prstGeom prst="rect">
              <a:avLst/>
            </a:prstGeom>
            <a:noFill/>
          </p:spPr>
          <p:txBody>
            <a:bodyPr wrap="none" rtlCol="0">
              <a:spAutoFit/>
            </a:bodyPr>
            <a:lstStyle/>
            <a:p>
              <a:pPr>
                <a:buNone/>
              </a:pPr>
              <a:r>
                <a:rPr lang="en-US" altLang="ko-KR" sz="1800" b="1" dirty="0" smtClean="0">
                  <a:solidFill>
                    <a:schemeClr val="accent2"/>
                  </a:solidFill>
                  <a:latin typeface="Arial" pitchFamily="34" charset="0"/>
                  <a:cs typeface="Arial" pitchFamily="34" charset="0"/>
                </a:rPr>
                <a:t>HBC</a:t>
              </a:r>
              <a:endParaRPr lang="ko-KR" altLang="en-US" sz="1800" b="1" dirty="0">
                <a:solidFill>
                  <a:schemeClr val="accent2"/>
                </a:solidFill>
                <a:latin typeface="Arial" pitchFamily="34" charset="0"/>
                <a:cs typeface="Arial" pitchFamily="34" charset="0"/>
              </a:endParaRPr>
            </a:p>
          </p:txBody>
        </p:sp>
      </p:grpSp>
      <p:sp>
        <p:nvSpPr>
          <p:cNvPr id="99" name="Rectangle 5"/>
          <p:cNvSpPr>
            <a:spLocks noChangeArrowheads="1"/>
          </p:cNvSpPr>
          <p:nvPr/>
        </p:nvSpPr>
        <p:spPr bwMode="auto">
          <a:xfrm>
            <a:off x="0" y="1714488"/>
            <a:ext cx="9001156" cy="4666840"/>
          </a:xfrm>
          <a:prstGeom prst="rect">
            <a:avLst/>
          </a:prstGeom>
          <a:noFill/>
          <a:ln w="19050" algn="ctr">
            <a:noFill/>
            <a:miter lim="800000"/>
            <a:headEnd/>
            <a:tailEnd/>
          </a:ln>
        </p:spPr>
        <p:txBody>
          <a:bodyPr lIns="0" rIns="0"/>
          <a:lstStyle/>
          <a:p>
            <a:pPr marL="534988" lvl="1" indent="-355600" algn="l">
              <a:lnSpc>
                <a:spcPct val="130000"/>
              </a:lnSpc>
              <a:buFont typeface="Wingdings" pitchFamily="2" charset="2"/>
              <a:buChar char="Ø"/>
              <a:tabLst>
                <a:tab pos="534988" algn="l"/>
              </a:tabLst>
            </a:pPr>
            <a:r>
              <a:rPr lang="en-US" altLang="ko-KR" sz="1800" b="1" dirty="0" smtClean="0">
                <a:latin typeface="Arial" charset="0"/>
                <a:ea typeface="굴림" pitchFamily="50" charset="-127"/>
              </a:rPr>
              <a:t>Comparing with wire-line communication, a common-ground between transmitter and receiver is not formed in HBC.   </a:t>
            </a:r>
          </a:p>
          <a:p>
            <a:pPr marL="534988" lvl="1" indent="-355600" algn="l">
              <a:lnSpc>
                <a:spcPct val="130000"/>
              </a:lnSpc>
              <a:buNone/>
              <a:tabLst>
                <a:tab pos="534988" algn="l"/>
              </a:tabLst>
            </a:pPr>
            <a:r>
              <a:rPr lang="en-US" altLang="ko-KR" sz="1800" b="1" dirty="0" smtClean="0">
                <a:latin typeface="Arial" charset="0"/>
                <a:ea typeface="굴림" pitchFamily="50" charset="-127"/>
              </a:rPr>
              <a:t>       </a:t>
            </a:r>
          </a:p>
        </p:txBody>
      </p:sp>
      <p:sp>
        <p:nvSpPr>
          <p:cNvPr id="58" name="슬라이드 번호 개체 틀 57"/>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4</a:t>
            </a:fld>
            <a:endParaRPr lang="en-GB"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2885" y="692696"/>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CID-79</a:t>
            </a:r>
            <a:endParaRPr lang="en-US" altLang="ko-KR" sz="3900" dirty="0">
              <a:solidFill>
                <a:srgbClr val="000000"/>
              </a:solidFill>
              <a:latin typeface="Arial" pitchFamily="34"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99" name="Rectangle 5"/>
          <p:cNvSpPr>
            <a:spLocks noChangeArrowheads="1"/>
          </p:cNvSpPr>
          <p:nvPr/>
        </p:nvSpPr>
        <p:spPr bwMode="auto">
          <a:xfrm>
            <a:off x="0" y="2214554"/>
            <a:ext cx="9001156" cy="4166774"/>
          </a:xfrm>
          <a:prstGeom prst="rect">
            <a:avLst/>
          </a:prstGeom>
          <a:noFill/>
          <a:ln w="19050" algn="ctr">
            <a:noFill/>
            <a:miter lim="800000"/>
            <a:headEnd/>
            <a:tailEnd/>
          </a:ln>
        </p:spPr>
        <p:txBody>
          <a:bodyPr lIns="0" rIns="0"/>
          <a:lstStyle/>
          <a:p>
            <a:pPr marL="534988" lvl="1" indent="-355600" algn="l">
              <a:lnSpc>
                <a:spcPct val="130000"/>
              </a:lnSpc>
              <a:buFont typeface="Wingdings" pitchFamily="2" charset="2"/>
              <a:buChar char="Ø"/>
              <a:tabLst>
                <a:tab pos="534988" algn="l"/>
              </a:tabLst>
            </a:pPr>
            <a:r>
              <a:rPr lang="en-US" altLang="ko-KR" sz="1800" b="1" dirty="0" smtClean="0">
                <a:latin typeface="Arial" charset="0"/>
              </a:rPr>
              <a:t>Fields </a:t>
            </a:r>
            <a:r>
              <a:rPr lang="en-US" altLang="ko-KR" sz="1800" b="1" dirty="0" smtClean="0">
                <a:latin typeface="Arial" charset="0"/>
              </a:rPr>
              <a:t>are coupled through human body in the case </a:t>
            </a:r>
            <a:r>
              <a:rPr lang="en-US" altLang="ko-KR" sz="1800" b="1" dirty="0" smtClean="0">
                <a:latin typeface="Arial" charset="0"/>
              </a:rPr>
              <a:t>of implant communications in the same way as HBC</a:t>
            </a:r>
          </a:p>
          <a:p>
            <a:pPr marL="534988" lvl="1" indent="-355600" algn="l">
              <a:lnSpc>
                <a:spcPct val="130000"/>
              </a:lnSpc>
              <a:buFont typeface="Wingdings" pitchFamily="2" charset="2"/>
              <a:buChar char="Ø"/>
              <a:tabLst>
                <a:tab pos="534988" algn="l"/>
              </a:tabLst>
            </a:pPr>
            <a:r>
              <a:rPr lang="en-US" altLang="ko-KR" sz="1800" b="1" dirty="0" smtClean="0">
                <a:latin typeface="Arial" charset="0"/>
                <a:ea typeface="굴림" pitchFamily="50" charset="-127"/>
              </a:rPr>
              <a:t>Near-field condition can be formed when communication range is shorter than wave-length even in wireless communication</a:t>
            </a:r>
            <a:endParaRPr lang="en-US" altLang="ko-KR" sz="1800" b="1" dirty="0" smtClean="0">
              <a:latin typeface="Arial" charset="0"/>
              <a:ea typeface="굴림" pitchFamily="50" charset="-127"/>
            </a:endParaRPr>
          </a:p>
        </p:txBody>
      </p:sp>
      <p:sp>
        <p:nvSpPr>
          <p:cNvPr id="59" name="모서리가 둥근 직사각형 58"/>
          <p:cNvSpPr/>
          <p:nvPr/>
        </p:nvSpPr>
        <p:spPr bwMode="auto">
          <a:xfrm>
            <a:off x="3178166" y="4286256"/>
            <a:ext cx="1785950" cy="1357322"/>
          </a:xfrm>
          <a:prstGeom prst="roundRect">
            <a:avLst/>
          </a:prstGeom>
          <a:solidFill>
            <a:srgbClr val="FFCCFF"/>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lvl="0" indent="-266700" algn="l" defTabSz="914400" rtl="0" eaLnBrk="0" fontAlgn="ctr" latinLnBrk="0" hangingPunct="0">
              <a:lnSpc>
                <a:spcPct val="140000"/>
              </a:lnSpc>
              <a:spcBef>
                <a:spcPct val="0"/>
              </a:spcBef>
              <a:spcAft>
                <a:spcPct val="0"/>
              </a:spcAft>
              <a:buClrTx/>
              <a:buSzTx/>
              <a:buFontTx/>
              <a:buBlip>
                <a:blip r:embed="rId2"/>
              </a:buBlip>
              <a:tabLst/>
              <a:defRPr/>
            </a:pPr>
            <a:endParaRPr kumimoji="0" lang="ko-KR" altLang="en-US" sz="1400" b="0" i="0" u="none" strike="noStrike" kern="0" cap="none" spc="0" normalizeH="0" baseline="0" noProof="0" smtClean="0">
              <a:ln>
                <a:noFill/>
              </a:ln>
              <a:solidFill>
                <a:srgbClr val="000000"/>
              </a:solidFill>
              <a:effectLst/>
              <a:uLnTx/>
              <a:uFillTx/>
              <a:latin typeface="HY헤드라인M" pitchFamily="18" charset="-127"/>
              <a:ea typeface="HY헤드라인M" pitchFamily="18" charset="-127"/>
            </a:endParaRPr>
          </a:p>
        </p:txBody>
      </p:sp>
      <p:grpSp>
        <p:nvGrpSpPr>
          <p:cNvPr id="60" name="그룹 59"/>
          <p:cNvGrpSpPr/>
          <p:nvPr/>
        </p:nvGrpSpPr>
        <p:grpSpPr>
          <a:xfrm>
            <a:off x="3606794" y="4643446"/>
            <a:ext cx="285752" cy="500066"/>
            <a:chOff x="3643306" y="5143512"/>
            <a:chExt cx="285752" cy="500066"/>
          </a:xfrm>
        </p:grpSpPr>
        <p:sp>
          <p:nvSpPr>
            <p:cNvPr id="61" name="이등변 삼각형 60"/>
            <p:cNvSpPr/>
            <p:nvPr/>
          </p:nvSpPr>
          <p:spPr bwMode="auto">
            <a:xfrm rot="10800000">
              <a:off x="3643306" y="5143512"/>
              <a:ext cx="285752" cy="285752"/>
            </a:xfrm>
            <a:prstGeom prst="triangle">
              <a:avLst/>
            </a:prstGeom>
            <a:noFill/>
            <a:ln w="19050" cap="flat" cmpd="sng" algn="ctr">
              <a:solidFill>
                <a:srgbClr val="00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lvl="0" indent="-266700" algn="l" defTabSz="914400" rtl="0" eaLnBrk="0" fontAlgn="ctr" latinLnBrk="0" hangingPunct="0">
                <a:lnSpc>
                  <a:spcPct val="140000"/>
                </a:lnSpc>
                <a:spcBef>
                  <a:spcPct val="0"/>
                </a:spcBef>
                <a:spcAft>
                  <a:spcPct val="0"/>
                </a:spcAft>
                <a:buClrTx/>
                <a:buSzTx/>
                <a:buFontTx/>
                <a:buBlip>
                  <a:blip r:embed="rId2"/>
                </a:buBlip>
                <a:tabLst/>
                <a:defRPr/>
              </a:pPr>
              <a:endParaRPr kumimoji="0" lang="ko-KR" altLang="en-US" sz="1400" b="0" i="0" u="none" strike="noStrike" kern="0" cap="none" spc="0" normalizeH="0" baseline="0" noProof="0" smtClean="0">
                <a:ln>
                  <a:noFill/>
                </a:ln>
                <a:solidFill>
                  <a:srgbClr val="000000"/>
                </a:solidFill>
                <a:effectLst/>
                <a:uLnTx/>
                <a:uFillTx/>
                <a:latin typeface="HY헤드라인M" pitchFamily="18" charset="-127"/>
                <a:ea typeface="HY헤드라인M" pitchFamily="18" charset="-127"/>
              </a:endParaRPr>
            </a:p>
          </p:txBody>
        </p:sp>
        <p:sp>
          <p:nvSpPr>
            <p:cNvPr id="62" name="직사각형 61"/>
            <p:cNvSpPr/>
            <p:nvPr/>
          </p:nvSpPr>
          <p:spPr bwMode="auto">
            <a:xfrm>
              <a:off x="3643306" y="5500702"/>
              <a:ext cx="285752" cy="142876"/>
            </a:xfrm>
            <a:prstGeom prst="rect">
              <a:avLst/>
            </a:prstGeom>
            <a:solidFill>
              <a:srgbClr val="000000"/>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lvl="0" indent="-266700" algn="l" defTabSz="914400" rtl="0" eaLnBrk="0" fontAlgn="ctr" latinLnBrk="0" hangingPunct="0">
                <a:lnSpc>
                  <a:spcPct val="140000"/>
                </a:lnSpc>
                <a:spcBef>
                  <a:spcPct val="0"/>
                </a:spcBef>
                <a:spcAft>
                  <a:spcPct val="0"/>
                </a:spcAft>
                <a:buClrTx/>
                <a:buSzTx/>
                <a:buFontTx/>
                <a:buBlip>
                  <a:blip r:embed="rId2"/>
                </a:buBlip>
                <a:tabLst/>
                <a:defRPr/>
              </a:pPr>
              <a:endParaRPr kumimoji="0" lang="ko-KR" altLang="en-US" sz="1400" b="0" i="0" u="none" strike="noStrike" kern="0" cap="none" spc="0" normalizeH="0" baseline="0" noProof="0" smtClean="0">
                <a:ln>
                  <a:noFill/>
                </a:ln>
                <a:solidFill>
                  <a:srgbClr val="000000"/>
                </a:solidFill>
                <a:effectLst/>
                <a:uLnTx/>
                <a:uFillTx/>
                <a:latin typeface="HY헤드라인M" pitchFamily="18" charset="-127"/>
                <a:ea typeface="HY헤드라인M" pitchFamily="18" charset="-127"/>
              </a:endParaRPr>
            </a:p>
          </p:txBody>
        </p:sp>
        <p:cxnSp>
          <p:nvCxnSpPr>
            <p:cNvPr id="63" name="직선 연결선 62"/>
            <p:cNvCxnSpPr>
              <a:stCxn id="61" idx="3"/>
              <a:endCxn id="62" idx="0"/>
            </p:cNvCxnSpPr>
            <p:nvPr/>
          </p:nvCxnSpPr>
          <p:spPr bwMode="auto">
            <a:xfrm rot="16200000" flipH="1">
              <a:off x="3607587" y="5322107"/>
              <a:ext cx="357190" cy="0"/>
            </a:xfrm>
            <a:prstGeom prst="line">
              <a:avLst/>
            </a:prstGeom>
            <a:gradFill rotWithShape="1">
              <a:gsLst>
                <a:gs pos="0">
                  <a:srgbClr val="FFFFFF"/>
                </a:gs>
                <a:gs pos="100000">
                  <a:srgbClr val="99CCFF"/>
                </a:gs>
              </a:gsLst>
              <a:lin ang="2700000" scaled="1"/>
            </a:gradFill>
            <a:ln w="19050" cap="flat" cmpd="sng" algn="ctr">
              <a:solidFill>
                <a:srgbClr val="000000"/>
              </a:solidFill>
              <a:prstDash val="solid"/>
              <a:round/>
              <a:headEnd type="none" w="med" len="med"/>
              <a:tailEnd type="none" w="med" len="med"/>
            </a:ln>
            <a:effectLst/>
          </p:spPr>
        </p:cxnSp>
      </p:grpSp>
      <p:grpSp>
        <p:nvGrpSpPr>
          <p:cNvPr id="64" name="그룹 63"/>
          <p:cNvGrpSpPr/>
          <p:nvPr/>
        </p:nvGrpSpPr>
        <p:grpSpPr>
          <a:xfrm>
            <a:off x="5178430" y="4643446"/>
            <a:ext cx="285752" cy="500066"/>
            <a:chOff x="3643306" y="5143512"/>
            <a:chExt cx="285752" cy="500066"/>
          </a:xfrm>
        </p:grpSpPr>
        <p:sp>
          <p:nvSpPr>
            <p:cNvPr id="65" name="이등변 삼각형 64"/>
            <p:cNvSpPr/>
            <p:nvPr/>
          </p:nvSpPr>
          <p:spPr bwMode="auto">
            <a:xfrm rot="10800000">
              <a:off x="3643306" y="5143512"/>
              <a:ext cx="285752" cy="285752"/>
            </a:xfrm>
            <a:prstGeom prst="triangle">
              <a:avLst/>
            </a:prstGeom>
            <a:noFill/>
            <a:ln w="19050" cap="flat" cmpd="sng" algn="ctr">
              <a:solidFill>
                <a:srgbClr val="00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lvl="0" indent="-266700" algn="l" defTabSz="914400" rtl="0" eaLnBrk="0" fontAlgn="ctr" latinLnBrk="0" hangingPunct="0">
                <a:lnSpc>
                  <a:spcPct val="140000"/>
                </a:lnSpc>
                <a:spcBef>
                  <a:spcPct val="0"/>
                </a:spcBef>
                <a:spcAft>
                  <a:spcPct val="0"/>
                </a:spcAft>
                <a:buClrTx/>
                <a:buSzTx/>
                <a:buFontTx/>
                <a:buBlip>
                  <a:blip r:embed="rId2"/>
                </a:buBlip>
                <a:tabLst/>
                <a:defRPr/>
              </a:pPr>
              <a:endParaRPr kumimoji="0" lang="ko-KR" altLang="en-US" sz="1400" b="0" i="0" u="none" strike="noStrike" kern="0" cap="none" spc="0" normalizeH="0" baseline="0" noProof="0" smtClean="0">
                <a:ln>
                  <a:noFill/>
                </a:ln>
                <a:solidFill>
                  <a:srgbClr val="000000"/>
                </a:solidFill>
                <a:effectLst/>
                <a:uLnTx/>
                <a:uFillTx/>
                <a:latin typeface="HY헤드라인M" pitchFamily="18" charset="-127"/>
                <a:ea typeface="HY헤드라인M" pitchFamily="18" charset="-127"/>
              </a:endParaRPr>
            </a:p>
          </p:txBody>
        </p:sp>
        <p:sp>
          <p:nvSpPr>
            <p:cNvPr id="66" name="직사각형 65"/>
            <p:cNvSpPr/>
            <p:nvPr/>
          </p:nvSpPr>
          <p:spPr bwMode="auto">
            <a:xfrm>
              <a:off x="3643306" y="5500702"/>
              <a:ext cx="285752" cy="142876"/>
            </a:xfrm>
            <a:prstGeom prst="rect">
              <a:avLst/>
            </a:prstGeom>
            <a:solidFill>
              <a:srgbClr val="000000"/>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lvl="0" indent="-266700" algn="l" defTabSz="914400" rtl="0" eaLnBrk="0" fontAlgn="ctr" latinLnBrk="0" hangingPunct="0">
                <a:lnSpc>
                  <a:spcPct val="140000"/>
                </a:lnSpc>
                <a:spcBef>
                  <a:spcPct val="0"/>
                </a:spcBef>
                <a:spcAft>
                  <a:spcPct val="0"/>
                </a:spcAft>
                <a:buClrTx/>
                <a:buSzTx/>
                <a:buFontTx/>
                <a:buBlip>
                  <a:blip r:embed="rId2"/>
                </a:buBlip>
                <a:tabLst/>
                <a:defRPr/>
              </a:pPr>
              <a:endParaRPr kumimoji="0" lang="ko-KR" altLang="en-US" sz="1400" b="0" i="0" u="none" strike="noStrike" kern="0" cap="none" spc="0" normalizeH="0" baseline="0" noProof="0" smtClean="0">
                <a:ln>
                  <a:noFill/>
                </a:ln>
                <a:solidFill>
                  <a:srgbClr val="000000"/>
                </a:solidFill>
                <a:effectLst/>
                <a:uLnTx/>
                <a:uFillTx/>
                <a:latin typeface="HY헤드라인M" pitchFamily="18" charset="-127"/>
                <a:ea typeface="HY헤드라인M" pitchFamily="18" charset="-127"/>
              </a:endParaRPr>
            </a:p>
          </p:txBody>
        </p:sp>
        <p:cxnSp>
          <p:nvCxnSpPr>
            <p:cNvPr id="67" name="직선 연결선 66"/>
            <p:cNvCxnSpPr>
              <a:stCxn id="65" idx="3"/>
              <a:endCxn id="66" idx="0"/>
            </p:cNvCxnSpPr>
            <p:nvPr/>
          </p:nvCxnSpPr>
          <p:spPr bwMode="auto">
            <a:xfrm rot="16200000" flipH="1">
              <a:off x="3607587" y="5322107"/>
              <a:ext cx="357190" cy="0"/>
            </a:xfrm>
            <a:prstGeom prst="line">
              <a:avLst/>
            </a:prstGeom>
            <a:gradFill rotWithShape="1">
              <a:gsLst>
                <a:gs pos="0">
                  <a:srgbClr val="FFFFFF"/>
                </a:gs>
                <a:gs pos="100000">
                  <a:srgbClr val="99CCFF"/>
                </a:gs>
              </a:gsLst>
              <a:lin ang="2700000" scaled="1"/>
            </a:gradFill>
            <a:ln w="19050" cap="flat" cmpd="sng" algn="ctr">
              <a:solidFill>
                <a:srgbClr val="000000"/>
              </a:solidFill>
              <a:prstDash val="solid"/>
              <a:round/>
              <a:headEnd type="none" w="med" len="med"/>
              <a:tailEnd type="none" w="med" len="med"/>
            </a:ln>
            <a:effectLst/>
          </p:spPr>
        </p:cxnSp>
      </p:grpSp>
      <p:sp>
        <p:nvSpPr>
          <p:cNvPr id="69" name="모서리가 둥근 직사각형 68"/>
          <p:cNvSpPr/>
          <p:nvPr/>
        </p:nvSpPr>
        <p:spPr bwMode="auto">
          <a:xfrm>
            <a:off x="3535356" y="5214950"/>
            <a:ext cx="1143008" cy="428628"/>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266700" marR="0" indent="-266700" algn="ctr" defTabSz="914400" rtl="0" eaLnBrk="0" fontAlgn="ctr" latinLnBrk="0" hangingPunct="0">
              <a:lnSpc>
                <a:spcPct val="140000"/>
              </a:lnSpc>
              <a:spcBef>
                <a:spcPct val="0"/>
              </a:spcBef>
              <a:spcAft>
                <a:spcPct val="0"/>
              </a:spcAft>
              <a:buClrTx/>
              <a:buSzTx/>
              <a:buNone/>
              <a:tabLst/>
            </a:pPr>
            <a:r>
              <a:rPr lang="en-US" altLang="ko-KR" dirty="0" smtClean="0">
                <a:latin typeface="Arial" pitchFamily="34" charset="0"/>
                <a:cs typeface="Arial" pitchFamily="34" charset="0"/>
              </a:rPr>
              <a:t>Human body</a:t>
            </a:r>
            <a:endParaRPr kumimoji="0" lang="ko-KR" altLang="en-US" u="none" strike="noStrike" cap="none" normalizeH="0" baseline="0" dirty="0" smtClean="0">
              <a:ln>
                <a:noFill/>
              </a:ln>
              <a:latin typeface="Arial" pitchFamily="34" charset="0"/>
              <a:cs typeface="Arial" pitchFamily="34" charset="0"/>
            </a:endParaRPr>
          </a:p>
        </p:txBody>
      </p:sp>
      <p:sp>
        <p:nvSpPr>
          <p:cNvPr id="70" name="번개 69"/>
          <p:cNvSpPr/>
          <p:nvPr/>
        </p:nvSpPr>
        <p:spPr bwMode="auto">
          <a:xfrm rot="20617554">
            <a:off x="3929784" y="4581551"/>
            <a:ext cx="1143008" cy="428628"/>
          </a:xfrm>
          <a:prstGeom prst="lightningBolt">
            <a:avLst/>
          </a:prstGeom>
          <a:solidFill>
            <a:srgbClr val="2D2DB9"/>
          </a:solid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266700" marR="0" lvl="0" indent="-266700" algn="l" defTabSz="914400" rtl="0" eaLnBrk="0" fontAlgn="ctr" latinLnBrk="0" hangingPunct="0">
              <a:lnSpc>
                <a:spcPct val="140000"/>
              </a:lnSpc>
              <a:spcBef>
                <a:spcPct val="0"/>
              </a:spcBef>
              <a:spcAft>
                <a:spcPct val="0"/>
              </a:spcAft>
              <a:buClrTx/>
              <a:buSzTx/>
              <a:buFontTx/>
              <a:buBlip>
                <a:blip r:embed="rId2"/>
              </a:buBlip>
              <a:tabLst/>
              <a:defRPr/>
            </a:pPr>
            <a:endParaRPr kumimoji="0" lang="ko-KR" altLang="en-US" sz="1400" b="0" i="0" u="none" strike="noStrike" kern="0" cap="none" spc="0" normalizeH="0" baseline="0" noProof="0" smtClean="0">
              <a:ln>
                <a:noFill/>
              </a:ln>
              <a:solidFill>
                <a:srgbClr val="000000"/>
              </a:solidFill>
              <a:effectLst/>
              <a:uLnTx/>
              <a:uFillTx/>
              <a:latin typeface="HY헤드라인M" pitchFamily="18" charset="-127"/>
              <a:ea typeface="HY헤드라인M" pitchFamily="18" charset="-127"/>
            </a:endParaRPr>
          </a:p>
        </p:txBody>
      </p:sp>
      <p:sp>
        <p:nvSpPr>
          <p:cNvPr id="71" name="TextBox 70"/>
          <p:cNvSpPr txBox="1"/>
          <p:nvPr/>
        </p:nvSpPr>
        <p:spPr>
          <a:xfrm>
            <a:off x="3821108" y="4214818"/>
            <a:ext cx="2759089" cy="437043"/>
          </a:xfrm>
          <a:prstGeom prst="rect">
            <a:avLst/>
          </a:prstGeom>
          <a:noFill/>
        </p:spPr>
        <p:txBody>
          <a:bodyPr wrap="none" rtlCol="0">
            <a:spAutoFit/>
          </a:bodyPr>
          <a:lstStyle/>
          <a:p>
            <a:pPr>
              <a:buNone/>
            </a:pPr>
            <a:r>
              <a:rPr lang="en-US" altLang="ko-KR" sz="1600" b="1" dirty="0" smtClean="0">
                <a:solidFill>
                  <a:srgbClr val="FF0000"/>
                </a:solidFill>
                <a:latin typeface="Arial" pitchFamily="34" charset="0"/>
                <a:cs typeface="Arial" pitchFamily="34" charset="0"/>
              </a:rPr>
              <a:t>Propagation through body</a:t>
            </a:r>
            <a:endParaRPr lang="ko-KR" altLang="en-US" sz="1600" b="1" dirty="0">
              <a:solidFill>
                <a:srgbClr val="FF0000"/>
              </a:solidFill>
              <a:latin typeface="Arial" pitchFamily="34" charset="0"/>
              <a:cs typeface="Arial" pitchFamily="34" charset="0"/>
            </a:endParaRPr>
          </a:p>
        </p:txBody>
      </p:sp>
      <p:sp>
        <p:nvSpPr>
          <p:cNvPr id="72" name="슬라이드 번호 개체 틀 71"/>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5</a:t>
            </a:fld>
            <a:endParaRPr lang="en-GB"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CID-162</a:t>
            </a:r>
            <a:endParaRPr lang="en-US" altLang="ko-KR" sz="3900" dirty="0">
              <a:solidFill>
                <a:srgbClr val="000000"/>
              </a:solidFill>
              <a:latin typeface="Arial" pitchFamily="34" charset="0"/>
              <a:ea typeface="굴림" pitchFamily="50" charset="-127"/>
            </a:endParaRPr>
          </a:p>
        </p:txBody>
      </p:sp>
      <p:sp>
        <p:nvSpPr>
          <p:cNvPr id="3074" name="Rectangle 2"/>
          <p:cNvSpPr>
            <a:spLocks noGrp="1" noChangeArrowheads="1"/>
          </p:cNvSpPr>
          <p:nvPr>
            <p:ph type="body" idx="1"/>
          </p:nvPr>
        </p:nvSpPr>
        <p:spPr>
          <a:xfrm>
            <a:off x="222885" y="1556792"/>
            <a:ext cx="8698230" cy="4824536"/>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Does Human Body Communications (HBC) as elaborated in clause 11 satisfy the IEEE SA's definition of "wireless communication" as included in the PAR, paragraph 5.2 (first sentence).  Figure 159 includes a block for an "electrode" whereas wireless communication systems include an antenna.</a:t>
            </a:r>
          </a:p>
          <a:p>
            <a:pPr marL="0" indent="0">
              <a:lnSpc>
                <a:spcPct val="95000"/>
              </a:lnSpc>
              <a:spcBef>
                <a:spcPct val="0"/>
              </a:spcBef>
              <a:buNone/>
            </a:pPr>
            <a:endParaRPr lang="en-US" altLang="ko-KR" sz="1400"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If HBC does not satisfy the IEEE SA's definition of "wireless communication" then remove clause 11 and any text referencing this clause from the draft standard.  An alternative would be to modify the PAR.</a:t>
            </a:r>
          </a:p>
          <a:p>
            <a:pPr marL="0" indent="0">
              <a:lnSpc>
                <a:spcPct val="95000"/>
              </a:lnSpc>
              <a:spcBef>
                <a:spcPct val="0"/>
              </a:spcBef>
              <a:buNone/>
            </a:pPr>
            <a:endParaRPr lang="en-US" altLang="ko-KR" sz="2000"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 Status: Defer to 10/4 teleconference</a:t>
            </a:r>
          </a:p>
          <a:p>
            <a:pPr marL="411480" lvl="1" indent="-308610">
              <a:lnSpc>
                <a:spcPct val="95000"/>
              </a:lnSpc>
              <a:spcBef>
                <a:spcPct val="0"/>
              </a:spcBef>
              <a:buClr>
                <a:srgbClr val="000000"/>
              </a:buClr>
              <a:buFontTx/>
              <a:buChar char="•"/>
            </a:pP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 </a:t>
            </a:r>
            <a:r>
              <a:rPr lang="en-US" altLang="ko-KR" sz="2400" dirty="0" smtClean="0">
                <a:solidFill>
                  <a:srgbClr val="FF0000"/>
                </a:solidFill>
                <a:latin typeface="georgia" pitchFamily="18" charset="0"/>
                <a:ea typeface="굴림" pitchFamily="50" charset="-127"/>
              </a:rPr>
              <a:t>Reject</a:t>
            </a:r>
          </a:p>
          <a:p>
            <a:pPr marL="0" lvl="1" indent="0">
              <a:lnSpc>
                <a:spcPct val="95000"/>
              </a:lnSpc>
              <a:spcBef>
                <a:spcPct val="0"/>
              </a:spcBef>
              <a:buClr>
                <a:srgbClr val="000000"/>
              </a:buClr>
              <a:buNone/>
            </a:pPr>
            <a:r>
              <a:rPr lang="en-US" altLang="ko-KR" sz="1400" dirty="0" smtClean="0">
                <a:solidFill>
                  <a:srgbClr val="FF0000"/>
                </a:solidFill>
                <a:latin typeface="georgia" pitchFamily="18" charset="0"/>
                <a:ea typeface="굴림" pitchFamily="50" charset="-127"/>
                <a:cs typeface="+mn-cs"/>
              </a:rPr>
              <a:t>Wireless communication systems does not limit to use only the antenna. For example, 802.15.7 Visible Light Communication has no antenna, but LED and photo detector. </a:t>
            </a:r>
            <a:r>
              <a:rPr lang="en-US" altLang="ko-KR" sz="1400" dirty="0" smtClean="0">
                <a:solidFill>
                  <a:srgbClr val="FF0000"/>
                </a:solidFill>
                <a:latin typeface="georgia" pitchFamily="18" charset="0"/>
                <a:ea typeface="굴림" pitchFamily="50" charset="-127"/>
                <a:cs typeface="+mn-cs"/>
              </a:rPr>
              <a:t>And TG6 Technical Requirement Document defines </a:t>
            </a:r>
            <a:r>
              <a:rPr lang="en-US" altLang="ko-KR" sz="1400" dirty="0" smtClean="0">
                <a:solidFill>
                  <a:srgbClr val="FF0000"/>
                </a:solidFill>
                <a:latin typeface="georgia" pitchFamily="18" charset="0"/>
                <a:ea typeface="굴림" pitchFamily="50" charset="-127"/>
                <a:cs typeface="+mn-cs"/>
              </a:rPr>
              <a:t>electrodes as well as antennas. </a:t>
            </a:r>
            <a:r>
              <a:rPr lang="en-US" altLang="ko-KR" sz="1400" dirty="0" smtClean="0">
                <a:solidFill>
                  <a:srgbClr val="FF0000"/>
                </a:solidFill>
                <a:latin typeface="georgia" pitchFamily="18" charset="0"/>
                <a:ea typeface="굴림" pitchFamily="50" charset="-127"/>
                <a:cs typeface="+mn-cs"/>
              </a:rPr>
              <a:t>Refer </a:t>
            </a:r>
            <a:r>
              <a:rPr lang="en-US" altLang="ko-KR" sz="1400" dirty="0" smtClean="0">
                <a:solidFill>
                  <a:srgbClr val="FF0000"/>
                </a:solidFill>
                <a:latin typeface="georgia" pitchFamily="18" charset="0"/>
                <a:ea typeface="굴림" pitchFamily="50" charset="-127"/>
              </a:rPr>
              <a:t>CID-79. </a:t>
            </a:r>
            <a:endParaRPr lang="en-US" altLang="ko-KR" sz="1400" dirty="0" smtClean="0">
              <a:solidFill>
                <a:srgbClr val="FF0000"/>
              </a:solidFill>
              <a:latin typeface="georgia" pitchFamily="18" charset="0"/>
              <a:ea typeface="굴림" pitchFamily="50" charset="-127"/>
              <a:cs typeface="+mn-cs"/>
            </a:endParaRPr>
          </a:p>
          <a:p>
            <a:pPr marL="411480" lvl="1" indent="-308610">
              <a:lnSpc>
                <a:spcPct val="95000"/>
              </a:lnSpc>
              <a:spcBef>
                <a:spcPct val="0"/>
              </a:spcBef>
              <a:buClr>
                <a:srgbClr val="000000"/>
              </a:buClr>
              <a:buNone/>
            </a:pPr>
            <a:endParaRPr lang="en-US" altLang="ko-KR" dirty="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6</a:t>
            </a:fld>
            <a:endParaRPr lang="en-GB"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22885" y="692696"/>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CID-177</a:t>
            </a:r>
            <a:endParaRPr lang="en-US" altLang="ko-KR" sz="3900" dirty="0">
              <a:solidFill>
                <a:srgbClr val="000000"/>
              </a:solidFill>
              <a:latin typeface="Arial" pitchFamily="34" charset="0"/>
              <a:ea typeface="굴림" pitchFamily="50" charset="-127"/>
            </a:endParaRPr>
          </a:p>
        </p:txBody>
      </p:sp>
      <p:sp>
        <p:nvSpPr>
          <p:cNvPr id="6146" name="Rectangle 2"/>
          <p:cNvSpPr>
            <a:spLocks noGrp="1" noChangeArrowheads="1"/>
          </p:cNvSpPr>
          <p:nvPr>
            <p:ph type="body" idx="1"/>
          </p:nvPr>
        </p:nvSpPr>
        <p:spPr>
          <a:xfrm>
            <a:off x="210027" y="1268760"/>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The draft standard does not specify pulse shaping filters (either transmit or receive) for the HBC mode of operation.  Submission IEEE 802.15-10-0318-00-0006 illustrates the improved out-of-band rejection offered by a transmit filter, but this filter is not specified in the draft standard.  Further, the draft standard's low-frequency spectral mask does not appear to reflect the implementation of a transmit filter such as the one described in IEEE 802.15-10-0318-00-0006.</a:t>
            </a:r>
          </a:p>
          <a:p>
            <a:pPr marL="0" indent="0">
              <a:lnSpc>
                <a:spcPct val="95000"/>
              </a:lnSpc>
              <a:spcBef>
                <a:spcPct val="0"/>
              </a:spcBef>
              <a:buNone/>
            </a:pP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Specify HBC transmit and receive filters in the standard.  For example, sub-clause 9.5.2.1 specifies a square-root raised cosine (SRRC) pulse shape for the NB PHY (this pulse shape also influences frequency-domain content).  If such filters are not required to ensure interoperability, then please provide related technical justification</a:t>
            </a:r>
          </a:p>
          <a:p>
            <a:pPr marL="0" indent="0">
              <a:lnSpc>
                <a:spcPct val="95000"/>
              </a:lnSpc>
              <a:spcBef>
                <a:spcPct val="0"/>
              </a:spcBef>
              <a:buNone/>
            </a:pP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a:t>
            </a:r>
            <a:r>
              <a:rPr lang="en-US" altLang="ko-KR" sz="2400" dirty="0" smtClean="0">
                <a:solidFill>
                  <a:srgbClr val="000000"/>
                </a:solidFill>
                <a:latin typeface="georgia" pitchFamily="18" charset="0"/>
                <a:ea typeface="굴림" pitchFamily="50" charset="-127"/>
              </a:rPr>
              <a:t>Defer to 10/4 teleconference</a:t>
            </a:r>
          </a:p>
          <a:p>
            <a:pPr marL="411480" lvl="1" indent="-308610">
              <a:lnSpc>
                <a:spcPct val="95000"/>
              </a:lnSpc>
              <a:spcBef>
                <a:spcPct val="0"/>
              </a:spcBef>
              <a:buClr>
                <a:srgbClr val="000000"/>
              </a:buClr>
              <a:buFontTx/>
              <a:buChar char="•"/>
            </a:pP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 </a:t>
            </a:r>
            <a:r>
              <a:rPr lang="en-US" altLang="ko-KR" sz="2400" dirty="0" smtClean="0">
                <a:solidFill>
                  <a:srgbClr val="FF0000"/>
                </a:solidFill>
                <a:latin typeface="georgia" pitchFamily="18" charset="0"/>
                <a:ea typeface="굴림" pitchFamily="50" charset="-127"/>
              </a:rPr>
              <a:t>Reject</a:t>
            </a:r>
            <a:endParaRPr lang="en-US" altLang="ko-KR" sz="2400" dirty="0" smtClean="0">
              <a:solidFill>
                <a:srgbClr val="FF0000"/>
              </a:solidFill>
              <a:latin typeface="georgia" pitchFamily="18" charset="0"/>
              <a:ea typeface="굴림" pitchFamily="50" charset="-127"/>
            </a:endParaRPr>
          </a:p>
          <a:p>
            <a:pPr marL="0" lvl="1" indent="0">
              <a:lnSpc>
                <a:spcPct val="95000"/>
              </a:lnSpc>
              <a:spcBef>
                <a:spcPct val="0"/>
              </a:spcBef>
              <a:buClr>
                <a:srgbClr val="000000"/>
              </a:buClr>
              <a:buNone/>
            </a:pPr>
            <a:r>
              <a:rPr lang="en-US" altLang="ko-KR" sz="1400" dirty="0" err="1" smtClean="0">
                <a:solidFill>
                  <a:srgbClr val="FF0000"/>
                </a:solidFill>
                <a:latin typeface="georgia" pitchFamily="18" charset="0"/>
                <a:ea typeface="굴림" pitchFamily="50" charset="-127"/>
                <a:cs typeface="+mn-cs"/>
              </a:rPr>
              <a:t>Tx</a:t>
            </a:r>
            <a:r>
              <a:rPr lang="en-US" altLang="ko-KR" sz="1400" dirty="0" smtClean="0">
                <a:solidFill>
                  <a:srgbClr val="FF0000"/>
                </a:solidFill>
                <a:latin typeface="georgia" pitchFamily="18" charset="0"/>
                <a:ea typeface="굴림" pitchFamily="50" charset="-127"/>
                <a:cs typeface="+mn-cs"/>
              </a:rPr>
              <a:t> filter is implementation dependent,  so any type filter can be implemented to satisfy requirements of </a:t>
            </a:r>
            <a:r>
              <a:rPr lang="en-US" altLang="ko-KR" sz="1400" dirty="0" smtClean="0">
                <a:solidFill>
                  <a:srgbClr val="FF0000"/>
                </a:solidFill>
                <a:latin typeface="georgia" pitchFamily="18" charset="0"/>
                <a:ea typeface="굴림" pitchFamily="50" charset="-127"/>
                <a:cs typeface="+mn-cs"/>
              </a:rPr>
              <a:t>transmit spectral </a:t>
            </a:r>
            <a:r>
              <a:rPr lang="en-US" altLang="ko-KR" sz="1400" dirty="0" smtClean="0">
                <a:solidFill>
                  <a:srgbClr val="FF0000"/>
                </a:solidFill>
                <a:latin typeface="georgia" pitchFamily="18" charset="0"/>
                <a:ea typeface="굴림" pitchFamily="50" charset="-127"/>
                <a:cs typeface="+mn-cs"/>
              </a:rPr>
              <a:t>mask</a:t>
            </a:r>
            <a:r>
              <a:rPr lang="en-US" altLang="ko-KR" sz="1400" dirty="0" smtClean="0">
                <a:solidFill>
                  <a:srgbClr val="FF0000"/>
                </a:solidFill>
                <a:latin typeface="georgia" pitchFamily="18" charset="0"/>
                <a:ea typeface="굴림" pitchFamily="50" charset="-127"/>
                <a:cs typeface="+mn-cs"/>
              </a:rPr>
              <a:t>.</a:t>
            </a:r>
            <a:endParaRPr lang="en-US" altLang="ko-KR" sz="1400" dirty="0" smtClean="0">
              <a:solidFill>
                <a:srgbClr val="FF0000"/>
              </a:solidFill>
              <a:latin typeface="georgia" pitchFamily="18" charset="0"/>
              <a:ea typeface="굴림" pitchFamily="50" charset="-127"/>
              <a:cs typeface="+mn-cs"/>
            </a:endParaRPr>
          </a:p>
          <a:p>
            <a:pPr marL="411480" lvl="1" indent="-308610">
              <a:lnSpc>
                <a:spcPct val="95000"/>
              </a:lnSpc>
              <a:spcBef>
                <a:spcPct val="0"/>
              </a:spcBef>
              <a:buClr>
                <a:srgbClr val="000000"/>
              </a:buClr>
              <a:buNone/>
            </a:pPr>
            <a:endParaRPr lang="en-US" altLang="ko-KR" dirty="0">
              <a:solidFill>
                <a:srgbClr val="FF0000"/>
              </a:solidFill>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7</a:t>
            </a:fld>
            <a:endParaRPr lang="en-GB"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22885" y="692696"/>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CID-178</a:t>
            </a:r>
            <a:endParaRPr lang="en-US" altLang="ko-KR" sz="3900" dirty="0">
              <a:solidFill>
                <a:srgbClr val="000000"/>
              </a:solidFill>
              <a:latin typeface="Arial" pitchFamily="34" charset="0"/>
              <a:ea typeface="굴림" pitchFamily="50" charset="-127"/>
            </a:endParaRPr>
          </a:p>
        </p:txBody>
      </p:sp>
      <p:sp>
        <p:nvSpPr>
          <p:cNvPr id="6146" name="Rectangle 2"/>
          <p:cNvSpPr>
            <a:spLocks noGrp="1" noChangeArrowheads="1"/>
          </p:cNvSpPr>
          <p:nvPr>
            <p:ph type="body" idx="1"/>
          </p:nvPr>
        </p:nvSpPr>
        <p:spPr>
          <a:xfrm>
            <a:off x="210027" y="1268760"/>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The low-frequency spectral mask may not be sufficient to prevent suspension of therapy in the large population of patients with implanted medical devices.  Additionally, the spectral mask may not be sufficient to prevent interference with signals from MICS implants emitted at relatively low levels of EIRP (generally less than 200 </a:t>
            </a:r>
            <a:r>
              <a:rPr lang="en-US" altLang="ko-KR" sz="1400" dirty="0" err="1" smtClean="0">
                <a:solidFill>
                  <a:srgbClr val="000000"/>
                </a:solidFill>
                <a:latin typeface="georgia" pitchFamily="18" charset="0"/>
                <a:ea typeface="굴림" pitchFamily="50" charset="-127"/>
              </a:rPr>
              <a:t>nW</a:t>
            </a:r>
            <a:r>
              <a:rPr lang="en-US" altLang="ko-KR" sz="1400" dirty="0" smtClean="0">
                <a:solidFill>
                  <a:srgbClr val="000000"/>
                </a:solidFill>
                <a:latin typeface="georgia" pitchFamily="18" charset="0"/>
                <a:ea typeface="굴림" pitchFamily="50" charset="-127"/>
              </a:rPr>
              <a:t>).  The qualitative phrase "</a:t>
            </a:r>
            <a:r>
              <a:rPr lang="en-US" altLang="ko-KR" sz="1400" dirty="0" smtClean="0">
                <a:solidFill>
                  <a:srgbClr val="0070C0"/>
                </a:solidFill>
                <a:latin typeface="georgia" pitchFamily="18" charset="0"/>
                <a:ea typeface="굴림" pitchFamily="50" charset="-127"/>
              </a:rPr>
              <a:t>to protect the safety for the human body</a:t>
            </a:r>
            <a:r>
              <a:rPr lang="en-US" altLang="ko-KR" sz="1400" dirty="0" smtClean="0">
                <a:solidFill>
                  <a:srgbClr val="000000"/>
                </a:solidFill>
                <a:latin typeface="georgia" pitchFamily="18" charset="0"/>
                <a:ea typeface="굴림" pitchFamily="50" charset="-127"/>
              </a:rPr>
              <a:t>" in sub-clause 11.8.2 is not sufficient to ensure patient safety.  IEEE legal staff (Legal review for P802.15.6_D01, Michelle Turner, 2 Nov. 2010; posted to STDS-802-15-BAN reflector on 11 Nov. 2010) advised "... If this is a matter of concern, its should be discussed further with members of the implantable medical device industry to determine an appropriate spectral mask."  Concerns of the active implantable medical device industry are summarized in document IEEE 802.15-11-0533-01-0006.</a:t>
            </a:r>
          </a:p>
          <a:p>
            <a:pPr marL="0" indent="0">
              <a:lnSpc>
                <a:spcPct val="95000"/>
              </a:lnSpc>
              <a:spcBef>
                <a:spcPct val="0"/>
              </a:spcBef>
              <a:buNone/>
            </a:pP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1400" dirty="0" smtClean="0">
                <a:solidFill>
                  <a:srgbClr val="000000"/>
                </a:solidFill>
                <a:latin typeface="georgia" pitchFamily="18" charset="0"/>
                <a:ea typeface="굴림" pitchFamily="50" charset="-127"/>
              </a:rPr>
              <a:t>While low frequency masks (below the HBC frequency of operation) are defined in D04, the discussion with </a:t>
            </a:r>
            <a:r>
              <a:rPr lang="en-US" altLang="ko-KR" sz="1400" dirty="0" err="1" smtClean="0">
                <a:solidFill>
                  <a:srgbClr val="000000"/>
                </a:solidFill>
                <a:latin typeface="georgia" pitchFamily="18" charset="0"/>
                <a:ea typeface="굴림" pitchFamily="50" charset="-127"/>
              </a:rPr>
              <a:t>AdvaMed</a:t>
            </a:r>
            <a:r>
              <a:rPr lang="en-US" altLang="ko-KR" sz="1400" dirty="0" smtClean="0">
                <a:solidFill>
                  <a:srgbClr val="000000"/>
                </a:solidFill>
                <a:latin typeface="georgia" pitchFamily="18" charset="0"/>
                <a:ea typeface="굴림" pitchFamily="50" charset="-127"/>
              </a:rPr>
              <a:t> to establish maximum output power levels and an appropriate spectral mask is not yet complete (three conference calls held to date).  The minutes from the last conference call are documented in IEEE P802.15-11-0441-00-0006.  The proposed resolution is to remove clause 11 and any text referencing this clause from the draft standard, with the HBC mode potentially being further considered in a new Study Group or Task Group.  This action would provide </a:t>
            </a:r>
            <a:r>
              <a:rPr lang="en-US" altLang="ko-KR" sz="1400" dirty="0" err="1" smtClean="0">
                <a:solidFill>
                  <a:srgbClr val="000000"/>
                </a:solidFill>
                <a:latin typeface="georgia" pitchFamily="18" charset="0"/>
                <a:ea typeface="굴림" pitchFamily="50" charset="-127"/>
              </a:rPr>
              <a:t>AdvaMed</a:t>
            </a:r>
            <a:r>
              <a:rPr lang="en-US" altLang="ko-KR" sz="1400" dirty="0" smtClean="0">
                <a:solidFill>
                  <a:srgbClr val="000000"/>
                </a:solidFill>
                <a:latin typeface="georgia" pitchFamily="18" charset="0"/>
                <a:ea typeface="굴림" pitchFamily="50" charset="-127"/>
              </a:rPr>
              <a:t> members and HBC proponents additional time to analyze potential degradation of medical device operation (due to EMI produced by HBC), without delaying approval of IEEE 802.15.6 and its other modes.  As an alternative, HBC proponents could agree to meet with representatives of the active implantable medical device industry as suggested on slide 16 of IEEE 802.15-11-0533-01-0006.</a:t>
            </a:r>
            <a:endParaRPr lang="en-US" altLang="ko-KR" sz="2400" dirty="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8</a:t>
            </a:fld>
            <a:endParaRPr lang="en-GB"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22885" y="692696"/>
            <a:ext cx="8698230" cy="822960"/>
          </a:xfrm>
        </p:spPr>
        <p:txBody>
          <a:bodyPr lIns="0" tIns="0" rIns="0" bIns="0" anchor="t"/>
          <a:lstStyle/>
          <a:p>
            <a:pPr>
              <a:lnSpc>
                <a:spcPct val="95000"/>
              </a:lnSpc>
            </a:pPr>
            <a:r>
              <a:rPr lang="en-US" altLang="ko-KR" sz="3900" dirty="0" smtClean="0">
                <a:solidFill>
                  <a:srgbClr val="000000"/>
                </a:solidFill>
                <a:latin typeface="Arial" pitchFamily="34" charset="0"/>
                <a:ea typeface="굴림" pitchFamily="50" charset="-127"/>
              </a:rPr>
              <a:t>CID-178</a:t>
            </a:r>
            <a:endParaRPr lang="en-US" altLang="ko-KR" sz="3900" dirty="0">
              <a:solidFill>
                <a:srgbClr val="000000"/>
              </a:solidFill>
              <a:latin typeface="Arial" pitchFamily="34" charset="0"/>
              <a:ea typeface="굴림" pitchFamily="50" charset="-127"/>
            </a:endParaRPr>
          </a:p>
        </p:txBody>
      </p:sp>
      <p:sp>
        <p:nvSpPr>
          <p:cNvPr id="6146" name="Rectangle 2"/>
          <p:cNvSpPr>
            <a:spLocks noGrp="1" noChangeArrowheads="1"/>
          </p:cNvSpPr>
          <p:nvPr>
            <p:ph type="body" idx="1"/>
          </p:nvPr>
        </p:nvSpPr>
        <p:spPr>
          <a:xfrm>
            <a:off x="210027" y="1268760"/>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 </a:t>
            </a:r>
            <a:r>
              <a:rPr lang="en-US" altLang="ko-KR" sz="2400" dirty="0">
                <a:solidFill>
                  <a:srgbClr val="000000"/>
                </a:solidFill>
                <a:latin typeface="georgia" pitchFamily="18" charset="0"/>
                <a:ea typeface="굴림" pitchFamily="50" charset="-127"/>
              </a:rPr>
              <a:t>Status: </a:t>
            </a:r>
            <a:r>
              <a:rPr lang="en-US" altLang="ko-KR" sz="2400" dirty="0" smtClean="0">
                <a:solidFill>
                  <a:srgbClr val="000000"/>
                </a:solidFill>
                <a:latin typeface="georgia" pitchFamily="18" charset="0"/>
                <a:ea typeface="굴림" pitchFamily="50" charset="-127"/>
              </a:rPr>
              <a:t>Defer to 10/4 teleconference</a:t>
            </a:r>
          </a:p>
          <a:p>
            <a:pPr marL="411480" lvl="1" indent="-308610">
              <a:lnSpc>
                <a:spcPct val="95000"/>
              </a:lnSpc>
              <a:spcBef>
                <a:spcPct val="0"/>
              </a:spcBef>
              <a:buClr>
                <a:srgbClr val="000000"/>
              </a:buClr>
              <a:buFontTx/>
              <a:buChar char="•"/>
            </a:pP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 </a:t>
            </a:r>
            <a:r>
              <a:rPr lang="en-US" altLang="ko-KR" sz="2400" dirty="0" smtClean="0">
                <a:solidFill>
                  <a:srgbClr val="FF0000"/>
                </a:solidFill>
                <a:latin typeface="georgia" pitchFamily="18" charset="0"/>
                <a:ea typeface="굴림" pitchFamily="50" charset="-127"/>
              </a:rPr>
              <a:t>Reject</a:t>
            </a:r>
            <a:endParaRPr lang="en-US" altLang="ko-KR" sz="2400" dirty="0" smtClean="0">
              <a:solidFill>
                <a:srgbClr val="FF0000"/>
              </a:solidFill>
              <a:latin typeface="georgia" pitchFamily="18" charset="0"/>
              <a:ea typeface="굴림" pitchFamily="50" charset="-127"/>
            </a:endParaRPr>
          </a:p>
          <a:p>
            <a:pPr marL="0" lvl="1" indent="0">
              <a:lnSpc>
                <a:spcPct val="95000"/>
              </a:lnSpc>
              <a:spcBef>
                <a:spcPct val="0"/>
              </a:spcBef>
              <a:buClr>
                <a:srgbClr val="000000"/>
              </a:buClr>
              <a:buNone/>
            </a:pPr>
            <a:r>
              <a:rPr lang="en-US" altLang="ko-KR" sz="1400" dirty="0" smtClean="0">
                <a:solidFill>
                  <a:srgbClr val="FF0000"/>
                </a:solidFill>
                <a:latin typeface="georgia" pitchFamily="18" charset="0"/>
                <a:ea typeface="굴림" pitchFamily="50" charset="-127"/>
                <a:cs typeface="+mn-cs"/>
              </a:rPr>
              <a:t>The </a:t>
            </a:r>
            <a:r>
              <a:rPr lang="en-US" altLang="ko-KR" sz="1400" dirty="0" err="1" smtClean="0">
                <a:solidFill>
                  <a:srgbClr val="FF0000"/>
                </a:solidFill>
                <a:latin typeface="georgia" pitchFamily="18" charset="0"/>
                <a:ea typeface="굴림" pitchFamily="50" charset="-127"/>
                <a:cs typeface="+mn-cs"/>
              </a:rPr>
              <a:t>Tx</a:t>
            </a:r>
            <a:r>
              <a:rPr lang="en-US" altLang="ko-KR" sz="1400" dirty="0" smtClean="0">
                <a:solidFill>
                  <a:srgbClr val="FF0000"/>
                </a:solidFill>
                <a:latin typeface="georgia" pitchFamily="18" charset="0"/>
                <a:ea typeface="굴림" pitchFamily="50" charset="-127"/>
                <a:cs typeface="+mn-cs"/>
              </a:rPr>
              <a:t> spectral mask will be edited to have more out-of-band rejection </a:t>
            </a:r>
            <a:r>
              <a:rPr lang="en-US" altLang="ko-KR" sz="1400" dirty="0" smtClean="0">
                <a:solidFill>
                  <a:srgbClr val="FF0000"/>
                </a:solidFill>
                <a:latin typeface="georgia" pitchFamily="18" charset="0"/>
                <a:ea typeface="굴림" pitchFamily="50" charset="-127"/>
              </a:rPr>
              <a:t>to prevent potential interference with signals from medical devices</a:t>
            </a:r>
            <a:r>
              <a:rPr lang="en-US" altLang="ko-KR" sz="1400" dirty="0" smtClean="0">
                <a:solidFill>
                  <a:srgbClr val="FF0000"/>
                </a:solidFill>
                <a:latin typeface="georgia" pitchFamily="18" charset="0"/>
                <a:ea typeface="굴림" pitchFamily="50" charset="-127"/>
              </a:rPr>
              <a:t>. Refer CID 82 for spectral mask update.</a:t>
            </a:r>
          </a:p>
          <a:p>
            <a:pPr marL="0" lvl="1" indent="0">
              <a:lnSpc>
                <a:spcPct val="95000"/>
              </a:lnSpc>
              <a:spcBef>
                <a:spcPct val="0"/>
              </a:spcBef>
              <a:buClr>
                <a:srgbClr val="000000"/>
              </a:buClr>
              <a:buNone/>
            </a:pPr>
            <a:r>
              <a:rPr lang="en-US" altLang="ko-KR" sz="1400" dirty="0" smtClean="0">
                <a:solidFill>
                  <a:srgbClr val="FF0000"/>
                </a:solidFill>
                <a:latin typeface="georgia" pitchFamily="18" charset="0"/>
                <a:ea typeface="굴림" pitchFamily="50" charset="-127"/>
              </a:rPr>
              <a:t> </a:t>
            </a:r>
            <a:endParaRPr lang="en-US" altLang="ko-KR" sz="1400" dirty="0" smtClean="0">
              <a:solidFill>
                <a:srgbClr val="FF0000"/>
              </a:solidFill>
              <a:latin typeface="georgia" pitchFamily="18" charset="0"/>
              <a:ea typeface="굴림" pitchFamily="50" charset="-127"/>
              <a:cs typeface="+mn-cs"/>
            </a:endParaRPr>
          </a:p>
          <a:p>
            <a:pPr marL="411480" lvl="1" indent="-308610">
              <a:lnSpc>
                <a:spcPct val="95000"/>
              </a:lnSpc>
              <a:spcBef>
                <a:spcPct val="0"/>
              </a:spcBef>
              <a:buClr>
                <a:srgbClr val="000000"/>
              </a:buClr>
              <a:buNone/>
            </a:pPr>
            <a:endParaRPr lang="en-US" altLang="ko-KR" dirty="0">
              <a:solidFill>
                <a:srgbClr val="FF0000"/>
              </a:solidFill>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smtClean="0">
                <a:ea typeface="굴림" pitchFamily="50" charset="-127"/>
              </a:rPr>
              <a:t>Oct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9</a:t>
            </a:fld>
            <a:endParaRPr lang="en-GB"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17400</TotalTime>
  <Words>1104</Words>
  <Application>Microsoft Office PowerPoint</Application>
  <PresentationFormat>화면 슬라이드 쇼(4:3)</PresentationFormat>
  <Paragraphs>155</Paragraphs>
  <Slides>12</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4" baseType="lpstr">
      <vt:lpstr>IEEE-P802_15-1</vt:lpstr>
      <vt:lpstr>Visio</vt:lpstr>
      <vt:lpstr>슬라이드 1</vt:lpstr>
      <vt:lpstr>CID-79</vt:lpstr>
      <vt:lpstr>CID-79</vt:lpstr>
      <vt:lpstr>CID-79</vt:lpstr>
      <vt:lpstr>CID-79</vt:lpstr>
      <vt:lpstr>CID-162</vt:lpstr>
      <vt:lpstr>CID-177</vt:lpstr>
      <vt:lpstr>CID-178</vt:lpstr>
      <vt:lpstr>CID-178</vt:lpstr>
      <vt:lpstr>CID-179</vt:lpstr>
      <vt:lpstr>CID-179</vt:lpstr>
      <vt:lpstr>CID-184</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802.15.6</dc:subject>
  <dc:creator>박승훈/기술표준3그룹(DMC연)/E5(책임)/삼성전자</dc:creator>
  <cp:lastModifiedBy>Seung-Hoon Park</cp:lastModifiedBy>
  <cp:revision>294</cp:revision>
  <cp:lastPrinted>1998-02-10T13:28:06Z</cp:lastPrinted>
  <dcterms:created xsi:type="dcterms:W3CDTF">2010-02-23T10:53:15Z</dcterms:created>
  <dcterms:modified xsi:type="dcterms:W3CDTF">2011-10-04T12:10:28Z</dcterms:modified>
</cp:coreProperties>
</file>