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73" r:id="rId2"/>
    <p:sldId id="280" r:id="rId3"/>
    <p:sldId id="300" r:id="rId4"/>
    <p:sldId id="301"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94" y="576"/>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0"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5E05BC1-7ECD-401E-BE9B-D697C0095FF3}" type="datetimeFigureOut">
              <a:rPr lang="en-US" smtClean="0"/>
              <a:pPr/>
              <a:t>9/21/2011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5D55B6-9424-49DD-A359-F0016B4C8F6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E4B272B5-C4ED-48E7-AFD8-37CC65186132}" type="datetimeFigureOut">
              <a:rPr lang="en-SG"/>
              <a:pPr>
                <a:defRPr/>
              </a:pPr>
              <a:t>9/21/2011</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6CEB38-8588-4A9E-B9EA-58C106AED88C}"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717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717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717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0A6EF566-FC09-47CB-8568-F37B2FC0303D}" type="slidenum">
              <a:rPr lang="en-US" altLang="ja-JP" smtClean="0">
                <a:latin typeface="Times New Roman" pitchFamily="18" charset="0"/>
              </a:rPr>
              <a:pPr/>
              <a:t>1</a:t>
            </a:fld>
            <a:endParaRPr lang="en-US" altLang="ja-JP" smtClean="0">
              <a:latin typeface="Times New Roman" pitchFamily="18" charset="0"/>
            </a:endParaRPr>
          </a:p>
        </p:txBody>
      </p:sp>
      <p:sp>
        <p:nvSpPr>
          <p:cNvPr id="71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7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F6E496F8-07CD-4C31-B789-29C07A4C42F1}"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9457E45F-71E3-4F7C-8202-1CDF71D7558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4D39FFED-5A0A-4EE6-926B-C433197FDA0C}"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7F1EFAFB-157A-4313-A6A0-9F2C07D2AD7D}"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CEDCE05-9A01-4E48-8FB5-A8835DEF9D99}"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1D52F828-022B-4460-8778-7C9CE1395710}"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444"/>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a:t>
            </a:r>
            <a:r>
              <a:rPr lang="en-US" sz="1400" b="1" dirty="0" smtClean="0"/>
              <a:t>15-11-0682-00-004g</a:t>
            </a:r>
            <a:endParaRPr lang="en-US" altLang="ja-JP" sz="1400" dirty="0"/>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smtClean="0">
                <a:cs typeface="+mn-cs"/>
              </a:rPr>
              <a:t>September 21</a:t>
            </a:r>
            <a:r>
              <a:rPr lang="en-US" altLang="ja-JP" sz="1400" b="1" dirty="0" smtClean="0"/>
              <a:t>, </a:t>
            </a:r>
            <a:r>
              <a:rPr lang="en-US" altLang="ja-JP" sz="1400" b="1" dirty="0"/>
              <a:t>2011</a:t>
            </a:r>
          </a:p>
        </p:txBody>
      </p:sp>
      <p:sp>
        <p:nvSpPr>
          <p:cNvPr id="6" name="Rectangle 5"/>
          <p:cNvSpPr>
            <a:spLocks noChangeArrowheads="1"/>
          </p:cNvSpPr>
          <p:nvPr userDrawn="1"/>
        </p:nvSpPr>
        <p:spPr bwMode="auto">
          <a:xfrm>
            <a:off x="5076825" y="6526213"/>
            <a:ext cx="3709988" cy="18415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200" b="1" dirty="0" smtClean="0"/>
              <a:t>Ruben</a:t>
            </a:r>
            <a:r>
              <a:rPr lang="en-US" altLang="ja-JP" sz="1200" b="1" baseline="0" dirty="0" smtClean="0"/>
              <a:t> </a:t>
            </a:r>
            <a:r>
              <a:rPr lang="en-US" altLang="ja-JP" sz="1200" b="1" dirty="0" smtClean="0"/>
              <a:t>Salazar</a:t>
            </a:r>
            <a:r>
              <a:rPr lang="en-US" altLang="ja-JP" sz="1200" b="1" baseline="0" dirty="0" smtClean="0"/>
              <a:t> [Landis + Gyr</a:t>
            </a:r>
            <a:r>
              <a:rPr lang="en-US" altLang="ja-JP" sz="1200" b="1" dirty="0" smtClean="0"/>
              <a:t>]</a:t>
            </a:r>
            <a:endParaRPr lang="en-US" altLang="ja-JP" sz="1200" b="1" dirty="0"/>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330592BF-2534-4133-949D-550697C7A1D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24A90CE-1477-4880-B0E7-70000D1C1564}"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A7E5716D-1757-45A9-826F-7293A2424309}"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65A5CE1-862D-473F-BD9F-FECE9A8FA3C6}"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E6D7757-535B-4891-96FE-F1EAC3362F0F}"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4B00F2ED-80E0-4869-B65C-2E9AF05CAB93}"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FA49A4BE-E29C-425A-88C9-177A36386A68}"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EE0BCE7-125D-4303-A7A2-74CFF7F81384}" type="datetimeFigureOut">
              <a:rPr lang="en-SG"/>
              <a:pPr>
                <a:defRPr/>
              </a:pPr>
              <a:t>9/21/2011</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B4F73D58-B540-47B9-A782-1F834C1EEE27}"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D3B59ED-9265-4BD0-833B-FF97085C5906}" type="datetimeFigureOut">
              <a:rPr lang="en-SG"/>
              <a:pPr>
                <a:defRPr/>
              </a:pPr>
              <a:t>9/21/2011</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EB35A98B-2A5D-43D9-8764-87DB28274BEE}"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171A69-0A9E-42FF-84E4-08F4C5B7CECF}" type="datetimeFigureOut">
              <a:rPr lang="en-SG"/>
              <a:pPr>
                <a:defRPr/>
              </a:pPr>
              <a:t>9/21/2011</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41E6310C-4A7E-4C13-A0BF-49BBFA1EDF9E}"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F38D6D-5688-40A1-B66D-E0B8D2B38970}"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6D48C251-ACFB-47A2-B017-3B6C3D4EBDEA}"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F10981-CA24-42C0-BDBB-963389B4D03A}"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E0D32ACA-0B52-4FC6-8EF4-A0D25621E781}"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067542D-29F4-43C9-AA04-77B80375A48D}" type="datetimeFigureOut">
              <a:rPr lang="en-SG"/>
              <a:pPr>
                <a:defRPr/>
              </a:pPr>
              <a:t>9/21/2011</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2EBF6270-ACF5-48CC-AF06-536E2DF045B3}"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F936B8E5-A684-4A42-9C9D-7298E653F335}"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546134"/>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for </a:t>
            </a:r>
            <a:r>
              <a:rPr lang="en-US" altLang="ja-JP" sz="1600" dirty="0" smtClean="0">
                <a:latin typeface="Times New Roman" pitchFamily="18" charset="0"/>
              </a:rPr>
              <a:t>Sponsor Ballot]</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a:t>
            </a:r>
            <a:r>
              <a:rPr lang="en-US" altLang="ja-JP" sz="1600" dirty="0" smtClean="0">
                <a:latin typeface="Times New Roman" pitchFamily="18" charset="0"/>
              </a:rPr>
              <a:t>[September 21, </a:t>
            </a:r>
            <a:r>
              <a:rPr lang="en-US" altLang="ja-JP" sz="1600" dirty="0">
                <a:latin typeface="Times New Roman" pitchFamily="18" charset="0"/>
              </a:rPr>
              <a:t>2011]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smtClean="0">
                <a:solidFill>
                  <a:srgbClr val="000000"/>
                </a:solidFill>
                <a:latin typeface="Times New Roman" pitchFamily="18" charset="0"/>
                <a:ea typeface="ＭＳ Ｐゴシック" pitchFamily="34" charset="-128"/>
              </a:rPr>
              <a:t>[Ruben Salazar]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Company </a:t>
            </a:r>
            <a:r>
              <a:rPr lang="en-GB" sz="1600" smtClean="0">
                <a:solidFill>
                  <a:srgbClr val="000000"/>
                </a:solidFill>
                <a:latin typeface="Times New Roman" pitchFamily="18" charset="0"/>
                <a:ea typeface="ＭＳ Ｐゴシック" pitchFamily="34" charset="-128"/>
              </a:rPr>
              <a:t>[</a:t>
            </a:r>
            <a:r>
              <a:rPr lang="en-GB" sz="1600" smtClean="0">
                <a:solidFill>
                  <a:srgbClr val="000000"/>
                </a:solidFill>
                <a:latin typeface="Times New Roman" pitchFamily="18" charset="0"/>
                <a:ea typeface="ＭＳ Ｐゴシック" pitchFamily="34" charset="-128"/>
              </a:rPr>
              <a:t>Landis </a:t>
            </a:r>
            <a:r>
              <a:rPr lang="en-GB" sz="1600" dirty="0" smtClean="0">
                <a:solidFill>
                  <a:srgbClr val="000000"/>
                </a:solidFill>
                <a:latin typeface="Times New Roman" pitchFamily="18" charset="0"/>
                <a:ea typeface="ＭＳ Ｐゴシック" pitchFamily="34" charset="-128"/>
              </a:rPr>
              <a:t>+ Gyr]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Address </a:t>
            </a:r>
            <a:r>
              <a:rPr lang="en-GB" sz="1600" dirty="0" smtClean="0">
                <a:solidFill>
                  <a:srgbClr val="000000"/>
                </a:solidFill>
                <a:latin typeface="Times New Roman" pitchFamily="18" charset="0"/>
                <a:ea typeface="ＭＳ Ｐゴシック" pitchFamily="34" charset="-128"/>
              </a:rPr>
              <a:t>[]</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E-Mail: </a:t>
            </a:r>
            <a:r>
              <a:rPr lang="en-GB" sz="1600" dirty="0" smtClean="0">
                <a:solidFill>
                  <a:srgbClr val="000000"/>
                </a:solidFill>
                <a:latin typeface="Times New Roman" pitchFamily="18" charset="0"/>
                <a:ea typeface="ＭＳ Ｐゴシック" pitchFamily="34" charset="-128"/>
              </a:rPr>
              <a:t>[ruben.salazar@landisgyr.com]</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r>
              <a:rPr lang="en-US" altLang="ja-JP" sz="1600" dirty="0" smtClean="0">
                <a:latin typeface="Times New Roman" pitchFamily="18" charset="0"/>
              </a:rPr>
              <a:t>[]</a:t>
            </a: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[This document </a:t>
            </a:r>
            <a:r>
              <a:rPr lang="en-GB" sz="1600" dirty="0" smtClean="0">
                <a:solidFill>
                  <a:srgbClr val="000000"/>
                </a:solidFill>
                <a:latin typeface="Times New Roman" pitchFamily="18" charset="0"/>
                <a:ea typeface="ＭＳ Ｐゴシック" pitchFamily="34" charset="-128"/>
              </a:rPr>
              <a:t>includes the changes to the draft document to account for the use of MR_OFDM in the 920MHz band in Japan.]</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a:t>
            </a:r>
            <a:r>
              <a:rPr lang="en-GB" sz="1600" dirty="0" smtClean="0">
                <a:solidFill>
                  <a:srgbClr val="000000"/>
                </a:solidFill>
                <a:latin typeface="Times New Roman" pitchFamily="18" charset="0"/>
                <a:ea typeface="ＭＳ Ｐゴシック" pitchFamily="34" charset="-128"/>
              </a:rPr>
              <a:t>information and updates for the resolution </a:t>
            </a:r>
            <a:r>
              <a:rPr lang="en-GB" sz="1600" dirty="0">
                <a:solidFill>
                  <a:srgbClr val="000000"/>
                </a:solidFill>
                <a:latin typeface="Times New Roman" pitchFamily="18" charset="0"/>
                <a:ea typeface="ＭＳ Ｐゴシック" pitchFamily="34" charset="-128"/>
              </a:rPr>
              <a:t>to </a:t>
            </a:r>
            <a:r>
              <a:rPr lang="en-GB" sz="1600" dirty="0" smtClean="0">
                <a:solidFill>
                  <a:srgbClr val="000000"/>
                </a:solidFill>
                <a:latin typeface="Times New Roman" pitchFamily="18" charset="0"/>
                <a:ea typeface="ＭＳ Ｐゴシック" pitchFamily="34" charset="-128"/>
              </a:rPr>
              <a:t>comment CID 203, of 15.4g Sponsor Ballot]</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203 </a:t>
            </a:r>
          </a:p>
        </p:txBody>
      </p:sp>
      <p:graphicFrame>
        <p:nvGraphicFramePr>
          <p:cNvPr id="6" name="Table 5"/>
          <p:cNvGraphicFramePr>
            <a:graphicFrameLocks noGrp="1"/>
          </p:cNvGraphicFramePr>
          <p:nvPr/>
        </p:nvGraphicFramePr>
        <p:xfrm>
          <a:off x="1524000" y="1559833"/>
          <a:ext cx="6096000" cy="1869167"/>
        </p:xfrm>
        <a:graphic>
          <a:graphicData uri="http://schemas.openxmlformats.org/drawingml/2006/table">
            <a:tbl>
              <a:tblPr/>
              <a:tblGrid>
                <a:gridCol w="1429709"/>
                <a:gridCol w="1017462"/>
                <a:gridCol w="631528"/>
                <a:gridCol w="795258"/>
                <a:gridCol w="631528"/>
                <a:gridCol w="958987"/>
                <a:gridCol w="631528"/>
              </a:tblGrid>
              <a:tr h="184284">
                <a:tc>
                  <a:txBody>
                    <a:bodyPr/>
                    <a:lstStyle/>
                    <a:p>
                      <a:pPr algn="l" fontAlgn="b"/>
                      <a:r>
                        <a:rPr lang="en-US" sz="1100" b="0" i="0" u="none" strike="noStrike">
                          <a:solidFill>
                            <a:srgbClr val="000000"/>
                          </a:solidFill>
                          <a:latin typeface="Calibri"/>
                        </a:rPr>
                        <a:t>Changes to Table 66</a:t>
                      </a: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r>
              <a:tr h="201835">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a:noFill/>
                    </a:lnB>
                  </a:tcPr>
                </a:tc>
              </a:tr>
              <a:tr h="184284">
                <a:tc>
                  <a:txBody>
                    <a:bodyPr/>
                    <a:lstStyle/>
                    <a:p>
                      <a:pPr algn="l" fontAlgn="b"/>
                      <a:r>
                        <a:rPr lang="en-US" sz="1100" b="0" i="0" u="none" strike="noStrike">
                          <a:solidFill>
                            <a:srgbClr val="000000"/>
                          </a:solidFill>
                          <a:latin typeface="Calibri"/>
                        </a:rPr>
                        <a:t>PHY(MHz)</a:t>
                      </a:r>
                    </a:p>
                  </a:txBody>
                  <a:tcPr marL="8775" marR="8775" marT="8775" marB="0" anchor="b">
                    <a:lnL>
                      <a:noFill/>
                    </a:lnL>
                    <a:lnR>
                      <a:noFill/>
                    </a:lnR>
                    <a:lnT>
                      <a:noFill/>
                    </a:lnT>
                    <a:lnB>
                      <a:noFill/>
                    </a:lnB>
                  </a:tcPr>
                </a:tc>
                <a:tc>
                  <a:txBody>
                    <a:bodyPr/>
                    <a:lstStyle/>
                    <a:p>
                      <a:pPr algn="l" fontAlgn="b"/>
                      <a:r>
                        <a:rPr lang="en-US" sz="1100" b="0" i="0" u="none" strike="noStrike">
                          <a:solidFill>
                            <a:srgbClr val="000000"/>
                          </a:solidFill>
                          <a:latin typeface="Calibri"/>
                        </a:rPr>
                        <a:t>Frequency Band</a:t>
                      </a:r>
                    </a:p>
                  </a:txBody>
                  <a:tcPr marL="8775" marR="8775" marT="8775" marB="0" anchor="b">
                    <a:lnL>
                      <a:noFill/>
                    </a:lnL>
                    <a:lnR>
                      <a:noFill/>
                    </a:lnR>
                    <a:lnT>
                      <a:noFill/>
                    </a:lnT>
                    <a:lnB>
                      <a:noFill/>
                    </a:lnB>
                  </a:tcPr>
                </a:tc>
                <a:tc>
                  <a:txBody>
                    <a:bodyPr/>
                    <a:lstStyle/>
                    <a:p>
                      <a:pPr algn="l" fontAlgn="b"/>
                      <a:r>
                        <a:rPr lang="en-US" sz="1100" b="0" i="0" u="none" strike="noStrike">
                          <a:solidFill>
                            <a:srgbClr val="000000"/>
                          </a:solidFill>
                          <a:latin typeface="Calibri"/>
                        </a:rPr>
                        <a:t>chip rate</a:t>
                      </a:r>
                    </a:p>
                  </a:txBody>
                  <a:tcPr marL="8775" marR="8775" marT="8775" marB="0" anchor="b">
                    <a:lnL>
                      <a:noFill/>
                    </a:lnL>
                    <a:lnR>
                      <a:noFill/>
                    </a:lnR>
                    <a:lnT>
                      <a:noFill/>
                    </a:lnT>
                    <a:lnB>
                      <a:noFill/>
                    </a:lnB>
                  </a:tcPr>
                </a:tc>
                <a:tc>
                  <a:txBody>
                    <a:bodyPr/>
                    <a:lstStyle/>
                    <a:p>
                      <a:pPr algn="l" fontAlgn="b"/>
                      <a:r>
                        <a:rPr lang="en-US" sz="1100" b="0" i="0" u="none" strike="noStrike">
                          <a:solidFill>
                            <a:srgbClr val="000000"/>
                          </a:solidFill>
                          <a:latin typeface="Calibri"/>
                        </a:rPr>
                        <a:t>modulation</a:t>
                      </a:r>
                    </a:p>
                  </a:txBody>
                  <a:tcPr marL="8775" marR="8775" marT="8775" marB="0" anchor="b">
                    <a:lnL>
                      <a:noFill/>
                    </a:lnL>
                    <a:lnR>
                      <a:noFill/>
                    </a:lnR>
                    <a:lnT>
                      <a:noFill/>
                    </a:lnT>
                    <a:lnB>
                      <a:noFill/>
                    </a:lnB>
                  </a:tcPr>
                </a:tc>
                <a:tc>
                  <a:txBody>
                    <a:bodyPr/>
                    <a:lstStyle/>
                    <a:p>
                      <a:pPr algn="l" fontAlgn="b"/>
                      <a:r>
                        <a:rPr lang="en-US" sz="1100" b="0" i="0" u="none" strike="noStrike">
                          <a:solidFill>
                            <a:srgbClr val="000000"/>
                          </a:solidFill>
                          <a:latin typeface="Calibri"/>
                        </a:rPr>
                        <a:t>bit rate</a:t>
                      </a:r>
                    </a:p>
                  </a:txBody>
                  <a:tcPr marL="8775" marR="8775" marT="8775" marB="0" anchor="b">
                    <a:lnL>
                      <a:noFill/>
                    </a:lnL>
                    <a:lnR>
                      <a:noFill/>
                    </a:lnR>
                    <a:lnT>
                      <a:noFill/>
                    </a:lnT>
                    <a:lnB>
                      <a:noFill/>
                    </a:lnB>
                  </a:tcPr>
                </a:tc>
                <a:tc>
                  <a:txBody>
                    <a:bodyPr/>
                    <a:lstStyle/>
                    <a:p>
                      <a:pPr algn="l" fontAlgn="b"/>
                      <a:r>
                        <a:rPr lang="en-US" sz="1100" b="0" i="0" u="none" strike="noStrike">
                          <a:solidFill>
                            <a:srgbClr val="000000"/>
                          </a:solidFill>
                          <a:latin typeface="Calibri"/>
                        </a:rPr>
                        <a:t>symbol rate</a:t>
                      </a:r>
                    </a:p>
                  </a:txBody>
                  <a:tcPr marL="8775" marR="8775" marT="8775" marB="0" anchor="b">
                    <a:lnL>
                      <a:noFill/>
                    </a:lnL>
                    <a:lnR>
                      <a:noFill/>
                    </a:lnR>
                    <a:lnT>
                      <a:noFill/>
                    </a:lnT>
                    <a:lnB>
                      <a:noFill/>
                    </a:lnB>
                  </a:tcPr>
                </a:tc>
                <a:tc>
                  <a:txBody>
                    <a:bodyPr/>
                    <a:lstStyle/>
                    <a:p>
                      <a:pPr algn="l" fontAlgn="b"/>
                      <a:r>
                        <a:rPr lang="en-US" sz="1100" b="0" i="0" u="none" strike="noStrike">
                          <a:solidFill>
                            <a:srgbClr val="000000"/>
                          </a:solidFill>
                          <a:latin typeface="Calibri"/>
                        </a:rPr>
                        <a:t>symbols</a:t>
                      </a:r>
                    </a:p>
                  </a:txBody>
                  <a:tcPr marL="8775" marR="8775" marT="8775" marB="0" anchor="b">
                    <a:lnL>
                      <a:noFill/>
                    </a:lnL>
                    <a:lnR>
                      <a:noFill/>
                    </a:lnR>
                    <a:lnT>
                      <a:noFill/>
                    </a:lnT>
                    <a:lnB>
                      <a:noFill/>
                    </a:lnB>
                  </a:tcPr>
                </a:tc>
              </a:tr>
              <a:tr h="184284">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8775" marR="8775" marT="8775" marB="0" anchor="b">
                    <a:lnL>
                      <a:noFill/>
                    </a:lnL>
                    <a:lnR>
                      <a:noFill/>
                    </a:lnR>
                    <a:lnT>
                      <a:noFill/>
                    </a:lnT>
                    <a:lnB w="6350" cap="flat" cmpd="sng" algn="ctr">
                      <a:solidFill>
                        <a:srgbClr val="000000"/>
                      </a:solidFill>
                      <a:prstDash val="solid"/>
                      <a:round/>
                      <a:headEnd type="none" w="med" len="med"/>
                      <a:tailEnd type="none" w="med" len="med"/>
                    </a:lnB>
                  </a:tcPr>
                </a:tc>
              </a:tr>
              <a:tr h="184284">
                <a:tc rowSpan="5">
                  <a:txBody>
                    <a:bodyPr/>
                    <a:lstStyle/>
                    <a:p>
                      <a:pPr algn="ctr" fontAlgn="t"/>
                      <a:r>
                        <a:rPr lang="en-US" sz="1100" b="0" i="0" u="none" strike="noStrike">
                          <a:solidFill>
                            <a:srgbClr val="FF0000"/>
                          </a:solidFill>
                          <a:latin typeface="Calibri"/>
                        </a:rPr>
                        <a:t>920</a:t>
                      </a:r>
                    </a:p>
                  </a:txBody>
                  <a:tcPr marL="8775" marR="8775" marT="87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fontAlgn="t"/>
                      <a:r>
                        <a:rPr lang="en-US" sz="1100" b="0" i="0" u="none" strike="noStrike">
                          <a:solidFill>
                            <a:srgbClr val="FF0000"/>
                          </a:solidFill>
                          <a:latin typeface="Calibri"/>
                        </a:rPr>
                        <a:t>920-928MHz</a:t>
                      </a:r>
                    </a:p>
                  </a:txBody>
                  <a:tcPr marL="8775" marR="8775" marT="87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en-US" sz="1100" b="0" i="0" u="none" strike="noStrike">
                          <a:solidFill>
                            <a:srgbClr val="000000"/>
                          </a:solidFill>
                          <a:latin typeface="Calibri"/>
                        </a:rPr>
                        <a:t> </a:t>
                      </a:r>
                    </a:p>
                  </a:txBody>
                  <a:tcPr marL="8775" marR="8775" marT="87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34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18428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18428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184284">
                <a:tc vMerge="1">
                  <a:txBody>
                    <a:bodyPr/>
                    <a:lstStyle/>
                    <a:p>
                      <a:endParaRPr lang="en-US"/>
                    </a:p>
                  </a:txBody>
                  <a:tcPr/>
                </a:tc>
                <a:tc vMerge="1">
                  <a:txBody>
                    <a:bodyPr/>
                    <a:lstStyle/>
                    <a:p>
                      <a:endParaRPr lang="en-US"/>
                    </a:p>
                  </a:txBody>
                  <a:tcPr/>
                </a:tc>
                <a:tc>
                  <a:txBody>
                    <a:bodyPr/>
                    <a:lstStyle/>
                    <a:p>
                      <a:pPr algn="l" fontAlgn="ctr"/>
                      <a:r>
                        <a:rPr lang="en-US" sz="1100" b="0" i="0" u="none" strike="noStrike">
                          <a:solidFill>
                            <a:srgbClr val="000000"/>
                          </a:solidFill>
                          <a:latin typeface="Calibri"/>
                        </a:rPr>
                        <a:t> </a:t>
                      </a:r>
                    </a:p>
                  </a:txBody>
                  <a:tcPr marL="8775" marR="8775" marT="87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FF0000"/>
                          </a:solidFill>
                          <a:latin typeface="Calibri"/>
                        </a:rPr>
                        <a:t>OFDM</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en-US" sz="1100" b="0" i="0" u="none" strike="noStrike" dirty="0">
                          <a:solidFill>
                            <a:srgbClr val="FF0000"/>
                          </a:solidFill>
                          <a:latin typeface="Calibri"/>
                        </a:rPr>
                        <a:t>As defined in 16.2</a:t>
                      </a:r>
                    </a:p>
                  </a:txBody>
                  <a:tcPr marL="8775" marR="8775" marT="87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graphicFrame>
        <p:nvGraphicFramePr>
          <p:cNvPr id="7" name="Table 6"/>
          <p:cNvGraphicFramePr>
            <a:graphicFrameLocks noGrp="1"/>
          </p:cNvGraphicFramePr>
          <p:nvPr/>
        </p:nvGraphicFramePr>
        <p:xfrm>
          <a:off x="1547664" y="3843486"/>
          <a:ext cx="5778500" cy="2609850"/>
        </p:xfrm>
        <a:graphic>
          <a:graphicData uri="http://schemas.openxmlformats.org/drawingml/2006/table">
            <a:tbl>
              <a:tblPr/>
              <a:tblGrid>
                <a:gridCol w="863600"/>
                <a:gridCol w="1152525"/>
                <a:gridCol w="1460500"/>
                <a:gridCol w="1057275"/>
                <a:gridCol w="1244600"/>
              </a:tblGrid>
              <a:tr h="200025">
                <a:tc gridSpan="2">
                  <a:txBody>
                    <a:bodyPr/>
                    <a:lstStyle/>
                    <a:p>
                      <a:pPr algn="l" fontAlgn="b"/>
                      <a:r>
                        <a:rPr lang="en-US" sz="1200" b="0" i="0" u="none" strike="noStrike">
                          <a:solidFill>
                            <a:srgbClr val="000000"/>
                          </a:solidFill>
                          <a:latin typeface="Calibri"/>
                        </a:rPr>
                        <a:t>Changes to Table 68a</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r>
              <a:tr h="200025">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r>
              <a:tr h="400050">
                <a:tc>
                  <a:txBody>
                    <a:bodyPr/>
                    <a:lstStyle/>
                    <a:p>
                      <a:pPr algn="ctr" fontAlgn="t"/>
                      <a:r>
                        <a:rPr lang="en-US" sz="1200" b="0" i="0" u="none" strike="noStrike">
                          <a:solidFill>
                            <a:srgbClr val="000000"/>
                          </a:solidFill>
                          <a:latin typeface="Calibri"/>
                        </a:rPr>
                        <a:t>Frequency band (MHz) </a:t>
                      </a:r>
                    </a:p>
                  </a:txBody>
                  <a:tcPr marL="9525" marR="9525" marT="9525" marB="0">
                    <a:lnL>
                      <a:noFill/>
                    </a:lnL>
                    <a:lnR>
                      <a:noFill/>
                    </a:lnR>
                    <a:lnT>
                      <a:noFill/>
                    </a:lnT>
                    <a:lnB>
                      <a:noFill/>
                    </a:lnB>
                  </a:tcPr>
                </a:tc>
                <a:tc>
                  <a:txBody>
                    <a:bodyPr/>
                    <a:lstStyle/>
                    <a:p>
                      <a:pPr algn="ctr" fontAlgn="b"/>
                      <a:r>
                        <a:rPr lang="en-US" sz="1200" b="0" i="0" u="none" strike="noStrike">
                          <a:solidFill>
                            <a:srgbClr val="000000"/>
                          </a:solidFill>
                          <a:latin typeface="Calibri"/>
                        </a:rPr>
                        <a:t>Modulation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latin typeface="Calibri"/>
                        </a:rPr>
                        <a:t>ChanSpacing (MHz)</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Calibri"/>
                        </a:rPr>
                        <a:t>TotalNumChan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latin typeface="Calibri"/>
                        </a:rPr>
                        <a:t>ChanCenterFreq0 (MHz)</a:t>
                      </a:r>
                    </a:p>
                  </a:txBody>
                  <a:tcPr marL="9525" marR="9525" marT="9525" marB="0" anchor="b">
                    <a:lnL>
                      <a:noFill/>
                    </a:lnL>
                    <a:lnR>
                      <a:noFill/>
                    </a:lnR>
                    <a:lnT>
                      <a:noFill/>
                    </a:lnT>
                    <a:lnB>
                      <a:noFill/>
                    </a:lnB>
                  </a:tcPr>
                </a:tc>
              </a:tr>
              <a:tr h="200025">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r>
              <a:tr h="200025">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00025">
                <a:tc rowSpan="6">
                  <a:txBody>
                    <a:bodyPr/>
                    <a:lstStyle/>
                    <a:p>
                      <a:pPr algn="ctr" fontAlgn="t"/>
                      <a:r>
                        <a:rPr lang="en-US" sz="1200" b="0" i="0" u="none" strike="noStrike">
                          <a:solidFill>
                            <a:srgbClr val="FF0000"/>
                          </a:solidFill>
                          <a:latin typeface="Calibri"/>
                        </a:rPr>
                        <a:t>920-928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575">
                <a:tc vMerge="1">
                  <a:txBody>
                    <a:bodyPr/>
                    <a:lstStyle/>
                    <a:p>
                      <a:endParaRPr lang="en-US"/>
                    </a:p>
                  </a:txBody>
                  <a:tcPr/>
                </a:tc>
                <a:tc>
                  <a:txBody>
                    <a:bodyPr/>
                    <a:lstStyle/>
                    <a:p>
                      <a:pPr algn="ctr" fontAlgn="b"/>
                      <a:r>
                        <a:rPr lang="en-US" sz="12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vMerge="1">
                  <a:txBody>
                    <a:bodyPr/>
                    <a:lstStyle/>
                    <a:p>
                      <a:endParaRPr lang="en-US"/>
                    </a:p>
                  </a:txBody>
                  <a:tcPr/>
                </a:tc>
                <a:tc>
                  <a:txBody>
                    <a:bodyPr/>
                    <a:lstStyle/>
                    <a:p>
                      <a:pPr algn="ctr" fontAlgn="b"/>
                      <a:r>
                        <a:rPr lang="en-US" sz="1200" b="0" i="0" u="none" strike="noStrike">
                          <a:solidFill>
                            <a:srgbClr val="FF0000"/>
                          </a:solidFill>
                          <a:latin typeface="Calibri"/>
                        </a:rPr>
                        <a:t>OFDM Option4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920.2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vMerge="1">
                  <a:txBody>
                    <a:bodyPr/>
                    <a:lstStyle/>
                    <a:p>
                      <a:endParaRPr lang="en-US"/>
                    </a:p>
                  </a:txBody>
                  <a:tcPr/>
                </a:tc>
                <a:tc>
                  <a:txBody>
                    <a:bodyPr/>
                    <a:lstStyle/>
                    <a:p>
                      <a:pPr algn="ctr" fontAlgn="b"/>
                      <a:r>
                        <a:rPr lang="en-US" sz="1200" b="0" i="0" u="none" strike="noStrike">
                          <a:solidFill>
                            <a:srgbClr val="FF0000"/>
                          </a:solidFill>
                          <a:latin typeface="Calibri"/>
                        </a:rPr>
                        <a:t>OFDM Option3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920.4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vMerge="1">
                  <a:txBody>
                    <a:bodyPr/>
                    <a:lstStyle/>
                    <a:p>
                      <a:endParaRPr lang="en-US"/>
                    </a:p>
                  </a:txBody>
                  <a:tcPr/>
                </a:tc>
                <a:tc>
                  <a:txBody>
                    <a:bodyPr/>
                    <a:lstStyle/>
                    <a:p>
                      <a:pPr algn="ctr" fontAlgn="b"/>
                      <a:r>
                        <a:rPr lang="en-US" sz="1200" b="0" i="0" u="none" strike="noStrike">
                          <a:solidFill>
                            <a:srgbClr val="FF0000"/>
                          </a:solidFill>
                          <a:latin typeface="Calibri"/>
                        </a:rPr>
                        <a:t>OFDM Option2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920.8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vMerge="1">
                  <a:txBody>
                    <a:bodyPr/>
                    <a:lstStyle/>
                    <a:p>
                      <a:endParaRPr lang="en-US"/>
                    </a:p>
                  </a:txBody>
                  <a:tcPr/>
                </a:tc>
                <a:tc>
                  <a:txBody>
                    <a:bodyPr/>
                    <a:lstStyle/>
                    <a:p>
                      <a:pPr algn="ctr" fontAlgn="b"/>
                      <a:r>
                        <a:rPr lang="en-US" sz="1200" b="0" i="0" u="none" strike="noStrike">
                          <a:solidFill>
                            <a:srgbClr val="FF0000"/>
                          </a:solidFill>
                          <a:latin typeface="Calibri"/>
                        </a:rPr>
                        <a:t>OFDM Option1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FF0000"/>
                          </a:solidFill>
                          <a:latin typeface="Calibri"/>
                        </a:rPr>
                        <a:t>921.2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203 </a:t>
            </a:r>
          </a:p>
        </p:txBody>
      </p:sp>
      <p:graphicFrame>
        <p:nvGraphicFramePr>
          <p:cNvPr id="6" name="Table 5"/>
          <p:cNvGraphicFramePr>
            <a:graphicFrameLocks noGrp="1"/>
          </p:cNvGraphicFramePr>
          <p:nvPr/>
        </p:nvGraphicFramePr>
        <p:xfrm>
          <a:off x="1720850" y="1628800"/>
          <a:ext cx="5702299" cy="1800225"/>
        </p:xfrm>
        <a:graphic>
          <a:graphicData uri="http://schemas.openxmlformats.org/drawingml/2006/table">
            <a:tbl>
              <a:tblPr/>
              <a:tblGrid>
                <a:gridCol w="1704026"/>
                <a:gridCol w="2957453"/>
                <a:gridCol w="1040820"/>
              </a:tblGrid>
              <a:tr h="200025">
                <a:tc>
                  <a:txBody>
                    <a:bodyPr/>
                    <a:lstStyle/>
                    <a:p>
                      <a:pPr algn="l" fontAlgn="b"/>
                      <a:r>
                        <a:rPr lang="en-US" sz="1200" b="0" i="0" u="none" strike="noStrike" dirty="0" smtClean="0">
                          <a:solidFill>
                            <a:srgbClr val="000000"/>
                          </a:solidFill>
                          <a:latin typeface="Calibri"/>
                        </a:rPr>
                        <a:t>Changes to Table </a:t>
                      </a:r>
                      <a:r>
                        <a:rPr lang="en-US" sz="1200" b="0" i="0" u="none" strike="noStrike" dirty="0">
                          <a:solidFill>
                            <a:srgbClr val="000000"/>
                          </a:solidFill>
                          <a:latin typeface="Calibri"/>
                        </a:rPr>
                        <a:t>68c</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r>
              <a:tr h="200025">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r>
              <a:tr h="200025">
                <a:tc>
                  <a:txBody>
                    <a:bodyPr/>
                    <a:lstStyle/>
                    <a:p>
                      <a:pPr algn="ctr" fontAlgn="b"/>
                      <a:r>
                        <a:rPr lang="en-US" sz="1200" b="0" i="0" u="none" strike="noStrike">
                          <a:solidFill>
                            <a:srgbClr val="000000"/>
                          </a:solidFill>
                          <a:latin typeface="Calibri"/>
                        </a:rPr>
                        <a:t>Frequency band identifier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latin typeface="Calibri"/>
                        </a:rPr>
                        <a:t>Frequency (MHz)</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latin typeface="Calibri"/>
                        </a:rPr>
                        <a:t>Designation</a:t>
                      </a:r>
                    </a:p>
                  </a:txBody>
                  <a:tcPr marL="9525" marR="9525" marT="9525" marB="0" anchor="b">
                    <a:lnL>
                      <a:noFill/>
                    </a:lnL>
                    <a:lnR>
                      <a:noFill/>
                    </a:lnR>
                    <a:lnT>
                      <a:noFill/>
                    </a:lnT>
                    <a:lnB>
                      <a:noFill/>
                    </a:lnB>
                  </a:tcPr>
                </a:tc>
              </a:tr>
              <a:tr h="200025">
                <a:tc>
                  <a:txBody>
                    <a:bodyPr/>
                    <a:lstStyle/>
                    <a:p>
                      <a:pPr algn="ctr" fontAlgn="b"/>
                      <a:r>
                        <a:rPr lang="en-US" sz="1200" b="0" i="0" u="none" strike="noStrike">
                          <a:solidFill>
                            <a:srgbClr val="000000"/>
                          </a:solidFill>
                          <a:latin typeface="Calibri"/>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00025">
                <a:tc>
                  <a:txBody>
                    <a:bodyPr/>
                    <a:lstStyle/>
                    <a:p>
                      <a:pPr algn="ctr" fontAlgn="b"/>
                      <a:r>
                        <a:rPr lang="en-US" sz="1200" b="0" i="0" u="none" strike="noStrike" dirty="0">
                          <a:solidFill>
                            <a:srgbClr val="FF0000"/>
                          </a:solidFill>
                          <a:latin typeface="Calibri"/>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FF0000"/>
                          </a:solidFill>
                          <a:latin typeface="Calibri"/>
                        </a:rPr>
                        <a:t>920-928 (Japan)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FF0000"/>
                          </a:solidFill>
                          <a:latin typeface="Calibri"/>
                        </a:rPr>
                        <a:t>920 MHz band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ctr" fontAlgn="b"/>
                      <a:r>
                        <a:rPr lang="en-US" sz="1200" b="0" i="0" u="none" strike="noStrike" dirty="0">
                          <a:solidFill>
                            <a:srgbClr val="FF0000"/>
                          </a:solidFill>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928–960 (US, non-contiguous)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928 MHz band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ctr" fontAlgn="b"/>
                      <a:r>
                        <a:rPr lang="en-US" sz="1200" b="0" i="0" u="none" strike="noStrike" dirty="0">
                          <a:solidFill>
                            <a:srgbClr val="FF0000"/>
                          </a:solidFill>
                          <a:latin typeface="Calibri"/>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latin typeface="Calibri"/>
                        </a:rPr>
                        <a:t>950–958 </a:t>
                      </a:r>
                      <a:r>
                        <a:rPr lang="en-US" sz="1200" b="0" i="0" u="none" strike="noStrike" dirty="0">
                          <a:solidFill>
                            <a:srgbClr val="000000"/>
                          </a:solidFill>
                          <a:latin typeface="Calibri"/>
                        </a:rPr>
                        <a:t>(Japan)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950 MHz band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ctr" fontAlgn="b"/>
                      <a:r>
                        <a:rPr lang="en-US" sz="1200" b="0" i="0" u="none" strike="noStrike" dirty="0">
                          <a:solidFill>
                            <a:srgbClr val="FF0000"/>
                          </a:solidFill>
                          <a:latin typeface="Calibri"/>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1427–1518 (US and Canada, non-contiguous)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1427 MHz band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ctr" fontAlgn="b"/>
                      <a:r>
                        <a:rPr lang="en-US" sz="1200" b="0" i="0" u="none" strike="noStrike" dirty="0">
                          <a:solidFill>
                            <a:srgbClr val="FF0000"/>
                          </a:solidFill>
                          <a:latin typeface="Calibri"/>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2400–2483.5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2450 MHz band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203 </a:t>
            </a:r>
          </a:p>
        </p:txBody>
      </p:sp>
      <p:graphicFrame>
        <p:nvGraphicFramePr>
          <p:cNvPr id="7" name="Table 6"/>
          <p:cNvGraphicFramePr>
            <a:graphicFrameLocks noGrp="1"/>
          </p:cNvGraphicFramePr>
          <p:nvPr/>
        </p:nvGraphicFramePr>
        <p:xfrm>
          <a:off x="3491880" y="1556792"/>
          <a:ext cx="1837432" cy="1800225"/>
        </p:xfrm>
        <a:graphic>
          <a:graphicData uri="http://schemas.openxmlformats.org/drawingml/2006/table">
            <a:tbl>
              <a:tblPr/>
              <a:tblGrid>
                <a:gridCol w="1837432"/>
              </a:tblGrid>
              <a:tr h="200025">
                <a:tc>
                  <a:txBody>
                    <a:bodyPr/>
                    <a:lstStyle/>
                    <a:p>
                      <a:pPr algn="l" fontAlgn="b"/>
                      <a:r>
                        <a:rPr lang="en-US" sz="1200" b="0" i="0" u="none" strike="noStrike" dirty="0" smtClean="0">
                          <a:solidFill>
                            <a:srgbClr val="000000"/>
                          </a:solidFill>
                          <a:latin typeface="Calibri"/>
                        </a:rPr>
                        <a:t>Change to section </a:t>
                      </a:r>
                      <a:r>
                        <a:rPr lang="en-US" sz="1200" b="0" i="0" u="none" strike="noStrike" dirty="0">
                          <a:solidFill>
                            <a:srgbClr val="000000"/>
                          </a:solidFill>
                          <a:latin typeface="Calibri"/>
                        </a:rPr>
                        <a:t>16.2.4.1</a:t>
                      </a:r>
                    </a:p>
                  </a:txBody>
                  <a:tcPr marL="9525" marR="9525" marT="9525" marB="0" anchor="b">
                    <a:lnL>
                      <a:noFill/>
                    </a:lnL>
                    <a:lnR>
                      <a:noFill/>
                    </a:lnR>
                    <a:lnT>
                      <a:noFill/>
                    </a:lnT>
                    <a:lnB>
                      <a:noFill/>
                    </a:lnB>
                  </a:tcPr>
                </a:tc>
              </a:tr>
              <a:tr h="200025">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r>
              <a:tr h="200025">
                <a:tc>
                  <a:txBody>
                    <a:bodyPr/>
                    <a:lstStyle/>
                    <a:p>
                      <a:pPr algn="l" fontAlgn="b"/>
                      <a:r>
                        <a:rPr lang="en-US" sz="1200" b="0" i="0" u="none" strike="noStrike">
                          <a:solidFill>
                            <a:srgbClr val="000000"/>
                          </a:solidFill>
                          <a:latin typeface="Calibri"/>
                        </a:rPr>
                        <a:t>— 470–510 MHz</a:t>
                      </a:r>
                    </a:p>
                  </a:txBody>
                  <a:tcPr marL="9525" marR="9525" marT="9525" marB="0" anchor="b">
                    <a:lnL>
                      <a:noFill/>
                    </a:lnL>
                    <a:lnR>
                      <a:noFill/>
                    </a:lnR>
                    <a:lnT>
                      <a:noFill/>
                    </a:lnT>
                    <a:lnB>
                      <a:noFill/>
                    </a:lnB>
                  </a:tcPr>
                </a:tc>
              </a:tr>
              <a:tr h="200025">
                <a:tc>
                  <a:txBody>
                    <a:bodyPr/>
                    <a:lstStyle/>
                    <a:p>
                      <a:pPr algn="l" fontAlgn="b"/>
                      <a:r>
                        <a:rPr lang="en-US" sz="1200" b="0" i="0" u="none" strike="noStrike">
                          <a:solidFill>
                            <a:srgbClr val="000000"/>
                          </a:solidFill>
                          <a:latin typeface="Calibri"/>
                        </a:rPr>
                        <a:t>— 863–870 MHz</a:t>
                      </a:r>
                    </a:p>
                  </a:txBody>
                  <a:tcPr marL="9525" marR="9525" marT="9525" marB="0" anchor="b">
                    <a:lnL>
                      <a:noFill/>
                    </a:lnL>
                    <a:lnR>
                      <a:noFill/>
                    </a:lnR>
                    <a:lnT>
                      <a:noFill/>
                    </a:lnT>
                    <a:lnB>
                      <a:noFill/>
                    </a:lnB>
                  </a:tcPr>
                </a:tc>
              </a:tr>
              <a:tr h="200025">
                <a:tc>
                  <a:txBody>
                    <a:bodyPr/>
                    <a:lstStyle/>
                    <a:p>
                      <a:pPr algn="l" fontAlgn="b"/>
                      <a:r>
                        <a:rPr lang="en-US" sz="1200" b="0" i="0" u="none" strike="noStrike" dirty="0">
                          <a:solidFill>
                            <a:srgbClr val="000000"/>
                          </a:solidFill>
                          <a:latin typeface="Calibri"/>
                        </a:rPr>
                        <a:t>— 902–928 MHz</a:t>
                      </a:r>
                    </a:p>
                  </a:txBody>
                  <a:tcPr marL="9525" marR="9525" marT="9525" marB="0" anchor="b">
                    <a:lnL>
                      <a:noFill/>
                    </a:lnL>
                    <a:lnR>
                      <a:noFill/>
                    </a:lnR>
                    <a:lnT>
                      <a:noFill/>
                    </a:lnT>
                    <a:lnB>
                      <a:noFill/>
                    </a:lnB>
                  </a:tcPr>
                </a:tc>
              </a:tr>
              <a:tr h="200025">
                <a:tc>
                  <a:txBody>
                    <a:bodyPr/>
                    <a:lstStyle/>
                    <a:p>
                      <a:pPr algn="l" fontAlgn="b"/>
                      <a:r>
                        <a:rPr lang="en-US" sz="1200" b="0" i="0" u="none" strike="noStrike">
                          <a:solidFill>
                            <a:srgbClr val="000000"/>
                          </a:solidFill>
                          <a:latin typeface="Calibri"/>
                        </a:rPr>
                        <a:t>— 917–923.5 MHz</a:t>
                      </a:r>
                    </a:p>
                  </a:txBody>
                  <a:tcPr marL="9525" marR="9525" marT="9525" marB="0" anchor="b">
                    <a:lnL>
                      <a:noFill/>
                    </a:lnL>
                    <a:lnR>
                      <a:noFill/>
                    </a:lnR>
                    <a:lnT>
                      <a:noFill/>
                    </a:lnT>
                    <a:lnB>
                      <a:noFill/>
                    </a:lnB>
                  </a:tcPr>
                </a:tc>
              </a:tr>
              <a:tr h="200025">
                <a:tc>
                  <a:txBody>
                    <a:bodyPr/>
                    <a:lstStyle/>
                    <a:p>
                      <a:pPr algn="l" fontAlgn="b"/>
                      <a:r>
                        <a:rPr lang="en-US" sz="1200" b="0" i="0" u="none" strike="noStrike">
                          <a:solidFill>
                            <a:srgbClr val="FF0000"/>
                          </a:solidFill>
                          <a:latin typeface="Calibri"/>
                        </a:rPr>
                        <a:t>— 920–928 MHz</a:t>
                      </a:r>
                    </a:p>
                  </a:txBody>
                  <a:tcPr marL="9525" marR="9525" marT="9525" marB="0" anchor="b">
                    <a:lnL>
                      <a:noFill/>
                    </a:lnL>
                    <a:lnR>
                      <a:noFill/>
                    </a:lnR>
                    <a:lnT>
                      <a:noFill/>
                    </a:lnT>
                    <a:lnB>
                      <a:noFill/>
                    </a:lnB>
                  </a:tcPr>
                </a:tc>
              </a:tr>
              <a:tr h="200025">
                <a:tc>
                  <a:txBody>
                    <a:bodyPr/>
                    <a:lstStyle/>
                    <a:p>
                      <a:pPr algn="l" fontAlgn="b"/>
                      <a:r>
                        <a:rPr lang="en-US" sz="1200" b="0" i="0" u="none" strike="noStrike">
                          <a:solidFill>
                            <a:srgbClr val="000000"/>
                          </a:solidFill>
                          <a:latin typeface="Calibri"/>
                        </a:rPr>
                        <a:t>— 950–958 MHz</a:t>
                      </a:r>
                    </a:p>
                  </a:txBody>
                  <a:tcPr marL="9525" marR="9525" marT="9525" marB="0" anchor="b">
                    <a:lnL>
                      <a:noFill/>
                    </a:lnL>
                    <a:lnR>
                      <a:noFill/>
                    </a:lnR>
                    <a:lnT>
                      <a:noFill/>
                    </a:lnT>
                    <a:lnB>
                      <a:noFill/>
                    </a:lnB>
                  </a:tcPr>
                </a:tc>
              </a:tr>
              <a:tr h="200025">
                <a:tc>
                  <a:txBody>
                    <a:bodyPr/>
                    <a:lstStyle/>
                    <a:p>
                      <a:pPr algn="l" fontAlgn="b"/>
                      <a:r>
                        <a:rPr lang="en-US" sz="1200" b="0" i="0" u="none" strike="noStrike" dirty="0">
                          <a:solidFill>
                            <a:srgbClr val="000000"/>
                          </a:solidFill>
                          <a:latin typeface="Calibri"/>
                        </a:rPr>
                        <a:t>— 2400–2483.5 MHz</a:t>
                      </a:r>
                    </a:p>
                  </a:txBody>
                  <a:tcPr marL="9525" marR="9525" marT="9525" marB="0" anchor="b">
                    <a:lnL>
                      <a:noFill/>
                    </a:lnL>
                    <a:lnR>
                      <a:noFill/>
                    </a:lnR>
                    <a:lnT>
                      <a:noFill/>
                    </a:lnT>
                    <a:lnB>
                      <a:noFill/>
                    </a:lnB>
                  </a:tcPr>
                </a:tc>
              </a:tr>
            </a:tbl>
          </a:graphicData>
        </a:graphic>
      </p:graphicFrame>
      <p:graphicFrame>
        <p:nvGraphicFramePr>
          <p:cNvPr id="8" name="Table 7"/>
          <p:cNvGraphicFramePr>
            <a:graphicFrameLocks noGrp="1"/>
          </p:cNvGraphicFramePr>
          <p:nvPr/>
        </p:nvGraphicFramePr>
        <p:xfrm>
          <a:off x="2195736" y="4107532"/>
          <a:ext cx="4368799" cy="1409700"/>
        </p:xfrm>
        <a:graphic>
          <a:graphicData uri="http://schemas.openxmlformats.org/drawingml/2006/table">
            <a:tbl>
              <a:tblPr/>
              <a:tblGrid>
                <a:gridCol w="141844"/>
                <a:gridCol w="189126"/>
                <a:gridCol w="179669"/>
                <a:gridCol w="179669"/>
                <a:gridCol w="179669"/>
                <a:gridCol w="179669"/>
                <a:gridCol w="179669"/>
                <a:gridCol w="179669"/>
                <a:gridCol w="179669"/>
                <a:gridCol w="189126"/>
                <a:gridCol w="201734"/>
                <a:gridCol w="214342"/>
                <a:gridCol w="217494"/>
                <a:gridCol w="201734"/>
                <a:gridCol w="214342"/>
                <a:gridCol w="201734"/>
                <a:gridCol w="353034"/>
                <a:gridCol w="189126"/>
                <a:gridCol w="179669"/>
                <a:gridCol w="201734"/>
                <a:gridCol w="189126"/>
                <a:gridCol w="226951"/>
              </a:tblGrid>
              <a:tr h="200025">
                <a:tc gridSpan="8">
                  <a:txBody>
                    <a:bodyPr/>
                    <a:lstStyle/>
                    <a:p>
                      <a:pPr algn="l" fontAlgn="b"/>
                      <a:r>
                        <a:rPr lang="en-US" sz="1200" b="0" i="0" u="none" strike="noStrike">
                          <a:solidFill>
                            <a:srgbClr val="000000"/>
                          </a:solidFill>
                          <a:latin typeface="Calibri"/>
                        </a:rPr>
                        <a:t>Change to Figure I.1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r>
              <a:tr h="200025">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00025">
                <a:tc rowSpan="2">
                  <a:txBody>
                    <a:bodyPr/>
                    <a:lstStyle/>
                    <a:p>
                      <a:pPr algn="ctr" fontAlgn="t"/>
                      <a:r>
                        <a:rPr lang="en-US" sz="1200" b="0" i="0" u="none" strike="noStrike">
                          <a:solidFill>
                            <a:srgbClr val="000000"/>
                          </a:solidFill>
                          <a:latin typeface="Calibri"/>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FF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Calibri"/>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575">
                <a:tc vMerge="1">
                  <a:txBody>
                    <a:bodyPr/>
                    <a:lstStyle/>
                    <a:p>
                      <a:endParaRPr lang="en-US"/>
                    </a:p>
                  </a:txBody>
                  <a:tcPr/>
                </a:tc>
                <a:tc gridSpan="5">
                  <a:txBody>
                    <a:bodyPr/>
                    <a:lstStyle/>
                    <a:p>
                      <a:pPr algn="ctr" fontAlgn="b"/>
                      <a:r>
                        <a:rPr lang="en-US" sz="1000" b="0" i="0" u="none" strike="noStrike">
                          <a:solidFill>
                            <a:srgbClr val="000000"/>
                          </a:solidFill>
                          <a:latin typeface="Calibri"/>
                        </a:rPr>
                        <a:t>Page 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b"/>
                      <a:r>
                        <a:rPr lang="en-US" sz="1000" b="0" i="0" u="none" strike="noStrike">
                          <a:solidFill>
                            <a:srgbClr val="FF0000"/>
                          </a:solidFill>
                          <a:latin typeface="Calibri"/>
                        </a:rPr>
                        <a:t>10=950MHz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fontAlgn="b"/>
                      <a:r>
                        <a:rPr lang="en-US" sz="1000" b="0" i="0" u="none" strike="noStrike">
                          <a:solidFill>
                            <a:srgbClr val="000000"/>
                          </a:solidFill>
                          <a:latin typeface="Calibri"/>
                        </a:rPr>
                        <a:t>0=FSK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9">
                  <a:txBody>
                    <a:bodyPr/>
                    <a:lstStyle/>
                    <a:p>
                      <a:pPr algn="ctr" fontAlgn="b"/>
                      <a:r>
                        <a:rPr lang="en-US" sz="1000" b="0" i="0" u="none" strike="noStrike">
                          <a:solidFill>
                            <a:srgbClr val="000000"/>
                          </a:solidFill>
                          <a:latin typeface="Calibri"/>
                        </a:rPr>
                        <a:t>950MHz; Filtered FSK; operating modes 1,2,and 3 supported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0025">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200025">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gridSpan="13">
                  <a:txBody>
                    <a:bodyPr/>
                    <a:lstStyle/>
                    <a:p>
                      <a:pPr algn="l" fontAlgn="b"/>
                      <a:r>
                        <a:rPr lang="fr-FR" sz="1200" b="0" i="0" u="none" strike="noStrike">
                          <a:solidFill>
                            <a:srgbClr val="000000"/>
                          </a:solidFill>
                          <a:latin typeface="Calibri"/>
                        </a:rPr>
                        <a:t>Figure I.1—SUN page entries supported</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latin typeface="Calibri"/>
                      </a:endParaRP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1646</TotalTime>
  <Words>254</Words>
  <Application>Microsoft Office PowerPoint</Application>
  <PresentationFormat>On-screen Show (4:3)</PresentationFormat>
  <Paragraphs>138</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CID # 203 </vt:lpstr>
      <vt:lpstr>CID # 203 </vt:lpstr>
      <vt:lpstr>CID # 203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rsalazar</cp:lastModifiedBy>
  <cp:revision>222</cp:revision>
  <dcterms:created xsi:type="dcterms:W3CDTF">2010-07-11T04:49:45Z</dcterms:created>
  <dcterms:modified xsi:type="dcterms:W3CDTF">2011-09-21T08:32:39Z</dcterms:modified>
</cp:coreProperties>
</file>