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7" r:id="rId2"/>
    <p:sldId id="313" r:id="rId3"/>
    <p:sldId id="326" r:id="rId4"/>
    <p:sldId id="314" r:id="rId5"/>
    <p:sldId id="325" r:id="rId6"/>
    <p:sldId id="315" r:id="rId7"/>
    <p:sldId id="316" r:id="rId8"/>
    <p:sldId id="317" r:id="rId9"/>
    <p:sldId id="318" r:id="rId10"/>
    <p:sldId id="319" r:id="rId11"/>
    <p:sldId id="321" r:id="rId12"/>
    <p:sldId id="322" r:id="rId13"/>
    <p:sldId id="323" r:id="rId14"/>
  </p:sldIdLst>
  <p:sldSz cx="9144000" cy="6858000" type="screen4x3"/>
  <p:notesSz cx="6934200" cy="9280525"/>
  <p:defaultTextStyle>
    <a:defPPr>
      <a:defRPr lang="en-GB"/>
    </a:defPPr>
    <a:lvl1pPr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1pPr>
    <a:lvl2pPr marL="4572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2pPr>
    <a:lvl3pPr marL="9144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3pPr>
    <a:lvl4pPr marL="13716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4pPr>
    <a:lvl5pPr marL="18288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5pPr>
    <a:lvl6pPr marL="2286000" algn="l" defTabSz="914400" rtl="0" eaLnBrk="1" latinLnBrk="1" hangingPunct="1">
      <a:defRPr sz="1200" kern="1200">
        <a:solidFill>
          <a:schemeClr val="tx1"/>
        </a:solidFill>
        <a:latin typeface="Times New Roman" pitchFamily="18" charset="0"/>
        <a:ea typeface="굴림" pitchFamily="50" charset="-127"/>
        <a:cs typeface="+mn-cs"/>
      </a:defRPr>
    </a:lvl6pPr>
    <a:lvl7pPr marL="2743200" algn="l" defTabSz="914400" rtl="0" eaLnBrk="1" latinLnBrk="1" hangingPunct="1">
      <a:defRPr sz="1200" kern="1200">
        <a:solidFill>
          <a:schemeClr val="tx1"/>
        </a:solidFill>
        <a:latin typeface="Times New Roman" pitchFamily="18" charset="0"/>
        <a:ea typeface="굴림" pitchFamily="50" charset="-127"/>
        <a:cs typeface="+mn-cs"/>
      </a:defRPr>
    </a:lvl7pPr>
    <a:lvl8pPr marL="3200400" algn="l" defTabSz="914400" rtl="0" eaLnBrk="1" latinLnBrk="1" hangingPunct="1">
      <a:defRPr sz="1200" kern="1200">
        <a:solidFill>
          <a:schemeClr val="tx1"/>
        </a:solidFill>
        <a:latin typeface="Times New Roman" pitchFamily="18" charset="0"/>
        <a:ea typeface="굴림" pitchFamily="50" charset="-127"/>
        <a:cs typeface="+mn-cs"/>
      </a:defRPr>
    </a:lvl8pPr>
    <a:lvl9pPr marL="3657600" algn="l" defTabSz="914400" rtl="0" eaLnBrk="1" latinLnBrk="1" hangingPunct="1">
      <a:defRPr sz="1200" kern="1200">
        <a:solidFill>
          <a:schemeClr val="tx1"/>
        </a:solidFill>
        <a:latin typeface="Times New Roman" pitchFamily="18" charset="0"/>
        <a:ea typeface="굴림" pitchFamily="50"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339933"/>
    <a:srgbClr val="7850A0"/>
    <a:srgbClr val="8064A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1" autoAdjust="0"/>
    <p:restoredTop sz="94634" autoAdjust="0"/>
  </p:normalViewPr>
  <p:slideViewPr>
    <p:cSldViewPr>
      <p:cViewPr varScale="1">
        <p:scale>
          <a:sx n="69" d="100"/>
          <a:sy n="69" d="100"/>
        </p:scale>
        <p:origin x="-54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866"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mn-ea"/>
              </a:defRPr>
            </a:lvl1pPr>
          </a:lstStyle>
          <a:p>
            <a:pPr>
              <a:defRPr/>
            </a:pPr>
            <a:r>
              <a:rPr lang="en-GB"/>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defTabSz="933450">
              <a:defRPr sz="1400" b="1">
                <a:ea typeface="+mn-ea"/>
              </a:defRPr>
            </a:lvl1pPr>
          </a:lstStyle>
          <a:p>
            <a:pPr>
              <a:defRPr/>
            </a:pPr>
            <a:r>
              <a:rPr lang="en-GB"/>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mn-ea"/>
              </a:defRPr>
            </a:lvl1pPr>
          </a:lstStyle>
          <a:p>
            <a:pPr>
              <a:defRPr/>
            </a:pPr>
            <a:r>
              <a:rPr lang="en-GB"/>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GB" altLang="ko-KR"/>
              <a:t>Page </a:t>
            </a:r>
            <a:fld id="{9B4D9DA0-7585-41D6-9EAB-3AB45474951E}" type="slidenum">
              <a:rPr lang="en-GB" altLang="ko-KR"/>
              <a:pPr>
                <a:defRPr/>
              </a:pPr>
              <a:t>‹#›</a:t>
            </a:fld>
            <a:endParaRPr lang="en-GB"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algn="l" defTabSz="933450">
              <a:defRPr/>
            </a:pPr>
            <a:r>
              <a:rPr lang="en-GB">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mn-ea"/>
              </a:defRPr>
            </a:lvl1pPr>
          </a:lstStyle>
          <a:p>
            <a:pPr>
              <a:defRPr/>
            </a:pPr>
            <a:r>
              <a:rPr lang="en-GB"/>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defTabSz="933450">
              <a:defRPr sz="1400" b="1">
                <a:ea typeface="+mn-ea"/>
              </a:defRPr>
            </a:lvl1pPr>
          </a:lstStyle>
          <a:p>
            <a:pPr>
              <a:defRPr/>
            </a:pPr>
            <a:r>
              <a:rPr lang="en-GB"/>
              <a:t>&lt;month year&gt;</a:t>
            </a:r>
          </a:p>
        </p:txBody>
      </p:sp>
      <p:sp>
        <p:nvSpPr>
          <p:cNvPr id="430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mn-ea"/>
              </a:defRPr>
            </a:lvl5pPr>
          </a:lstStyle>
          <a:p>
            <a:pPr lvl="4">
              <a:defRPr/>
            </a:pPr>
            <a:r>
              <a:rPr lang="en-GB"/>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defTabSz="933450">
              <a:defRPr>
                <a:ea typeface="굴림" charset="-127"/>
              </a:defRPr>
            </a:lvl1pPr>
          </a:lstStyle>
          <a:p>
            <a:pPr>
              <a:defRPr/>
            </a:pPr>
            <a:r>
              <a:rPr lang="en-GB" altLang="ko-KR"/>
              <a:t>Page </a:t>
            </a:r>
            <a:fld id="{F852A904-CF8E-4B69-86FC-822CED785C12}" type="slidenum">
              <a:rPr lang="en-GB" altLang="ko-KR"/>
              <a:pPr>
                <a:defRPr/>
              </a:pPr>
              <a:t>‹#›</a:t>
            </a:fld>
            <a:endParaRPr lang="en-GB"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pPr>
              <a:defRPr/>
            </a:pPr>
            <a:r>
              <a:rPr lang="en-GB" smtClean="0"/>
              <a:t>doc.: IEEE 802.15-&lt;doc#&gt;</a:t>
            </a:r>
            <a:endParaRPr lang="en-GB"/>
          </a:p>
        </p:txBody>
      </p:sp>
      <p:sp>
        <p:nvSpPr>
          <p:cNvPr id="5" name="날짜 개체 틀 4"/>
          <p:cNvSpPr>
            <a:spLocks noGrp="1"/>
          </p:cNvSpPr>
          <p:nvPr>
            <p:ph type="dt" idx="11"/>
          </p:nvPr>
        </p:nvSpPr>
        <p:spPr/>
        <p:txBody>
          <a:bodyPr/>
          <a:lstStyle/>
          <a:p>
            <a:pPr>
              <a:defRPr/>
            </a:pPr>
            <a:r>
              <a:rPr lang="en-GB" smtClean="0"/>
              <a:t>&lt;month year&gt;</a:t>
            </a:r>
            <a:endParaRPr lang="en-GB"/>
          </a:p>
        </p:txBody>
      </p:sp>
      <p:sp>
        <p:nvSpPr>
          <p:cNvPr id="6" name="바닥글 개체 틀 5"/>
          <p:cNvSpPr>
            <a:spLocks noGrp="1"/>
          </p:cNvSpPr>
          <p:nvPr>
            <p:ph type="ftr" sz="quarter" idx="12"/>
          </p:nvPr>
        </p:nvSpPr>
        <p:spPr/>
        <p:txBody>
          <a:bodyPr/>
          <a:lstStyle/>
          <a:p>
            <a:pPr lvl="4">
              <a:defRPr/>
            </a:pPr>
            <a:r>
              <a:rPr lang="en-GB" smtClean="0"/>
              <a:t>&lt;author&gt;, &lt;company&gt;</a:t>
            </a:r>
            <a:endParaRPr lang="en-GB"/>
          </a:p>
        </p:txBody>
      </p:sp>
      <p:sp>
        <p:nvSpPr>
          <p:cNvPr id="7" name="슬라이드 번호 개체 틀 6"/>
          <p:cNvSpPr>
            <a:spLocks noGrp="1"/>
          </p:cNvSpPr>
          <p:nvPr>
            <p:ph type="sldNum" sz="quarter" idx="13"/>
          </p:nvPr>
        </p:nvSpPr>
        <p:spPr/>
        <p:txBody>
          <a:bodyPr/>
          <a:lstStyle/>
          <a:p>
            <a:pPr>
              <a:defRPr/>
            </a:pPr>
            <a:r>
              <a:rPr lang="en-GB" altLang="ko-KR" smtClean="0"/>
              <a:t>Page </a:t>
            </a:r>
            <a:fld id="{F852A904-CF8E-4B69-86FC-822CED785C12}" type="slidenum">
              <a:rPr lang="en-GB" altLang="ko-KR" smtClean="0"/>
              <a:pPr>
                <a:defRPr/>
              </a:pPr>
              <a:t>9</a:t>
            </a:fld>
            <a:endParaRPr lang="en-GB"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ea typeface="굴림" charset="-127"/>
              </a:rPr>
              <a:t>doc.: IEEE </a:t>
            </a:r>
            <a:r>
              <a:rPr lang="en-US" altLang="ko-KR" b="1">
                <a:ea typeface="굴림" charset="-127"/>
              </a:rPr>
              <a:t>15-11-0345-00-004j</a:t>
            </a:r>
            <a:r>
              <a:rPr lang="en-US" altLang="ko-KR">
                <a:ea typeface="굴림" charset="-127"/>
              </a:rPr>
              <a:t> </a:t>
            </a:r>
            <a:endParaRPr lang="en-GB" altLang="ko-KR">
              <a:ea typeface="굴림" charset="-127"/>
            </a:endParaRP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8" name="Date Placeholder 1"/>
          <p:cNvSpPr txBox="1">
            <a:spLocks noGrp="1"/>
          </p:cNvSpPr>
          <p:nvPr userDrawn="1"/>
        </p:nvSpPr>
        <p:spPr bwMode="auto">
          <a:xfrm>
            <a:off x="684213" y="401638"/>
            <a:ext cx="1600200" cy="215900"/>
          </a:xfrm>
          <a:prstGeom prst="rect">
            <a:avLst/>
          </a:prstGeom>
          <a:noFill/>
          <a:ln w="9525">
            <a:noFill/>
            <a:miter lim="800000"/>
            <a:headEnd/>
            <a:tailEnd/>
          </a:ln>
        </p:spPr>
        <p:txBody>
          <a:bodyPr lIns="0" tIns="0" rIns="0" bIns="0" anchor="b">
            <a:spAutoFit/>
          </a:bodyPr>
          <a:lstStyle/>
          <a:p>
            <a:pPr algn="l">
              <a:defRPr/>
            </a:pPr>
            <a:r>
              <a:rPr lang="en-GB" altLang="ko-KR" sz="1400" b="1" dirty="0"/>
              <a:t>July 2011</a:t>
            </a: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9" name="Rectangle 5"/>
          <p:cNvSpPr>
            <a:spLocks noGrp="1" noChangeArrowheads="1"/>
          </p:cNvSpPr>
          <p:nvPr>
            <p:ph type="ftr" sz="quarter" idx="10"/>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1"/>
          </p:nvPr>
        </p:nvSpPr>
        <p:spPr/>
        <p:txBody>
          <a:bodyPr/>
          <a:lstStyle>
            <a:lvl1pPr>
              <a:defRPr/>
            </a:lvl1pPr>
          </a:lstStyle>
          <a:p>
            <a:pPr>
              <a:defRPr/>
            </a:pPr>
            <a:r>
              <a:rPr lang="en-GB" altLang="ko-KR"/>
              <a:t>Slide </a:t>
            </a:r>
            <a:fld id="{280DB325-C890-426E-B66E-DF104E335A4C}" type="slidenum">
              <a:rPr lang="en-GB" altLang="ko-KR"/>
              <a:pPr>
                <a:defRPr/>
              </a:pPr>
              <a:t>‹#›</a:t>
            </a:fld>
            <a:endParaRPr lang="en-GB"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9"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2"/>
          </p:nvPr>
        </p:nvSpPr>
        <p:spPr/>
        <p:txBody>
          <a:bodyPr/>
          <a:lstStyle>
            <a:lvl1pPr>
              <a:defRPr/>
            </a:lvl1pPr>
          </a:lstStyle>
          <a:p>
            <a:pPr>
              <a:defRPr/>
            </a:pPr>
            <a:r>
              <a:rPr lang="en-GB" altLang="ko-KR"/>
              <a:t>Slide </a:t>
            </a:r>
            <a:fld id="{8D1D8C3D-FBC1-49D0-AC4E-C72BC7FFE6B5}" type="slidenum">
              <a:rPr lang="en-GB" altLang="ko-KR"/>
              <a:pPr>
                <a:defRPr/>
              </a:pPr>
              <a:t>‹#›</a:t>
            </a:fld>
            <a:endParaRPr lang="en-GB"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9"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2"/>
          </p:nvPr>
        </p:nvSpPr>
        <p:spPr/>
        <p:txBody>
          <a:bodyPr/>
          <a:lstStyle>
            <a:lvl1pPr>
              <a:defRPr/>
            </a:lvl1pPr>
          </a:lstStyle>
          <a:p>
            <a:pPr>
              <a:defRPr/>
            </a:pPr>
            <a:r>
              <a:rPr lang="en-GB" altLang="ko-KR"/>
              <a:t>Slide </a:t>
            </a:r>
            <a:fld id="{B4BAC71B-38D0-4F36-ADCD-79E709C79BEF}" type="slidenum">
              <a:rPr lang="en-GB" altLang="ko-KR"/>
              <a:pPr>
                <a:defRPr/>
              </a:pPr>
              <a:t>‹#›</a:t>
            </a:fld>
            <a:endParaRPr lang="en-GB"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Sep 2011</a:t>
            </a:r>
            <a:endParaRPr lang="en-GB"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ko-KR"/>
              <a:t>&lt;Seung-Hoon Park&gt;, &lt;Samsung Electronics&gt;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ko-KR"/>
              <a:t>Slide </a:t>
            </a:r>
            <a:fld id="{EA783322-F867-4A6B-9265-F397209B36C3}" type="slidenum">
              <a:rPr lang="en-GB" altLang="ko-KR"/>
              <a:pPr>
                <a:defRPr/>
              </a:pPr>
              <a:t>‹#›</a:t>
            </a:fld>
            <a:endParaRPr lang="en-GB"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8"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9"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2"/>
          </p:nvPr>
        </p:nvSpPr>
        <p:spPr/>
        <p:txBody>
          <a:bodyPr/>
          <a:lstStyle>
            <a:lvl1pPr>
              <a:defRPr/>
            </a:lvl1pPr>
          </a:lstStyle>
          <a:p>
            <a:pPr>
              <a:defRPr/>
            </a:pPr>
            <a:r>
              <a:rPr lang="en-GB" altLang="ko-KR"/>
              <a:t>Slide </a:t>
            </a:r>
            <a:fld id="{340A5B26-C78D-470A-B399-56300F163CA9}" type="slidenum">
              <a:rPr lang="en-GB" altLang="ko-KR"/>
              <a:pPr>
                <a:defRPr/>
              </a:pPr>
              <a:t>‹#›</a:t>
            </a:fld>
            <a:endParaRPr lang="en-GB"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0"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1" name="Rectangle 6"/>
          <p:cNvSpPr>
            <a:spLocks noGrp="1" noChangeArrowheads="1"/>
          </p:cNvSpPr>
          <p:nvPr>
            <p:ph type="sldNum" sz="quarter" idx="12"/>
          </p:nvPr>
        </p:nvSpPr>
        <p:spPr/>
        <p:txBody>
          <a:bodyPr/>
          <a:lstStyle>
            <a:lvl1pPr>
              <a:defRPr/>
            </a:lvl1pPr>
          </a:lstStyle>
          <a:p>
            <a:pPr>
              <a:defRPr/>
            </a:pPr>
            <a:r>
              <a:rPr lang="en-GB" altLang="ko-KR"/>
              <a:t>Slide </a:t>
            </a:r>
            <a:fld id="{6ED63873-63DD-45DB-A745-E6EA06E4E3B4}" type="slidenum">
              <a:rPr lang="en-GB" altLang="ko-KR"/>
              <a:pPr>
                <a:defRPr/>
              </a:pPr>
              <a:t>‹#›</a:t>
            </a:fld>
            <a:endParaRPr lang="en-GB"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8"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9"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10"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1"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2"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3" name="Rectangle 6"/>
          <p:cNvSpPr>
            <a:spLocks noGrp="1" noChangeArrowheads="1"/>
          </p:cNvSpPr>
          <p:nvPr>
            <p:ph type="sldNum" sz="quarter" idx="12"/>
          </p:nvPr>
        </p:nvSpPr>
        <p:spPr/>
        <p:txBody>
          <a:bodyPr/>
          <a:lstStyle>
            <a:lvl1pPr>
              <a:defRPr/>
            </a:lvl1pPr>
          </a:lstStyle>
          <a:p>
            <a:pPr>
              <a:defRPr/>
            </a:pPr>
            <a:r>
              <a:rPr lang="en-GB" altLang="ko-KR"/>
              <a:t>Slide </a:t>
            </a:r>
            <a:fld id="{1951546A-BB27-495F-BB68-FD2F70B70969}" type="slidenum">
              <a:rPr lang="en-GB" altLang="ko-KR"/>
              <a:pPr>
                <a:defRPr/>
              </a:pPr>
              <a:t>‹#›</a:t>
            </a:fld>
            <a:endParaRPr lang="en-GB"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5"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7"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8"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9" name="Rectangle 6"/>
          <p:cNvSpPr>
            <a:spLocks noGrp="1" noChangeArrowheads="1"/>
          </p:cNvSpPr>
          <p:nvPr>
            <p:ph type="sldNum" sz="quarter" idx="12"/>
          </p:nvPr>
        </p:nvSpPr>
        <p:spPr/>
        <p:txBody>
          <a:bodyPr/>
          <a:lstStyle>
            <a:lvl1pPr>
              <a:defRPr/>
            </a:lvl1pPr>
          </a:lstStyle>
          <a:p>
            <a:pPr>
              <a:defRPr/>
            </a:pPr>
            <a:r>
              <a:rPr lang="en-GB" altLang="ko-KR"/>
              <a:t>Slide </a:t>
            </a:r>
            <a:fld id="{DA2A09D6-64C2-4A1E-8BD6-BFD610F789AB}" type="slidenum">
              <a:rPr lang="en-GB" altLang="ko-KR"/>
              <a:pPr>
                <a:defRPr/>
              </a:pPr>
              <a:t>‹#›</a:t>
            </a:fld>
            <a:endParaRPr lang="en-GB"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4"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7"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8" name="Rectangle 6"/>
          <p:cNvSpPr>
            <a:spLocks noGrp="1" noChangeArrowheads="1"/>
          </p:cNvSpPr>
          <p:nvPr>
            <p:ph type="sldNum" sz="quarter" idx="12"/>
          </p:nvPr>
        </p:nvSpPr>
        <p:spPr/>
        <p:txBody>
          <a:bodyPr/>
          <a:lstStyle>
            <a:lvl1pPr>
              <a:defRPr/>
            </a:lvl1pPr>
          </a:lstStyle>
          <a:p>
            <a:pPr>
              <a:defRPr/>
            </a:pPr>
            <a:r>
              <a:rPr lang="en-GB" altLang="ko-KR"/>
              <a:t>Slide </a:t>
            </a:r>
            <a:fld id="{EAA366EA-BAA8-41CD-9E6E-62637F5E0F1C}" type="slidenum">
              <a:rPr lang="en-GB" altLang="ko-KR"/>
              <a:pPr>
                <a:defRPr/>
              </a:pPr>
              <a:t>‹#›</a:t>
            </a:fld>
            <a:endParaRPr lang="en-GB"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0"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1" name="Rectangle 6"/>
          <p:cNvSpPr>
            <a:spLocks noGrp="1" noChangeArrowheads="1"/>
          </p:cNvSpPr>
          <p:nvPr>
            <p:ph type="sldNum" sz="quarter" idx="12"/>
          </p:nvPr>
        </p:nvSpPr>
        <p:spPr/>
        <p:txBody>
          <a:bodyPr/>
          <a:lstStyle>
            <a:lvl1pPr>
              <a:defRPr/>
            </a:lvl1pPr>
          </a:lstStyle>
          <a:p>
            <a:pPr>
              <a:defRPr/>
            </a:pPr>
            <a:r>
              <a:rPr lang="en-GB" altLang="ko-KR"/>
              <a:t>Slide </a:t>
            </a:r>
            <a:fld id="{6232E799-4546-45F0-9E9F-D25C6EA33F2B}" type="slidenum">
              <a:rPr lang="en-GB" altLang="ko-KR"/>
              <a:pPr>
                <a:defRPr/>
              </a:pPr>
              <a:t>‹#›</a:t>
            </a:fld>
            <a:endParaRPr lang="en-GB"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0"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1" name="Rectangle 6"/>
          <p:cNvSpPr>
            <a:spLocks noGrp="1" noChangeArrowheads="1"/>
          </p:cNvSpPr>
          <p:nvPr>
            <p:ph type="sldNum" sz="quarter" idx="12"/>
          </p:nvPr>
        </p:nvSpPr>
        <p:spPr/>
        <p:txBody>
          <a:bodyPr/>
          <a:lstStyle>
            <a:lvl1pPr>
              <a:defRPr/>
            </a:lvl1pPr>
          </a:lstStyle>
          <a:p>
            <a:pPr>
              <a:defRPr/>
            </a:pPr>
            <a:r>
              <a:rPr lang="en-GB" altLang="ko-KR"/>
              <a:t>Slide </a:t>
            </a:r>
            <a:fld id="{FA5B11D0-559B-4668-869F-C43324751A0E}" type="slidenum">
              <a:rPr lang="en-GB" altLang="ko-KR"/>
              <a:pPr>
                <a:defRPr/>
              </a:pPr>
              <a:t>‹#›</a:t>
            </a:fld>
            <a:endParaRPr lang="en-GB"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endParaRPr lang="en-GB" altLang="ko-KR" smtClean="0"/>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GB" altLang="ko-KR"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a:defRPr sz="1400" b="1">
                <a:ea typeface="굴림" charset="-127"/>
              </a:defRPr>
            </a:lvl1pPr>
          </a:lstStyle>
          <a:p>
            <a:pPr>
              <a:defRPr/>
            </a:pPr>
            <a:r>
              <a:rPr lang="en-US" altLang="ko-KR" dirty="0" smtClean="0"/>
              <a:t>Sep 2011</a:t>
            </a:r>
            <a:endParaRPr lang="en-GB"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GB" altLang="ko-KR"/>
              <a:t>&lt;Seung-Hoon Park&gt;, &lt;Samsung Electronics&gt;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GB" altLang="ko-KR"/>
              <a:t>Slide </a:t>
            </a:r>
            <a:fld id="{992A82E2-F09B-4AA5-AB0B-6436797949E0}" type="slidenum">
              <a:rPr lang="en-GB" altLang="ko-KR"/>
              <a:pPr>
                <a:defRPr/>
              </a:pPr>
              <a:t>‹#›</a:t>
            </a:fld>
            <a:endParaRPr lang="en-GB" altLang="ko-KR"/>
          </a:p>
        </p:txBody>
      </p:sp>
      <p:sp>
        <p:nvSpPr>
          <p:cNvPr id="1031" name="Rectangle 7"/>
          <p:cNvSpPr>
            <a:spLocks noChangeArrowheads="1"/>
          </p:cNvSpPr>
          <p:nvPr/>
        </p:nvSpPr>
        <p:spPr bwMode="auto">
          <a:xfrm>
            <a:off x="3132138" y="393700"/>
            <a:ext cx="5326062" cy="215900"/>
          </a:xfrm>
          <a:prstGeom prst="rect">
            <a:avLst/>
          </a:prstGeom>
          <a:noFill/>
          <a:ln w="9525">
            <a:noFill/>
            <a:miter lim="800000"/>
            <a:headEnd/>
            <a:tailEnd/>
          </a:ln>
          <a:effectLst/>
        </p:spPr>
        <p:txBody>
          <a:bodyPr lIns="0" tIns="0" rIns="0" bIns="0" anchor="b">
            <a:spAutoFit/>
          </a:bodyPr>
          <a:lstStyle/>
          <a:p>
            <a:pPr lvl="4">
              <a:defRPr/>
            </a:pPr>
            <a:r>
              <a:rPr lang="en-GB" altLang="ko-KR" sz="1400" b="1" dirty="0">
                <a:ea typeface="굴림" charset="-127"/>
              </a:rPr>
              <a:t>doc.: IEEE -</a:t>
            </a:r>
            <a:r>
              <a:rPr lang="en-US" altLang="ko-KR" b="1" dirty="0" smtClean="0">
                <a:ea typeface="굴림" charset="-127"/>
              </a:rPr>
              <a:t>15-11-0675-03-0006</a:t>
            </a:r>
            <a:r>
              <a:rPr lang="en-US" altLang="ko-KR" dirty="0" smtClean="0">
                <a:ea typeface="굴림" charset="-127"/>
              </a:rPr>
              <a:t> </a:t>
            </a:r>
            <a:endParaRPr lang="en-GB" altLang="ko-KR"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Tree>
  </p:cSld>
  <p:clrMap bg1="lt1" tx1="dk1" bg2="lt2" tx2="dk2" accent1="accent1" accent2="accent2" accent3="accent3" accent4="accent4" accent5="accent5" accent6="accent6" hlink="hlink" folHlink="folHlink"/>
  <p:sldLayoutIdLst>
    <p:sldLayoutId id="2147483840" r:id="rId1"/>
    <p:sldLayoutId id="2147483839"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hhwang@etri.re.kr" TargetMode="External"/><Relationship Id="rId2" Type="http://schemas.openxmlformats.org/officeDocument/2006/relationships/hyperlink" Target="mailto:etwon@samsung.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5170646"/>
          </a:xfrm>
          <a:prstGeom prst="rect">
            <a:avLst/>
          </a:prstGeom>
          <a:noFill/>
          <a:ln w="12700">
            <a:noFill/>
            <a:miter lim="800000"/>
            <a:headEnd type="none" w="sm" len="sm"/>
            <a:tailEnd type="none" w="sm" len="sm"/>
          </a:ln>
          <a:effectLst/>
        </p:spPr>
        <p:txBody>
          <a:bodyPr>
            <a:spAutoFit/>
          </a:bodyPr>
          <a:lstStyle/>
          <a:p>
            <a:pPr algn="ctr">
              <a:defRPr/>
            </a:pPr>
            <a:r>
              <a:rPr lang="en-GB"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GB" altLang="ko-KR" sz="1600" b="1" dirty="0">
              <a:solidFill>
                <a:schemeClr val="tx2"/>
              </a:solidFill>
              <a:ea typeface="굴림" charset="-127"/>
            </a:endParaRPr>
          </a:p>
          <a:p>
            <a:pPr algn="l">
              <a:defRPr/>
            </a:pPr>
            <a:endParaRPr lang="en-GB" altLang="ko-KR" sz="1600" dirty="0">
              <a:solidFill>
                <a:schemeClr val="tx2"/>
              </a:solidFill>
              <a:ea typeface="굴림" charset="-127"/>
            </a:endParaRPr>
          </a:p>
          <a:p>
            <a:pPr algn="l">
              <a:defRPr/>
            </a:pPr>
            <a:r>
              <a:rPr lang="en-GB" altLang="ko-KR" sz="1600" b="1" dirty="0">
                <a:solidFill>
                  <a:schemeClr val="tx2"/>
                </a:solidFill>
                <a:ea typeface="굴림" charset="-127"/>
              </a:rPr>
              <a:t>Submission Title:</a:t>
            </a:r>
            <a:r>
              <a:rPr lang="en-GB" altLang="ko-KR" sz="1600" dirty="0">
                <a:solidFill>
                  <a:schemeClr val="tx2"/>
                </a:solidFill>
                <a:ea typeface="굴림" charset="-127"/>
              </a:rPr>
              <a:t> </a:t>
            </a:r>
            <a:r>
              <a:rPr lang="en-GB" altLang="ko-KR" sz="1600" dirty="0" smtClean="0">
                <a:solidFill>
                  <a:schemeClr val="tx2"/>
                </a:solidFill>
                <a:ea typeface="굴림" charset="-127"/>
              </a:rPr>
              <a:t>[Proposed Comment Resolutions for CID 35, 82, 177, 180, and 184]</a:t>
            </a:r>
            <a:endParaRPr lang="en-GB" altLang="ko-KR" sz="1600" dirty="0">
              <a:solidFill>
                <a:schemeClr val="tx2"/>
              </a:solidFill>
              <a:ea typeface="굴림" charset="-127"/>
            </a:endParaRPr>
          </a:p>
          <a:p>
            <a:pPr algn="l">
              <a:defRPr/>
            </a:pPr>
            <a:r>
              <a:rPr lang="en-GB" altLang="ko-KR" sz="1600" b="1" dirty="0">
                <a:solidFill>
                  <a:schemeClr val="tx2"/>
                </a:solidFill>
                <a:ea typeface="굴림" charset="-127"/>
              </a:rPr>
              <a:t>Date Submitted: </a:t>
            </a:r>
            <a:r>
              <a:rPr lang="en-GB" altLang="ko-KR" sz="1600" dirty="0" smtClean="0">
                <a:solidFill>
                  <a:schemeClr val="tx2"/>
                </a:solidFill>
                <a:ea typeface="굴림" charset="-127"/>
              </a:rPr>
              <a:t>[22 </a:t>
            </a:r>
            <a:r>
              <a:rPr lang="en-US" altLang="ko-KR" sz="1600" dirty="0" smtClean="0">
                <a:solidFill>
                  <a:schemeClr val="tx2"/>
                </a:solidFill>
                <a:ea typeface="굴림" charset="-127"/>
              </a:rPr>
              <a:t>Sep</a:t>
            </a:r>
            <a:r>
              <a:rPr lang="en-GB" altLang="ko-KR" sz="1600" dirty="0" smtClean="0">
                <a:solidFill>
                  <a:schemeClr val="tx2"/>
                </a:solidFill>
                <a:ea typeface="굴림" charset="-127"/>
              </a:rPr>
              <a:t> </a:t>
            </a:r>
            <a:r>
              <a:rPr lang="en-GB" altLang="ko-KR" sz="1600" dirty="0">
                <a:solidFill>
                  <a:schemeClr val="tx2"/>
                </a:solidFill>
                <a:ea typeface="굴림" charset="-127"/>
              </a:rPr>
              <a:t>2011]	</a:t>
            </a:r>
          </a:p>
          <a:p>
            <a:pPr algn="l">
              <a:defRPr/>
            </a:pPr>
            <a:r>
              <a:rPr lang="en-GB" altLang="ko-KR" sz="1600" b="1" dirty="0">
                <a:solidFill>
                  <a:schemeClr val="tx2"/>
                </a:solidFill>
                <a:ea typeface="굴림" charset="-127"/>
              </a:rPr>
              <a:t>Source:</a:t>
            </a:r>
            <a:r>
              <a:rPr lang="en-GB" altLang="ko-KR" sz="1600" dirty="0">
                <a:solidFill>
                  <a:schemeClr val="tx2"/>
                </a:solidFill>
                <a:ea typeface="굴림" charset="-127"/>
              </a:rPr>
              <a:t> [Seung-Hoon Park, </a:t>
            </a:r>
            <a:r>
              <a:rPr lang="en-GB" altLang="ko-KR" sz="1600" dirty="0" err="1" smtClean="0">
                <a:solidFill>
                  <a:schemeClr val="tx2"/>
                </a:solidFill>
                <a:ea typeface="굴림" charset="-127"/>
              </a:rPr>
              <a:t>Taehan</a:t>
            </a:r>
            <a:r>
              <a:rPr lang="en-GB" altLang="ko-KR" sz="1600" dirty="0" smtClean="0">
                <a:solidFill>
                  <a:schemeClr val="tx2"/>
                </a:solidFill>
                <a:ea typeface="굴림" charset="-127"/>
              </a:rPr>
              <a:t> </a:t>
            </a:r>
            <a:r>
              <a:rPr lang="en-GB" altLang="ko-KR" sz="1600" dirty="0" err="1">
                <a:solidFill>
                  <a:schemeClr val="tx2"/>
                </a:solidFill>
                <a:ea typeface="굴림" charset="-127"/>
              </a:rPr>
              <a:t>Bae</a:t>
            </a:r>
            <a:r>
              <a:rPr lang="en-GB" altLang="ko-KR" sz="1600" dirty="0">
                <a:solidFill>
                  <a:schemeClr val="tx2"/>
                </a:solidFill>
                <a:ea typeface="굴림" charset="-127"/>
              </a:rPr>
              <a:t>, </a:t>
            </a:r>
            <a:r>
              <a:rPr lang="en-GB" altLang="ko-KR" sz="1600" dirty="0" err="1" smtClean="0">
                <a:solidFill>
                  <a:schemeClr val="tx2"/>
                </a:solidFill>
                <a:ea typeface="굴림" charset="-127"/>
              </a:rPr>
              <a:t>Dr.Euntae</a:t>
            </a:r>
            <a:r>
              <a:rPr lang="en-GB" altLang="ko-KR" sz="1600" dirty="0" smtClean="0">
                <a:solidFill>
                  <a:schemeClr val="tx2"/>
                </a:solidFill>
                <a:ea typeface="굴림" charset="-127"/>
              </a:rPr>
              <a:t> </a:t>
            </a:r>
            <a:r>
              <a:rPr lang="en-GB" altLang="ko-KR" sz="1600" dirty="0">
                <a:solidFill>
                  <a:schemeClr val="tx2"/>
                </a:solidFill>
                <a:ea typeface="굴림" charset="-127"/>
              </a:rPr>
              <a:t>Won], Company [Samsung Electronics</a:t>
            </a:r>
            <a:r>
              <a:rPr lang="en-GB" altLang="ko-KR" sz="1600" baseline="30000" dirty="0">
                <a:solidFill>
                  <a:schemeClr val="tx2"/>
                </a:solidFill>
                <a:ea typeface="굴림" charset="-127"/>
              </a:rPr>
              <a:t>1</a:t>
            </a:r>
            <a:r>
              <a:rPr lang="en-GB" altLang="ko-KR" sz="1600" dirty="0">
                <a:solidFill>
                  <a:schemeClr val="tx2"/>
                </a:solidFill>
                <a:ea typeface="굴림" charset="-127"/>
              </a:rPr>
              <a:t>]</a:t>
            </a:r>
          </a:p>
          <a:p>
            <a:pPr algn="l">
              <a:defRPr/>
            </a:pPr>
            <a:r>
              <a:rPr lang="en-GB" altLang="ko-KR" sz="1600" dirty="0">
                <a:solidFill>
                  <a:schemeClr val="tx2"/>
                </a:solidFill>
                <a:ea typeface="굴림" charset="-127"/>
              </a:rPr>
              <a:t>[Jung-</a:t>
            </a:r>
            <a:r>
              <a:rPr lang="en-GB" altLang="ko-KR" sz="1600" dirty="0" err="1">
                <a:solidFill>
                  <a:schemeClr val="tx2"/>
                </a:solidFill>
                <a:ea typeface="굴림" charset="-127"/>
              </a:rPr>
              <a:t>hwan</a:t>
            </a:r>
            <a:r>
              <a:rPr lang="en-GB" altLang="ko-KR" sz="1600" dirty="0">
                <a:solidFill>
                  <a:schemeClr val="tx2"/>
                </a:solidFill>
                <a:ea typeface="굴림" charset="-127"/>
              </a:rPr>
              <a:t> Hwang, Sung-</a:t>
            </a:r>
            <a:r>
              <a:rPr lang="en-GB" altLang="ko-KR" sz="1600" dirty="0" err="1">
                <a:solidFill>
                  <a:schemeClr val="tx2"/>
                </a:solidFill>
                <a:ea typeface="굴림" charset="-127"/>
              </a:rPr>
              <a:t>weon</a:t>
            </a:r>
            <a:r>
              <a:rPr lang="en-GB" altLang="ko-KR" sz="1600" dirty="0">
                <a:solidFill>
                  <a:schemeClr val="tx2"/>
                </a:solidFill>
                <a:ea typeface="굴림" charset="-127"/>
              </a:rPr>
              <a:t> Kang], Company [ETRI</a:t>
            </a:r>
            <a:r>
              <a:rPr lang="en-GB" altLang="ko-KR" sz="1600" baseline="30000" dirty="0">
                <a:solidFill>
                  <a:schemeClr val="tx2"/>
                </a:solidFill>
                <a:ea typeface="굴림" charset="-127"/>
              </a:rPr>
              <a:t>2</a:t>
            </a:r>
            <a:r>
              <a:rPr lang="en-GB" altLang="ko-KR" sz="1600" dirty="0">
                <a:solidFill>
                  <a:schemeClr val="tx2"/>
                </a:solidFill>
                <a:ea typeface="굴림" charset="-127"/>
              </a:rPr>
              <a:t>]</a:t>
            </a:r>
          </a:p>
          <a:p>
            <a:pPr algn="l">
              <a:defRPr/>
            </a:pPr>
            <a:r>
              <a:rPr lang="en-GB" altLang="ko-KR" sz="1600" dirty="0">
                <a:solidFill>
                  <a:schemeClr val="tx2"/>
                </a:solidFill>
                <a:ea typeface="굴림" charset="-127"/>
              </a:rPr>
              <a:t>Address [416, Maetan-3Dong, </a:t>
            </a:r>
            <a:r>
              <a:rPr lang="en-GB" altLang="ko-KR" sz="1600" dirty="0" err="1">
                <a:solidFill>
                  <a:schemeClr val="tx2"/>
                </a:solidFill>
                <a:ea typeface="굴림" charset="-127"/>
              </a:rPr>
              <a:t>Yeongtong-Gu</a:t>
            </a:r>
            <a:r>
              <a:rPr lang="en-GB" altLang="ko-KR" sz="1600" dirty="0">
                <a:solidFill>
                  <a:schemeClr val="tx2"/>
                </a:solidFill>
                <a:ea typeface="굴림" charset="-127"/>
              </a:rPr>
              <a:t>, Suwon-Si, </a:t>
            </a:r>
            <a:r>
              <a:rPr lang="en-GB" altLang="ko-KR" sz="1600" dirty="0" err="1">
                <a:solidFill>
                  <a:schemeClr val="tx2"/>
                </a:solidFill>
                <a:ea typeface="굴림" charset="-127"/>
              </a:rPr>
              <a:t>Gyeonggi</a:t>
            </a:r>
            <a:r>
              <a:rPr lang="en-GB" altLang="ko-KR" sz="1600" dirty="0">
                <a:solidFill>
                  <a:schemeClr val="tx2"/>
                </a:solidFill>
                <a:ea typeface="굴림" charset="-127"/>
              </a:rPr>
              <a:t>-Do, 443-742, Korea]</a:t>
            </a:r>
          </a:p>
          <a:p>
            <a:pPr algn="l">
              <a:defRPr/>
            </a:pPr>
            <a:r>
              <a:rPr lang="en-GB" altLang="ko-KR" sz="1600" dirty="0">
                <a:solidFill>
                  <a:schemeClr val="tx2"/>
                </a:solidFill>
                <a:ea typeface="굴림" charset="-127"/>
              </a:rPr>
              <a:t>Voice:[+82-10-9349-9845], FAX: </a:t>
            </a:r>
            <a:r>
              <a:rPr lang="en-GB" altLang="ko-KR" sz="1600" dirty="0">
                <a:solidFill>
                  <a:srgbClr val="0D0D0D"/>
                </a:solidFill>
                <a:ea typeface="굴림" charset="-127"/>
              </a:rPr>
              <a:t>[+82-31-279-2441</a:t>
            </a:r>
            <a:r>
              <a:rPr lang="en-GB" altLang="ko-KR" sz="1600" dirty="0">
                <a:solidFill>
                  <a:schemeClr val="tx2"/>
                </a:solidFill>
                <a:ea typeface="굴림" charset="-127"/>
              </a:rPr>
              <a:t>], E-Mail:[shannon.park@samsung.com]</a:t>
            </a:r>
          </a:p>
          <a:p>
            <a:pPr algn="l" eaLnBrk="1" hangingPunct="1">
              <a:buFontTx/>
              <a:buAutoNum type="arabicParenBoth"/>
              <a:defRPr/>
            </a:pPr>
            <a:r>
              <a:rPr lang="en-US" altLang="ko-KR" sz="1000" dirty="0">
                <a:solidFill>
                  <a:srgbClr val="000000"/>
                </a:solidFill>
                <a:ea typeface="Arial Unicode MS" pitchFamily="50" charset="-127"/>
                <a:cs typeface="Arial Unicode MS" pitchFamily="50" charset="-127"/>
              </a:rPr>
              <a:t>{416, Maetan-3dong, </a:t>
            </a:r>
            <a:r>
              <a:rPr lang="en-US" altLang="ko-KR" sz="1000" dirty="0" err="1">
                <a:solidFill>
                  <a:srgbClr val="000000"/>
                </a:solidFill>
                <a:ea typeface="Arial Unicode MS" pitchFamily="50" charset="-127"/>
                <a:cs typeface="Arial Unicode MS" pitchFamily="50" charset="-127"/>
              </a:rPr>
              <a:t>Yeongtong-gu</a:t>
            </a:r>
            <a:r>
              <a:rPr lang="en-US" altLang="ko-KR" sz="1000" dirty="0">
                <a:solidFill>
                  <a:srgbClr val="000000"/>
                </a:solidFill>
                <a:ea typeface="Arial Unicode MS" pitchFamily="50" charset="-127"/>
                <a:cs typeface="Arial Unicode MS" pitchFamily="50" charset="-127"/>
              </a:rPr>
              <a:t>, Suwon-</a:t>
            </a:r>
            <a:r>
              <a:rPr lang="en-US" altLang="ko-KR" sz="1000" dirty="0" err="1">
                <a:solidFill>
                  <a:srgbClr val="000000"/>
                </a:solidFill>
                <a:ea typeface="Arial Unicode MS" pitchFamily="50" charset="-127"/>
                <a:cs typeface="Arial Unicode MS" pitchFamily="50" charset="-127"/>
              </a:rPr>
              <a:t>si</a:t>
            </a:r>
            <a:r>
              <a:rPr lang="en-US" altLang="ko-KR" sz="1000" dirty="0">
                <a:solidFill>
                  <a:srgbClr val="000000"/>
                </a:solidFill>
                <a:ea typeface="Arial Unicode MS" pitchFamily="50" charset="-127"/>
                <a:cs typeface="Arial Unicode MS" pitchFamily="50" charset="-127"/>
              </a:rPr>
              <a:t>, </a:t>
            </a:r>
            <a:r>
              <a:rPr lang="en-US" altLang="ko-KR" sz="1000" dirty="0" err="1">
                <a:solidFill>
                  <a:srgbClr val="000000"/>
                </a:solidFill>
                <a:ea typeface="Arial Unicode MS" pitchFamily="50" charset="-127"/>
                <a:cs typeface="Arial Unicode MS" pitchFamily="50" charset="-127"/>
              </a:rPr>
              <a:t>Gyeonggi</a:t>
            </a:r>
            <a:r>
              <a:rPr lang="en-US" altLang="ko-KR" sz="1000" dirty="0">
                <a:solidFill>
                  <a:srgbClr val="000000"/>
                </a:solidFill>
                <a:ea typeface="Arial Unicode MS" pitchFamily="50" charset="-127"/>
                <a:cs typeface="Arial Unicode MS" pitchFamily="50" charset="-127"/>
              </a:rPr>
              <a:t>-do, 443-742, South Korea}{+82-31-279-4960}{ </a:t>
            </a:r>
            <a:r>
              <a:rPr lang="en-US" altLang="ko-KR" sz="1000" dirty="0">
                <a:solidFill>
                  <a:srgbClr val="000000"/>
                </a:solidFill>
                <a:ea typeface="Arial Unicode MS" pitchFamily="50" charset="-127"/>
                <a:cs typeface="Arial Unicode MS" pitchFamily="50" charset="-127"/>
                <a:hlinkClick r:id="rId2"/>
              </a:rPr>
              <a:t>etwon@samsung.com</a:t>
            </a:r>
            <a:r>
              <a:rPr lang="en-US" altLang="ko-KR" sz="1000" dirty="0">
                <a:solidFill>
                  <a:srgbClr val="000000"/>
                </a:solidFill>
                <a:ea typeface="Arial Unicode MS" pitchFamily="50" charset="-127"/>
                <a:cs typeface="Arial Unicode MS" pitchFamily="50" charset="-127"/>
              </a:rPr>
              <a:t> }</a:t>
            </a:r>
          </a:p>
          <a:p>
            <a:pPr algn="l" eaLnBrk="1" hangingPunct="1">
              <a:buFontTx/>
              <a:buAutoNum type="arabicParenBoth"/>
              <a:defRPr/>
            </a:pPr>
            <a:r>
              <a:rPr lang="en-US" altLang="ko-KR" sz="1000" dirty="0">
                <a:solidFill>
                  <a:srgbClr val="000000"/>
                </a:solidFill>
                <a:ea typeface="Arial Unicode MS" pitchFamily="50" charset="-127"/>
                <a:cs typeface="Arial Unicode MS" pitchFamily="50" charset="-127"/>
              </a:rPr>
              <a:t>{138 </a:t>
            </a:r>
            <a:r>
              <a:rPr lang="en-US" altLang="ko-KR" sz="1000" dirty="0" err="1">
                <a:solidFill>
                  <a:srgbClr val="000000"/>
                </a:solidFill>
                <a:ea typeface="Arial Unicode MS" pitchFamily="50" charset="-127"/>
                <a:cs typeface="Arial Unicode MS" pitchFamily="50" charset="-127"/>
              </a:rPr>
              <a:t>Gajeong-ro</a:t>
            </a:r>
            <a:r>
              <a:rPr lang="en-US" altLang="ko-KR" sz="1000" dirty="0">
                <a:solidFill>
                  <a:srgbClr val="000000"/>
                </a:solidFill>
                <a:ea typeface="Arial Unicode MS" pitchFamily="50" charset="-127"/>
                <a:cs typeface="Arial Unicode MS" pitchFamily="50" charset="-127"/>
              </a:rPr>
              <a:t>, </a:t>
            </a:r>
            <a:r>
              <a:rPr lang="en-US" altLang="ko-KR" sz="1000" dirty="0" err="1">
                <a:solidFill>
                  <a:srgbClr val="000000"/>
                </a:solidFill>
                <a:ea typeface="Arial Unicode MS" pitchFamily="50" charset="-127"/>
                <a:cs typeface="Arial Unicode MS" pitchFamily="50" charset="-127"/>
              </a:rPr>
              <a:t>Yuseong-gu</a:t>
            </a:r>
            <a:r>
              <a:rPr lang="en-US" altLang="ko-KR" sz="1000" dirty="0">
                <a:solidFill>
                  <a:srgbClr val="000000"/>
                </a:solidFill>
                <a:ea typeface="Arial Unicode MS" pitchFamily="50" charset="-127"/>
                <a:cs typeface="Arial Unicode MS" pitchFamily="50" charset="-127"/>
              </a:rPr>
              <a:t>, </a:t>
            </a:r>
            <a:r>
              <a:rPr lang="en-US" altLang="ko-KR" sz="1000" dirty="0" err="1">
                <a:solidFill>
                  <a:srgbClr val="000000"/>
                </a:solidFill>
                <a:ea typeface="Arial Unicode MS" pitchFamily="50" charset="-127"/>
                <a:cs typeface="Arial Unicode MS" pitchFamily="50" charset="-127"/>
              </a:rPr>
              <a:t>Deajeon</a:t>
            </a:r>
            <a:r>
              <a:rPr lang="en-US" altLang="ko-KR" sz="1000" dirty="0">
                <a:solidFill>
                  <a:srgbClr val="000000"/>
                </a:solidFill>
                <a:ea typeface="Arial Unicode MS" pitchFamily="50" charset="-127"/>
                <a:cs typeface="Arial Unicode MS" pitchFamily="50" charset="-127"/>
              </a:rPr>
              <a:t>, 305-700, South Korea} {+82-42-860-5625}{ </a:t>
            </a:r>
            <a:r>
              <a:rPr lang="en-US" altLang="ko-KR" sz="1000" dirty="0">
                <a:solidFill>
                  <a:srgbClr val="000000"/>
                </a:solidFill>
                <a:ea typeface="Arial Unicode MS" pitchFamily="50" charset="-127"/>
                <a:cs typeface="Arial Unicode MS" pitchFamily="50" charset="-127"/>
                <a:hlinkClick r:id="rId3"/>
              </a:rPr>
              <a:t>jhhwang@etri.re.kr</a:t>
            </a:r>
            <a:r>
              <a:rPr lang="en-US" altLang="ko-KR" sz="1000" dirty="0">
                <a:solidFill>
                  <a:srgbClr val="000000"/>
                </a:solidFill>
                <a:ea typeface="Arial Unicode MS" pitchFamily="50" charset="-127"/>
                <a:cs typeface="Arial Unicode MS" pitchFamily="50" charset="-127"/>
              </a:rPr>
              <a:t> }</a:t>
            </a:r>
            <a:r>
              <a:rPr lang="en-GB" altLang="ko-KR" sz="1600" dirty="0">
                <a:solidFill>
                  <a:schemeClr val="tx2"/>
                </a:solidFill>
                <a:ea typeface="굴림" charset="-127"/>
              </a:rPr>
              <a:t>	</a:t>
            </a:r>
          </a:p>
          <a:p>
            <a:pPr algn="l">
              <a:spcBef>
                <a:spcPts val="600"/>
              </a:spcBef>
              <a:spcAft>
                <a:spcPts val="600"/>
              </a:spcAft>
              <a:defRPr/>
            </a:pPr>
            <a:r>
              <a:rPr lang="en-GB" altLang="ko-KR" sz="1600" b="1" dirty="0">
                <a:solidFill>
                  <a:schemeClr val="tx2"/>
                </a:solidFill>
                <a:ea typeface="굴림" charset="-127"/>
              </a:rPr>
              <a:t>Re:</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GB" altLang="ko-KR" sz="1600" dirty="0"/>
              <a:t>Response to IEEE 802.15.6 Sponsor Ballot 1 Comments</a:t>
            </a:r>
            <a:r>
              <a:rPr lang="en-GB" altLang="ko-KR" sz="1600" dirty="0" smtClean="0">
                <a:solidFill>
                  <a:schemeClr val="tx2"/>
                </a:solidFill>
                <a:ea typeface="굴림" charset="-127"/>
              </a:rPr>
              <a:t>]</a:t>
            </a:r>
            <a:endParaRPr lang="en-GB" altLang="ko-KR" sz="1600" dirty="0">
              <a:solidFill>
                <a:schemeClr val="tx2"/>
              </a:solidFill>
              <a:ea typeface="굴림" charset="-127"/>
            </a:endParaRPr>
          </a:p>
          <a:p>
            <a:pPr algn="l">
              <a:spcBef>
                <a:spcPts val="600"/>
              </a:spcBef>
              <a:spcAft>
                <a:spcPts val="600"/>
              </a:spcAft>
              <a:defRPr/>
            </a:pPr>
            <a:r>
              <a:rPr lang="en-GB" altLang="ko-KR" sz="1600" b="1" dirty="0" smtClean="0">
                <a:solidFill>
                  <a:schemeClr val="tx2"/>
                </a:solidFill>
                <a:ea typeface="굴림" charset="-127"/>
              </a:rPr>
              <a:t>Abstract</a:t>
            </a:r>
            <a:r>
              <a:rPr lang="en-GB" altLang="ko-KR" sz="1600" b="1" dirty="0">
                <a:solidFill>
                  <a:schemeClr val="tx2"/>
                </a:solidFill>
                <a:ea typeface="굴림" charset="-127"/>
              </a:rPr>
              <a:t>:</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US" altLang="ko-KR" sz="1600" dirty="0">
                <a:solidFill>
                  <a:schemeClr val="tx2"/>
                </a:solidFill>
              </a:rPr>
              <a:t>This document proposes several resolutions for Clause </a:t>
            </a:r>
            <a:r>
              <a:rPr lang="en-US" altLang="ko-KR" sz="1600" dirty="0" smtClean="0">
                <a:solidFill>
                  <a:schemeClr val="tx2"/>
                </a:solidFill>
              </a:rPr>
              <a:t>11 </a:t>
            </a:r>
            <a:r>
              <a:rPr lang="en-US" altLang="ko-KR" sz="1600" dirty="0">
                <a:solidFill>
                  <a:schemeClr val="tx2"/>
                </a:solidFill>
              </a:rPr>
              <a:t>of Sponsor Ballot 1</a:t>
            </a:r>
            <a:r>
              <a:rPr lang="en-GB" altLang="ko-KR" sz="1600" dirty="0" smtClean="0">
                <a:solidFill>
                  <a:schemeClr val="tx2"/>
                </a:solidFill>
                <a:ea typeface="굴림" charset="-127"/>
              </a:rPr>
              <a:t>]</a:t>
            </a:r>
            <a:endParaRPr lang="en-GB" altLang="ko-KR" sz="1600" dirty="0">
              <a:solidFill>
                <a:schemeClr val="tx2"/>
              </a:solidFill>
              <a:ea typeface="굴림" charset="-127"/>
            </a:endParaRPr>
          </a:p>
          <a:p>
            <a:pPr algn="l">
              <a:spcBef>
                <a:spcPts val="600"/>
              </a:spcBef>
              <a:spcAft>
                <a:spcPts val="600"/>
              </a:spcAft>
              <a:defRPr/>
            </a:pPr>
            <a:r>
              <a:rPr lang="en-GB" altLang="ko-KR" sz="1600" b="1" dirty="0">
                <a:solidFill>
                  <a:schemeClr val="tx2"/>
                </a:solidFill>
                <a:ea typeface="굴림" charset="-127"/>
              </a:rPr>
              <a:t>Purpose:</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GB" altLang="ko-KR" sz="1600" dirty="0"/>
              <a:t>For discussion by IEEE 802.15 TG6</a:t>
            </a:r>
            <a:r>
              <a:rPr lang="en-GB" altLang="ko-KR" sz="1600" dirty="0" smtClean="0">
                <a:solidFill>
                  <a:schemeClr val="tx2"/>
                </a:solidFill>
                <a:ea typeface="굴림" charset="-127"/>
              </a:rPr>
              <a:t>]</a:t>
            </a:r>
            <a:endParaRPr lang="en-GB" altLang="ko-KR" sz="1600" dirty="0">
              <a:solidFill>
                <a:schemeClr val="tx2"/>
              </a:solidFill>
              <a:ea typeface="굴림" charset="-127"/>
            </a:endParaRPr>
          </a:p>
          <a:p>
            <a:pPr algn="l">
              <a:defRPr/>
            </a:pPr>
            <a:r>
              <a:rPr lang="en-GB" altLang="ko-KR" sz="1600" b="1" dirty="0">
                <a:solidFill>
                  <a:schemeClr val="tx2"/>
                </a:solidFill>
                <a:ea typeface="굴림" charset="-127"/>
              </a:rPr>
              <a:t>Notice:</a:t>
            </a:r>
            <a:r>
              <a:rPr lang="en-GB"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defRPr/>
            </a:pPr>
            <a:r>
              <a:rPr lang="en-GB" altLang="ko-KR" sz="1600" b="1" dirty="0">
                <a:solidFill>
                  <a:schemeClr val="tx2"/>
                </a:solidFill>
                <a:ea typeface="굴림" charset="-127"/>
              </a:rPr>
              <a:t>Release:</a:t>
            </a:r>
            <a:r>
              <a:rPr lang="en-GB" altLang="ko-KR" sz="1600" dirty="0">
                <a:solidFill>
                  <a:schemeClr val="tx2"/>
                </a:solidFill>
                <a:ea typeface="굴림" charset="-127"/>
              </a:rPr>
              <a:t>	The contributor acknowledges and accepts that this contribution becomes the property of IEEE and may be made publicly available by P802.15.	</a:t>
            </a:r>
          </a:p>
        </p:txBody>
      </p:sp>
      <p:sp>
        <p:nvSpPr>
          <p:cNvPr id="14339"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14340" name="슬라이드 번호 개체 틀 5"/>
          <p:cNvSpPr>
            <a:spLocks noGrp="1"/>
          </p:cNvSpPr>
          <p:nvPr>
            <p:ph type="sldNum" sz="quarter" idx="12"/>
          </p:nvPr>
        </p:nvSpPr>
        <p:spPr>
          <a:noFill/>
        </p:spPr>
        <p:txBody>
          <a:bodyPr/>
          <a:lstStyle/>
          <a:p>
            <a:r>
              <a:rPr lang="en-GB" altLang="ko-KR" smtClean="0">
                <a:ea typeface="굴림" pitchFamily="50" charset="-127"/>
              </a:rPr>
              <a:t>Slide </a:t>
            </a:r>
            <a:fld id="{BA002AC1-A307-4020-B337-7D1822B85C97}" type="slidenum">
              <a:rPr lang="en-GB" altLang="ko-KR" smtClean="0">
                <a:ea typeface="굴림" pitchFamily="50" charset="-127"/>
              </a:rPr>
              <a:pPr/>
              <a:t>1</a:t>
            </a:fld>
            <a:endParaRPr lang="en-GB" altLang="ko-KR" smtClean="0">
              <a:ea typeface="굴림" pitchFamily="50" charset="-127"/>
            </a:endParaRPr>
          </a:p>
        </p:txBody>
      </p:sp>
      <p:sp>
        <p:nvSpPr>
          <p:cNvPr id="14341"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22885" y="877848"/>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CID-177</a:t>
            </a:r>
          </a:p>
        </p:txBody>
      </p:sp>
      <p:sp>
        <p:nvSpPr>
          <p:cNvPr id="9218" name="Rectangle 2"/>
          <p:cNvSpPr>
            <a:spLocks noGrp="1" noChangeArrowheads="1"/>
          </p:cNvSpPr>
          <p:nvPr>
            <p:ph type="body" idx="1"/>
          </p:nvPr>
        </p:nvSpPr>
        <p:spPr>
          <a:xfrm>
            <a:off x="222885" y="1645920"/>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a:t>
            </a:r>
            <a:r>
              <a:rPr lang="en-US" altLang="ko-KR" sz="2400" dirty="0" smtClean="0">
                <a:solidFill>
                  <a:srgbClr val="000000"/>
                </a:solidFill>
                <a:latin typeface="georgia" pitchFamily="18" charset="0"/>
                <a:ea typeface="굴림" pitchFamily="50" charset="-127"/>
              </a:rPr>
              <a:t>:</a:t>
            </a:r>
          </a:p>
          <a:p>
            <a:pPr marL="0" lvl="1" indent="0">
              <a:lnSpc>
                <a:spcPct val="95000"/>
              </a:lnSpc>
              <a:spcBef>
                <a:spcPct val="0"/>
              </a:spcBef>
              <a:buClr>
                <a:srgbClr val="000000"/>
              </a:buClr>
              <a:buNone/>
            </a:pPr>
            <a:r>
              <a:rPr lang="en-US" altLang="ko-KR" sz="1800" dirty="0" smtClean="0">
                <a:solidFill>
                  <a:srgbClr val="000000"/>
                </a:solidFill>
                <a:latin typeface="georgia" pitchFamily="18" charset="0"/>
                <a:ea typeface="굴림" pitchFamily="50" charset="-127"/>
                <a:cs typeface="+mn-cs"/>
              </a:rPr>
              <a:t>The draft standard does not specify pulse shaping filters (either transmit or receive) for the HBC mode of operation.  Submission IEEE 802.15-10-0318-00-0006 illustrates the improved out-of-band rejection offered by a transmit filter, but this filter is not specified in the draft standard.  Further, the draft standard's low-frequency spectral mask does not appear to reflect the implementation of a transmit filter such as the one described in IEEE 802.15-10-0318-00-0006.</a:t>
            </a:r>
          </a:p>
          <a:p>
            <a:pPr marL="0" lvl="1" indent="0">
              <a:lnSpc>
                <a:spcPct val="95000"/>
              </a:lnSpc>
              <a:spcBef>
                <a:spcPct val="0"/>
              </a:spcBef>
              <a:buClr>
                <a:srgbClr val="000000"/>
              </a:buClr>
              <a:buNone/>
            </a:pPr>
            <a:endParaRPr lang="en-US" altLang="ko-KR" sz="1800" dirty="0">
              <a:solidFill>
                <a:srgbClr val="000000"/>
              </a:solidFill>
              <a:latin typeface="georgia" pitchFamily="18" charset="0"/>
              <a:ea typeface="굴림" pitchFamily="50" charset="-127"/>
              <a:cs typeface="+mn-cs"/>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Commenter’s Resolution: </a:t>
            </a:r>
            <a:endParaRPr lang="en-US" altLang="ko-KR" sz="2400" dirty="0" smtClean="0">
              <a:solidFill>
                <a:srgbClr val="000000"/>
              </a:solidFill>
              <a:latin typeface="georgia" pitchFamily="18" charset="0"/>
              <a:ea typeface="굴림" pitchFamily="50" charset="-127"/>
            </a:endParaRPr>
          </a:p>
          <a:p>
            <a:pPr marL="0" lvl="1" indent="0">
              <a:lnSpc>
                <a:spcPct val="95000"/>
              </a:lnSpc>
              <a:spcBef>
                <a:spcPct val="0"/>
              </a:spcBef>
              <a:buClr>
                <a:srgbClr val="000000"/>
              </a:buClr>
              <a:buNone/>
            </a:pPr>
            <a:r>
              <a:rPr lang="en-US" altLang="ko-KR" sz="1800" dirty="0" smtClean="0">
                <a:solidFill>
                  <a:srgbClr val="000000"/>
                </a:solidFill>
                <a:latin typeface="georgia" pitchFamily="18" charset="0"/>
                <a:ea typeface="굴림" pitchFamily="50" charset="-127"/>
                <a:cs typeface="+mn-cs"/>
              </a:rPr>
              <a:t>Specify HBC transmit and receive filters in the standard.  For example, sub-clause 9.5.2.1 specifies a square-root raised cosine (SRRC) pulse shape for the NB PHY (this pulse shape also influences frequency-domain content).  If such filters are not required to ensure interoperability, then please provide related technical justification.</a:t>
            </a:r>
          </a:p>
          <a:p>
            <a:pPr marL="0" lvl="1" indent="0">
              <a:lnSpc>
                <a:spcPct val="95000"/>
              </a:lnSpc>
              <a:spcBef>
                <a:spcPct val="0"/>
              </a:spcBef>
              <a:buClr>
                <a:srgbClr val="000000"/>
              </a:buClr>
              <a:buNone/>
            </a:pPr>
            <a:endParaRPr lang="en-US" altLang="ko-KR" sz="1800" dirty="0" smtClean="0">
              <a:solidFill>
                <a:srgbClr val="000000"/>
              </a:solidFill>
              <a:latin typeface="georgia" pitchFamily="18" charset="0"/>
              <a:ea typeface="굴림" pitchFamily="50" charset="-127"/>
              <a:cs typeface="+mn-cs"/>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rPr>
              <a:t>Proposed Resolution: </a:t>
            </a:r>
            <a:r>
              <a:rPr lang="en-US" altLang="ko-KR" sz="2400" dirty="0" smtClean="0">
                <a:solidFill>
                  <a:srgbClr val="000000"/>
                </a:solidFill>
                <a:latin typeface="georgia" pitchFamily="18" charset="0"/>
                <a:ea typeface="굴림" pitchFamily="50" charset="-127"/>
              </a:rPr>
              <a:t>Reject</a:t>
            </a:r>
          </a:p>
          <a:p>
            <a:pPr marL="0" lvl="1" indent="0">
              <a:lnSpc>
                <a:spcPct val="95000"/>
              </a:lnSpc>
              <a:spcBef>
                <a:spcPct val="0"/>
              </a:spcBef>
              <a:buClr>
                <a:srgbClr val="000000"/>
              </a:buClr>
              <a:buNone/>
            </a:pPr>
            <a:r>
              <a:rPr lang="en-US" altLang="ko-KR" sz="1800" dirty="0" err="1" smtClean="0">
                <a:solidFill>
                  <a:srgbClr val="000000"/>
                </a:solidFill>
                <a:latin typeface="georgia" pitchFamily="18" charset="0"/>
                <a:ea typeface="굴림" pitchFamily="50" charset="-127"/>
              </a:rPr>
              <a:t>Tx</a:t>
            </a:r>
            <a:r>
              <a:rPr lang="en-US" altLang="ko-KR" sz="1800" dirty="0" smtClean="0">
                <a:solidFill>
                  <a:srgbClr val="000000"/>
                </a:solidFill>
                <a:latin typeface="georgia" pitchFamily="18" charset="0"/>
                <a:ea typeface="굴림" pitchFamily="50" charset="-127"/>
              </a:rPr>
              <a:t> filter is implementation dependent,  so any type filter can be implemented to satisfy requirements of transmit mask.</a:t>
            </a:r>
          </a:p>
          <a:p>
            <a:pPr marL="411480" lvl="1" indent="-308610">
              <a:lnSpc>
                <a:spcPct val="95000"/>
              </a:lnSpc>
              <a:spcBef>
                <a:spcPct val="0"/>
              </a:spcBef>
              <a:buClr>
                <a:srgbClr val="000000"/>
              </a:buClr>
              <a:buFontTx/>
              <a:buChar char="•"/>
            </a:pPr>
            <a:endParaRPr lang="en-US" altLang="ko-KR" sz="2400" dirty="0" smtClean="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2885" y="733832"/>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CID-180</a:t>
            </a:r>
          </a:p>
        </p:txBody>
      </p:sp>
      <p:sp>
        <p:nvSpPr>
          <p:cNvPr id="11266" name="Rectangle 2"/>
          <p:cNvSpPr>
            <a:spLocks noGrp="1" noChangeArrowheads="1"/>
          </p:cNvSpPr>
          <p:nvPr>
            <p:ph type="body" idx="1"/>
          </p:nvPr>
        </p:nvSpPr>
        <p:spPr>
          <a:xfrm>
            <a:off x="222885" y="1419977"/>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a:t>
            </a:r>
            <a:endParaRPr lang="en-US" altLang="ko-KR" dirty="0" smtClean="0">
              <a:ea typeface="굴림" pitchFamily="50" charset="-127"/>
            </a:endParaRPr>
          </a:p>
          <a:p>
            <a:pPr marL="0" indent="0">
              <a:lnSpc>
                <a:spcPct val="95000"/>
              </a:lnSpc>
              <a:spcBef>
                <a:spcPct val="0"/>
              </a:spcBef>
              <a:buNone/>
            </a:pPr>
            <a:r>
              <a:rPr lang="en-US" altLang="ko-KR" sz="2400" dirty="0" smtClean="0">
                <a:solidFill>
                  <a:srgbClr val="000000"/>
                </a:solidFill>
                <a:latin typeface="georgia" pitchFamily="18" charset="0"/>
                <a:ea typeface="굴림" pitchFamily="50" charset="-127"/>
              </a:rPr>
              <a:t>The </a:t>
            </a:r>
            <a:r>
              <a:rPr lang="en-US" altLang="ko-KR" sz="2400" dirty="0">
                <a:solidFill>
                  <a:srgbClr val="000000"/>
                </a:solidFill>
                <a:latin typeface="georgia" pitchFamily="18" charset="0"/>
                <a:ea typeface="굴림" pitchFamily="50" charset="-127"/>
              </a:rPr>
              <a:t>term "radiation power" is expressed as </a:t>
            </a:r>
            <a:r>
              <a:rPr lang="en-US" altLang="ko-KR" sz="2400" dirty="0" err="1">
                <a:solidFill>
                  <a:srgbClr val="000000"/>
                </a:solidFill>
                <a:latin typeface="georgia" pitchFamily="18" charset="0"/>
                <a:ea typeface="굴림" pitchFamily="50" charset="-127"/>
              </a:rPr>
              <a:t>dBm</a:t>
            </a:r>
            <a:r>
              <a:rPr lang="en-US" altLang="ko-KR" sz="2400" dirty="0">
                <a:solidFill>
                  <a:srgbClr val="000000"/>
                </a:solidFill>
                <a:latin typeface="georgia" pitchFamily="18" charset="0"/>
                <a:ea typeface="굴림" pitchFamily="50" charset="-127"/>
              </a:rPr>
              <a:t> without any sort of typical suffix (for radiated power) such as ERP, EIRP or TRP</a:t>
            </a:r>
            <a:r>
              <a:rPr lang="en-US" altLang="ko-KR" sz="2400" dirty="0" smtClean="0">
                <a:solidFill>
                  <a:srgbClr val="000000"/>
                </a:solidFill>
                <a:latin typeface="georgia" pitchFamily="18" charset="0"/>
                <a:ea typeface="굴림" pitchFamily="50" charset="-127"/>
              </a:rPr>
              <a:t>.</a:t>
            </a:r>
            <a:endParaRPr lang="en-US" altLang="ko-KR" dirty="0" smtClean="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Commenter’s Resolution: </a:t>
            </a:r>
            <a:endParaRPr lang="en-US" altLang="ko-KR" dirty="0" smtClean="0">
              <a:ea typeface="굴림" pitchFamily="50" charset="-127"/>
            </a:endParaRPr>
          </a:p>
          <a:p>
            <a:pPr marL="0" indent="0">
              <a:lnSpc>
                <a:spcPct val="95000"/>
              </a:lnSpc>
              <a:spcBef>
                <a:spcPct val="0"/>
              </a:spcBef>
              <a:buNone/>
            </a:pPr>
            <a:r>
              <a:rPr lang="en-US" altLang="ko-KR" sz="1400" dirty="0" smtClean="0">
                <a:solidFill>
                  <a:srgbClr val="FF0000"/>
                </a:solidFill>
                <a:latin typeface="georgia" pitchFamily="18" charset="0"/>
                <a:ea typeface="굴림" pitchFamily="50" charset="-127"/>
              </a:rPr>
              <a:t>Please </a:t>
            </a:r>
            <a:r>
              <a:rPr lang="en-US" altLang="ko-KR" sz="1400" dirty="0">
                <a:solidFill>
                  <a:srgbClr val="FF0000"/>
                </a:solidFill>
                <a:latin typeface="georgia" pitchFamily="18" charset="0"/>
                <a:ea typeface="굴림" pitchFamily="50" charset="-127"/>
              </a:rPr>
              <a:t>add additional language to clarify the meaning of "radiation power" </a:t>
            </a:r>
            <a:r>
              <a:rPr lang="en-US" altLang="ko-KR" sz="1400" dirty="0">
                <a:solidFill>
                  <a:srgbClr val="000000"/>
                </a:solidFill>
                <a:latin typeface="georgia" pitchFamily="18" charset="0"/>
                <a:ea typeface="굴림" pitchFamily="50" charset="-127"/>
              </a:rPr>
              <a:t>and how it is to be measured in HBC applications.  How is load impedance factored into radiation power measurements?  What is the influence of electrode size and distance from the skin?  Do HBC radiation power measurements incorporate a body phantom as required for the </a:t>
            </a:r>
            <a:r>
              <a:rPr lang="en-US" altLang="ko-KR" sz="1400" dirty="0" err="1">
                <a:solidFill>
                  <a:srgbClr val="000000"/>
                </a:solidFill>
                <a:latin typeface="georgia" pitchFamily="18" charset="0"/>
                <a:ea typeface="굴림" pitchFamily="50" charset="-127"/>
              </a:rPr>
              <a:t>MedRadio</a:t>
            </a:r>
            <a:r>
              <a:rPr lang="en-US" altLang="ko-KR" sz="1400" dirty="0">
                <a:solidFill>
                  <a:srgbClr val="000000"/>
                </a:solidFill>
                <a:latin typeface="georgia" pitchFamily="18" charset="0"/>
                <a:ea typeface="굴림" pitchFamily="50" charset="-127"/>
              </a:rPr>
              <a:t> service?  What is the field intensity in the area of implantation (that can potentially interfere with medical devices such as pacemakers, implantable </a:t>
            </a:r>
            <a:r>
              <a:rPr lang="en-US" altLang="ko-KR" sz="1400" dirty="0" err="1">
                <a:solidFill>
                  <a:srgbClr val="000000"/>
                </a:solidFill>
                <a:latin typeface="georgia" pitchFamily="18" charset="0"/>
                <a:ea typeface="굴림" pitchFamily="50" charset="-127"/>
              </a:rPr>
              <a:t>cardioverter</a:t>
            </a:r>
            <a:r>
              <a:rPr lang="en-US" altLang="ko-KR" sz="1400" dirty="0">
                <a:solidFill>
                  <a:srgbClr val="000000"/>
                </a:solidFill>
                <a:latin typeface="georgia" pitchFamily="18" charset="0"/>
                <a:ea typeface="굴림" pitchFamily="50" charset="-127"/>
              </a:rPr>
              <a:t> defibrillators, and </a:t>
            </a:r>
            <a:r>
              <a:rPr lang="en-US" altLang="ko-KR" sz="1400" dirty="0" err="1">
                <a:solidFill>
                  <a:srgbClr val="000000"/>
                </a:solidFill>
                <a:latin typeface="georgia" pitchFamily="18" charset="0"/>
                <a:ea typeface="굴림" pitchFamily="50" charset="-127"/>
              </a:rPr>
              <a:t>insertable</a:t>
            </a:r>
            <a:r>
              <a:rPr lang="en-US" altLang="ko-KR" sz="1400" dirty="0">
                <a:solidFill>
                  <a:srgbClr val="000000"/>
                </a:solidFill>
                <a:latin typeface="georgia" pitchFamily="18" charset="0"/>
                <a:ea typeface="굴림" pitchFamily="50" charset="-127"/>
              </a:rPr>
              <a:t> cardiac monitors)?  From slide 16 in IEEE 802.15-10-0318-00-0006 it appears that radiation power is measured without a load (i.e., the nearby skin) at a distance of 3 meters?  Is radiation power measured with a tone (CW carrier) or a modulated carrier</a:t>
            </a:r>
            <a:r>
              <a:rPr lang="en-US" altLang="ko-KR" sz="1400" dirty="0" smtClean="0">
                <a:solidFill>
                  <a:srgbClr val="000000"/>
                </a:solidFill>
                <a:latin typeface="georgia" pitchFamily="18" charset="0"/>
                <a:ea typeface="굴림" pitchFamily="50" charset="-127"/>
              </a:rPr>
              <a:t>?</a:t>
            </a:r>
            <a:endParaRPr lang="en-US" altLang="ko-KR" sz="1400" dirty="0" smtClean="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 Status: Revised</a:t>
            </a:r>
            <a:r>
              <a:rPr lang="en-US" altLang="ko-KR" sz="2400" dirty="0" smtClean="0">
                <a:solidFill>
                  <a:srgbClr val="000000"/>
                </a:solidFill>
                <a:latin typeface="georgia" pitchFamily="18" charset="0"/>
                <a:ea typeface="굴림" pitchFamily="50" charset="-127"/>
              </a:rPr>
              <a:t>.</a:t>
            </a: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Recommend to Revise</a:t>
            </a:r>
            <a:r>
              <a:rPr lang="en-US" altLang="ko-KR" sz="2400" dirty="0" smtClean="0">
                <a:solidFill>
                  <a:srgbClr val="000000"/>
                </a:solidFill>
                <a:latin typeface="georgia" pitchFamily="18" charset="0"/>
                <a:ea typeface="굴림" pitchFamily="50" charset="-127"/>
              </a:rPr>
              <a:t>:</a:t>
            </a:r>
          </a:p>
          <a:p>
            <a:pPr marL="0" lvl="1" indent="0">
              <a:lnSpc>
                <a:spcPct val="95000"/>
              </a:lnSpc>
              <a:spcBef>
                <a:spcPct val="0"/>
              </a:spcBef>
              <a:buClr>
                <a:srgbClr val="000000"/>
              </a:buClr>
              <a:buFontTx/>
              <a:buChar char="-"/>
            </a:pPr>
            <a:r>
              <a:rPr lang="en-US" altLang="ko-KR" sz="1800" dirty="0" smtClean="0">
                <a:solidFill>
                  <a:srgbClr val="000000"/>
                </a:solidFill>
                <a:latin typeface="georgia" pitchFamily="18" charset="0"/>
                <a:ea typeface="굴림" pitchFamily="50" charset="-127"/>
              </a:rPr>
              <a:t> The term “radiation power” means EIRP that is radiated from an electrode.</a:t>
            </a:r>
          </a:p>
          <a:p>
            <a:pPr marL="0" lvl="1" indent="0">
              <a:lnSpc>
                <a:spcPct val="95000"/>
              </a:lnSpc>
              <a:spcBef>
                <a:spcPct val="0"/>
              </a:spcBef>
              <a:buClr>
                <a:srgbClr val="000000"/>
              </a:buClr>
              <a:buFontTx/>
              <a:buChar char="-"/>
            </a:pPr>
            <a:r>
              <a:rPr lang="en-US" altLang="ko-KR" sz="1800" dirty="0" smtClean="0">
                <a:solidFill>
                  <a:srgbClr val="000000"/>
                </a:solidFill>
                <a:latin typeface="georgia" pitchFamily="18" charset="0"/>
                <a:ea typeface="굴림" pitchFamily="50" charset="-127"/>
              </a:rPr>
              <a:t> The radiation power was measured in the air at a distance 3 meters away from an electrode, and then transformed into power of a modulated signal. </a:t>
            </a:r>
            <a:endParaRPr lang="en-US" altLang="ko-KR" sz="1800" dirty="0" smtClean="0">
              <a:ea typeface="굴림" pitchFamily="50" charset="-127"/>
            </a:endParaRPr>
          </a:p>
          <a:p>
            <a:pPr marL="411480" lvl="1" indent="-308610">
              <a:lnSpc>
                <a:spcPct val="95000"/>
              </a:lnSpc>
              <a:spcBef>
                <a:spcPct val="0"/>
              </a:spcBef>
              <a:buClr>
                <a:srgbClr val="000000"/>
              </a:buClr>
              <a:buFontTx/>
              <a:buChar char="•"/>
            </a:pPr>
            <a:endParaRPr lang="en-US" altLang="ko-KR" dirty="0" smtClean="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222885" y="733832"/>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CID-180</a:t>
            </a:r>
          </a:p>
        </p:txBody>
      </p:sp>
      <p:sp>
        <p:nvSpPr>
          <p:cNvPr id="9" name="Rectangle 2"/>
          <p:cNvSpPr txBox="1">
            <a:spLocks noChangeArrowheads="1"/>
          </p:cNvSpPr>
          <p:nvPr/>
        </p:nvSpPr>
        <p:spPr bwMode="auto">
          <a:xfrm>
            <a:off x="210027" y="1641635"/>
            <a:ext cx="8696801" cy="492775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411480" lvl="1" indent="-308610" algn="l" defTabSz="822960" eaLnBrk="1" hangingPunct="1">
              <a:lnSpc>
                <a:spcPct val="95000"/>
              </a:lnSpc>
              <a:buClr>
                <a:srgbClr val="000000"/>
              </a:buClr>
              <a:buFontTx/>
              <a:buChar char="•"/>
            </a:pPr>
            <a:r>
              <a:rPr lang="en-US" altLang="ko-KR" sz="2400" kern="0" dirty="0">
                <a:solidFill>
                  <a:srgbClr val="000000"/>
                </a:solidFill>
                <a:latin typeface="georgia" pitchFamily="18" charset="0"/>
              </a:rPr>
              <a:t>Proposed Resolution</a:t>
            </a:r>
            <a:endParaRPr lang="en-US" altLang="ko-KR" sz="2500" kern="0" dirty="0">
              <a:latin typeface="+mn-lt"/>
            </a:endParaRPr>
          </a:p>
          <a:p>
            <a:pPr algn="l" defTabSz="822960" eaLnBrk="1" hangingPunct="1">
              <a:lnSpc>
                <a:spcPct val="95000"/>
              </a:lnSpc>
            </a:pPr>
            <a:r>
              <a:rPr lang="en-US" altLang="ko-KR" sz="2400" dirty="0">
                <a:solidFill>
                  <a:srgbClr val="000000"/>
                </a:solidFill>
                <a:latin typeface="georgia" pitchFamily="18" charset="0"/>
              </a:rPr>
              <a:t>To clarify meaning of the radiation power</a:t>
            </a:r>
            <a:r>
              <a:rPr lang="en-US" altLang="ko-KR" sz="2400" dirty="0" smtClean="0">
                <a:solidFill>
                  <a:srgbClr val="000000"/>
                </a:solidFill>
                <a:latin typeface="georgia" pitchFamily="18" charset="0"/>
              </a:rPr>
              <a:t>,</a:t>
            </a:r>
          </a:p>
          <a:p>
            <a:pPr algn="l" defTabSz="822960" eaLnBrk="1" hangingPunct="1">
              <a:lnSpc>
                <a:spcPct val="95000"/>
              </a:lnSpc>
            </a:pPr>
            <a:endParaRPr lang="en-US" altLang="ko-KR" sz="2400" dirty="0">
              <a:solidFill>
                <a:srgbClr val="000000"/>
              </a:solidFill>
              <a:latin typeface="georgia" pitchFamily="18" charset="0"/>
            </a:endParaRPr>
          </a:p>
          <a:p>
            <a:pPr algn="l" defTabSz="822960" eaLnBrk="1" hangingPunct="1">
              <a:lnSpc>
                <a:spcPct val="95000"/>
              </a:lnSpc>
            </a:pPr>
            <a:r>
              <a:rPr lang="en-US" altLang="ko-KR" sz="2400" dirty="0">
                <a:solidFill>
                  <a:srgbClr val="000000"/>
                </a:solidFill>
                <a:latin typeface="georgia" pitchFamily="18" charset="0"/>
              </a:rPr>
              <a:t>replace “The radiation power from the human body shall be less than -36 </a:t>
            </a:r>
            <a:r>
              <a:rPr lang="en-US" altLang="ko-KR" sz="2400" dirty="0" err="1">
                <a:solidFill>
                  <a:srgbClr val="000000"/>
                </a:solidFill>
                <a:latin typeface="georgia" pitchFamily="18" charset="0"/>
              </a:rPr>
              <a:t>dbm</a:t>
            </a:r>
            <a:r>
              <a:rPr lang="en-US" altLang="ko-KR" sz="2400" dirty="0">
                <a:solidFill>
                  <a:srgbClr val="000000"/>
                </a:solidFill>
                <a:latin typeface="georgia" pitchFamily="18" charset="0"/>
              </a:rPr>
              <a:t> as~~" </a:t>
            </a:r>
            <a:endParaRPr lang="en-US" altLang="ko-KR" sz="2400" dirty="0" smtClean="0">
              <a:solidFill>
                <a:srgbClr val="000000"/>
              </a:solidFill>
              <a:latin typeface="georgia" pitchFamily="18" charset="0"/>
            </a:endParaRPr>
          </a:p>
          <a:p>
            <a:pPr algn="l" defTabSz="822960" eaLnBrk="1" hangingPunct="1">
              <a:lnSpc>
                <a:spcPct val="95000"/>
              </a:lnSpc>
            </a:pPr>
            <a:endParaRPr lang="en-US" altLang="ko-KR" sz="2400" dirty="0">
              <a:solidFill>
                <a:srgbClr val="000000"/>
              </a:solidFill>
              <a:latin typeface="georgia" pitchFamily="18" charset="0"/>
            </a:endParaRPr>
          </a:p>
          <a:p>
            <a:pPr lvl="0" algn="l">
              <a:lnSpc>
                <a:spcPct val="95000"/>
              </a:lnSpc>
            </a:pPr>
            <a:r>
              <a:rPr lang="en-US" altLang="ko-KR" sz="2400" dirty="0">
                <a:solidFill>
                  <a:srgbClr val="000000"/>
                </a:solidFill>
                <a:latin typeface="georgia" pitchFamily="18" charset="0"/>
              </a:rPr>
              <a:t>to "The radiation power from the human body shall be less than -36 </a:t>
            </a:r>
            <a:r>
              <a:rPr lang="en-US" altLang="ko-KR" sz="2400" dirty="0" err="1">
                <a:solidFill>
                  <a:srgbClr val="000000"/>
                </a:solidFill>
                <a:latin typeface="georgia" pitchFamily="18" charset="0"/>
              </a:rPr>
              <a:t>dbm</a:t>
            </a:r>
            <a:r>
              <a:rPr lang="en-US" altLang="ko-KR" sz="2400" dirty="0">
                <a:solidFill>
                  <a:srgbClr val="000000"/>
                </a:solidFill>
                <a:latin typeface="georgia" pitchFamily="18" charset="0"/>
              </a:rPr>
              <a:t> </a:t>
            </a:r>
            <a:r>
              <a:rPr lang="en-US" altLang="ko-KR" sz="2400" dirty="0">
                <a:solidFill>
                  <a:srgbClr val="FF0000"/>
                </a:solidFill>
                <a:latin typeface="georgia" pitchFamily="18" charset="0"/>
              </a:rPr>
              <a:t>EIRP</a:t>
            </a:r>
            <a:r>
              <a:rPr lang="en-US" altLang="ko-KR" sz="2400" dirty="0">
                <a:solidFill>
                  <a:srgbClr val="000000"/>
                </a:solidFill>
                <a:latin typeface="georgia" pitchFamily="18" charset="0"/>
              </a:rPr>
              <a:t> as~~"</a:t>
            </a: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222885" y="877848"/>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CID-184</a:t>
            </a:r>
          </a:p>
        </p:txBody>
      </p:sp>
      <p:sp>
        <p:nvSpPr>
          <p:cNvPr id="13314" name="Rectangle 2"/>
          <p:cNvSpPr>
            <a:spLocks noGrp="1" noChangeArrowheads="1"/>
          </p:cNvSpPr>
          <p:nvPr>
            <p:ph type="body" idx="1"/>
          </p:nvPr>
        </p:nvSpPr>
        <p:spPr>
          <a:xfrm>
            <a:off x="222885" y="1645920"/>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mj-lt"/>
                <a:ea typeface="+mj-ea"/>
              </a:rPr>
              <a:t>Comment</a:t>
            </a:r>
            <a:r>
              <a:rPr lang="en-US" altLang="ko-KR" sz="2400" dirty="0" smtClean="0">
                <a:solidFill>
                  <a:srgbClr val="000000"/>
                </a:solidFill>
                <a:latin typeface="+mj-lt"/>
                <a:ea typeface="+mj-ea"/>
              </a:rPr>
              <a:t>:</a:t>
            </a:r>
          </a:p>
          <a:p>
            <a:pPr marL="0" lvl="1" indent="0">
              <a:lnSpc>
                <a:spcPct val="95000"/>
              </a:lnSpc>
              <a:spcBef>
                <a:spcPct val="0"/>
              </a:spcBef>
              <a:buClr>
                <a:srgbClr val="000000"/>
              </a:buClr>
              <a:buNone/>
            </a:pPr>
            <a:r>
              <a:rPr lang="en-US" altLang="ko-KR" sz="2000" dirty="0" smtClean="0">
                <a:latin typeface="+mj-lt"/>
                <a:ea typeface="+mj-ea"/>
              </a:rPr>
              <a:t>“Current radio specification for HBC PHY only specify receiver sensitivity requirements; which is not adequate to guarantee a receiver quality as mentioned in Section 1.2 of the draft related to the reliability, co-existence  and </a:t>
            </a:r>
            <a:r>
              <a:rPr lang="en-US" altLang="ko-KR" sz="2000" dirty="0" err="1" smtClean="0">
                <a:latin typeface="+mj-lt"/>
                <a:ea typeface="+mj-ea"/>
              </a:rPr>
              <a:t>QoS</a:t>
            </a:r>
            <a:r>
              <a:rPr lang="en-US" altLang="ko-KR" sz="2000" dirty="0" smtClean="0">
                <a:latin typeface="+mj-lt"/>
                <a:ea typeface="+mj-ea"/>
              </a:rPr>
              <a:t> of devices used in or around a body”</a:t>
            </a:r>
          </a:p>
          <a:p>
            <a:pPr marL="411480" lvl="1" indent="-308610">
              <a:lnSpc>
                <a:spcPct val="95000"/>
              </a:lnSpc>
              <a:spcBef>
                <a:spcPct val="0"/>
              </a:spcBef>
              <a:buClr>
                <a:srgbClr val="000000"/>
              </a:buClr>
              <a:buFontTx/>
              <a:buChar char="•"/>
            </a:pPr>
            <a:r>
              <a:rPr lang="en-US" altLang="ko-KR" sz="2400" dirty="0" smtClean="0">
                <a:solidFill>
                  <a:srgbClr val="000000"/>
                </a:solidFill>
                <a:latin typeface="+mj-lt"/>
                <a:ea typeface="+mj-ea"/>
              </a:rPr>
              <a:t>Commenter’s Resolution: </a:t>
            </a:r>
          </a:p>
          <a:p>
            <a:pPr marL="0" lvl="1" indent="0">
              <a:lnSpc>
                <a:spcPct val="95000"/>
              </a:lnSpc>
              <a:spcBef>
                <a:spcPct val="0"/>
              </a:spcBef>
              <a:buClr>
                <a:srgbClr val="000000"/>
              </a:buClr>
              <a:buNone/>
            </a:pPr>
            <a:r>
              <a:rPr lang="en-US" altLang="ko-KR" sz="2000" dirty="0" smtClean="0">
                <a:latin typeface="+mj-lt"/>
                <a:ea typeface="+mj-ea"/>
              </a:rPr>
              <a:t>“Enhance radio specifications by including Rx specifications for adjacent/alternate channel rejection, blocking , </a:t>
            </a:r>
            <a:r>
              <a:rPr lang="en-US" altLang="ko-KR" sz="2000" dirty="0" err="1" smtClean="0">
                <a:latin typeface="+mj-lt"/>
                <a:ea typeface="+mj-ea"/>
              </a:rPr>
              <a:t>intermdulation</a:t>
            </a:r>
            <a:r>
              <a:rPr lang="en-US" altLang="ko-KR" sz="2000" dirty="0" smtClean="0">
                <a:latin typeface="+mj-lt"/>
                <a:ea typeface="+mj-ea"/>
              </a:rPr>
              <a:t> and/or co-channel specifications”</a:t>
            </a:r>
            <a:endParaRPr lang="en-US" altLang="ko-KR" sz="2400" dirty="0" smtClean="0">
              <a:latin typeface="+mj-lt"/>
              <a:ea typeface="+mj-ea"/>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mj-lt"/>
                <a:ea typeface="+mj-ea"/>
              </a:rPr>
              <a:t>Recommend </a:t>
            </a:r>
            <a:r>
              <a:rPr lang="en-US" altLang="ko-KR" sz="2400" dirty="0">
                <a:solidFill>
                  <a:srgbClr val="000000"/>
                </a:solidFill>
                <a:latin typeface="+mj-lt"/>
                <a:ea typeface="+mj-ea"/>
              </a:rPr>
              <a:t>to Revise</a:t>
            </a:r>
            <a:r>
              <a:rPr lang="en-US" altLang="ko-KR" sz="2400" dirty="0" smtClean="0">
                <a:solidFill>
                  <a:srgbClr val="000000"/>
                </a:solidFill>
                <a:latin typeface="+mj-lt"/>
                <a:ea typeface="+mj-ea"/>
              </a:rPr>
              <a:t>:</a:t>
            </a:r>
          </a:p>
          <a:p>
            <a:pPr marL="411480" lvl="1" indent="-308610">
              <a:lnSpc>
                <a:spcPct val="95000"/>
              </a:lnSpc>
              <a:spcBef>
                <a:spcPct val="0"/>
              </a:spcBef>
              <a:buClr>
                <a:srgbClr val="000000"/>
              </a:buClr>
              <a:buNone/>
            </a:pPr>
            <a:r>
              <a:rPr lang="en-US" altLang="ko-KR" sz="2400" dirty="0" smtClean="0">
                <a:solidFill>
                  <a:srgbClr val="000000"/>
                </a:solidFill>
                <a:latin typeface="+mj-lt"/>
                <a:ea typeface="+mj-ea"/>
              </a:rPr>
              <a:t>Delete one of two HBC(EFC) bands, 21 MHz or 32 MHz</a:t>
            </a: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Proposed Resolution</a:t>
            </a:r>
          </a:p>
          <a:p>
            <a:pPr marL="754380" lvl="2" indent="-308610">
              <a:lnSpc>
                <a:spcPct val="95000"/>
              </a:lnSpc>
              <a:spcBef>
                <a:spcPct val="0"/>
              </a:spcBef>
              <a:buClr>
                <a:srgbClr val="000000"/>
              </a:buClr>
            </a:pPr>
            <a:r>
              <a:rPr lang="en-US" altLang="ko-KR" sz="2000" dirty="0" smtClean="0">
                <a:solidFill>
                  <a:srgbClr val="000000"/>
                </a:solidFill>
                <a:latin typeface="georgia" pitchFamily="18" charset="0"/>
                <a:ea typeface="굴림" pitchFamily="50" charset="-127"/>
              </a:rPr>
              <a:t>The band to be deleted will be decided before 4</a:t>
            </a:r>
            <a:r>
              <a:rPr lang="en-US" altLang="ko-KR" sz="2000" baseline="30000" dirty="0" smtClean="0">
                <a:solidFill>
                  <a:srgbClr val="000000"/>
                </a:solidFill>
                <a:latin typeface="georgia" pitchFamily="18" charset="0"/>
                <a:ea typeface="굴림" pitchFamily="50" charset="-127"/>
              </a:rPr>
              <a:t>th</a:t>
            </a:r>
            <a:r>
              <a:rPr lang="en-US" altLang="ko-KR" sz="2000" dirty="0" smtClean="0">
                <a:solidFill>
                  <a:srgbClr val="000000"/>
                </a:solidFill>
                <a:latin typeface="georgia" pitchFamily="18" charset="0"/>
                <a:ea typeface="굴림" pitchFamily="50" charset="-127"/>
              </a:rPr>
              <a:t> October</a:t>
            </a:r>
          </a:p>
          <a:p>
            <a:pPr marL="754380" lvl="2" indent="-308610">
              <a:lnSpc>
                <a:spcPct val="95000"/>
              </a:lnSpc>
              <a:spcBef>
                <a:spcPct val="0"/>
              </a:spcBef>
              <a:buClr>
                <a:srgbClr val="000000"/>
              </a:buClr>
            </a:pPr>
            <a:r>
              <a:rPr lang="en-US" altLang="ko-KR" sz="2000" dirty="0" smtClean="0">
                <a:solidFill>
                  <a:srgbClr val="000000"/>
                </a:solidFill>
                <a:latin typeface="georgia" pitchFamily="18" charset="0"/>
                <a:ea typeface="굴림" pitchFamily="50" charset="-127"/>
              </a:rPr>
              <a:t>Remove all description, table, or figure related to the decided band</a:t>
            </a: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2885" y="764704"/>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CID-35</a:t>
            </a:r>
          </a:p>
        </p:txBody>
      </p:sp>
      <p:sp>
        <p:nvSpPr>
          <p:cNvPr id="3074" name="Rectangle 2"/>
          <p:cNvSpPr>
            <a:spLocks noGrp="1" noChangeArrowheads="1"/>
          </p:cNvSpPr>
          <p:nvPr>
            <p:ph type="body" idx="1"/>
          </p:nvPr>
        </p:nvSpPr>
        <p:spPr>
          <a:xfrm>
            <a:off x="222885" y="1916832"/>
            <a:ext cx="8698230" cy="3511272"/>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a:t>
            </a:r>
            <a:endParaRPr lang="en-US" altLang="ko-KR" dirty="0">
              <a:ea typeface="굴림" pitchFamily="50" charset="-127"/>
            </a:endParaRPr>
          </a:p>
          <a:p>
            <a:pPr marL="0" indent="0">
              <a:lnSpc>
                <a:spcPct val="95000"/>
              </a:lnSpc>
              <a:spcBef>
                <a:spcPct val="0"/>
              </a:spcBef>
              <a:buNone/>
            </a:pPr>
            <a:r>
              <a:rPr lang="en-US" altLang="ko-KR" sz="2400" dirty="0" smtClean="0">
                <a:solidFill>
                  <a:srgbClr val="000000"/>
                </a:solidFill>
                <a:latin typeface="georgia" pitchFamily="18" charset="0"/>
                <a:ea typeface="굴림" pitchFamily="50" charset="-127"/>
              </a:rPr>
              <a:t>Always </a:t>
            </a:r>
            <a:r>
              <a:rPr lang="en-US" altLang="ko-KR" sz="2400" dirty="0">
                <a:solidFill>
                  <a:srgbClr val="000000"/>
                </a:solidFill>
                <a:latin typeface="georgia" pitchFamily="18" charset="0"/>
                <a:ea typeface="굴림" pitchFamily="50" charset="-127"/>
              </a:rPr>
              <a:t>Active field is not relevant to Rate Indicator function of HBC</a:t>
            </a:r>
            <a:r>
              <a:rPr lang="en-US" altLang="ko-KR" sz="2400" dirty="0" smtClean="0">
                <a:solidFill>
                  <a:srgbClr val="000000"/>
                </a:solidFill>
                <a:latin typeface="georgia" pitchFamily="18" charset="0"/>
                <a:ea typeface="굴림" pitchFamily="50" charset="-127"/>
              </a:rPr>
              <a:t>.</a:t>
            </a:r>
            <a:endParaRPr lang="en-US" altLang="ko-KR" dirty="0" smtClean="0">
              <a:ea typeface="굴림" pitchFamily="50" charset="-127"/>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Commenter’s Resolution: </a:t>
            </a:r>
            <a:endParaRPr lang="en-US" altLang="ko-KR" dirty="0" smtClean="0">
              <a:ea typeface="굴림" pitchFamily="50" charset="-127"/>
            </a:endParaRPr>
          </a:p>
          <a:p>
            <a:pPr marL="0" indent="0">
              <a:lnSpc>
                <a:spcPct val="95000"/>
              </a:lnSpc>
              <a:spcBef>
                <a:spcPct val="0"/>
              </a:spcBef>
              <a:buNone/>
            </a:pPr>
            <a:r>
              <a:rPr lang="en-US" altLang="ko-KR" sz="2400" dirty="0" smtClean="0">
                <a:solidFill>
                  <a:srgbClr val="000000"/>
                </a:solidFill>
                <a:latin typeface="georgia" pitchFamily="18" charset="0"/>
                <a:ea typeface="굴림" pitchFamily="50" charset="-127"/>
              </a:rPr>
              <a:t>Please </a:t>
            </a:r>
            <a:r>
              <a:rPr lang="en-US" altLang="ko-KR" sz="2400" dirty="0">
                <a:solidFill>
                  <a:srgbClr val="000000"/>
                </a:solidFill>
                <a:latin typeface="georgia" pitchFamily="18" charset="0"/>
                <a:ea typeface="굴림" pitchFamily="50" charset="-127"/>
              </a:rPr>
              <a:t>describe alternative method to inform RI mode</a:t>
            </a:r>
            <a:r>
              <a:rPr lang="en-US" altLang="ko-KR" sz="2400" dirty="0" smtClean="0">
                <a:solidFill>
                  <a:srgbClr val="000000"/>
                </a:solidFill>
                <a:latin typeface="georgia" pitchFamily="18" charset="0"/>
                <a:ea typeface="굴림" pitchFamily="50" charset="-127"/>
              </a:rPr>
              <a:t>.</a:t>
            </a: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 Status: Revised.</a:t>
            </a: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Recommend to Revise:</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The former version used MAC field unreasonably. So RI mode operation based on PHY is recommended.</a:t>
            </a: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rgbClr val="000000"/>
                </a:solidFill>
                <a:latin typeface="Arial" pitchFamily="34" charset="0"/>
                <a:ea typeface="굴림" pitchFamily="50" charset="-127"/>
              </a:rPr>
              <a:t>CID-35</a:t>
            </a:r>
            <a:endParaRPr lang="ko-KR" altLang="en-US" dirty="0"/>
          </a:p>
        </p:txBody>
      </p:sp>
      <p:sp>
        <p:nvSpPr>
          <p:cNvPr id="3" name="내용 개체 틀 2"/>
          <p:cNvSpPr>
            <a:spLocks noGrp="1"/>
          </p:cNvSpPr>
          <p:nvPr>
            <p:ph idx="1"/>
          </p:nvPr>
        </p:nvSpPr>
        <p:spPr/>
        <p:txBody>
          <a:bodyPr/>
          <a:lstStyle/>
          <a:p>
            <a:r>
              <a:rPr lang="en-US" altLang="ko-KR" dirty="0" smtClean="0">
                <a:latin typeface="+mj-ea"/>
                <a:ea typeface="+mj-ea"/>
              </a:rPr>
              <a:t>Proposed Resolution</a:t>
            </a:r>
          </a:p>
          <a:p>
            <a:pPr indent="0">
              <a:buNone/>
            </a:pPr>
            <a:r>
              <a:rPr lang="en-US" altLang="ko-KR" sz="2800" dirty="0" smtClean="0">
                <a:latin typeface="+mj-ea"/>
                <a:ea typeface="+mj-ea"/>
              </a:rPr>
              <a:t>Between title ‘11.5 Start Frame Delimiter (SFD) and Rate Indicator (RI) and 11.5.1 SFD at page 254, add the following sentence.</a:t>
            </a:r>
          </a:p>
          <a:p>
            <a:pPr indent="0">
              <a:buNone/>
            </a:pPr>
            <a:endParaRPr lang="en-US" altLang="ko-KR" sz="2800" dirty="0" smtClean="0">
              <a:latin typeface="+mj-ea"/>
              <a:ea typeface="+mj-ea"/>
            </a:endParaRPr>
          </a:p>
          <a:p>
            <a:pPr indent="0">
              <a:buNone/>
            </a:pPr>
            <a:r>
              <a:rPr lang="en-US" altLang="ko-KR" sz="2800" dirty="0" smtClean="0">
                <a:solidFill>
                  <a:schemeClr val="accent2"/>
                </a:solidFill>
                <a:latin typeface="+mj-ea"/>
                <a:ea typeface="+mj-ea"/>
              </a:rPr>
              <a:t>“SFD/RI field is used as SFD for non-burst packet, is used as RI for burst packet”</a:t>
            </a:r>
            <a:endParaRPr lang="ko-KR" altLang="en-US" sz="2800" dirty="0">
              <a:solidFill>
                <a:schemeClr val="accent2"/>
              </a:solidFill>
              <a:latin typeface="+mj-ea"/>
              <a:ea typeface="+mj-ea"/>
            </a:endParaRPr>
          </a:p>
        </p:txBody>
      </p:sp>
      <p:sp>
        <p:nvSpPr>
          <p:cNvPr id="4" name="날짜 개체 틀 3"/>
          <p:cNvSpPr>
            <a:spLocks noGrp="1"/>
          </p:cNvSpPr>
          <p:nvPr>
            <p:ph type="dt" sz="half" idx="10"/>
          </p:nvPr>
        </p:nvSpPr>
        <p:spPr/>
        <p:txBody>
          <a:bodyPr/>
          <a:lstStyle/>
          <a:p>
            <a:pPr>
              <a:defRPr/>
            </a:pPr>
            <a:r>
              <a:rPr lang="en-US" altLang="ko-KR" smtClean="0"/>
              <a:t>Sep 2011</a:t>
            </a:r>
            <a:endParaRPr lang="en-GB" altLang="ko-KR" dirty="0"/>
          </a:p>
        </p:txBody>
      </p:sp>
      <p:sp>
        <p:nvSpPr>
          <p:cNvPr id="5" name="바닥글 개체 틀 4"/>
          <p:cNvSpPr>
            <a:spLocks noGrp="1"/>
          </p:cNvSpPr>
          <p:nvPr>
            <p:ph type="ftr" sz="quarter" idx="11"/>
          </p:nvPr>
        </p:nvSpPr>
        <p:spPr/>
        <p:txBody>
          <a:bodyPr/>
          <a:lstStyle/>
          <a:p>
            <a:pPr>
              <a:defRPr/>
            </a:pPr>
            <a:r>
              <a:rPr lang="en-GB" altLang="ko-KR" smtClean="0"/>
              <a:t>&lt;Seung-Hoon Park&gt;, &lt;Samsung Electronics&gt;</a:t>
            </a:r>
            <a:endParaRPr lang="en-GB" altLang="ko-KR"/>
          </a:p>
        </p:txBody>
      </p:sp>
      <p:sp>
        <p:nvSpPr>
          <p:cNvPr id="6" name="슬라이드 번호 개체 틀 5"/>
          <p:cNvSpPr>
            <a:spLocks noGrp="1"/>
          </p:cNvSpPr>
          <p:nvPr>
            <p:ph type="sldNum" sz="quarter" idx="12"/>
          </p:nvPr>
        </p:nvSpPr>
        <p:spPr/>
        <p:txBody>
          <a:bodyPr/>
          <a:lstStyle/>
          <a:p>
            <a:pPr>
              <a:defRPr/>
            </a:pPr>
            <a:r>
              <a:rPr lang="en-GB" altLang="ko-KR" smtClean="0"/>
              <a:t>Slide </a:t>
            </a:r>
            <a:fld id="{EA783322-F867-4A6B-9265-F397209B36C3}" type="slidenum">
              <a:rPr lang="en-GB" altLang="ko-KR" smtClean="0"/>
              <a:pPr>
                <a:defRPr/>
              </a:pPr>
              <a:t>3</a:t>
            </a:fld>
            <a:endParaRPr lang="en-GB"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2885" y="836712"/>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CID-35</a:t>
            </a:r>
          </a:p>
        </p:txBody>
      </p:sp>
      <p:sp>
        <p:nvSpPr>
          <p:cNvPr id="4098" name="Rectangle 2"/>
          <p:cNvSpPr>
            <a:spLocks noGrp="1" noChangeArrowheads="1"/>
          </p:cNvSpPr>
          <p:nvPr>
            <p:ph type="body" idx="1"/>
          </p:nvPr>
        </p:nvSpPr>
        <p:spPr>
          <a:xfrm>
            <a:off x="222885" y="1645920"/>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Proposed Resolution</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 replace </a:t>
            </a:r>
            <a:r>
              <a:rPr lang="en-US" altLang="ko-KR" sz="2400" dirty="0" smtClean="0">
                <a:solidFill>
                  <a:srgbClr val="000000"/>
                </a:solidFill>
                <a:latin typeface="georgia" pitchFamily="18" charset="0"/>
                <a:ea typeface="굴림" pitchFamily="50" charset="-127"/>
              </a:rPr>
              <a:t>“RI allows both PLCP header and PSDU to be transmitted at the same data rate which provides throughput efficiency, </a:t>
            </a:r>
            <a:r>
              <a:rPr lang="en-US" altLang="ko-KR" sz="2400" dirty="0" smtClean="0">
                <a:solidFill>
                  <a:srgbClr val="FFC000"/>
                </a:solidFill>
                <a:latin typeface="georgia" pitchFamily="18" charset="0"/>
                <a:ea typeface="굴림" pitchFamily="50" charset="-127"/>
              </a:rPr>
              <a:t>especially </a:t>
            </a:r>
            <a:r>
              <a:rPr lang="en-US" altLang="ko-KR" sz="2400" dirty="0">
                <a:solidFill>
                  <a:srgbClr val="FFC000"/>
                </a:solidFill>
                <a:latin typeface="georgia" pitchFamily="18" charset="0"/>
                <a:ea typeface="굴림" pitchFamily="50" charset="-127"/>
              </a:rPr>
              <a:t>for high data rates</a:t>
            </a:r>
            <a:r>
              <a:rPr lang="en-US" altLang="ko-KR" sz="2400" dirty="0">
                <a:solidFill>
                  <a:srgbClr val="000000"/>
                </a:solidFill>
                <a:latin typeface="georgia" pitchFamily="18" charset="0"/>
                <a:ea typeface="굴림" pitchFamily="50" charset="-127"/>
              </a:rPr>
              <a:t>" </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to </a:t>
            </a:r>
            <a:r>
              <a:rPr lang="en-US" altLang="ko-KR" sz="2400" dirty="0" smtClean="0">
                <a:solidFill>
                  <a:srgbClr val="000000"/>
                </a:solidFill>
                <a:latin typeface="georgia" pitchFamily="18" charset="0"/>
                <a:ea typeface="굴림" pitchFamily="50" charset="-127"/>
              </a:rPr>
              <a:t>" RI allows both PLCP header and PSDU to be transmitted at the same data rate which provides throughput efficiency, </a:t>
            </a:r>
            <a:r>
              <a:rPr lang="en-US" altLang="ko-KR" sz="2400" dirty="0" smtClean="0">
                <a:solidFill>
                  <a:schemeClr val="accent2"/>
                </a:solidFill>
                <a:latin typeface="georgia" pitchFamily="18" charset="0"/>
                <a:ea typeface="굴림" pitchFamily="50" charset="-127"/>
              </a:rPr>
              <a:t>especially </a:t>
            </a:r>
            <a:r>
              <a:rPr lang="en-US" altLang="ko-KR" sz="2400" dirty="0">
                <a:solidFill>
                  <a:srgbClr val="0000FF"/>
                </a:solidFill>
                <a:latin typeface="georgia" pitchFamily="18" charset="0"/>
                <a:ea typeface="굴림" pitchFamily="50" charset="-127"/>
              </a:rPr>
              <a:t>only for burst </a:t>
            </a:r>
            <a:r>
              <a:rPr lang="en-US" altLang="ko-KR" sz="2400" dirty="0" smtClean="0">
                <a:solidFill>
                  <a:srgbClr val="0000FF"/>
                </a:solidFill>
                <a:latin typeface="georgia" pitchFamily="18" charset="0"/>
                <a:ea typeface="굴림" pitchFamily="50" charset="-127"/>
              </a:rPr>
              <a:t>packet</a:t>
            </a:r>
            <a:r>
              <a:rPr lang="en-US" altLang="ko-KR" sz="2400" dirty="0" smtClean="0">
                <a:solidFill>
                  <a:srgbClr val="000000"/>
                </a:solidFill>
                <a:latin typeface="georgia" pitchFamily="18" charset="0"/>
                <a:ea typeface="굴림" pitchFamily="50" charset="-127"/>
              </a:rPr>
              <a:t>".</a:t>
            </a:r>
          </a:p>
          <a:p>
            <a:pPr marL="0" indent="0">
              <a:lnSpc>
                <a:spcPct val="95000"/>
              </a:lnSpc>
              <a:spcBef>
                <a:spcPct val="0"/>
              </a:spcBef>
              <a:buNone/>
            </a:pPr>
            <a:r>
              <a:rPr lang="en-US" altLang="ko-KR" sz="2400" dirty="0" smtClean="0">
                <a:solidFill>
                  <a:srgbClr val="000000"/>
                </a:solidFill>
                <a:latin typeface="georgia" pitchFamily="18" charset="0"/>
                <a:ea typeface="굴림" pitchFamily="50" charset="-127"/>
              </a:rPr>
              <a:t>- replace "To use RI, the sender should indicate to the receiver by setting Always Active field to one in MAC capability format." </a:t>
            </a:r>
          </a:p>
          <a:p>
            <a:pPr marL="0" indent="0">
              <a:lnSpc>
                <a:spcPct val="95000"/>
              </a:lnSpc>
              <a:spcBef>
                <a:spcPct val="0"/>
              </a:spcBef>
              <a:buNone/>
            </a:pPr>
            <a:r>
              <a:rPr lang="en-US" altLang="ko-KR" sz="2400" dirty="0" smtClean="0">
                <a:solidFill>
                  <a:srgbClr val="000000"/>
                </a:solidFill>
                <a:latin typeface="georgia" pitchFamily="18" charset="0"/>
                <a:ea typeface="굴림" pitchFamily="50" charset="-127"/>
              </a:rPr>
              <a:t>to "</a:t>
            </a:r>
            <a:r>
              <a:rPr lang="en-US" altLang="ko-KR" sz="2400" dirty="0" smtClean="0">
                <a:solidFill>
                  <a:schemeClr val="accent2"/>
                </a:solidFill>
                <a:latin typeface="georgia" pitchFamily="18" charset="0"/>
                <a:ea typeface="굴림" pitchFamily="50" charset="-127"/>
              </a:rPr>
              <a:t>The MAC shall set the burst mode bit as defined in Table 84,</a:t>
            </a:r>
          </a:p>
          <a:p>
            <a:pPr marL="0" indent="0">
              <a:lnSpc>
                <a:spcPct val="95000"/>
              </a:lnSpc>
              <a:spcBef>
                <a:spcPct val="0"/>
              </a:spcBef>
              <a:buNone/>
            </a:pPr>
            <a:r>
              <a:rPr lang="en-US" altLang="ko-KR" sz="2400" dirty="0" smtClean="0">
                <a:solidFill>
                  <a:schemeClr val="accent2"/>
                </a:solidFill>
                <a:latin typeface="georgia" pitchFamily="18" charset="0"/>
                <a:ea typeface="굴림" pitchFamily="50" charset="-127"/>
              </a:rPr>
              <a:t>to support higher throughput by allowing the transmission of consecutive frames </a:t>
            </a:r>
            <a:r>
              <a:rPr lang="en-US" altLang="ko-KR" sz="2400" dirty="0" smtClean="0">
                <a:solidFill>
                  <a:schemeClr val="accent2"/>
                </a:solidFill>
                <a:latin typeface="georgia" pitchFamily="18" charset="0"/>
                <a:ea typeface="굴림" pitchFamily="50" charset="-127"/>
              </a:rPr>
              <a:t>and </a:t>
            </a:r>
            <a:r>
              <a:rPr lang="en-US" altLang="ko-KR" sz="2400" dirty="0" smtClean="0">
                <a:solidFill>
                  <a:schemeClr val="accent2"/>
                </a:solidFill>
                <a:latin typeface="georgia" pitchFamily="18" charset="0"/>
                <a:ea typeface="굴림" pitchFamily="50" charset="-127"/>
              </a:rPr>
              <a:t>higher data rate for PHY header.</a:t>
            </a:r>
            <a:r>
              <a:rPr lang="en-US" altLang="ko-KR" sz="2400" dirty="0" smtClean="0">
                <a:solidFill>
                  <a:srgbClr val="000000"/>
                </a:solidFill>
                <a:latin typeface="georgia" pitchFamily="18" charset="0"/>
                <a:ea typeface="굴림" pitchFamily="50" charset="-127"/>
              </a:rPr>
              <a:t> "</a:t>
            </a:r>
          </a:p>
          <a:p>
            <a:pPr marL="0" indent="0">
              <a:lnSpc>
                <a:spcPct val="95000"/>
              </a:lnSpc>
              <a:spcBef>
                <a:spcPct val="0"/>
              </a:spcBef>
              <a:buNone/>
            </a:pPr>
            <a:endParaRPr lang="en-US" altLang="ko-KR" dirty="0">
              <a:ea typeface="굴림" pitchFamily="50" charset="-127"/>
            </a:endParaRPr>
          </a:p>
          <a:p>
            <a:pPr marL="0" indent="0">
              <a:lnSpc>
                <a:spcPct val="95000"/>
              </a:lnSpc>
              <a:spcBef>
                <a:spcPct val="0"/>
              </a:spcBef>
              <a:buNone/>
            </a:pPr>
            <a:endParaRPr lang="en-US" altLang="ko-KR" sz="2400" dirty="0">
              <a:solidFill>
                <a:srgbClr val="000000"/>
              </a:solidFill>
              <a:latin typeface="georgia" pitchFamily="18" charset="0"/>
              <a:ea typeface="굴림" pitchFamily="50" charset="-127"/>
            </a:endParaRPr>
          </a:p>
          <a:p>
            <a:pPr marL="0" indent="0">
              <a:lnSpc>
                <a:spcPct val="95000"/>
              </a:lnSpc>
              <a:spcBef>
                <a:spcPct val="0"/>
              </a:spcBef>
              <a:buNone/>
            </a:pPr>
            <a:endParaRPr lang="en-US" altLang="ko-KR" sz="2400" dirty="0">
              <a:solidFill>
                <a:srgbClr val="000000"/>
              </a:solidFill>
              <a:latin typeface="georgia" pitchFamily="18" charset="0"/>
              <a:ea typeface="굴림" pitchFamily="50" charset="-127"/>
            </a:endParaRPr>
          </a:p>
          <a:p>
            <a:pPr marL="0" indent="0">
              <a:lnSpc>
                <a:spcPct val="95000"/>
              </a:lnSpc>
              <a:spcBef>
                <a:spcPct val="0"/>
              </a:spcBef>
              <a:buNone/>
            </a:pPr>
            <a:endParaRPr lang="en-US" altLang="ko-KR" sz="2400" dirty="0">
              <a:solidFill>
                <a:srgbClr val="000000"/>
              </a:solidFill>
              <a:latin typeface="georgia" pitchFamily="18" charset="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rgbClr val="000000"/>
                </a:solidFill>
                <a:latin typeface="Arial" pitchFamily="34" charset="0"/>
                <a:ea typeface="굴림" pitchFamily="50" charset="-127"/>
              </a:rPr>
              <a:t>CID-35</a:t>
            </a:r>
            <a:endParaRPr lang="ko-KR" altLang="en-US" dirty="0"/>
          </a:p>
        </p:txBody>
      </p:sp>
      <p:sp>
        <p:nvSpPr>
          <p:cNvPr id="3" name="내용 개체 틀 2"/>
          <p:cNvSpPr>
            <a:spLocks noGrp="1"/>
          </p:cNvSpPr>
          <p:nvPr>
            <p:ph idx="1"/>
          </p:nvPr>
        </p:nvSpPr>
        <p:spPr/>
        <p:txBody>
          <a:bodyPr/>
          <a:lstStyle/>
          <a:p>
            <a:endParaRPr lang="ko-KR" altLang="en-US" dirty="0"/>
          </a:p>
        </p:txBody>
      </p:sp>
      <p:sp>
        <p:nvSpPr>
          <p:cNvPr id="4" name="날짜 개체 틀 3"/>
          <p:cNvSpPr>
            <a:spLocks noGrp="1"/>
          </p:cNvSpPr>
          <p:nvPr>
            <p:ph type="dt" sz="half" idx="10"/>
          </p:nvPr>
        </p:nvSpPr>
        <p:spPr/>
        <p:txBody>
          <a:bodyPr/>
          <a:lstStyle/>
          <a:p>
            <a:pPr>
              <a:defRPr/>
            </a:pPr>
            <a:r>
              <a:rPr lang="en-US" altLang="ko-KR" smtClean="0"/>
              <a:t>Sep 2011</a:t>
            </a:r>
            <a:endParaRPr lang="en-GB" altLang="ko-KR" dirty="0"/>
          </a:p>
        </p:txBody>
      </p:sp>
      <p:sp>
        <p:nvSpPr>
          <p:cNvPr id="5" name="바닥글 개체 틀 4"/>
          <p:cNvSpPr>
            <a:spLocks noGrp="1"/>
          </p:cNvSpPr>
          <p:nvPr>
            <p:ph type="ftr" sz="quarter" idx="11"/>
          </p:nvPr>
        </p:nvSpPr>
        <p:spPr/>
        <p:txBody>
          <a:bodyPr/>
          <a:lstStyle/>
          <a:p>
            <a:pPr>
              <a:defRPr/>
            </a:pPr>
            <a:r>
              <a:rPr lang="en-GB" altLang="ko-KR" smtClean="0"/>
              <a:t>&lt;Seung-Hoon Park&gt;, &lt;Samsung Electronics&gt;</a:t>
            </a:r>
            <a:endParaRPr lang="en-GB" altLang="ko-KR"/>
          </a:p>
        </p:txBody>
      </p:sp>
      <p:sp>
        <p:nvSpPr>
          <p:cNvPr id="6" name="슬라이드 번호 개체 틀 5"/>
          <p:cNvSpPr>
            <a:spLocks noGrp="1"/>
          </p:cNvSpPr>
          <p:nvPr>
            <p:ph type="sldNum" sz="quarter" idx="12"/>
          </p:nvPr>
        </p:nvSpPr>
        <p:spPr/>
        <p:txBody>
          <a:bodyPr/>
          <a:lstStyle/>
          <a:p>
            <a:pPr>
              <a:defRPr/>
            </a:pPr>
            <a:r>
              <a:rPr lang="en-GB" altLang="ko-KR" smtClean="0"/>
              <a:t>Slide </a:t>
            </a:r>
            <a:fld id="{EA783322-F867-4A6B-9265-F397209B36C3}" type="slidenum">
              <a:rPr lang="en-GB" altLang="ko-KR" smtClean="0"/>
              <a:pPr>
                <a:defRPr/>
              </a:pPr>
              <a:t>5</a:t>
            </a:fld>
            <a:endParaRPr lang="en-GB" altLang="ko-KR"/>
          </a:p>
        </p:txBody>
      </p:sp>
      <p:pic>
        <p:nvPicPr>
          <p:cNvPr id="1026" name="Picture 2"/>
          <p:cNvPicPr>
            <a:picLocks noChangeAspect="1" noChangeArrowheads="1"/>
          </p:cNvPicPr>
          <p:nvPr/>
        </p:nvPicPr>
        <p:blipFill>
          <a:blip r:embed="rId2" cstate="print"/>
          <a:srcRect/>
          <a:stretch>
            <a:fillRect/>
          </a:stretch>
        </p:blipFill>
        <p:spPr bwMode="auto">
          <a:xfrm>
            <a:off x="85726" y="1699065"/>
            <a:ext cx="8908194" cy="2882063"/>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36512" y="5085184"/>
            <a:ext cx="9144000" cy="1074223"/>
          </a:xfrm>
          <a:prstGeom prst="rect">
            <a:avLst/>
          </a:prstGeom>
          <a:noFill/>
          <a:ln w="9525">
            <a:noFill/>
            <a:miter lim="800000"/>
            <a:headEnd/>
            <a:tailEnd/>
          </a:ln>
        </p:spPr>
      </p:pic>
      <p:sp>
        <p:nvSpPr>
          <p:cNvPr id="9" name="TextBox 8"/>
          <p:cNvSpPr txBox="1"/>
          <p:nvPr/>
        </p:nvSpPr>
        <p:spPr>
          <a:xfrm>
            <a:off x="4016841" y="4622551"/>
            <a:ext cx="553998" cy="400110"/>
          </a:xfrm>
          <a:prstGeom prst="rect">
            <a:avLst/>
          </a:prstGeom>
          <a:noFill/>
        </p:spPr>
        <p:txBody>
          <a:bodyPr vert="eaVert" wrap="none" rtlCol="0">
            <a:spAutoFit/>
          </a:bodyPr>
          <a:lstStyle/>
          <a:p>
            <a:r>
              <a:rPr lang="en-US" altLang="ko-KR" sz="2400" b="1" dirty="0" smtClean="0"/>
              <a:t>…</a:t>
            </a:r>
            <a:endParaRPr lang="ko-KR" altLang="en-US" sz="24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22885" y="805840"/>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CID-35</a:t>
            </a:r>
          </a:p>
        </p:txBody>
      </p:sp>
      <p:sp>
        <p:nvSpPr>
          <p:cNvPr id="5122" name="Rectangle 2"/>
          <p:cNvSpPr>
            <a:spLocks noGrp="1" noChangeArrowheads="1"/>
          </p:cNvSpPr>
          <p:nvPr>
            <p:ph type="body" idx="1"/>
          </p:nvPr>
        </p:nvSpPr>
        <p:spPr>
          <a:xfrm>
            <a:off x="210027" y="1641635"/>
            <a:ext cx="8696801" cy="4927758"/>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Proposed Resolution</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replace </a:t>
            </a:r>
            <a:r>
              <a:rPr lang="en-US" altLang="ko-KR" sz="2400" dirty="0" smtClean="0">
                <a:solidFill>
                  <a:srgbClr val="000000"/>
                </a:solidFill>
                <a:latin typeface="georgia" pitchFamily="18" charset="0"/>
                <a:ea typeface="굴림" pitchFamily="50" charset="-127"/>
              </a:rPr>
              <a:t>“</a:t>
            </a:r>
            <a:r>
              <a:rPr lang="en-US" altLang="ko-KR" sz="1900" dirty="0" smtClean="0">
                <a:solidFill>
                  <a:srgbClr val="000000"/>
                </a:solidFill>
                <a:latin typeface="georgia" pitchFamily="18" charset="0"/>
                <a:ea typeface="굴림" pitchFamily="50" charset="-127"/>
              </a:rPr>
              <a:t>A </a:t>
            </a:r>
            <a:r>
              <a:rPr lang="en-US" altLang="ko-KR" sz="1900" dirty="0">
                <a:solidFill>
                  <a:srgbClr val="000000"/>
                </a:solidFill>
                <a:latin typeface="georgia" pitchFamily="18" charset="0"/>
                <a:ea typeface="굴림" pitchFamily="50" charset="-127"/>
              </a:rPr>
              <a:t>hub may initiate RI mode for only one RI enabled device and transmits a stream of frames. After finishing the traffic session to a device, a hub should indicate to the device by setting Always Active field to zero.</a:t>
            </a:r>
            <a:r>
              <a:rPr lang="en-US" altLang="ko-KR" sz="2400" dirty="0">
                <a:solidFill>
                  <a:srgbClr val="000000"/>
                </a:solidFill>
                <a:latin typeface="georgia" pitchFamily="18" charset="0"/>
                <a:ea typeface="굴림" pitchFamily="50" charset="-127"/>
              </a:rPr>
              <a:t>" </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to </a:t>
            </a:r>
            <a:r>
              <a:rPr lang="en-US" altLang="ko-KR" sz="2400" dirty="0" smtClean="0">
                <a:solidFill>
                  <a:srgbClr val="000000"/>
                </a:solidFill>
                <a:latin typeface="georgia" pitchFamily="18" charset="0"/>
                <a:ea typeface="굴림" pitchFamily="50" charset="-127"/>
              </a:rPr>
              <a:t>“</a:t>
            </a:r>
            <a:r>
              <a:rPr lang="en-US" altLang="ko-KR" sz="2200" dirty="0" smtClean="0">
                <a:solidFill>
                  <a:srgbClr val="0000FF"/>
                </a:solidFill>
                <a:latin typeface="georgia" pitchFamily="18" charset="0"/>
                <a:ea typeface="굴림" pitchFamily="50" charset="-127"/>
              </a:rPr>
              <a:t>The </a:t>
            </a:r>
            <a:r>
              <a:rPr lang="en-US" altLang="ko-KR" sz="2200" dirty="0">
                <a:solidFill>
                  <a:srgbClr val="0000FF"/>
                </a:solidFill>
                <a:latin typeface="georgia" pitchFamily="18" charset="0"/>
                <a:ea typeface="굴림" pitchFamily="50" charset="-127"/>
              </a:rPr>
              <a:t>MAC shall indicate that the next packet is part of burst with RI mode to the receiver by setting Burst Mode field to one. The MAC shall indicate that the next packet is not part of burst with DRF mode to the receiver by setting Burst Mode field to zero. In the burst mode, the inter-frame spacing </a:t>
            </a:r>
            <a:r>
              <a:rPr lang="en-US" altLang="ko-KR" sz="2200" dirty="0" err="1">
                <a:solidFill>
                  <a:srgbClr val="0000FF"/>
                </a:solidFill>
                <a:latin typeface="georgia" pitchFamily="18" charset="0"/>
                <a:ea typeface="굴림" pitchFamily="50" charset="-127"/>
              </a:rPr>
              <a:t>pMIFS</a:t>
            </a:r>
            <a:r>
              <a:rPr lang="en-US" altLang="ko-KR" sz="2200" dirty="0">
                <a:solidFill>
                  <a:srgbClr val="0000FF"/>
                </a:solidFill>
                <a:latin typeface="georgia" pitchFamily="18" charset="0"/>
                <a:ea typeface="굴림" pitchFamily="50" charset="-127"/>
              </a:rPr>
              <a:t> is defined in 11.11.3.</a:t>
            </a:r>
            <a:r>
              <a:rPr lang="en-US" altLang="ko-KR" sz="2400" dirty="0">
                <a:solidFill>
                  <a:srgbClr val="000000"/>
                </a:solidFill>
                <a:latin typeface="georgia" pitchFamily="18" charset="0"/>
                <a:ea typeface="굴림" pitchFamily="50" charset="-127"/>
              </a:rPr>
              <a:t>"</a:t>
            </a: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222885" y="836712"/>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CID-82</a:t>
            </a:r>
          </a:p>
        </p:txBody>
      </p:sp>
      <p:sp>
        <p:nvSpPr>
          <p:cNvPr id="6146" name="Rectangle 2"/>
          <p:cNvSpPr>
            <a:spLocks noGrp="1" noChangeArrowheads="1"/>
          </p:cNvSpPr>
          <p:nvPr>
            <p:ph type="body" idx="1"/>
          </p:nvPr>
        </p:nvSpPr>
        <p:spPr>
          <a:xfrm>
            <a:off x="210027" y="1641635"/>
            <a:ext cx="8696801" cy="4927758"/>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a:t>
            </a:r>
            <a:endParaRPr lang="en-US" altLang="ko-KR" dirty="0">
              <a:ea typeface="굴림" pitchFamily="50" charset="-127"/>
            </a:endParaRPr>
          </a:p>
          <a:p>
            <a:pPr marL="0" indent="0">
              <a:lnSpc>
                <a:spcPct val="95000"/>
              </a:lnSpc>
              <a:spcBef>
                <a:spcPct val="0"/>
              </a:spcBef>
              <a:buNone/>
            </a:pPr>
            <a:r>
              <a:rPr lang="en-US" altLang="ko-KR" sz="2200" dirty="0">
                <a:solidFill>
                  <a:srgbClr val="000000"/>
                </a:solidFill>
                <a:latin typeface="georgia" pitchFamily="18" charset="0"/>
                <a:ea typeface="굴림" pitchFamily="50" charset="-127"/>
              </a:rPr>
              <a:t>The transmit mask for HBC lacks sufficient filtering of out of band emissions.  Only -9.5 </a:t>
            </a:r>
            <a:r>
              <a:rPr lang="en-US" altLang="ko-KR" sz="2200" dirty="0" err="1">
                <a:solidFill>
                  <a:srgbClr val="000000"/>
                </a:solidFill>
                <a:latin typeface="georgia" pitchFamily="18" charset="0"/>
                <a:ea typeface="굴림" pitchFamily="50" charset="-127"/>
              </a:rPr>
              <a:t>dBr</a:t>
            </a:r>
            <a:r>
              <a:rPr lang="en-US" altLang="ko-KR" sz="2200" dirty="0">
                <a:solidFill>
                  <a:srgbClr val="000000"/>
                </a:solidFill>
                <a:latin typeface="georgia" pitchFamily="18" charset="0"/>
                <a:ea typeface="굴림" pitchFamily="50" charset="-127"/>
              </a:rPr>
              <a:t> is shown for DC (0Hz) levels.  Additional filtering is needed to reduce the probability of conducted or radiated EMI/EMC issues with other body worn devices</a:t>
            </a:r>
            <a:r>
              <a:rPr lang="en-US" altLang="ko-KR" sz="2200" dirty="0" smtClean="0">
                <a:solidFill>
                  <a:srgbClr val="000000"/>
                </a:solidFill>
                <a:latin typeface="georgia" pitchFamily="18" charset="0"/>
                <a:ea typeface="굴림" pitchFamily="50" charset="-127"/>
              </a:rPr>
              <a:t>.</a:t>
            </a: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Commenter’s Resolution: </a:t>
            </a:r>
            <a:endParaRPr lang="en-US" altLang="ko-KR" dirty="0">
              <a:ea typeface="굴림" pitchFamily="50" charset="-127"/>
            </a:endParaRPr>
          </a:p>
          <a:p>
            <a:pPr marL="0" indent="0">
              <a:lnSpc>
                <a:spcPct val="95000"/>
              </a:lnSpc>
              <a:spcBef>
                <a:spcPct val="0"/>
              </a:spcBef>
              <a:buNone/>
            </a:pPr>
            <a:r>
              <a:rPr lang="en-US" altLang="ko-KR" sz="2200" dirty="0">
                <a:solidFill>
                  <a:srgbClr val="000000"/>
                </a:solidFill>
                <a:latin typeface="georgia" pitchFamily="18" charset="0"/>
                <a:ea typeface="굴림" pitchFamily="50" charset="-127"/>
              </a:rPr>
              <a:t>Change Figure 171 and Figure 172 to show a *maximum* value of -120 </a:t>
            </a:r>
            <a:r>
              <a:rPr lang="en-US" altLang="ko-KR" sz="2200" dirty="0" err="1">
                <a:solidFill>
                  <a:srgbClr val="000000"/>
                </a:solidFill>
                <a:latin typeface="georgia" pitchFamily="18" charset="0"/>
                <a:ea typeface="굴림" pitchFamily="50" charset="-127"/>
              </a:rPr>
              <a:t>dBr</a:t>
            </a:r>
            <a:r>
              <a:rPr lang="en-US" altLang="ko-KR" sz="2200" dirty="0">
                <a:solidFill>
                  <a:srgbClr val="000000"/>
                </a:solidFill>
                <a:latin typeface="georgia" pitchFamily="18" charset="0"/>
                <a:ea typeface="굴림" pitchFamily="50" charset="-127"/>
              </a:rPr>
              <a:t> at 1 MHz (absolute) frequency.  Such attenuation is readily achievable using a 5th order Butterworth passive filter or numerous other filter options</a:t>
            </a:r>
            <a:r>
              <a:rPr lang="en-US" altLang="ko-KR" sz="2200" dirty="0" smtClean="0">
                <a:solidFill>
                  <a:srgbClr val="000000"/>
                </a:solidFill>
                <a:latin typeface="georgia" pitchFamily="18" charset="0"/>
                <a:ea typeface="굴림" pitchFamily="50" charset="-127"/>
              </a:rPr>
              <a:t>.</a:t>
            </a: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 Status: </a:t>
            </a:r>
            <a:r>
              <a:rPr lang="en-US" altLang="ko-KR" sz="2200" dirty="0">
                <a:solidFill>
                  <a:srgbClr val="000000"/>
                </a:solidFill>
                <a:latin typeface="georgia" pitchFamily="18" charset="0"/>
                <a:ea typeface="굴림" pitchFamily="50" charset="-127"/>
              </a:rPr>
              <a:t>Tent. Accepted.</a:t>
            </a: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Recommend to Revise:</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Figure 171 and 172 will be updated to show -100 </a:t>
            </a:r>
            <a:r>
              <a:rPr lang="en-US" altLang="ko-KR" sz="2400" dirty="0" err="1">
                <a:solidFill>
                  <a:srgbClr val="000000"/>
                </a:solidFill>
                <a:latin typeface="georgia" pitchFamily="18" charset="0"/>
                <a:ea typeface="굴림" pitchFamily="50" charset="-127"/>
              </a:rPr>
              <a:t>dBr</a:t>
            </a:r>
            <a:r>
              <a:rPr lang="en-US" altLang="ko-KR" sz="2400" dirty="0">
                <a:solidFill>
                  <a:srgbClr val="000000"/>
                </a:solidFill>
                <a:latin typeface="georgia" pitchFamily="18" charset="0"/>
                <a:ea typeface="굴림" pitchFamily="50" charset="-127"/>
              </a:rPr>
              <a:t> at 1MHz.</a:t>
            </a: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222885" y="805840"/>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CID-82</a:t>
            </a:r>
          </a:p>
        </p:txBody>
      </p:sp>
      <p:sp>
        <p:nvSpPr>
          <p:cNvPr id="7170" name="Rectangle 2"/>
          <p:cNvSpPr>
            <a:spLocks noGrp="1" noChangeArrowheads="1"/>
          </p:cNvSpPr>
          <p:nvPr>
            <p:ph type="body" idx="1"/>
          </p:nvPr>
        </p:nvSpPr>
        <p:spPr>
          <a:xfrm>
            <a:off x="222885" y="1645920"/>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Proposed Resolution</a:t>
            </a:r>
          </a:p>
        </p:txBody>
      </p:sp>
      <p:pic>
        <p:nvPicPr>
          <p:cNvPr id="7172" name="Picture 4"/>
          <p:cNvPicPr>
            <a:picLocks noChangeAspect="1" noChangeArrowheads="1"/>
          </p:cNvPicPr>
          <p:nvPr/>
        </p:nvPicPr>
        <p:blipFill>
          <a:blip r:embed="rId2" cstate="print"/>
          <a:srcRect/>
          <a:stretch>
            <a:fillRect/>
          </a:stretch>
        </p:blipFill>
        <p:spPr bwMode="auto">
          <a:xfrm>
            <a:off x="457200" y="2103120"/>
            <a:ext cx="8229600" cy="3340418"/>
          </a:xfrm>
          <a:prstGeom prst="rect">
            <a:avLst/>
          </a:prstGeom>
          <a:noFill/>
        </p:spPr>
      </p:pic>
      <p:sp>
        <p:nvSpPr>
          <p:cNvPr id="5"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6"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
        <p:nvSpPr>
          <p:cNvPr id="8" name="직사각형 7"/>
          <p:cNvSpPr/>
          <p:nvPr/>
        </p:nvSpPr>
        <p:spPr bwMode="auto">
          <a:xfrm>
            <a:off x="1184891" y="5157192"/>
            <a:ext cx="288032"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i="0" u="none" strike="noStrike" cap="none" normalizeH="0" baseline="0" dirty="0" smtClean="0">
                <a:ln>
                  <a:noFill/>
                </a:ln>
                <a:solidFill>
                  <a:schemeClr val="tx1"/>
                </a:solidFill>
                <a:effectLst/>
                <a:latin typeface="Arial Black" pitchFamily="34" charset="0"/>
                <a:ea typeface="+mn-ea"/>
              </a:rPr>
              <a:t>1</a:t>
            </a:r>
            <a:endParaRPr kumimoji="0" lang="ko-KR" altLang="en-US" sz="1400" i="0" u="none" strike="noStrike" cap="none" normalizeH="0" baseline="0" dirty="0" smtClean="0">
              <a:ln>
                <a:noFill/>
              </a:ln>
              <a:solidFill>
                <a:schemeClr val="tx1"/>
              </a:solidFill>
              <a:effectLst/>
              <a:latin typeface="Arial Black" pitchFamily="34" charset="0"/>
              <a:ea typeface="+mn-ea"/>
            </a:endParaRPr>
          </a:p>
        </p:txBody>
      </p:sp>
      <p:sp>
        <p:nvSpPr>
          <p:cNvPr id="9" name="직사각형 8"/>
          <p:cNvSpPr/>
          <p:nvPr/>
        </p:nvSpPr>
        <p:spPr bwMode="auto">
          <a:xfrm>
            <a:off x="1459068" y="5157192"/>
            <a:ext cx="288032"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ko-KR" sz="1400" dirty="0" smtClean="0">
                <a:latin typeface="Arial Black" pitchFamily="34" charset="0"/>
                <a:ea typeface="+mn-ea"/>
              </a:rPr>
              <a:t>5</a:t>
            </a:r>
            <a:endParaRPr kumimoji="0" lang="ko-KR" altLang="en-US" sz="1400" i="0" u="none" strike="noStrike" cap="none" normalizeH="0" baseline="0" dirty="0" smtClean="0">
              <a:ln>
                <a:noFill/>
              </a:ln>
              <a:solidFill>
                <a:schemeClr val="tx1"/>
              </a:solidFill>
              <a:effectLst/>
              <a:latin typeface="Arial Black" pitchFamily="34" charset="0"/>
              <a:ea typeface="+mn-ea"/>
            </a:endParaRPr>
          </a:p>
        </p:txBody>
      </p:sp>
      <p:sp>
        <p:nvSpPr>
          <p:cNvPr id="10" name="직사각형 9"/>
          <p:cNvSpPr/>
          <p:nvPr/>
        </p:nvSpPr>
        <p:spPr bwMode="auto">
          <a:xfrm>
            <a:off x="1340028" y="3977354"/>
            <a:ext cx="595386"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1" i="0" u="none" strike="noStrike" cap="none" normalizeH="0" baseline="0" dirty="0" smtClean="0">
              <a:ln>
                <a:noFill/>
              </a:ln>
              <a:solidFill>
                <a:schemeClr val="tx1"/>
              </a:solidFill>
              <a:effectLst/>
              <a:latin typeface="Times New Roman" pitchFamily="18" charset="0"/>
            </a:endParaRPr>
          </a:p>
        </p:txBody>
      </p:sp>
      <p:sp>
        <p:nvSpPr>
          <p:cNvPr id="7" name="직사각형 6"/>
          <p:cNvSpPr/>
          <p:nvPr/>
        </p:nvSpPr>
        <p:spPr bwMode="auto">
          <a:xfrm>
            <a:off x="1240310" y="3991210"/>
            <a:ext cx="811410" cy="30188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100" i="0" u="none" strike="noStrike" cap="none" normalizeH="0" baseline="0" dirty="0" smtClean="0">
                <a:ln>
                  <a:noFill/>
                </a:ln>
                <a:solidFill>
                  <a:schemeClr val="tx1"/>
                </a:solidFill>
                <a:effectLst/>
                <a:latin typeface="Arial Black" pitchFamily="34" charset="0"/>
              </a:rPr>
              <a:t>-7.8 </a:t>
            </a:r>
            <a:r>
              <a:rPr kumimoji="0" lang="en-US" altLang="ko-KR" sz="1100" i="0" u="none" strike="noStrike" cap="none" normalizeH="0" baseline="0" dirty="0" err="1" smtClean="0">
                <a:ln>
                  <a:noFill/>
                </a:ln>
                <a:solidFill>
                  <a:schemeClr val="tx1"/>
                </a:solidFill>
                <a:effectLst/>
                <a:latin typeface="Arial Black" pitchFamily="34" charset="0"/>
              </a:rPr>
              <a:t>dBr</a:t>
            </a:r>
            <a:endParaRPr kumimoji="0" lang="en-US" altLang="ko-KR" sz="1100" i="0" u="none" strike="noStrike" cap="none" normalizeH="0" baseline="0" dirty="0" smtClean="0">
              <a:ln>
                <a:noFill/>
              </a:ln>
              <a:solidFill>
                <a:schemeClr val="tx1"/>
              </a:solidFill>
              <a:effectLst/>
              <a:latin typeface="Arial Black"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100" i="0" u="none" strike="noStrike" cap="none" normalizeH="0" baseline="0" dirty="0" smtClean="0">
              <a:ln>
                <a:noFill/>
              </a:ln>
              <a:solidFill>
                <a:schemeClr val="tx1"/>
              </a:solidFill>
              <a:effectLst/>
              <a:latin typeface="Arial Black"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222885" y="764704"/>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CID-82</a:t>
            </a:r>
          </a:p>
        </p:txBody>
      </p:sp>
      <p:sp>
        <p:nvSpPr>
          <p:cNvPr id="8194" name="Rectangle 2"/>
          <p:cNvSpPr>
            <a:spLocks noGrp="1" noChangeArrowheads="1"/>
          </p:cNvSpPr>
          <p:nvPr>
            <p:ph type="body" idx="1"/>
          </p:nvPr>
        </p:nvSpPr>
        <p:spPr>
          <a:xfrm>
            <a:off x="222885" y="1645920"/>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Proposed Resolution</a:t>
            </a:r>
          </a:p>
        </p:txBody>
      </p:sp>
      <p:pic>
        <p:nvPicPr>
          <p:cNvPr id="8196" name="Picture 4"/>
          <p:cNvPicPr>
            <a:picLocks noChangeAspect="1" noChangeArrowheads="1"/>
          </p:cNvPicPr>
          <p:nvPr/>
        </p:nvPicPr>
        <p:blipFill>
          <a:blip r:embed="rId3" cstate="print"/>
          <a:srcRect/>
          <a:stretch>
            <a:fillRect/>
          </a:stretch>
        </p:blipFill>
        <p:spPr bwMode="auto">
          <a:xfrm>
            <a:off x="457200" y="2060848"/>
            <a:ext cx="8229600" cy="3364707"/>
          </a:xfrm>
          <a:prstGeom prst="rect">
            <a:avLst/>
          </a:prstGeom>
          <a:noFill/>
        </p:spPr>
      </p:pic>
      <p:sp>
        <p:nvSpPr>
          <p:cNvPr id="5"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6"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
        <p:nvSpPr>
          <p:cNvPr id="10" name="직사각형 9"/>
          <p:cNvSpPr/>
          <p:nvPr/>
        </p:nvSpPr>
        <p:spPr bwMode="auto">
          <a:xfrm>
            <a:off x="1184891" y="5157192"/>
            <a:ext cx="288032"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i="0" u="none" strike="noStrike" cap="none" normalizeH="0" baseline="0" dirty="0" smtClean="0">
                <a:ln>
                  <a:noFill/>
                </a:ln>
                <a:solidFill>
                  <a:schemeClr val="tx1"/>
                </a:solidFill>
                <a:effectLst/>
                <a:latin typeface="Arial Black" pitchFamily="34" charset="0"/>
                <a:ea typeface="+mn-ea"/>
              </a:rPr>
              <a:t>1</a:t>
            </a:r>
            <a:endParaRPr kumimoji="0" lang="ko-KR" altLang="en-US" sz="1400" i="0" u="none" strike="noStrike" cap="none" normalizeH="0" baseline="0" dirty="0" smtClean="0">
              <a:ln>
                <a:noFill/>
              </a:ln>
              <a:solidFill>
                <a:schemeClr val="tx1"/>
              </a:solidFill>
              <a:effectLst/>
              <a:latin typeface="Arial Black" pitchFamily="34" charset="0"/>
              <a:ea typeface="+mn-ea"/>
            </a:endParaRPr>
          </a:p>
        </p:txBody>
      </p:sp>
      <p:sp>
        <p:nvSpPr>
          <p:cNvPr id="11" name="직사각형 10"/>
          <p:cNvSpPr/>
          <p:nvPr/>
        </p:nvSpPr>
        <p:spPr bwMode="auto">
          <a:xfrm>
            <a:off x="1459068" y="5157192"/>
            <a:ext cx="288032"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ko-KR" sz="1400" dirty="0" smtClean="0">
                <a:latin typeface="Arial Black" pitchFamily="34" charset="0"/>
                <a:ea typeface="+mn-ea"/>
              </a:rPr>
              <a:t>5</a:t>
            </a:r>
            <a:endParaRPr kumimoji="0" lang="ko-KR" altLang="en-US" sz="1400" i="0" u="none" strike="noStrike" cap="none" normalizeH="0" baseline="0" dirty="0" smtClean="0">
              <a:ln>
                <a:noFill/>
              </a:ln>
              <a:solidFill>
                <a:schemeClr val="tx1"/>
              </a:solidFill>
              <a:effectLst/>
              <a:latin typeface="Arial Black" pitchFamily="34" charset="0"/>
              <a:ea typeface="+mn-ea"/>
            </a:endParaRPr>
          </a:p>
        </p:txBody>
      </p:sp>
      <p:sp>
        <p:nvSpPr>
          <p:cNvPr id="13" name="직사각형 12"/>
          <p:cNvSpPr/>
          <p:nvPr/>
        </p:nvSpPr>
        <p:spPr bwMode="auto">
          <a:xfrm>
            <a:off x="1331640" y="3974622"/>
            <a:ext cx="648072" cy="20216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100" i="0" u="none" strike="noStrike" cap="none" normalizeH="0" baseline="0" dirty="0" smtClean="0">
              <a:ln>
                <a:noFill/>
              </a:ln>
              <a:solidFill>
                <a:schemeClr val="tx1"/>
              </a:solidFill>
              <a:effectLst/>
              <a:latin typeface="Arial Black" pitchFamily="34" charset="0"/>
            </a:endParaRPr>
          </a:p>
        </p:txBody>
      </p:sp>
      <p:sp>
        <p:nvSpPr>
          <p:cNvPr id="12" name="직사각형 11"/>
          <p:cNvSpPr/>
          <p:nvPr/>
        </p:nvSpPr>
        <p:spPr bwMode="auto">
          <a:xfrm>
            <a:off x="1257088" y="3991210"/>
            <a:ext cx="1027434" cy="22987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100" i="0" u="none" strike="noStrike" cap="none" normalizeH="0" baseline="0" dirty="0" smtClean="0">
                <a:ln>
                  <a:noFill/>
                </a:ln>
                <a:solidFill>
                  <a:schemeClr val="tx1"/>
                </a:solidFill>
                <a:effectLst/>
                <a:latin typeface="Arial Black" pitchFamily="34" charset="0"/>
              </a:rPr>
              <a:t>-12.7 </a:t>
            </a:r>
            <a:r>
              <a:rPr kumimoji="0" lang="en-US" altLang="ko-KR" sz="1100" i="0" u="none" strike="noStrike" cap="none" normalizeH="0" baseline="0" dirty="0" err="1" smtClean="0">
                <a:ln>
                  <a:noFill/>
                </a:ln>
                <a:solidFill>
                  <a:schemeClr val="tx1"/>
                </a:solidFill>
                <a:effectLst/>
                <a:latin typeface="Arial Black" pitchFamily="34" charset="0"/>
              </a:rPr>
              <a:t>dBr</a:t>
            </a:r>
            <a:endParaRPr kumimoji="0" lang="en-US" altLang="ko-KR" sz="1100" i="0" u="none" strike="noStrike" cap="none" normalizeH="0" baseline="0" dirty="0" smtClean="0">
              <a:ln>
                <a:noFill/>
              </a:ln>
              <a:solidFill>
                <a:schemeClr val="tx1"/>
              </a:solidFill>
              <a:effectLst/>
              <a:latin typeface="Arial Black"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100" i="0" u="none" strike="noStrike" cap="none" normalizeH="0" baseline="0" dirty="0" smtClean="0">
              <a:ln>
                <a:noFill/>
              </a:ln>
              <a:solidFill>
                <a:schemeClr val="tx1"/>
              </a:solidFill>
              <a:effectLst/>
              <a:latin typeface="Arial Black" pitchFamily="34" charset="0"/>
            </a:endParaRPr>
          </a:p>
        </p:txBody>
      </p:sp>
    </p:spTree>
  </p:cSld>
  <p:clrMapOvr>
    <a:masterClrMapping/>
  </p:clrMapOvr>
</p:sld>
</file>

<file path=ppt/theme/theme1.xml><?xml version="1.0" encoding="utf-8"?>
<a:theme xmlns:a="http://schemas.openxmlformats.org/drawingml/2006/main" name="IEEE-P802_15-1">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IEEE-P802_15-1</Template>
  <TotalTime>16999</TotalTime>
  <Words>568</Words>
  <Application>Microsoft Office PowerPoint</Application>
  <PresentationFormat>화면 슬라이드 쇼(4:3)</PresentationFormat>
  <Paragraphs>129</Paragraphs>
  <Slides>13</Slides>
  <Notes>1</Notes>
  <HiddenSlides>0</HiddenSlides>
  <MMClips>0</MMClips>
  <ScaleCrop>false</ScaleCrop>
  <HeadingPairs>
    <vt:vector size="4" baseType="variant">
      <vt:variant>
        <vt:lpstr>테마</vt:lpstr>
      </vt:variant>
      <vt:variant>
        <vt:i4>1</vt:i4>
      </vt:variant>
      <vt:variant>
        <vt:lpstr>슬라이드 제목</vt:lpstr>
      </vt:variant>
      <vt:variant>
        <vt:i4>13</vt:i4>
      </vt:variant>
    </vt:vector>
  </HeadingPairs>
  <TitlesOfParts>
    <vt:vector size="14" baseType="lpstr">
      <vt:lpstr>IEEE-P802_15-1</vt:lpstr>
      <vt:lpstr>슬라이드 1</vt:lpstr>
      <vt:lpstr>CID-35</vt:lpstr>
      <vt:lpstr>CID-35</vt:lpstr>
      <vt:lpstr>CID-35</vt:lpstr>
      <vt:lpstr>CID-35</vt:lpstr>
      <vt:lpstr>CID-35</vt:lpstr>
      <vt:lpstr>CID-82</vt:lpstr>
      <vt:lpstr>CID-82</vt:lpstr>
      <vt:lpstr>CID-82</vt:lpstr>
      <vt:lpstr>CID-177</vt:lpstr>
      <vt:lpstr>CID-180</vt:lpstr>
      <vt:lpstr>CID-180</vt:lpstr>
      <vt:lpstr>CID-184</vt:lpstr>
    </vt:vector>
  </TitlesOfParts>
  <Company>Philips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802.15.6</dc:subject>
  <dc:creator/>
  <dc:description/>
  <cp:lastModifiedBy>Jung-hwan Hwang</cp:lastModifiedBy>
  <cp:revision>258</cp:revision>
  <cp:lastPrinted>1998-02-10T13:28:06Z</cp:lastPrinted>
  <dcterms:created xsi:type="dcterms:W3CDTF">2010-02-23T10:53:15Z</dcterms:created>
  <dcterms:modified xsi:type="dcterms:W3CDTF">2011-09-22T05:35:52Z</dcterms:modified>
</cp:coreProperties>
</file>