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7" r:id="rId2"/>
    <p:sldId id="313" r:id="rId3"/>
    <p:sldId id="314" r:id="rId4"/>
    <p:sldId id="325" r:id="rId5"/>
    <p:sldId id="315" r:id="rId6"/>
    <p:sldId id="316" r:id="rId7"/>
    <p:sldId id="317" r:id="rId8"/>
    <p:sldId id="318" r:id="rId9"/>
    <p:sldId id="319" r:id="rId10"/>
    <p:sldId id="321" r:id="rId11"/>
    <p:sldId id="322" r:id="rId12"/>
    <p:sldId id="323" r:id="rId13"/>
  </p:sldIdLst>
  <p:sldSz cx="9144000" cy="6858000" type="screen4x3"/>
  <p:notesSz cx="6934200" cy="9280525"/>
  <p:defaultTextStyle>
    <a:defPPr>
      <a:defRPr lang="en-GB"/>
    </a:defPPr>
    <a:lvl1pPr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1pPr>
    <a:lvl2pPr marL="4572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2pPr>
    <a:lvl3pPr marL="9144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3pPr>
    <a:lvl4pPr marL="13716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4pPr>
    <a:lvl5pPr marL="1828800" algn="r" rtl="0" eaLnBrk="0" fontAlgn="base" hangingPunct="0">
      <a:spcBef>
        <a:spcPct val="0"/>
      </a:spcBef>
      <a:spcAft>
        <a:spcPct val="0"/>
      </a:spcAft>
      <a:defRPr sz="1200" kern="1200">
        <a:solidFill>
          <a:schemeClr val="tx1"/>
        </a:solidFill>
        <a:latin typeface="Times New Roman" pitchFamily="18" charset="0"/>
        <a:ea typeface="굴림" pitchFamily="50" charset="-127"/>
        <a:cs typeface="+mn-cs"/>
      </a:defRPr>
    </a:lvl5pPr>
    <a:lvl6pPr marL="2286000" algn="l" defTabSz="914400" rtl="0" eaLnBrk="1" latinLnBrk="1" hangingPunct="1">
      <a:defRPr sz="1200" kern="1200">
        <a:solidFill>
          <a:schemeClr val="tx1"/>
        </a:solidFill>
        <a:latin typeface="Times New Roman" pitchFamily="18" charset="0"/>
        <a:ea typeface="굴림" pitchFamily="50" charset="-127"/>
        <a:cs typeface="+mn-cs"/>
      </a:defRPr>
    </a:lvl6pPr>
    <a:lvl7pPr marL="2743200" algn="l" defTabSz="914400" rtl="0" eaLnBrk="1" latinLnBrk="1" hangingPunct="1">
      <a:defRPr sz="1200" kern="1200">
        <a:solidFill>
          <a:schemeClr val="tx1"/>
        </a:solidFill>
        <a:latin typeface="Times New Roman" pitchFamily="18" charset="0"/>
        <a:ea typeface="굴림" pitchFamily="50" charset="-127"/>
        <a:cs typeface="+mn-cs"/>
      </a:defRPr>
    </a:lvl7pPr>
    <a:lvl8pPr marL="3200400" algn="l" defTabSz="914400" rtl="0" eaLnBrk="1" latinLnBrk="1" hangingPunct="1">
      <a:defRPr sz="1200" kern="1200">
        <a:solidFill>
          <a:schemeClr val="tx1"/>
        </a:solidFill>
        <a:latin typeface="Times New Roman" pitchFamily="18" charset="0"/>
        <a:ea typeface="굴림" pitchFamily="50" charset="-127"/>
        <a:cs typeface="+mn-cs"/>
      </a:defRPr>
    </a:lvl8pPr>
    <a:lvl9pPr marL="3657600" algn="l" defTabSz="914400" rtl="0" eaLnBrk="1" latinLnBrk="1" hangingPunct="1">
      <a:defRPr sz="1200" kern="1200">
        <a:solidFill>
          <a:schemeClr val="tx1"/>
        </a:solidFill>
        <a:latin typeface="Times New Roman" pitchFamily="18"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339933"/>
    <a:srgbClr val="7850A0"/>
    <a:srgbClr val="8064A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1" autoAdjust="0"/>
    <p:restoredTop sz="94634" autoAdjust="0"/>
  </p:normalViewPr>
  <p:slideViewPr>
    <p:cSldViewPr>
      <p:cViewPr varScale="1">
        <p:scale>
          <a:sx n="69" d="100"/>
          <a:sy n="69" d="100"/>
        </p:scale>
        <p:origin x="-5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6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mn-ea"/>
              </a:defRPr>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GB" altLang="ko-KR"/>
              <a:t>Page </a:t>
            </a:r>
            <a:fld id="{9B4D9DA0-7585-41D6-9EAB-3AB45474951E}" type="slidenum">
              <a:rPr lang="en-GB" altLang="ko-KR"/>
              <a:pPr>
                <a:defRPr/>
              </a:pPr>
              <a:t>‹#›</a:t>
            </a:fld>
            <a:endParaRPr lang="en-GB"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algn="l" defTabSz="933450">
              <a:defRPr/>
            </a:pPr>
            <a:r>
              <a:rPr lang="en-GB">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mn-ea"/>
              </a:defRPr>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33450">
              <a:defRPr sz="1400" b="1">
                <a:ea typeface="+mn-ea"/>
              </a:defRPr>
            </a:lvl1pPr>
          </a:lstStyle>
          <a:p>
            <a:pPr>
              <a:defRPr/>
            </a:pPr>
            <a:r>
              <a:rPr lang="en-GB"/>
              <a:t>&lt;month year&gt;</a:t>
            </a:r>
          </a:p>
        </p:txBody>
      </p:sp>
      <p:sp>
        <p:nvSpPr>
          <p:cNvPr id="430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mn-ea"/>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defTabSz="933450">
              <a:defRPr>
                <a:ea typeface="굴림" charset="-127"/>
              </a:defRPr>
            </a:lvl1pPr>
          </a:lstStyle>
          <a:p>
            <a:pPr>
              <a:defRPr/>
            </a:pPr>
            <a:r>
              <a:rPr lang="en-GB" altLang="ko-KR"/>
              <a:t>Page </a:t>
            </a:r>
            <a:fld id="{F852A904-CF8E-4B69-86FC-822CED785C12}" type="slidenum">
              <a:rPr lang="en-GB" altLang="ko-KR"/>
              <a:pPr>
                <a:defRPr/>
              </a:pPr>
              <a:t>‹#›</a:t>
            </a:fld>
            <a:endParaRPr lang="en-GB"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머리글 개체 틀 3"/>
          <p:cNvSpPr>
            <a:spLocks noGrp="1"/>
          </p:cNvSpPr>
          <p:nvPr>
            <p:ph type="hdr" sz="quarter" idx="10"/>
          </p:nvPr>
        </p:nvSpPr>
        <p:spPr/>
        <p:txBody>
          <a:bodyPr/>
          <a:lstStyle/>
          <a:p>
            <a:pPr>
              <a:defRPr/>
            </a:pPr>
            <a:r>
              <a:rPr lang="en-GB" smtClean="0"/>
              <a:t>doc.: IEEE 802.15-&lt;doc#&gt;</a:t>
            </a:r>
            <a:endParaRPr lang="en-GB"/>
          </a:p>
        </p:txBody>
      </p:sp>
      <p:sp>
        <p:nvSpPr>
          <p:cNvPr id="5" name="날짜 개체 틀 4"/>
          <p:cNvSpPr>
            <a:spLocks noGrp="1"/>
          </p:cNvSpPr>
          <p:nvPr>
            <p:ph type="dt" idx="11"/>
          </p:nvPr>
        </p:nvSpPr>
        <p:spPr/>
        <p:txBody>
          <a:bodyPr/>
          <a:lstStyle/>
          <a:p>
            <a:pPr>
              <a:defRPr/>
            </a:pPr>
            <a:r>
              <a:rPr lang="en-GB" smtClean="0"/>
              <a:t>&lt;month year&gt;</a:t>
            </a:r>
            <a:endParaRPr lang="en-GB"/>
          </a:p>
        </p:txBody>
      </p:sp>
      <p:sp>
        <p:nvSpPr>
          <p:cNvPr id="6" name="바닥글 개체 틀 5"/>
          <p:cNvSpPr>
            <a:spLocks noGrp="1"/>
          </p:cNvSpPr>
          <p:nvPr>
            <p:ph type="ftr" sz="quarter" idx="12"/>
          </p:nvPr>
        </p:nvSpPr>
        <p:spPr/>
        <p:txBody>
          <a:bodyPr/>
          <a:lstStyle/>
          <a:p>
            <a:pPr lvl="4">
              <a:defRPr/>
            </a:pPr>
            <a:r>
              <a:rPr lang="en-GB" smtClean="0"/>
              <a:t>&lt;author&gt;, &lt;company&gt;</a:t>
            </a:r>
            <a:endParaRPr lang="en-GB"/>
          </a:p>
        </p:txBody>
      </p:sp>
      <p:sp>
        <p:nvSpPr>
          <p:cNvPr id="7" name="슬라이드 번호 개체 틀 6"/>
          <p:cNvSpPr>
            <a:spLocks noGrp="1"/>
          </p:cNvSpPr>
          <p:nvPr>
            <p:ph type="sldNum" sz="quarter" idx="13"/>
          </p:nvPr>
        </p:nvSpPr>
        <p:spPr/>
        <p:txBody>
          <a:bodyPr/>
          <a:lstStyle/>
          <a:p>
            <a:pPr>
              <a:defRPr/>
            </a:pPr>
            <a:r>
              <a:rPr lang="en-GB" altLang="ko-KR" smtClean="0"/>
              <a:t>Page </a:t>
            </a:r>
            <a:fld id="{F852A904-CF8E-4B69-86FC-822CED785C12}" type="slidenum">
              <a:rPr lang="en-GB" altLang="ko-KR" smtClean="0"/>
              <a:pPr>
                <a:defRPr/>
              </a:pPr>
              <a:t>8</a:t>
            </a:fld>
            <a:endParaRPr lang="en-GB"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ea typeface="굴림" charset="-127"/>
              </a:rPr>
              <a:t>doc.: IEEE </a:t>
            </a:r>
            <a:r>
              <a:rPr lang="en-US" altLang="ko-KR" b="1">
                <a:ea typeface="굴림" charset="-127"/>
              </a:rPr>
              <a:t>15-11-0345-00-004j</a:t>
            </a:r>
            <a:r>
              <a:rPr lang="en-US" altLang="ko-KR">
                <a:ea typeface="굴림" charset="-127"/>
              </a:rPr>
              <a:t> </a:t>
            </a:r>
            <a:endParaRPr lang="en-GB" altLang="ko-KR">
              <a:ea typeface="굴림" charset="-127"/>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8" name="Date Placeholder 1"/>
          <p:cNvSpPr txBox="1">
            <a:spLocks noGrp="1"/>
          </p:cNvSpPr>
          <p:nvPr userDrawn="1"/>
        </p:nvSpPr>
        <p:spPr bwMode="auto">
          <a:xfrm>
            <a:off x="684213" y="401638"/>
            <a:ext cx="1600200" cy="215900"/>
          </a:xfrm>
          <a:prstGeom prst="rect">
            <a:avLst/>
          </a:prstGeom>
          <a:noFill/>
          <a:ln w="9525">
            <a:noFill/>
            <a:miter lim="800000"/>
            <a:headEnd/>
            <a:tailEnd/>
          </a:ln>
        </p:spPr>
        <p:txBody>
          <a:bodyPr lIns="0" tIns="0" rIns="0" bIns="0" anchor="b">
            <a:spAutoFit/>
          </a:bodyPr>
          <a:lstStyle/>
          <a:p>
            <a:pPr algn="l">
              <a:defRPr/>
            </a:pPr>
            <a:r>
              <a:rPr lang="en-GB" altLang="ko-KR" sz="1400" b="1" dirty="0"/>
              <a:t>July 2011</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9" name="Rectangle 5"/>
          <p:cNvSpPr>
            <a:spLocks noGrp="1" noChangeArrowheads="1"/>
          </p:cNvSpPr>
          <p:nvPr>
            <p:ph type="ftr" sz="quarter" idx="10"/>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1"/>
          </p:nvPr>
        </p:nvSpPr>
        <p:spPr/>
        <p:txBody>
          <a:bodyPr/>
          <a:lstStyle>
            <a:lvl1pPr>
              <a:defRPr/>
            </a:lvl1pPr>
          </a:lstStyle>
          <a:p>
            <a:pPr>
              <a:defRPr/>
            </a:pPr>
            <a:r>
              <a:rPr lang="en-GB" altLang="ko-KR"/>
              <a:t>Slide </a:t>
            </a:r>
            <a:fld id="{280DB325-C890-426E-B66E-DF104E335A4C}" type="slidenum">
              <a:rPr lang="en-GB" altLang="ko-KR"/>
              <a:pPr>
                <a:defRPr/>
              </a:pPr>
              <a: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8D1D8C3D-FBC1-49D0-AC4E-C72BC7FFE6B5}" type="slidenum">
              <a:rPr lang="en-GB" altLang="ko-KR"/>
              <a:pPr>
                <a:defRPr/>
              </a:pPr>
              <a: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B4BAC71B-38D0-4F36-ADCD-79E709C79BEF}" type="slidenum">
              <a:rPr lang="en-GB" altLang="ko-KR"/>
              <a:pPr>
                <a:defRPr/>
              </a:pPr>
              <a: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Sep 2011</a:t>
            </a:r>
            <a:endParaRPr lang="en-GB"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ko-KR"/>
              <a:t>&lt;Seung-Hoon Park&gt;, &lt;Samsung Electronics&gt;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EA783322-F867-4A6B-9265-F397209B36C3}" type="slidenum">
              <a:rPr lang="en-GB" altLang="ko-KR"/>
              <a:pPr>
                <a:defRPr/>
              </a:pPr>
              <a: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9"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0" name="Rectangle 6"/>
          <p:cNvSpPr>
            <a:spLocks noGrp="1" noChangeArrowheads="1"/>
          </p:cNvSpPr>
          <p:nvPr>
            <p:ph type="sldNum" sz="quarter" idx="12"/>
          </p:nvPr>
        </p:nvSpPr>
        <p:spPr/>
        <p:txBody>
          <a:bodyPr/>
          <a:lstStyle>
            <a:lvl1pPr>
              <a:defRPr/>
            </a:lvl1pPr>
          </a:lstStyle>
          <a:p>
            <a:pPr>
              <a:defRPr/>
            </a:pPr>
            <a:r>
              <a:rPr lang="en-GB" altLang="ko-KR"/>
              <a:t>Slide </a:t>
            </a:r>
            <a:fld id="{340A5B26-C78D-470A-B399-56300F163CA9}" type="slidenum">
              <a:rPr lang="en-GB" altLang="ko-KR"/>
              <a:pPr>
                <a:defRPr/>
              </a:pPr>
              <a: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ED63873-63DD-45DB-A745-E6EA06E4E3B4}" type="slidenum">
              <a:rPr lang="en-GB" altLang="ko-KR"/>
              <a:pPr>
                <a:defRPr/>
              </a:pPr>
              <a: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9"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2"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3" name="Rectangle 6"/>
          <p:cNvSpPr>
            <a:spLocks noGrp="1" noChangeArrowheads="1"/>
          </p:cNvSpPr>
          <p:nvPr>
            <p:ph type="sldNum" sz="quarter" idx="12"/>
          </p:nvPr>
        </p:nvSpPr>
        <p:spPr/>
        <p:txBody>
          <a:bodyPr/>
          <a:lstStyle>
            <a:lvl1pPr>
              <a:defRPr/>
            </a:lvl1pPr>
          </a:lstStyle>
          <a:p>
            <a:pPr>
              <a:defRPr/>
            </a:pPr>
            <a:r>
              <a:rPr lang="en-GB" altLang="ko-KR"/>
              <a:t>Slide </a:t>
            </a:r>
            <a:fld id="{1951546A-BB27-495F-BB68-FD2F70B70969}" type="slidenum">
              <a:rPr lang="en-GB" altLang="ko-KR"/>
              <a:pPr>
                <a:defRPr/>
              </a:pPr>
              <a: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8"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9" name="Rectangle 6"/>
          <p:cNvSpPr>
            <a:spLocks noGrp="1" noChangeArrowheads="1"/>
          </p:cNvSpPr>
          <p:nvPr>
            <p:ph type="sldNum" sz="quarter" idx="12"/>
          </p:nvPr>
        </p:nvSpPr>
        <p:spPr/>
        <p:txBody>
          <a:bodyPr/>
          <a:lstStyle>
            <a:lvl1pPr>
              <a:defRPr/>
            </a:lvl1pPr>
          </a:lstStyle>
          <a:p>
            <a:pPr>
              <a:defRPr/>
            </a:pPr>
            <a:r>
              <a:rPr lang="en-GB" altLang="ko-KR"/>
              <a:t>Slide </a:t>
            </a:r>
            <a:fld id="{DA2A09D6-64C2-4A1E-8BD6-BFD610F789AB}" type="slidenum">
              <a:rPr lang="en-GB" altLang="ko-KR"/>
              <a:pPr>
                <a:defRPr/>
              </a:pPr>
              <a: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6"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7"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8" name="Rectangle 6"/>
          <p:cNvSpPr>
            <a:spLocks noGrp="1" noChangeArrowheads="1"/>
          </p:cNvSpPr>
          <p:nvPr>
            <p:ph type="sldNum" sz="quarter" idx="12"/>
          </p:nvPr>
        </p:nvSpPr>
        <p:spPr/>
        <p:txBody>
          <a:bodyPr/>
          <a:lstStyle>
            <a:lvl1pPr>
              <a:defRPr/>
            </a:lvl1pPr>
          </a:lstStyle>
          <a:p>
            <a:pPr>
              <a:defRPr/>
            </a:pPr>
            <a:r>
              <a:rPr lang="en-GB" altLang="ko-KR"/>
              <a:t>Slide </a:t>
            </a:r>
            <a:fld id="{EAA366EA-BAA8-41CD-9E6E-62637F5E0F1C}" type="slidenum">
              <a:rPr lang="en-GB" altLang="ko-KR"/>
              <a:pPr>
                <a:defRPr/>
              </a:pPr>
              <a: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6232E799-4546-45F0-9E9F-D25C6EA33F2B}" type="slidenum">
              <a:rPr lang="en-GB" altLang="ko-KR"/>
              <a:pPr>
                <a:defRPr/>
              </a:pPr>
              <a: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3132138" y="396875"/>
            <a:ext cx="5326062" cy="212725"/>
          </a:xfrm>
          <a:prstGeom prst="rect">
            <a:avLst/>
          </a:prstGeom>
          <a:noFill/>
          <a:ln w="9525">
            <a:noFill/>
            <a:miter lim="800000"/>
            <a:headEnd/>
            <a:tailEnd/>
          </a:ln>
          <a:effectLst/>
        </p:spPr>
        <p:txBody>
          <a:bodyPr lIns="0" tIns="0" rIns="0" bIns="0" anchor="b">
            <a:spAutoFit/>
          </a:bodyPr>
          <a:lstStyle/>
          <a:p>
            <a:pPr lvl="4">
              <a:defRPr/>
            </a:pPr>
            <a:r>
              <a:rPr lang="en-GB" altLang="ko-KR" sz="1400" b="1"/>
              <a:t>doc.: IEEE -004j</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a:lvl1pPr>
          </a:lstStyle>
          <a:p>
            <a:pPr>
              <a:defRPr/>
            </a:pPr>
            <a:r>
              <a:rPr lang="en-US" altLang="ko-KR"/>
              <a:t>July 2011</a:t>
            </a:r>
            <a:endParaRPr lang="en-GB" altLang="ko-KR"/>
          </a:p>
        </p:txBody>
      </p:sp>
      <p:sp>
        <p:nvSpPr>
          <p:cNvPr id="10" name="Rectangle 5"/>
          <p:cNvSpPr>
            <a:spLocks noGrp="1" noChangeArrowheads="1"/>
          </p:cNvSpPr>
          <p:nvPr>
            <p:ph type="ftr" sz="quarter" idx="11"/>
          </p:nvPr>
        </p:nvSpPr>
        <p:spPr/>
        <p:txBody>
          <a:bodyPr/>
          <a:lstStyle>
            <a:lvl1pPr>
              <a:defRPr/>
            </a:lvl1pPr>
          </a:lstStyle>
          <a:p>
            <a:pPr>
              <a:defRPr/>
            </a:pPr>
            <a:r>
              <a:rPr lang="en-GB" altLang="ko-KR"/>
              <a:t>&lt;Seung-Hoon Park&gt;, &lt;Samsung Electronics&gt;</a:t>
            </a:r>
          </a:p>
        </p:txBody>
      </p:sp>
      <p:sp>
        <p:nvSpPr>
          <p:cNvPr id="11" name="Rectangle 6"/>
          <p:cNvSpPr>
            <a:spLocks noGrp="1" noChangeArrowheads="1"/>
          </p:cNvSpPr>
          <p:nvPr>
            <p:ph type="sldNum" sz="quarter" idx="12"/>
          </p:nvPr>
        </p:nvSpPr>
        <p:spPr/>
        <p:txBody>
          <a:bodyPr/>
          <a:lstStyle>
            <a:lvl1pPr>
              <a:defRPr/>
            </a:lvl1pPr>
          </a:lstStyle>
          <a:p>
            <a:pPr>
              <a:defRPr/>
            </a:pPr>
            <a:r>
              <a:rPr lang="en-GB" altLang="ko-KR"/>
              <a:t>Slide </a:t>
            </a:r>
            <a:fld id="{FA5B11D0-559B-4668-869F-C43324751A0E}" type="slidenum">
              <a:rPr lang="en-GB" altLang="ko-KR"/>
              <a:pPr>
                <a:defRPr/>
              </a:pPr>
              <a: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endParaRPr lang="en-GB" altLang="ko-KR" smtClean="0"/>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endParaRPr lang="en-GB" altLang="ko-KR"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a:defRPr sz="1400" b="1">
                <a:ea typeface="굴림" charset="-127"/>
              </a:defRPr>
            </a:lvl1pPr>
          </a:lstStyle>
          <a:p>
            <a:pPr>
              <a:defRPr/>
            </a:pPr>
            <a:r>
              <a:rPr lang="en-US" altLang="ko-KR" dirty="0" smtClean="0"/>
              <a:t>Sep 2011</a:t>
            </a:r>
            <a:endParaRPr lang="en-GB"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GB" altLang="ko-KR"/>
              <a:t>&lt;Seung-Hoon Park&gt;, &lt;Samsung Electronics&gt;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GB" altLang="ko-KR"/>
              <a:t>Slide </a:t>
            </a:r>
            <a:fld id="{992A82E2-F09B-4AA5-AB0B-6436797949E0}" type="slidenum">
              <a:rPr lang="en-GB" altLang="ko-KR"/>
              <a:pPr>
                <a:defRPr/>
              </a:pPr>
              <a:t>‹#›</a:t>
            </a:fld>
            <a:endParaRPr lang="en-GB" altLang="ko-KR"/>
          </a:p>
        </p:txBody>
      </p:sp>
      <p:sp>
        <p:nvSpPr>
          <p:cNvPr id="1031" name="Rectangle 7"/>
          <p:cNvSpPr>
            <a:spLocks noChangeArrowheads="1"/>
          </p:cNvSpPr>
          <p:nvPr/>
        </p:nvSpPr>
        <p:spPr bwMode="auto">
          <a:xfrm>
            <a:off x="3132138" y="393700"/>
            <a:ext cx="5326062" cy="215900"/>
          </a:xfrm>
          <a:prstGeom prst="rect">
            <a:avLst/>
          </a:prstGeom>
          <a:noFill/>
          <a:ln w="9525">
            <a:noFill/>
            <a:miter lim="800000"/>
            <a:headEnd/>
            <a:tailEnd/>
          </a:ln>
          <a:effectLst/>
        </p:spPr>
        <p:txBody>
          <a:bodyPr lIns="0" tIns="0" rIns="0" bIns="0" anchor="b">
            <a:spAutoFit/>
          </a:bodyPr>
          <a:lstStyle/>
          <a:p>
            <a:pPr lvl="4">
              <a:defRPr/>
            </a:pPr>
            <a:r>
              <a:rPr lang="en-GB" altLang="ko-KR" sz="1400" b="1" dirty="0">
                <a:ea typeface="굴림" charset="-127"/>
              </a:rPr>
              <a:t>doc.: IEEE -</a:t>
            </a:r>
            <a:r>
              <a:rPr lang="en-US" altLang="ko-KR" b="1" dirty="0" smtClean="0">
                <a:ea typeface="굴림" charset="-127"/>
              </a:rPr>
              <a:t>15-11-0675-01-0006</a:t>
            </a:r>
            <a:r>
              <a:rPr lang="en-US" altLang="ko-KR" dirty="0" smtClean="0">
                <a:ea typeface="굴림" charset="-127"/>
              </a:rPr>
              <a:t> </a:t>
            </a:r>
            <a:endParaRPr lang="en-GB" altLang="ko-KR"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lgn="l">
              <a:defRPr/>
            </a:pPr>
            <a:r>
              <a:rPr lang="en-GB">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l">
              <a:defRPr/>
            </a:pPr>
            <a:endParaRPr lang="en-GB">
              <a:ea typeface="+mn-ea"/>
            </a:endParaRPr>
          </a:p>
        </p:txBody>
      </p:sp>
    </p:spTree>
  </p:cSld>
  <p:clrMap bg1="lt1" tx1="dk1" bg2="lt2" tx2="dk2" accent1="accent1" accent2="accent2" accent3="accent3" accent4="accent4" accent5="accent5" accent6="accent6" hlink="hlink" folHlink="folHlink"/>
  <p:sldLayoutIdLst>
    <p:sldLayoutId id="2147483840" r:id="rId1"/>
    <p:sldLayoutId id="2147483839"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hhwang@etri.re.kr" TargetMode="External"/><Relationship Id="rId2" Type="http://schemas.openxmlformats.org/officeDocument/2006/relationships/hyperlink" Target="mailto:etwon@samsung.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170646"/>
          </a:xfrm>
          <a:prstGeom prst="rect">
            <a:avLst/>
          </a:prstGeom>
          <a:noFill/>
          <a:ln w="12700">
            <a:noFill/>
            <a:miter lim="800000"/>
            <a:headEnd type="none" w="sm" len="sm"/>
            <a:tailEnd type="none" w="sm" len="sm"/>
          </a:ln>
          <a:effectLst/>
        </p:spPr>
        <p:txBody>
          <a:bodyPr>
            <a:spAutoFit/>
          </a:bodyPr>
          <a:lstStyle/>
          <a:p>
            <a:pPr algn="ctr">
              <a:defRPr/>
            </a:pPr>
            <a:r>
              <a:rPr lang="en-GB"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GB" altLang="ko-KR" sz="1600" b="1" dirty="0">
              <a:solidFill>
                <a:schemeClr val="tx2"/>
              </a:solidFill>
              <a:ea typeface="굴림" charset="-127"/>
            </a:endParaRPr>
          </a:p>
          <a:p>
            <a:pPr algn="l">
              <a:defRPr/>
            </a:pP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Submission Title:</a:t>
            </a:r>
            <a:r>
              <a:rPr lang="en-GB" altLang="ko-KR" sz="1600" dirty="0">
                <a:solidFill>
                  <a:schemeClr val="tx2"/>
                </a:solidFill>
                <a:ea typeface="굴림" charset="-127"/>
              </a:rPr>
              <a:t> </a:t>
            </a:r>
            <a:r>
              <a:rPr lang="en-GB" altLang="ko-KR" sz="1600" dirty="0" smtClean="0">
                <a:solidFill>
                  <a:schemeClr val="tx2"/>
                </a:solidFill>
                <a:ea typeface="굴림" charset="-127"/>
              </a:rPr>
              <a:t>[Proposed Comment Resolutions for CID 35, 82, 177, 180, and 184]</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Date Submitted: </a:t>
            </a:r>
            <a:r>
              <a:rPr lang="en-GB" altLang="ko-KR" sz="1600" dirty="0" smtClean="0">
                <a:solidFill>
                  <a:schemeClr val="tx2"/>
                </a:solidFill>
                <a:ea typeface="굴림" charset="-127"/>
              </a:rPr>
              <a:t>[21 </a:t>
            </a:r>
            <a:r>
              <a:rPr lang="en-US" altLang="ko-KR" sz="1600" dirty="0" smtClean="0">
                <a:solidFill>
                  <a:schemeClr val="tx2"/>
                </a:solidFill>
                <a:ea typeface="굴림" charset="-127"/>
              </a:rPr>
              <a:t>Sep</a:t>
            </a:r>
            <a:r>
              <a:rPr lang="en-GB" altLang="ko-KR" sz="1600" dirty="0" smtClean="0">
                <a:solidFill>
                  <a:schemeClr val="tx2"/>
                </a:solidFill>
                <a:ea typeface="굴림" charset="-127"/>
              </a:rPr>
              <a:t> </a:t>
            </a:r>
            <a:r>
              <a:rPr lang="en-GB" altLang="ko-KR" sz="1600" dirty="0">
                <a:solidFill>
                  <a:schemeClr val="tx2"/>
                </a:solidFill>
                <a:ea typeface="굴림" charset="-127"/>
              </a:rPr>
              <a:t>2011]	</a:t>
            </a:r>
          </a:p>
          <a:p>
            <a:pPr algn="l">
              <a:defRPr/>
            </a:pPr>
            <a:r>
              <a:rPr lang="en-GB" altLang="ko-KR" sz="1600" b="1" dirty="0">
                <a:solidFill>
                  <a:schemeClr val="tx2"/>
                </a:solidFill>
                <a:ea typeface="굴림" charset="-127"/>
              </a:rPr>
              <a:t>Source:</a:t>
            </a:r>
            <a:r>
              <a:rPr lang="en-GB" altLang="ko-KR" sz="1600" dirty="0">
                <a:solidFill>
                  <a:schemeClr val="tx2"/>
                </a:solidFill>
                <a:ea typeface="굴림" charset="-127"/>
              </a:rPr>
              <a:t> [Seung-Hoon Park, </a:t>
            </a:r>
            <a:r>
              <a:rPr lang="en-GB" altLang="ko-KR" sz="1600" dirty="0" err="1" smtClean="0">
                <a:solidFill>
                  <a:schemeClr val="tx2"/>
                </a:solidFill>
                <a:ea typeface="굴림" charset="-127"/>
              </a:rPr>
              <a:t>Taehan</a:t>
            </a:r>
            <a:r>
              <a:rPr lang="en-GB" altLang="ko-KR" sz="1600" dirty="0" smtClean="0">
                <a:solidFill>
                  <a:schemeClr val="tx2"/>
                </a:solidFill>
                <a:ea typeface="굴림" charset="-127"/>
              </a:rPr>
              <a:t> </a:t>
            </a:r>
            <a:r>
              <a:rPr lang="en-GB" altLang="ko-KR" sz="1600" dirty="0" err="1">
                <a:solidFill>
                  <a:schemeClr val="tx2"/>
                </a:solidFill>
                <a:ea typeface="굴림" charset="-127"/>
              </a:rPr>
              <a:t>Bae</a:t>
            </a:r>
            <a:r>
              <a:rPr lang="en-GB" altLang="ko-KR" sz="1600" dirty="0">
                <a:solidFill>
                  <a:schemeClr val="tx2"/>
                </a:solidFill>
                <a:ea typeface="굴림" charset="-127"/>
              </a:rPr>
              <a:t>, </a:t>
            </a:r>
            <a:r>
              <a:rPr lang="en-GB" altLang="ko-KR" sz="1600" dirty="0" err="1" smtClean="0">
                <a:solidFill>
                  <a:schemeClr val="tx2"/>
                </a:solidFill>
                <a:ea typeface="굴림" charset="-127"/>
              </a:rPr>
              <a:t>Dr.Euntae</a:t>
            </a:r>
            <a:r>
              <a:rPr lang="en-GB" altLang="ko-KR" sz="1600" dirty="0" smtClean="0">
                <a:solidFill>
                  <a:schemeClr val="tx2"/>
                </a:solidFill>
                <a:ea typeface="굴림" charset="-127"/>
              </a:rPr>
              <a:t> </a:t>
            </a:r>
            <a:r>
              <a:rPr lang="en-GB" altLang="ko-KR" sz="1600" dirty="0">
                <a:solidFill>
                  <a:schemeClr val="tx2"/>
                </a:solidFill>
                <a:ea typeface="굴림" charset="-127"/>
              </a:rPr>
              <a:t>Won], Company [Samsung Electronics</a:t>
            </a:r>
            <a:r>
              <a:rPr lang="en-GB" altLang="ko-KR" sz="1600" baseline="30000" dirty="0">
                <a:solidFill>
                  <a:schemeClr val="tx2"/>
                </a:solidFill>
                <a:ea typeface="굴림" charset="-127"/>
              </a:rPr>
              <a:t>1</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[Jung-</a:t>
            </a:r>
            <a:r>
              <a:rPr lang="en-GB" altLang="ko-KR" sz="1600" dirty="0" err="1">
                <a:solidFill>
                  <a:schemeClr val="tx2"/>
                </a:solidFill>
                <a:ea typeface="굴림" charset="-127"/>
              </a:rPr>
              <a:t>hwan</a:t>
            </a:r>
            <a:r>
              <a:rPr lang="en-GB" altLang="ko-KR" sz="1600" dirty="0">
                <a:solidFill>
                  <a:schemeClr val="tx2"/>
                </a:solidFill>
                <a:ea typeface="굴림" charset="-127"/>
              </a:rPr>
              <a:t> Hwang, Sung-</a:t>
            </a:r>
            <a:r>
              <a:rPr lang="en-GB" altLang="ko-KR" sz="1600" dirty="0" err="1">
                <a:solidFill>
                  <a:schemeClr val="tx2"/>
                </a:solidFill>
                <a:ea typeface="굴림" charset="-127"/>
              </a:rPr>
              <a:t>weon</a:t>
            </a:r>
            <a:r>
              <a:rPr lang="en-GB" altLang="ko-KR" sz="1600" dirty="0">
                <a:solidFill>
                  <a:schemeClr val="tx2"/>
                </a:solidFill>
                <a:ea typeface="굴림" charset="-127"/>
              </a:rPr>
              <a:t> Kang], Company [ETRI</a:t>
            </a:r>
            <a:r>
              <a:rPr lang="en-GB" altLang="ko-KR" sz="1600" baseline="30000" dirty="0">
                <a:solidFill>
                  <a:schemeClr val="tx2"/>
                </a:solidFill>
                <a:ea typeface="굴림" charset="-127"/>
              </a:rPr>
              <a:t>2</a:t>
            </a:r>
            <a:r>
              <a:rPr lang="en-GB" altLang="ko-KR" sz="1600" dirty="0">
                <a:solidFill>
                  <a:schemeClr val="tx2"/>
                </a:solidFill>
                <a:ea typeface="굴림" charset="-127"/>
              </a:rPr>
              <a:t>]</a:t>
            </a:r>
          </a:p>
          <a:p>
            <a:pPr algn="l">
              <a:defRPr/>
            </a:pPr>
            <a:r>
              <a:rPr lang="en-GB" altLang="ko-KR" sz="1600" dirty="0">
                <a:solidFill>
                  <a:schemeClr val="tx2"/>
                </a:solidFill>
                <a:ea typeface="굴림" charset="-127"/>
              </a:rPr>
              <a:t>Address [416, Maetan-3Dong, </a:t>
            </a:r>
            <a:r>
              <a:rPr lang="en-GB" altLang="ko-KR" sz="1600" dirty="0" err="1">
                <a:solidFill>
                  <a:schemeClr val="tx2"/>
                </a:solidFill>
                <a:ea typeface="굴림" charset="-127"/>
              </a:rPr>
              <a:t>Yeongtong-Gu</a:t>
            </a:r>
            <a:r>
              <a:rPr lang="en-GB" altLang="ko-KR" sz="1600" dirty="0">
                <a:solidFill>
                  <a:schemeClr val="tx2"/>
                </a:solidFill>
                <a:ea typeface="굴림" charset="-127"/>
              </a:rPr>
              <a:t>, Suwon-Si, </a:t>
            </a:r>
            <a:r>
              <a:rPr lang="en-GB" altLang="ko-KR" sz="1600" dirty="0" err="1">
                <a:solidFill>
                  <a:schemeClr val="tx2"/>
                </a:solidFill>
                <a:ea typeface="굴림" charset="-127"/>
              </a:rPr>
              <a:t>Gyeonggi</a:t>
            </a:r>
            <a:r>
              <a:rPr lang="en-GB" altLang="ko-KR" sz="1600" dirty="0">
                <a:solidFill>
                  <a:schemeClr val="tx2"/>
                </a:solidFill>
                <a:ea typeface="굴림" charset="-127"/>
              </a:rPr>
              <a:t>-Do, 443-742, Korea]</a:t>
            </a:r>
          </a:p>
          <a:p>
            <a:pPr algn="l">
              <a:defRPr/>
            </a:pPr>
            <a:r>
              <a:rPr lang="en-GB" altLang="ko-KR" sz="1600" dirty="0">
                <a:solidFill>
                  <a:schemeClr val="tx2"/>
                </a:solidFill>
                <a:ea typeface="굴림" charset="-127"/>
              </a:rPr>
              <a:t>Voice:[+82-10-9349-9845], FAX: </a:t>
            </a:r>
            <a:r>
              <a:rPr lang="en-GB" altLang="ko-KR" sz="1600" dirty="0">
                <a:solidFill>
                  <a:srgbClr val="0D0D0D"/>
                </a:solidFill>
                <a:ea typeface="굴림" charset="-127"/>
              </a:rPr>
              <a:t>[+82-31-279-2441</a:t>
            </a:r>
            <a:r>
              <a:rPr lang="en-GB" altLang="ko-KR" sz="1600" dirty="0">
                <a:solidFill>
                  <a:schemeClr val="tx2"/>
                </a:solidFill>
                <a:ea typeface="굴림" charset="-127"/>
              </a:rPr>
              <a:t>], E-Mail:[shannon.park@samsung.com]</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{416, Maetan-3dong, </a:t>
            </a:r>
            <a:r>
              <a:rPr lang="en-US" altLang="ko-KR" sz="1000" dirty="0" err="1">
                <a:solidFill>
                  <a:srgbClr val="000000"/>
                </a:solidFill>
                <a:ea typeface="Arial Unicode MS" pitchFamily="50" charset="-127"/>
                <a:cs typeface="Arial Unicode MS" pitchFamily="50" charset="-127"/>
              </a:rPr>
              <a:t>Yeongtong-gu</a:t>
            </a:r>
            <a:r>
              <a:rPr lang="en-US" altLang="ko-KR" sz="1000" dirty="0">
                <a:solidFill>
                  <a:srgbClr val="000000"/>
                </a:solidFill>
                <a:ea typeface="Arial Unicode MS" pitchFamily="50" charset="-127"/>
                <a:cs typeface="Arial Unicode MS" pitchFamily="50" charset="-127"/>
              </a:rPr>
              <a:t>, Suwon-</a:t>
            </a:r>
            <a:r>
              <a:rPr lang="en-US" altLang="ko-KR" sz="1000" dirty="0" err="1">
                <a:solidFill>
                  <a:srgbClr val="000000"/>
                </a:solidFill>
                <a:ea typeface="Arial Unicode MS" pitchFamily="50" charset="-127"/>
                <a:cs typeface="Arial Unicode MS" pitchFamily="50" charset="-127"/>
              </a:rPr>
              <a:t>si</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Gyeonggi</a:t>
            </a:r>
            <a:r>
              <a:rPr lang="en-US" altLang="ko-KR" sz="1000" dirty="0">
                <a:solidFill>
                  <a:srgbClr val="000000"/>
                </a:solidFill>
                <a:ea typeface="Arial Unicode MS" pitchFamily="50" charset="-127"/>
                <a:cs typeface="Arial Unicode MS" pitchFamily="50" charset="-127"/>
              </a:rPr>
              <a:t>-do, 443-742, South Korea}{+82-31-279-4960}{ </a:t>
            </a:r>
            <a:r>
              <a:rPr lang="en-US" altLang="ko-KR" sz="1000" dirty="0">
                <a:solidFill>
                  <a:srgbClr val="000000"/>
                </a:solidFill>
                <a:ea typeface="Arial Unicode MS" pitchFamily="50" charset="-127"/>
                <a:cs typeface="Arial Unicode MS" pitchFamily="50" charset="-127"/>
                <a:hlinkClick r:id="rId2"/>
              </a:rPr>
              <a:t>etwon@samsung.com</a:t>
            </a:r>
            <a:r>
              <a:rPr lang="en-US" altLang="ko-KR" sz="1000" dirty="0">
                <a:solidFill>
                  <a:srgbClr val="000000"/>
                </a:solidFill>
                <a:ea typeface="Arial Unicode MS" pitchFamily="50" charset="-127"/>
                <a:cs typeface="Arial Unicode MS" pitchFamily="50" charset="-127"/>
              </a:rPr>
              <a:t> }</a:t>
            </a:r>
          </a:p>
          <a:p>
            <a:pPr algn="l" eaLnBrk="1" hangingPunct="1">
              <a:buFontTx/>
              <a:buAutoNum type="arabicParenBoth"/>
              <a:defRPr/>
            </a:pPr>
            <a:r>
              <a:rPr lang="en-US" altLang="ko-KR" sz="1000" dirty="0">
                <a:solidFill>
                  <a:srgbClr val="000000"/>
                </a:solidFill>
                <a:ea typeface="Arial Unicode MS" pitchFamily="50" charset="-127"/>
                <a:cs typeface="Arial Unicode MS" pitchFamily="50" charset="-127"/>
              </a:rPr>
              <a:t>{138 </a:t>
            </a:r>
            <a:r>
              <a:rPr lang="en-US" altLang="ko-KR" sz="1000" dirty="0" err="1">
                <a:solidFill>
                  <a:srgbClr val="000000"/>
                </a:solidFill>
                <a:ea typeface="Arial Unicode MS" pitchFamily="50" charset="-127"/>
                <a:cs typeface="Arial Unicode MS" pitchFamily="50" charset="-127"/>
              </a:rPr>
              <a:t>Gajeong-ro</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Yuseong-gu</a:t>
            </a:r>
            <a:r>
              <a:rPr lang="en-US" altLang="ko-KR" sz="1000" dirty="0">
                <a:solidFill>
                  <a:srgbClr val="000000"/>
                </a:solidFill>
                <a:ea typeface="Arial Unicode MS" pitchFamily="50" charset="-127"/>
                <a:cs typeface="Arial Unicode MS" pitchFamily="50" charset="-127"/>
              </a:rPr>
              <a:t>, </a:t>
            </a:r>
            <a:r>
              <a:rPr lang="en-US" altLang="ko-KR" sz="1000" dirty="0" err="1">
                <a:solidFill>
                  <a:srgbClr val="000000"/>
                </a:solidFill>
                <a:ea typeface="Arial Unicode MS" pitchFamily="50" charset="-127"/>
                <a:cs typeface="Arial Unicode MS" pitchFamily="50" charset="-127"/>
              </a:rPr>
              <a:t>Deajeon</a:t>
            </a:r>
            <a:r>
              <a:rPr lang="en-US" altLang="ko-KR" sz="1000" dirty="0">
                <a:solidFill>
                  <a:srgbClr val="000000"/>
                </a:solidFill>
                <a:ea typeface="Arial Unicode MS" pitchFamily="50" charset="-127"/>
                <a:cs typeface="Arial Unicode MS" pitchFamily="50" charset="-127"/>
              </a:rPr>
              <a:t>, 305-700, South Korea} {+82-42-860-5625}{ </a:t>
            </a:r>
            <a:r>
              <a:rPr lang="en-US" altLang="ko-KR" sz="1000" dirty="0">
                <a:solidFill>
                  <a:srgbClr val="000000"/>
                </a:solidFill>
                <a:ea typeface="Arial Unicode MS" pitchFamily="50" charset="-127"/>
                <a:cs typeface="Arial Unicode MS" pitchFamily="50" charset="-127"/>
                <a:hlinkClick r:id="rId3"/>
              </a:rPr>
              <a:t>jhhwang@etri.re.kr</a:t>
            </a:r>
            <a:r>
              <a:rPr lang="en-US" altLang="ko-KR" sz="1000" dirty="0">
                <a:solidFill>
                  <a:srgbClr val="000000"/>
                </a:solidFill>
                <a:ea typeface="Arial Unicode MS" pitchFamily="50" charset="-127"/>
                <a:cs typeface="Arial Unicode MS" pitchFamily="50" charset="-127"/>
              </a:rPr>
              <a:t> }</a:t>
            </a:r>
            <a:r>
              <a:rPr lang="en-GB" altLang="ko-KR" sz="1600" dirty="0">
                <a:solidFill>
                  <a:schemeClr val="tx2"/>
                </a:solidFill>
                <a:ea typeface="굴림" charset="-127"/>
              </a:rPr>
              <a:t>	</a:t>
            </a:r>
          </a:p>
          <a:p>
            <a:pPr algn="l">
              <a:spcBef>
                <a:spcPts val="600"/>
              </a:spcBef>
              <a:spcAft>
                <a:spcPts val="600"/>
              </a:spcAft>
              <a:defRPr/>
            </a:pPr>
            <a:r>
              <a:rPr lang="en-GB" altLang="ko-KR" sz="1600" b="1" dirty="0">
                <a:solidFill>
                  <a:schemeClr val="tx2"/>
                </a:solidFill>
                <a:ea typeface="굴림" charset="-127"/>
              </a:rPr>
              <a:t>Re: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Response to IEEE 802.15.6 Sponsor Ballot 1 Comments</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smtClean="0">
                <a:solidFill>
                  <a:schemeClr val="tx2"/>
                </a:solidFill>
                <a:ea typeface="굴림" charset="-127"/>
              </a:rPr>
              <a:t>Abstract</a:t>
            </a:r>
            <a:r>
              <a:rPr lang="en-GB" altLang="ko-KR" sz="1600" b="1" dirty="0">
                <a:solidFill>
                  <a:schemeClr val="tx2"/>
                </a:solidFill>
                <a:ea typeface="굴림" charset="-127"/>
              </a:rPr>
              <a:t>:</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US" altLang="ko-KR" sz="1600" dirty="0">
                <a:solidFill>
                  <a:schemeClr val="tx2"/>
                </a:solidFill>
              </a:rPr>
              <a:t>This document proposes several resolutions for Clause </a:t>
            </a:r>
            <a:r>
              <a:rPr lang="en-US" altLang="ko-KR" sz="1600" dirty="0" smtClean="0">
                <a:solidFill>
                  <a:schemeClr val="tx2"/>
                </a:solidFill>
              </a:rPr>
              <a:t>11 </a:t>
            </a:r>
            <a:r>
              <a:rPr lang="en-US" altLang="ko-KR" sz="1600" dirty="0">
                <a:solidFill>
                  <a:schemeClr val="tx2"/>
                </a:solidFill>
              </a:rPr>
              <a:t>of Sponsor Ballot 1</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spcBef>
                <a:spcPts val="600"/>
              </a:spcBef>
              <a:spcAft>
                <a:spcPts val="600"/>
              </a:spcAft>
              <a:defRPr/>
            </a:pPr>
            <a:r>
              <a:rPr lang="en-GB" altLang="ko-KR" sz="1600" b="1" dirty="0">
                <a:solidFill>
                  <a:schemeClr val="tx2"/>
                </a:solidFill>
                <a:ea typeface="굴림" charset="-127"/>
              </a:rPr>
              <a:t>Purpose:</a:t>
            </a:r>
            <a:r>
              <a:rPr lang="en-GB" altLang="ko-KR" sz="1600" dirty="0">
                <a:solidFill>
                  <a:schemeClr val="tx2"/>
                </a:solidFill>
                <a:ea typeface="굴림" charset="-127"/>
              </a:rPr>
              <a:t>	</a:t>
            </a:r>
            <a:r>
              <a:rPr lang="en-GB" altLang="ko-KR" sz="1600" dirty="0" smtClean="0">
                <a:solidFill>
                  <a:schemeClr val="tx2"/>
                </a:solidFill>
                <a:ea typeface="굴림" charset="-127"/>
              </a:rPr>
              <a:t>[</a:t>
            </a:r>
            <a:r>
              <a:rPr lang="en-GB" altLang="ko-KR" sz="1600" dirty="0"/>
              <a:t>For discussion by IEEE 802.15 TG6</a:t>
            </a:r>
            <a:r>
              <a:rPr lang="en-GB" altLang="ko-KR" sz="1600" dirty="0" smtClean="0">
                <a:solidFill>
                  <a:schemeClr val="tx2"/>
                </a:solidFill>
                <a:ea typeface="굴림" charset="-127"/>
              </a:rPr>
              <a:t>]</a:t>
            </a:r>
            <a:endParaRPr lang="en-GB" altLang="ko-KR" sz="1600" dirty="0">
              <a:solidFill>
                <a:schemeClr val="tx2"/>
              </a:solidFill>
              <a:ea typeface="굴림" charset="-127"/>
            </a:endParaRPr>
          </a:p>
          <a:p>
            <a:pPr algn="l">
              <a:defRPr/>
            </a:pPr>
            <a:r>
              <a:rPr lang="en-GB" altLang="ko-KR" sz="1600" b="1" dirty="0">
                <a:solidFill>
                  <a:schemeClr val="tx2"/>
                </a:solidFill>
                <a:ea typeface="굴림" charset="-127"/>
              </a:rPr>
              <a:t>Notice:</a:t>
            </a:r>
            <a:r>
              <a:rPr lang="en-GB"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defRPr/>
            </a:pPr>
            <a:r>
              <a:rPr lang="en-GB" altLang="ko-KR" sz="1600" b="1" dirty="0">
                <a:solidFill>
                  <a:schemeClr val="tx2"/>
                </a:solidFill>
                <a:ea typeface="굴림" charset="-127"/>
              </a:rPr>
              <a:t>Release:</a:t>
            </a:r>
            <a:r>
              <a:rPr lang="en-GB"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14339"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14340" name="슬라이드 번호 개체 틀 5"/>
          <p:cNvSpPr>
            <a:spLocks noGrp="1"/>
          </p:cNvSpPr>
          <p:nvPr>
            <p:ph type="sldNum" sz="quarter" idx="12"/>
          </p:nvPr>
        </p:nvSpPr>
        <p:spPr>
          <a:noFill/>
        </p:spPr>
        <p:txBody>
          <a:bodyPr/>
          <a:lstStyle/>
          <a:p>
            <a:r>
              <a:rPr lang="en-GB" altLang="ko-KR" smtClean="0">
                <a:ea typeface="굴림" pitchFamily="50" charset="-127"/>
              </a:rPr>
              <a:t>Slide </a:t>
            </a:r>
            <a:fld id="{BA002AC1-A307-4020-B337-7D1822B85C97}" type="slidenum">
              <a:rPr lang="en-GB" altLang="ko-KR" smtClean="0">
                <a:ea typeface="굴림" pitchFamily="50" charset="-127"/>
              </a:rPr>
              <a:pPr/>
              <a:t>1</a:t>
            </a:fld>
            <a:endParaRPr lang="en-GB" altLang="ko-KR" smtClean="0">
              <a:ea typeface="굴림" pitchFamily="50" charset="-127"/>
            </a:endParaRPr>
          </a:p>
        </p:txBody>
      </p:sp>
      <p:sp>
        <p:nvSpPr>
          <p:cNvPr id="14341"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11266" name="Rectangle 2"/>
          <p:cNvSpPr>
            <a:spLocks noGrp="1" noChangeArrowheads="1"/>
          </p:cNvSpPr>
          <p:nvPr>
            <p:ph type="body" idx="1"/>
          </p:nvPr>
        </p:nvSpPr>
        <p:spPr>
          <a:xfrm>
            <a:off x="222885" y="1419977"/>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The </a:t>
            </a:r>
            <a:r>
              <a:rPr lang="en-US" altLang="ko-KR" sz="2400" dirty="0">
                <a:solidFill>
                  <a:srgbClr val="000000"/>
                </a:solidFill>
                <a:latin typeface="georgia" pitchFamily="18" charset="0"/>
                <a:ea typeface="굴림" pitchFamily="50" charset="-127"/>
              </a:rPr>
              <a:t>term "radiation power" is expressed as </a:t>
            </a:r>
            <a:r>
              <a:rPr lang="en-US" altLang="ko-KR" sz="2400" dirty="0" err="1">
                <a:solidFill>
                  <a:srgbClr val="000000"/>
                </a:solidFill>
                <a:latin typeface="georgia" pitchFamily="18" charset="0"/>
                <a:ea typeface="굴림" pitchFamily="50" charset="-127"/>
              </a:rPr>
              <a:t>dBm</a:t>
            </a:r>
            <a:r>
              <a:rPr lang="en-US" altLang="ko-KR" sz="2400" dirty="0">
                <a:solidFill>
                  <a:srgbClr val="000000"/>
                </a:solidFill>
                <a:latin typeface="georgia" pitchFamily="18" charset="0"/>
                <a:ea typeface="굴림" pitchFamily="50" charset="-127"/>
              </a:rPr>
              <a:t> without any sort of typical suffix (for radiated power) such as ERP, EIRP or TRP</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1400" dirty="0" smtClean="0">
                <a:solidFill>
                  <a:srgbClr val="FF0000"/>
                </a:solidFill>
                <a:latin typeface="georgia" pitchFamily="18" charset="0"/>
                <a:ea typeface="굴림" pitchFamily="50" charset="-127"/>
              </a:rPr>
              <a:t>Please </a:t>
            </a:r>
            <a:r>
              <a:rPr lang="en-US" altLang="ko-KR" sz="1400" dirty="0">
                <a:solidFill>
                  <a:srgbClr val="FF0000"/>
                </a:solidFill>
                <a:latin typeface="georgia" pitchFamily="18" charset="0"/>
                <a:ea typeface="굴림" pitchFamily="50" charset="-127"/>
              </a:rPr>
              <a:t>add additional language to clarify the meaning of "radiation power" </a:t>
            </a:r>
            <a:r>
              <a:rPr lang="en-US" altLang="ko-KR" sz="1400" dirty="0">
                <a:solidFill>
                  <a:srgbClr val="000000"/>
                </a:solidFill>
                <a:latin typeface="georgia" pitchFamily="18" charset="0"/>
                <a:ea typeface="굴림" pitchFamily="50" charset="-127"/>
              </a:rPr>
              <a:t>and how it is to be measured in HBC applications.  How is load impedance factored into radiation power measurements?  What is the influence of electrode size and distance from the skin?  Do HBC radiation power measurements incorporate a body phantom as required for the </a:t>
            </a:r>
            <a:r>
              <a:rPr lang="en-US" altLang="ko-KR" sz="1400" dirty="0" err="1">
                <a:solidFill>
                  <a:srgbClr val="000000"/>
                </a:solidFill>
                <a:latin typeface="georgia" pitchFamily="18" charset="0"/>
                <a:ea typeface="굴림" pitchFamily="50" charset="-127"/>
              </a:rPr>
              <a:t>MedRadio</a:t>
            </a:r>
            <a:r>
              <a:rPr lang="en-US" altLang="ko-KR" sz="1400" dirty="0">
                <a:solidFill>
                  <a:srgbClr val="000000"/>
                </a:solidFill>
                <a:latin typeface="georgia" pitchFamily="18" charset="0"/>
                <a:ea typeface="굴림" pitchFamily="50" charset="-127"/>
              </a:rPr>
              <a:t> service?  What is the field intensity in the area of implantation (that can potentially interfere with medical devices such as pacemakers, implantable </a:t>
            </a:r>
            <a:r>
              <a:rPr lang="en-US" altLang="ko-KR" sz="1400" dirty="0" err="1">
                <a:solidFill>
                  <a:srgbClr val="000000"/>
                </a:solidFill>
                <a:latin typeface="georgia" pitchFamily="18" charset="0"/>
                <a:ea typeface="굴림" pitchFamily="50" charset="-127"/>
              </a:rPr>
              <a:t>cardioverter</a:t>
            </a:r>
            <a:r>
              <a:rPr lang="en-US" altLang="ko-KR" sz="1400" dirty="0">
                <a:solidFill>
                  <a:srgbClr val="000000"/>
                </a:solidFill>
                <a:latin typeface="georgia" pitchFamily="18" charset="0"/>
                <a:ea typeface="굴림" pitchFamily="50" charset="-127"/>
              </a:rPr>
              <a:t> defibrillators, and </a:t>
            </a:r>
            <a:r>
              <a:rPr lang="en-US" altLang="ko-KR" sz="1400" dirty="0" err="1">
                <a:solidFill>
                  <a:srgbClr val="000000"/>
                </a:solidFill>
                <a:latin typeface="georgia" pitchFamily="18" charset="0"/>
                <a:ea typeface="굴림" pitchFamily="50" charset="-127"/>
              </a:rPr>
              <a:t>insertable</a:t>
            </a:r>
            <a:r>
              <a:rPr lang="en-US" altLang="ko-KR" sz="1400" dirty="0">
                <a:solidFill>
                  <a:srgbClr val="000000"/>
                </a:solidFill>
                <a:latin typeface="georgia" pitchFamily="18" charset="0"/>
                <a:ea typeface="굴림" pitchFamily="50" charset="-127"/>
              </a:rPr>
              <a:t> cardiac monitors)?  From slide 16 in IEEE 802.15-10-0318-00-0006 it appears that radiation power is measured without a load (i.e., the nearby skin) at a distance of 3 meters?  Is radiation power measured with a tone (CW carrier) or a modulated carrier</a:t>
            </a:r>
            <a:r>
              <a:rPr lang="en-US" altLang="ko-KR" sz="1400" dirty="0" smtClean="0">
                <a:solidFill>
                  <a:srgbClr val="000000"/>
                </a:solidFill>
                <a:latin typeface="georgia" pitchFamily="18" charset="0"/>
                <a:ea typeface="굴림" pitchFamily="50" charset="-127"/>
              </a:rPr>
              <a:t>?</a:t>
            </a:r>
            <a:endParaRPr lang="en-US" altLang="ko-KR" sz="1400" dirty="0" smtClean="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r>
              <a:rPr lang="en-US" altLang="ko-KR" sz="2400" dirty="0" smtClean="0">
                <a:solidFill>
                  <a:srgbClr val="000000"/>
                </a:solidFill>
                <a:latin typeface="georgia" pitchFamily="18" charset="0"/>
                <a:ea typeface="굴림" pitchFamily="50" charset="-127"/>
              </a:rPr>
              <a:t>.</a:t>
            </a: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term “radiation power” means EIRP that is radiated from an electrode.</a:t>
            </a:r>
          </a:p>
          <a:p>
            <a:pPr marL="0" lvl="1" indent="0">
              <a:lnSpc>
                <a:spcPct val="95000"/>
              </a:lnSpc>
              <a:spcBef>
                <a:spcPct val="0"/>
              </a:spcBef>
              <a:buClr>
                <a:srgbClr val="000000"/>
              </a:buClr>
              <a:buFontTx/>
              <a:buChar char="-"/>
            </a:pPr>
            <a:r>
              <a:rPr lang="en-US" altLang="ko-KR" sz="1800" dirty="0" smtClean="0">
                <a:solidFill>
                  <a:srgbClr val="000000"/>
                </a:solidFill>
                <a:latin typeface="georgia" pitchFamily="18" charset="0"/>
                <a:ea typeface="굴림" pitchFamily="50" charset="-127"/>
              </a:rPr>
              <a:t> The radiation power was measured in the air at a distance 3 meters away from an electrode, and then transformed into power of a modulated signal. </a:t>
            </a:r>
            <a:endParaRPr lang="en-US" altLang="ko-KR" sz="1800" dirty="0" smtClean="0">
              <a:ea typeface="굴림" pitchFamily="50" charset="-127"/>
            </a:endParaRPr>
          </a:p>
          <a:p>
            <a:pPr marL="411480" lvl="1" indent="-308610">
              <a:lnSpc>
                <a:spcPct val="95000"/>
              </a:lnSpc>
              <a:spcBef>
                <a:spcPct val="0"/>
              </a:spcBef>
              <a:buClr>
                <a:srgbClr val="000000"/>
              </a:buClr>
              <a:buFontTx/>
              <a:buChar char="•"/>
            </a:pPr>
            <a:endParaRPr lang="en-US" altLang="ko-KR"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222885" y="73383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CID-180</a:t>
            </a:r>
          </a:p>
        </p:txBody>
      </p:sp>
      <p:sp>
        <p:nvSpPr>
          <p:cNvPr id="9" name="Rectangle 2"/>
          <p:cNvSpPr txBox="1">
            <a:spLocks noChangeArrowheads="1"/>
          </p:cNvSpPr>
          <p:nvPr/>
        </p:nvSpPr>
        <p:spPr bwMode="auto">
          <a:xfrm>
            <a:off x="210027" y="1641635"/>
            <a:ext cx="8696801" cy="492775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411480" lvl="1" indent="-308610" algn="l" defTabSz="822960" eaLnBrk="1" hangingPunct="1">
              <a:lnSpc>
                <a:spcPct val="95000"/>
              </a:lnSpc>
              <a:buClr>
                <a:srgbClr val="000000"/>
              </a:buClr>
              <a:buFontTx/>
              <a:buChar char="•"/>
            </a:pPr>
            <a:r>
              <a:rPr lang="en-US" altLang="ko-KR" sz="2400" kern="0" dirty="0">
                <a:solidFill>
                  <a:srgbClr val="000000"/>
                </a:solidFill>
                <a:latin typeface="georgia" pitchFamily="18" charset="0"/>
              </a:rPr>
              <a:t>Proposed Resolution</a:t>
            </a:r>
            <a:endParaRPr lang="en-US" altLang="ko-KR" sz="2500" kern="0" dirty="0">
              <a:latin typeface="+mn-lt"/>
            </a:endParaRPr>
          </a:p>
          <a:p>
            <a:pPr algn="l" defTabSz="822960" eaLnBrk="1" hangingPunct="1">
              <a:lnSpc>
                <a:spcPct val="95000"/>
              </a:lnSpc>
            </a:pPr>
            <a:r>
              <a:rPr lang="en-US" altLang="ko-KR" sz="2400" dirty="0">
                <a:solidFill>
                  <a:srgbClr val="000000"/>
                </a:solidFill>
                <a:latin typeface="georgia" pitchFamily="18" charset="0"/>
              </a:rPr>
              <a:t>To clarify meaning of the radiation power</a:t>
            </a:r>
            <a:r>
              <a:rPr lang="en-US" altLang="ko-KR" sz="2400" dirty="0" smtClean="0">
                <a:solidFill>
                  <a:srgbClr val="000000"/>
                </a:solidFill>
                <a:latin typeface="georgia" pitchFamily="18" charset="0"/>
              </a:rPr>
              <a:t>,</a:t>
            </a:r>
          </a:p>
          <a:p>
            <a:pPr algn="l" defTabSz="822960" eaLnBrk="1" hangingPunct="1">
              <a:lnSpc>
                <a:spcPct val="95000"/>
              </a:lnSpc>
            </a:pPr>
            <a:endParaRPr lang="en-US" altLang="ko-KR" sz="2400" dirty="0">
              <a:solidFill>
                <a:srgbClr val="000000"/>
              </a:solidFill>
              <a:latin typeface="georgia" pitchFamily="18" charset="0"/>
            </a:endParaRPr>
          </a:p>
          <a:p>
            <a:pPr algn="l" defTabSz="822960" eaLnBrk="1" hangingPunct="1">
              <a:lnSpc>
                <a:spcPct val="95000"/>
              </a:lnSpc>
            </a:pPr>
            <a:r>
              <a:rPr lang="en-US" altLang="ko-KR" sz="2400" dirty="0">
                <a:solidFill>
                  <a:srgbClr val="000000"/>
                </a:solidFill>
                <a:latin typeface="georgia" pitchFamily="18" charset="0"/>
              </a:rPr>
              <a:t>replace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as~~" </a:t>
            </a:r>
            <a:endParaRPr lang="en-US" altLang="ko-KR" sz="2400" dirty="0" smtClean="0">
              <a:solidFill>
                <a:srgbClr val="000000"/>
              </a:solidFill>
              <a:latin typeface="georgia" pitchFamily="18" charset="0"/>
            </a:endParaRPr>
          </a:p>
          <a:p>
            <a:pPr algn="l" defTabSz="822960" eaLnBrk="1" hangingPunct="1">
              <a:lnSpc>
                <a:spcPct val="95000"/>
              </a:lnSpc>
            </a:pPr>
            <a:endParaRPr lang="en-US" altLang="ko-KR" sz="2400" dirty="0">
              <a:solidFill>
                <a:srgbClr val="000000"/>
              </a:solidFill>
              <a:latin typeface="georgia" pitchFamily="18" charset="0"/>
            </a:endParaRPr>
          </a:p>
          <a:p>
            <a:pPr lvl="0" algn="l">
              <a:lnSpc>
                <a:spcPct val="95000"/>
              </a:lnSpc>
            </a:pPr>
            <a:r>
              <a:rPr lang="en-US" altLang="ko-KR" sz="2400" dirty="0">
                <a:solidFill>
                  <a:srgbClr val="000000"/>
                </a:solidFill>
                <a:latin typeface="georgia" pitchFamily="18" charset="0"/>
              </a:rPr>
              <a:t>to "The radiation power from the human body shall be less than -36 </a:t>
            </a:r>
            <a:r>
              <a:rPr lang="en-US" altLang="ko-KR" sz="2400" dirty="0" err="1">
                <a:solidFill>
                  <a:srgbClr val="000000"/>
                </a:solidFill>
                <a:latin typeface="georgia" pitchFamily="18" charset="0"/>
              </a:rPr>
              <a:t>dbm</a:t>
            </a:r>
            <a:r>
              <a:rPr lang="en-US" altLang="ko-KR" sz="2400" dirty="0">
                <a:solidFill>
                  <a:srgbClr val="000000"/>
                </a:solidFill>
                <a:latin typeface="georgia" pitchFamily="18" charset="0"/>
              </a:rPr>
              <a:t> </a:t>
            </a:r>
            <a:r>
              <a:rPr lang="en-US" altLang="ko-KR" sz="2400" dirty="0">
                <a:solidFill>
                  <a:srgbClr val="FF0000"/>
                </a:solidFill>
                <a:latin typeface="georgia" pitchFamily="18" charset="0"/>
              </a:rPr>
              <a:t>EIRP</a:t>
            </a:r>
            <a:r>
              <a:rPr lang="en-US" altLang="ko-KR" sz="2400" dirty="0">
                <a:solidFill>
                  <a:srgbClr val="000000"/>
                </a:solidFill>
                <a:latin typeface="georgia" pitchFamily="18" charset="0"/>
              </a:rPr>
              <a:t> as~~"</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CID-184</a:t>
            </a:r>
          </a:p>
        </p:txBody>
      </p:sp>
      <p:sp>
        <p:nvSpPr>
          <p:cNvPr id="1331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mj-lt"/>
                <a:ea typeface="+mj-ea"/>
              </a:rPr>
              <a:t>Comment</a:t>
            </a:r>
            <a:r>
              <a:rPr lang="en-US" altLang="ko-KR" sz="2400" dirty="0" smtClean="0">
                <a:solidFill>
                  <a:srgbClr val="000000"/>
                </a:solidFill>
                <a:latin typeface="+mj-lt"/>
                <a:ea typeface="+mj-ea"/>
              </a:rPr>
              <a:t>:</a:t>
            </a:r>
          </a:p>
          <a:p>
            <a:pPr marL="0" lvl="1" indent="0">
              <a:lnSpc>
                <a:spcPct val="95000"/>
              </a:lnSpc>
              <a:spcBef>
                <a:spcPct val="0"/>
              </a:spcBef>
              <a:buClr>
                <a:srgbClr val="000000"/>
              </a:buClr>
              <a:buNone/>
            </a:pPr>
            <a:r>
              <a:rPr lang="en-US" altLang="ko-KR" sz="2000" dirty="0" smtClean="0">
                <a:latin typeface="+mj-lt"/>
                <a:ea typeface="+mj-ea"/>
              </a:rPr>
              <a:t>“Current radio specification for HBC PHY only specify receiver sensitivity requirements; which is not adequate to guarantee a receiver quality as mentioned in Section 1.2 of the draft related to the reliability, co-existence  and </a:t>
            </a:r>
            <a:r>
              <a:rPr lang="en-US" altLang="ko-KR" sz="2000" dirty="0" err="1" smtClean="0">
                <a:latin typeface="+mj-lt"/>
                <a:ea typeface="+mj-ea"/>
              </a:rPr>
              <a:t>QoS</a:t>
            </a:r>
            <a:r>
              <a:rPr lang="en-US" altLang="ko-KR" sz="2000" dirty="0" smtClean="0">
                <a:latin typeface="+mj-lt"/>
                <a:ea typeface="+mj-ea"/>
              </a:rPr>
              <a:t> of devices used in or around a body”</a:t>
            </a: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Commenter’s Resolution: </a:t>
            </a:r>
          </a:p>
          <a:p>
            <a:pPr marL="0" lvl="1" indent="0">
              <a:lnSpc>
                <a:spcPct val="95000"/>
              </a:lnSpc>
              <a:spcBef>
                <a:spcPct val="0"/>
              </a:spcBef>
              <a:buClr>
                <a:srgbClr val="000000"/>
              </a:buClr>
              <a:buNone/>
            </a:pPr>
            <a:r>
              <a:rPr lang="en-US" altLang="ko-KR" sz="2000" dirty="0" smtClean="0">
                <a:latin typeface="+mj-lt"/>
                <a:ea typeface="+mj-ea"/>
              </a:rPr>
              <a:t>“Enhance radio specifications by including Rx specifications for adjacent/alternate channel rejection, blocking , </a:t>
            </a:r>
            <a:r>
              <a:rPr lang="en-US" altLang="ko-KR" sz="2000" dirty="0" err="1" smtClean="0">
                <a:latin typeface="+mj-lt"/>
                <a:ea typeface="+mj-ea"/>
              </a:rPr>
              <a:t>intermdulation</a:t>
            </a:r>
            <a:r>
              <a:rPr lang="en-US" altLang="ko-KR" sz="2000" dirty="0" smtClean="0">
                <a:latin typeface="+mj-lt"/>
                <a:ea typeface="+mj-ea"/>
              </a:rPr>
              <a:t> and/or co-channel specifications”</a:t>
            </a:r>
            <a:endParaRPr lang="en-US" altLang="ko-KR" sz="2400" dirty="0" smtClean="0">
              <a:latin typeface="+mj-lt"/>
              <a:ea typeface="+mj-ea"/>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mj-lt"/>
                <a:ea typeface="+mj-ea"/>
              </a:rPr>
              <a:t>Recommend </a:t>
            </a:r>
            <a:r>
              <a:rPr lang="en-US" altLang="ko-KR" sz="2400" dirty="0">
                <a:solidFill>
                  <a:srgbClr val="000000"/>
                </a:solidFill>
                <a:latin typeface="+mj-lt"/>
                <a:ea typeface="+mj-ea"/>
              </a:rPr>
              <a:t>to Revise</a:t>
            </a:r>
            <a:r>
              <a:rPr lang="en-US" altLang="ko-KR" sz="2400" dirty="0" smtClean="0">
                <a:solidFill>
                  <a:srgbClr val="000000"/>
                </a:solidFill>
                <a:latin typeface="+mj-lt"/>
                <a:ea typeface="+mj-ea"/>
              </a:rPr>
              <a:t>:</a:t>
            </a:r>
          </a:p>
          <a:p>
            <a:pPr marL="411480" lvl="1" indent="-308610">
              <a:lnSpc>
                <a:spcPct val="95000"/>
              </a:lnSpc>
              <a:spcBef>
                <a:spcPct val="0"/>
              </a:spcBef>
              <a:buClr>
                <a:srgbClr val="000000"/>
              </a:buClr>
              <a:buNone/>
            </a:pPr>
            <a:r>
              <a:rPr lang="en-US" altLang="ko-KR" sz="2400" dirty="0" smtClean="0">
                <a:solidFill>
                  <a:srgbClr val="000000"/>
                </a:solidFill>
                <a:latin typeface="+mj-lt"/>
                <a:ea typeface="+mj-ea"/>
              </a:rPr>
              <a:t>Delete one of two HBC(EFC) bands, 21 MHz or 32 MHz</a:t>
            </a: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Proposed Resolution</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The band to be deleted will be decided before 4</a:t>
            </a:r>
            <a:r>
              <a:rPr lang="en-US" altLang="ko-KR" sz="2000" baseline="30000" dirty="0" smtClean="0">
                <a:solidFill>
                  <a:srgbClr val="000000"/>
                </a:solidFill>
                <a:latin typeface="georgia" pitchFamily="18" charset="0"/>
                <a:ea typeface="굴림" pitchFamily="50" charset="-127"/>
              </a:rPr>
              <a:t>th</a:t>
            </a:r>
            <a:r>
              <a:rPr lang="en-US" altLang="ko-KR" sz="2000" dirty="0" smtClean="0">
                <a:solidFill>
                  <a:srgbClr val="000000"/>
                </a:solidFill>
                <a:latin typeface="georgia" pitchFamily="18" charset="0"/>
                <a:ea typeface="굴림" pitchFamily="50" charset="-127"/>
              </a:rPr>
              <a:t> October</a:t>
            </a:r>
          </a:p>
          <a:p>
            <a:pPr marL="754380" lvl="2" indent="-308610">
              <a:lnSpc>
                <a:spcPct val="95000"/>
              </a:lnSpc>
              <a:spcBef>
                <a:spcPct val="0"/>
              </a:spcBef>
              <a:buClr>
                <a:srgbClr val="000000"/>
              </a:buClr>
            </a:pPr>
            <a:r>
              <a:rPr lang="en-US" altLang="ko-KR" sz="2000" dirty="0" smtClean="0">
                <a:solidFill>
                  <a:srgbClr val="000000"/>
                </a:solidFill>
                <a:latin typeface="georgia" pitchFamily="18" charset="0"/>
                <a:ea typeface="굴림" pitchFamily="50" charset="-127"/>
              </a:rPr>
              <a:t>Remove all description, table, or figure related to the decided band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3074" name="Rectangle 2"/>
          <p:cNvSpPr>
            <a:spLocks noGrp="1" noChangeArrowheads="1"/>
          </p:cNvSpPr>
          <p:nvPr>
            <p:ph type="body" idx="1"/>
          </p:nvPr>
        </p:nvSpPr>
        <p:spPr>
          <a:xfrm>
            <a:off x="222885" y="1916832"/>
            <a:ext cx="8698230" cy="3511272"/>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Always </a:t>
            </a:r>
            <a:r>
              <a:rPr lang="en-US" altLang="ko-KR" sz="2400" dirty="0">
                <a:solidFill>
                  <a:srgbClr val="000000"/>
                </a:solidFill>
                <a:latin typeface="georgia" pitchFamily="18" charset="0"/>
                <a:ea typeface="굴림" pitchFamily="50" charset="-127"/>
              </a:rPr>
              <a:t>Active field is not relevant to Rate Indicator function of HBC</a:t>
            </a:r>
            <a:r>
              <a:rPr lang="en-US" altLang="ko-KR" sz="2400" dirty="0" smtClean="0">
                <a:solidFill>
                  <a:srgbClr val="000000"/>
                </a:solidFill>
                <a:latin typeface="georgia" pitchFamily="18" charset="0"/>
                <a:ea typeface="굴림" pitchFamily="50" charset="-127"/>
              </a:rPr>
              <a:t>.</a:t>
            </a:r>
            <a:endParaRPr lang="en-US" altLang="ko-KR" dirty="0" smtClean="0">
              <a:ea typeface="굴림" pitchFamily="50" charset="-127"/>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ea typeface="굴림" pitchFamily="50" charset="-127"/>
              </a:rPr>
              <a:t>Commenter’s Resolution: </a:t>
            </a:r>
            <a:endParaRPr lang="en-US" altLang="ko-KR" dirty="0" smtClean="0">
              <a:ea typeface="굴림" pitchFamily="50" charset="-127"/>
            </a:endParaRP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Please </a:t>
            </a:r>
            <a:r>
              <a:rPr lang="en-US" altLang="ko-KR" sz="2400" dirty="0">
                <a:solidFill>
                  <a:srgbClr val="000000"/>
                </a:solidFill>
                <a:latin typeface="georgia" pitchFamily="18" charset="0"/>
                <a:ea typeface="굴림" pitchFamily="50" charset="-127"/>
              </a:rPr>
              <a:t>describe alternative method to inform RI mode</a:t>
            </a:r>
            <a:r>
              <a:rPr lang="en-US" altLang="ko-KR" sz="24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Revised.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The former version used MAC field unreasonably. So RI mode operation based on PHY is recommended.</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409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 replace "especially for high data rates"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"especially </a:t>
            </a:r>
            <a:r>
              <a:rPr lang="en-US" altLang="ko-KR" sz="2400" dirty="0">
                <a:solidFill>
                  <a:srgbClr val="0000FF"/>
                </a:solidFill>
                <a:latin typeface="georgia" pitchFamily="18" charset="0"/>
                <a:ea typeface="굴림" pitchFamily="50" charset="-127"/>
              </a:rPr>
              <a:t>only for burst mode</a:t>
            </a:r>
            <a:r>
              <a:rPr lang="en-US" altLang="ko-KR" sz="2400" dirty="0" smtClean="0">
                <a:solidFill>
                  <a:srgbClr val="000000"/>
                </a:solidFill>
                <a:latin typeface="georgia" pitchFamily="18" charset="0"/>
                <a:ea typeface="굴림" pitchFamily="50" charset="-127"/>
              </a:rPr>
              <a:t>".</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 replace "To use RI, the sender should indicate to the receiver by setting Always Active field to one in MAC capability format." </a:t>
            </a:r>
          </a:p>
          <a:p>
            <a:pPr marL="0" indent="0">
              <a:lnSpc>
                <a:spcPct val="95000"/>
              </a:lnSpc>
              <a:spcBef>
                <a:spcPct val="0"/>
              </a:spcBef>
              <a:buNone/>
            </a:pPr>
            <a:r>
              <a:rPr lang="en-US" altLang="ko-KR" sz="2400" dirty="0" smtClean="0">
                <a:solidFill>
                  <a:srgbClr val="000000"/>
                </a:solidFill>
                <a:latin typeface="georgia" pitchFamily="18" charset="0"/>
                <a:ea typeface="굴림" pitchFamily="50" charset="-127"/>
              </a:rPr>
              <a:t>to "</a:t>
            </a:r>
            <a:r>
              <a:rPr lang="en-US" altLang="ko-KR" sz="2400" dirty="0" smtClean="0">
                <a:solidFill>
                  <a:schemeClr val="accent2"/>
                </a:solidFill>
                <a:latin typeface="georgia" pitchFamily="18" charset="0"/>
                <a:ea typeface="굴림" pitchFamily="50" charset="-127"/>
              </a:rPr>
              <a:t>The MAC shall set the burst mode bit as defined in Table 84,</a:t>
            </a:r>
          </a:p>
          <a:p>
            <a:pPr marL="0" indent="0">
              <a:lnSpc>
                <a:spcPct val="95000"/>
              </a:lnSpc>
              <a:spcBef>
                <a:spcPct val="0"/>
              </a:spcBef>
              <a:buNone/>
            </a:pPr>
            <a:r>
              <a:rPr lang="en-US" altLang="ko-KR" sz="2400" dirty="0" smtClean="0">
                <a:solidFill>
                  <a:schemeClr val="accent2"/>
                </a:solidFill>
                <a:latin typeface="georgia" pitchFamily="18" charset="0"/>
                <a:ea typeface="굴림" pitchFamily="50" charset="-127"/>
              </a:rPr>
              <a:t>to support higher throughput by allowing the transmission of consecutive frames without ACK and higher data rate for PHY header.</a:t>
            </a:r>
            <a:r>
              <a:rPr lang="en-US" altLang="ko-KR" sz="2400" dirty="0" smtClean="0">
                <a:solidFill>
                  <a:srgbClr val="000000"/>
                </a:solidFill>
                <a:latin typeface="georgia" pitchFamily="18" charset="0"/>
                <a:ea typeface="굴림" pitchFamily="50" charset="-127"/>
              </a:rPr>
              <a:t> "</a:t>
            </a:r>
          </a:p>
          <a:p>
            <a:pPr marL="0" indent="0">
              <a:lnSpc>
                <a:spcPct val="95000"/>
              </a:lnSpc>
              <a:spcBef>
                <a:spcPct val="0"/>
              </a:spcBef>
              <a:buNone/>
            </a:pPr>
            <a:endParaRPr lang="en-US" altLang="ko-KR" dirty="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a:p>
            <a:pPr marL="0" indent="0">
              <a:lnSpc>
                <a:spcPct val="95000"/>
              </a:lnSpc>
              <a:spcBef>
                <a:spcPct val="0"/>
              </a:spcBef>
              <a:buNone/>
            </a:pPr>
            <a:endParaRPr lang="en-US" altLang="ko-KR" sz="2400" dirty="0">
              <a:solidFill>
                <a:srgbClr val="000000"/>
              </a:solidFill>
              <a:latin typeface="georgia" pitchFamily="18" charset="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rgbClr val="000000"/>
                </a:solidFill>
                <a:latin typeface="Arial" pitchFamily="34" charset="0"/>
                <a:ea typeface="굴림" pitchFamily="50" charset="-127"/>
              </a:rPr>
              <a:t>CID-35</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10"/>
          </p:nvPr>
        </p:nvSpPr>
        <p:spPr/>
        <p:txBody>
          <a:bodyPr/>
          <a:lstStyle/>
          <a:p>
            <a:pPr>
              <a:defRPr/>
            </a:pPr>
            <a:r>
              <a:rPr lang="en-US" altLang="ko-KR" smtClean="0"/>
              <a:t>Sep 2011</a:t>
            </a:r>
            <a:endParaRPr lang="en-GB" altLang="ko-KR" dirty="0"/>
          </a:p>
        </p:txBody>
      </p:sp>
      <p:sp>
        <p:nvSpPr>
          <p:cNvPr id="5" name="바닥글 개체 틀 4"/>
          <p:cNvSpPr>
            <a:spLocks noGrp="1"/>
          </p:cNvSpPr>
          <p:nvPr>
            <p:ph type="ftr" sz="quarter" idx="11"/>
          </p:nvPr>
        </p:nvSpPr>
        <p:spPr/>
        <p:txBody>
          <a:bodyPr/>
          <a:lstStyle/>
          <a:p>
            <a:pPr>
              <a:defRPr/>
            </a:pPr>
            <a:r>
              <a:rPr lang="en-GB" altLang="ko-KR" smtClean="0"/>
              <a:t>&lt;Seung-Hoon Park&gt;, &lt;Samsung Electronics&gt;</a:t>
            </a:r>
            <a:endParaRPr lang="en-GB" altLang="ko-KR"/>
          </a:p>
        </p:txBody>
      </p:sp>
      <p:sp>
        <p:nvSpPr>
          <p:cNvPr id="6" name="슬라이드 번호 개체 틀 5"/>
          <p:cNvSpPr>
            <a:spLocks noGrp="1"/>
          </p:cNvSpPr>
          <p:nvPr>
            <p:ph type="sldNum" sz="quarter" idx="12"/>
          </p:nvPr>
        </p:nvSpPr>
        <p:spPr/>
        <p:txBody>
          <a:bodyPr/>
          <a:lstStyle/>
          <a:p>
            <a:pPr>
              <a:defRPr/>
            </a:pPr>
            <a:r>
              <a:rPr lang="en-GB" altLang="ko-KR" smtClean="0"/>
              <a:t>Slide </a:t>
            </a:r>
            <a:fld id="{EA783322-F867-4A6B-9265-F397209B36C3}" type="slidenum">
              <a:rPr lang="en-GB" altLang="ko-KR" smtClean="0"/>
              <a:pPr>
                <a:defRPr/>
              </a:pPr>
              <a:t>4</a:t>
            </a:fld>
            <a:endParaRPr lang="en-GB" altLang="ko-KR"/>
          </a:p>
        </p:txBody>
      </p:sp>
      <p:pic>
        <p:nvPicPr>
          <p:cNvPr id="1026" name="Picture 2"/>
          <p:cNvPicPr>
            <a:picLocks noChangeAspect="1" noChangeArrowheads="1"/>
          </p:cNvPicPr>
          <p:nvPr/>
        </p:nvPicPr>
        <p:blipFill>
          <a:blip r:embed="rId2" cstate="print"/>
          <a:srcRect/>
          <a:stretch>
            <a:fillRect/>
          </a:stretch>
        </p:blipFill>
        <p:spPr bwMode="auto">
          <a:xfrm>
            <a:off x="85726" y="1699065"/>
            <a:ext cx="8908194" cy="288206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36512" y="5085184"/>
            <a:ext cx="9144000" cy="1074223"/>
          </a:xfrm>
          <a:prstGeom prst="rect">
            <a:avLst/>
          </a:prstGeom>
          <a:noFill/>
          <a:ln w="9525">
            <a:noFill/>
            <a:miter lim="800000"/>
            <a:headEnd/>
            <a:tailEnd/>
          </a:ln>
        </p:spPr>
      </p:pic>
      <p:sp>
        <p:nvSpPr>
          <p:cNvPr id="9" name="TextBox 8"/>
          <p:cNvSpPr txBox="1"/>
          <p:nvPr/>
        </p:nvSpPr>
        <p:spPr>
          <a:xfrm>
            <a:off x="4016841" y="4622551"/>
            <a:ext cx="553998" cy="400110"/>
          </a:xfrm>
          <a:prstGeom prst="rect">
            <a:avLst/>
          </a:prstGeom>
          <a:noFill/>
        </p:spPr>
        <p:txBody>
          <a:bodyPr vert="eaVert" wrap="none" rtlCol="0">
            <a:spAutoFit/>
          </a:bodyPr>
          <a:lstStyle/>
          <a:p>
            <a:r>
              <a:rPr lang="en-US" altLang="ko-KR" sz="2400" b="1" dirty="0" smtClean="0"/>
              <a:t>…</a:t>
            </a:r>
            <a:endParaRPr lang="ko-KR" altLang="en-US" sz="2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CID-35</a:t>
            </a:r>
          </a:p>
        </p:txBody>
      </p:sp>
      <p:sp>
        <p:nvSpPr>
          <p:cNvPr id="5122"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replace </a:t>
            </a:r>
            <a:r>
              <a:rPr lang="en-US" altLang="ko-KR" sz="2400" dirty="0" smtClean="0">
                <a:solidFill>
                  <a:srgbClr val="000000"/>
                </a:solidFill>
                <a:latin typeface="georgia" pitchFamily="18" charset="0"/>
                <a:ea typeface="굴림" pitchFamily="50" charset="-127"/>
              </a:rPr>
              <a:t>“</a:t>
            </a:r>
            <a:r>
              <a:rPr lang="en-US" altLang="ko-KR" sz="1900" dirty="0" smtClean="0">
                <a:solidFill>
                  <a:srgbClr val="000000"/>
                </a:solidFill>
                <a:latin typeface="georgia" pitchFamily="18" charset="0"/>
                <a:ea typeface="굴림" pitchFamily="50" charset="-127"/>
              </a:rPr>
              <a:t>A </a:t>
            </a:r>
            <a:r>
              <a:rPr lang="en-US" altLang="ko-KR" sz="1900" dirty="0">
                <a:solidFill>
                  <a:srgbClr val="000000"/>
                </a:solidFill>
                <a:latin typeface="georgia" pitchFamily="18" charset="0"/>
                <a:ea typeface="굴림" pitchFamily="50" charset="-127"/>
              </a:rPr>
              <a:t>hub may initiate RI mode for only one RI enabled device and transmits a stream of frames. After finishing the traffic session to a device, a hub should indicate to the device by setting Always Active field to zero.</a:t>
            </a:r>
            <a:r>
              <a:rPr lang="en-US" altLang="ko-KR" sz="2400" dirty="0">
                <a:solidFill>
                  <a:srgbClr val="000000"/>
                </a:solidFill>
                <a:latin typeface="georgia" pitchFamily="18" charset="0"/>
                <a:ea typeface="굴림" pitchFamily="50" charset="-127"/>
              </a:rPr>
              <a:t>" </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to </a:t>
            </a:r>
            <a:r>
              <a:rPr lang="en-US" altLang="ko-KR" sz="2400" dirty="0" smtClean="0">
                <a:solidFill>
                  <a:srgbClr val="000000"/>
                </a:solidFill>
                <a:latin typeface="georgia" pitchFamily="18" charset="0"/>
                <a:ea typeface="굴림" pitchFamily="50" charset="-127"/>
              </a:rPr>
              <a:t>“</a:t>
            </a:r>
            <a:r>
              <a:rPr lang="en-US" altLang="ko-KR" sz="2200" dirty="0" smtClean="0">
                <a:solidFill>
                  <a:srgbClr val="0000FF"/>
                </a:solidFill>
                <a:latin typeface="georgia" pitchFamily="18" charset="0"/>
                <a:ea typeface="굴림" pitchFamily="50" charset="-127"/>
              </a:rPr>
              <a:t>The </a:t>
            </a:r>
            <a:r>
              <a:rPr lang="en-US" altLang="ko-KR" sz="2200" dirty="0">
                <a:solidFill>
                  <a:srgbClr val="0000FF"/>
                </a:solidFill>
                <a:latin typeface="georgia" pitchFamily="18" charset="0"/>
                <a:ea typeface="굴림" pitchFamily="50" charset="-127"/>
              </a:rPr>
              <a:t>MAC shall indicate that the next packet is part of burst with RI mode to the receiver by setting Burst Mode field to one. The MAC shall indicate that the next packet is not part of burst with DRF mode to the receiver by setting Burst Mode field to zero. In the burst mode, the inter-frame spacing </a:t>
            </a:r>
            <a:r>
              <a:rPr lang="en-US" altLang="ko-KR" sz="2200" dirty="0" err="1">
                <a:solidFill>
                  <a:srgbClr val="0000FF"/>
                </a:solidFill>
                <a:latin typeface="georgia" pitchFamily="18" charset="0"/>
                <a:ea typeface="굴림" pitchFamily="50" charset="-127"/>
              </a:rPr>
              <a:t>pMIFS</a:t>
            </a:r>
            <a:r>
              <a:rPr lang="en-US" altLang="ko-KR" sz="2200" dirty="0">
                <a:solidFill>
                  <a:srgbClr val="0000FF"/>
                </a:solidFill>
                <a:latin typeface="georgia" pitchFamily="18" charset="0"/>
                <a:ea typeface="굴림" pitchFamily="50" charset="-127"/>
              </a:rPr>
              <a:t> is defined in 11.11.3.</a:t>
            </a:r>
            <a:r>
              <a:rPr lang="en-US" altLang="ko-KR" sz="2400" dirty="0">
                <a:solidFill>
                  <a:srgbClr val="000000"/>
                </a:solidFill>
                <a:latin typeface="georgia" pitchFamily="18" charset="0"/>
                <a:ea typeface="굴림" pitchFamily="50" charset="-127"/>
              </a:rPr>
              <a:t>"</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222885" y="836712"/>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6146" name="Rectangle 2"/>
          <p:cNvSpPr>
            <a:spLocks noGrp="1" noChangeArrowheads="1"/>
          </p:cNvSpPr>
          <p:nvPr>
            <p:ph type="body" idx="1"/>
          </p:nvPr>
        </p:nvSpPr>
        <p:spPr>
          <a:xfrm>
            <a:off x="210027" y="1641635"/>
            <a:ext cx="8696801" cy="4927758"/>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The transmit mask for HBC lacks sufficient filtering of out of band emissions.  Only -9.5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is shown for DC (0Hz) levels.  Additional filtering is needed to reduce the probability of conducted or radiated EMI/EMC issues with other body worn devices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dirty="0">
              <a:ea typeface="굴림" pitchFamily="50" charset="-127"/>
            </a:endParaRPr>
          </a:p>
          <a:p>
            <a:pPr marL="0" indent="0">
              <a:lnSpc>
                <a:spcPct val="95000"/>
              </a:lnSpc>
              <a:spcBef>
                <a:spcPct val="0"/>
              </a:spcBef>
              <a:buNone/>
            </a:pPr>
            <a:r>
              <a:rPr lang="en-US" altLang="ko-KR" sz="2200" dirty="0">
                <a:solidFill>
                  <a:srgbClr val="000000"/>
                </a:solidFill>
                <a:latin typeface="georgia" pitchFamily="18" charset="0"/>
                <a:ea typeface="굴림" pitchFamily="50" charset="-127"/>
              </a:rPr>
              <a:t>Change Figure 171 and Figure 172 to show a *maximum* value of -120 </a:t>
            </a:r>
            <a:r>
              <a:rPr lang="en-US" altLang="ko-KR" sz="2200" dirty="0" err="1">
                <a:solidFill>
                  <a:srgbClr val="000000"/>
                </a:solidFill>
                <a:latin typeface="georgia" pitchFamily="18" charset="0"/>
                <a:ea typeface="굴림" pitchFamily="50" charset="-127"/>
              </a:rPr>
              <a:t>dBr</a:t>
            </a:r>
            <a:r>
              <a:rPr lang="en-US" altLang="ko-KR" sz="2200" dirty="0">
                <a:solidFill>
                  <a:srgbClr val="000000"/>
                </a:solidFill>
                <a:latin typeface="georgia" pitchFamily="18" charset="0"/>
                <a:ea typeface="굴림" pitchFamily="50" charset="-127"/>
              </a:rPr>
              <a:t> at 1 MHz (absolute) frequency.  Such attenuation is readily achievable using a 5th order Butterworth passive filter or numerous other filter options</a:t>
            </a:r>
            <a:r>
              <a:rPr lang="en-US" altLang="ko-KR" sz="2200" dirty="0" smtClean="0">
                <a:solidFill>
                  <a:srgbClr val="000000"/>
                </a:solidFill>
                <a:latin typeface="georgia" pitchFamily="18" charset="0"/>
                <a:ea typeface="굴림" pitchFamily="50" charset="-127"/>
              </a:rPr>
              <a:t>.</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 Status: </a:t>
            </a:r>
            <a:r>
              <a:rPr lang="en-US" altLang="ko-KR" sz="2200" dirty="0">
                <a:solidFill>
                  <a:srgbClr val="000000"/>
                </a:solidFill>
                <a:latin typeface="georgia" pitchFamily="18" charset="0"/>
                <a:ea typeface="굴림" pitchFamily="50" charset="-127"/>
              </a:rPr>
              <a:t>Tent. Accepted.</a:t>
            </a:r>
            <a:endParaRPr lang="en-US" altLang="ko-KR" dirty="0">
              <a:ea typeface="굴림" pitchFamily="50" charset="-127"/>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Recommend to Revise:</a:t>
            </a:r>
            <a:endParaRPr lang="en-US" altLang="ko-KR" dirty="0">
              <a:ea typeface="굴림" pitchFamily="50" charset="-127"/>
            </a:endParaRPr>
          </a:p>
          <a:p>
            <a:pPr marL="0" indent="0">
              <a:lnSpc>
                <a:spcPct val="95000"/>
              </a:lnSpc>
              <a:spcBef>
                <a:spcPct val="0"/>
              </a:spcBef>
              <a:buNone/>
            </a:pPr>
            <a:r>
              <a:rPr lang="en-US" altLang="ko-KR" sz="2400" dirty="0">
                <a:solidFill>
                  <a:srgbClr val="000000"/>
                </a:solidFill>
                <a:latin typeface="georgia" pitchFamily="18" charset="0"/>
                <a:ea typeface="굴림" pitchFamily="50" charset="-127"/>
              </a:rPr>
              <a:t>Figure 171 and 172 will be updated to show -100 </a:t>
            </a:r>
            <a:r>
              <a:rPr lang="en-US" altLang="ko-KR" sz="2400" dirty="0" err="1">
                <a:solidFill>
                  <a:srgbClr val="000000"/>
                </a:solidFill>
                <a:latin typeface="georgia" pitchFamily="18" charset="0"/>
                <a:ea typeface="굴림" pitchFamily="50" charset="-127"/>
              </a:rPr>
              <a:t>dBr</a:t>
            </a:r>
            <a:r>
              <a:rPr lang="en-US" altLang="ko-KR" sz="2400" dirty="0">
                <a:solidFill>
                  <a:srgbClr val="000000"/>
                </a:solidFill>
                <a:latin typeface="georgia" pitchFamily="18" charset="0"/>
                <a:ea typeface="굴림" pitchFamily="50" charset="-127"/>
              </a:rPr>
              <a:t> at 1MHz.</a:t>
            </a: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222885" y="805840"/>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7170"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7172" name="Picture 4"/>
          <p:cNvPicPr>
            <a:picLocks noChangeAspect="1" noChangeArrowheads="1"/>
          </p:cNvPicPr>
          <p:nvPr/>
        </p:nvPicPr>
        <p:blipFill>
          <a:blip r:embed="rId2" cstate="print"/>
          <a:srcRect/>
          <a:stretch>
            <a:fillRect/>
          </a:stretch>
        </p:blipFill>
        <p:spPr bwMode="auto">
          <a:xfrm>
            <a:off x="457200" y="2103120"/>
            <a:ext cx="8229600" cy="3340418"/>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8" name="직사각형 7"/>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9" name="직사각형 8"/>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0" name="직사각형 9"/>
          <p:cNvSpPr/>
          <p:nvPr/>
        </p:nvSpPr>
        <p:spPr bwMode="auto">
          <a:xfrm>
            <a:off x="1340028" y="3977354"/>
            <a:ext cx="595386"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dirty="0" smtClean="0">
              <a:ln>
                <a:noFill/>
              </a:ln>
              <a:solidFill>
                <a:schemeClr val="tx1"/>
              </a:solidFill>
              <a:effectLst/>
              <a:latin typeface="Times New Roman" pitchFamily="18" charset="0"/>
            </a:endParaRPr>
          </a:p>
        </p:txBody>
      </p:sp>
      <p:sp>
        <p:nvSpPr>
          <p:cNvPr id="7" name="직사각형 6"/>
          <p:cNvSpPr/>
          <p:nvPr/>
        </p:nvSpPr>
        <p:spPr bwMode="auto">
          <a:xfrm>
            <a:off x="1240310" y="3991210"/>
            <a:ext cx="811410" cy="30188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-7.8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222885" y="764704"/>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CID-82</a:t>
            </a:r>
          </a:p>
        </p:txBody>
      </p:sp>
      <p:sp>
        <p:nvSpPr>
          <p:cNvPr id="8194"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Proposed Resolution</a:t>
            </a:r>
          </a:p>
        </p:txBody>
      </p:sp>
      <p:pic>
        <p:nvPicPr>
          <p:cNvPr id="8196" name="Picture 4"/>
          <p:cNvPicPr>
            <a:picLocks noChangeAspect="1" noChangeArrowheads="1"/>
          </p:cNvPicPr>
          <p:nvPr/>
        </p:nvPicPr>
        <p:blipFill>
          <a:blip r:embed="rId3" cstate="print"/>
          <a:srcRect/>
          <a:stretch>
            <a:fillRect/>
          </a:stretch>
        </p:blipFill>
        <p:spPr bwMode="auto">
          <a:xfrm>
            <a:off x="457200" y="2060848"/>
            <a:ext cx="8229600" cy="3364707"/>
          </a:xfrm>
          <a:prstGeom prst="rect">
            <a:avLst/>
          </a:prstGeom>
          <a:noFill/>
        </p:spPr>
      </p:pic>
      <p:sp>
        <p:nvSpPr>
          <p:cNvPr id="5"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6"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
        <p:nvSpPr>
          <p:cNvPr id="10" name="직사각형 9"/>
          <p:cNvSpPr/>
          <p:nvPr/>
        </p:nvSpPr>
        <p:spPr bwMode="auto">
          <a:xfrm>
            <a:off x="1184891"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i="0" u="none" strike="noStrike" cap="none" normalizeH="0" baseline="0" dirty="0" smtClean="0">
                <a:ln>
                  <a:noFill/>
                </a:ln>
                <a:solidFill>
                  <a:schemeClr val="tx1"/>
                </a:solidFill>
                <a:effectLst/>
                <a:latin typeface="Arial Black" pitchFamily="34" charset="0"/>
                <a:ea typeface="+mn-ea"/>
              </a:rPr>
              <a:t>1</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1" name="직사각형 10"/>
          <p:cNvSpPr/>
          <p:nvPr/>
        </p:nvSpPr>
        <p:spPr bwMode="auto">
          <a:xfrm>
            <a:off x="1459068" y="5157192"/>
            <a:ext cx="288032" cy="21602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latin typeface="Arial Black" pitchFamily="34" charset="0"/>
                <a:ea typeface="+mn-ea"/>
              </a:rPr>
              <a:t>5</a:t>
            </a:r>
            <a:endParaRPr kumimoji="0" lang="ko-KR" altLang="en-US" sz="1400" i="0" u="none" strike="noStrike" cap="none" normalizeH="0" baseline="0" dirty="0" smtClean="0">
              <a:ln>
                <a:noFill/>
              </a:ln>
              <a:solidFill>
                <a:schemeClr val="tx1"/>
              </a:solidFill>
              <a:effectLst/>
              <a:latin typeface="Arial Black" pitchFamily="34" charset="0"/>
              <a:ea typeface="+mn-ea"/>
            </a:endParaRPr>
          </a:p>
        </p:txBody>
      </p:sp>
      <p:sp>
        <p:nvSpPr>
          <p:cNvPr id="13" name="직사각형 12"/>
          <p:cNvSpPr/>
          <p:nvPr/>
        </p:nvSpPr>
        <p:spPr bwMode="auto">
          <a:xfrm>
            <a:off x="1331640" y="3974622"/>
            <a:ext cx="648072" cy="2021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
        <p:nvSpPr>
          <p:cNvPr id="12" name="직사각형 11"/>
          <p:cNvSpPr/>
          <p:nvPr/>
        </p:nvSpPr>
        <p:spPr bwMode="auto">
          <a:xfrm>
            <a:off x="1257088" y="3991210"/>
            <a:ext cx="1027434" cy="22987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100" i="0" u="none" strike="noStrike" cap="none" normalizeH="0" baseline="0" dirty="0" smtClean="0">
                <a:ln>
                  <a:noFill/>
                </a:ln>
                <a:solidFill>
                  <a:schemeClr val="tx1"/>
                </a:solidFill>
                <a:effectLst/>
                <a:latin typeface="Arial Black" pitchFamily="34" charset="0"/>
              </a:rPr>
              <a:t>-12.7 </a:t>
            </a:r>
            <a:r>
              <a:rPr kumimoji="0" lang="en-US" altLang="ko-KR" sz="1100" i="0" u="none" strike="noStrike" cap="none" normalizeH="0" baseline="0" dirty="0" err="1" smtClean="0">
                <a:ln>
                  <a:noFill/>
                </a:ln>
                <a:solidFill>
                  <a:schemeClr val="tx1"/>
                </a:solidFill>
                <a:effectLst/>
                <a:latin typeface="Arial Black" pitchFamily="34" charset="0"/>
              </a:rPr>
              <a:t>dBr</a:t>
            </a:r>
            <a:endParaRPr kumimoji="0" lang="en-US" altLang="ko-KR" sz="1100" i="0" u="none" strike="noStrike" cap="none" normalizeH="0" baseline="0" dirty="0" smtClean="0">
              <a:ln>
                <a:noFill/>
              </a:ln>
              <a:solidFill>
                <a:schemeClr val="tx1"/>
              </a:solidFill>
              <a:effectLst/>
              <a:latin typeface="Arial Black"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100" i="0" u="none" strike="noStrike" cap="none" normalizeH="0" baseline="0" dirty="0" smtClean="0">
              <a:ln>
                <a:noFill/>
              </a:ln>
              <a:solidFill>
                <a:schemeClr val="tx1"/>
              </a:solidFill>
              <a:effectLst/>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22885" y="877848"/>
            <a:ext cx="8698230" cy="822960"/>
          </a:xfrm>
        </p:spPr>
        <p:txBody>
          <a:bodyPr lIns="0" tIns="0" rIns="0" bIns="0" anchor="t"/>
          <a:lstStyle/>
          <a:p>
            <a:pPr>
              <a:lnSpc>
                <a:spcPct val="95000"/>
              </a:lnSpc>
            </a:pPr>
            <a:r>
              <a:rPr lang="en-US" altLang="ko-KR" sz="3900" dirty="0">
                <a:solidFill>
                  <a:srgbClr val="000000"/>
                </a:solidFill>
                <a:latin typeface="Arial" pitchFamily="34" charset="0"/>
                <a:ea typeface="굴림" pitchFamily="50" charset="-127"/>
              </a:rPr>
              <a:t>CID-177</a:t>
            </a:r>
          </a:p>
        </p:txBody>
      </p:sp>
      <p:sp>
        <p:nvSpPr>
          <p:cNvPr id="9218" name="Rectangle 2"/>
          <p:cNvSpPr>
            <a:spLocks noGrp="1" noChangeArrowheads="1"/>
          </p:cNvSpPr>
          <p:nvPr>
            <p:ph type="body" idx="1"/>
          </p:nvPr>
        </p:nvSpPr>
        <p:spPr>
          <a:xfrm>
            <a:off x="222885" y="1645920"/>
            <a:ext cx="8698230" cy="4937760"/>
          </a:xfrm>
        </p:spPr>
        <p:txBody>
          <a:bodyPr lIns="0" tIns="0" rIns="0" bIns="0"/>
          <a:lstStyle/>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a:t>
            </a:r>
            <a:r>
              <a:rPr lang="en-US" altLang="ko-KR" sz="2400" dirty="0" smtClean="0">
                <a:solidFill>
                  <a:srgbClr val="000000"/>
                </a:solidFill>
                <a:latin typeface="georgia" pitchFamily="18" charset="0"/>
                <a:ea typeface="굴림" pitchFamily="50" charset="-127"/>
              </a:rPr>
              <a:t>:</a:t>
            </a: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The draft standard does not specify pulse shaping filters (either transmit or receive) for the HBC mode of operation.  Submission IEEE 802.15-10-0318-00-0006 illustrates the improved out-of-band rejection offered by a transmit filter, but this filter is not specified in the draft standard.  Further, the draft standard's low-frequency spectral mask does not appear to reflect the implementation of a transmit filter such as the one described in IEEE 802.15-10-0318-00-0006.</a:t>
            </a:r>
          </a:p>
          <a:p>
            <a:pPr marL="0" lvl="1" indent="0">
              <a:lnSpc>
                <a:spcPct val="95000"/>
              </a:lnSpc>
              <a:spcBef>
                <a:spcPct val="0"/>
              </a:spcBef>
              <a:buClr>
                <a:srgbClr val="000000"/>
              </a:buClr>
              <a:buNone/>
            </a:pPr>
            <a:endParaRPr lang="en-US" altLang="ko-KR" sz="1800" dirty="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a:solidFill>
                  <a:srgbClr val="000000"/>
                </a:solidFill>
                <a:latin typeface="georgia" pitchFamily="18" charset="0"/>
                <a:ea typeface="굴림" pitchFamily="50" charset="-127"/>
              </a:rPr>
              <a:t>Commenter’s Resolution: </a:t>
            </a:r>
            <a:endParaRPr lang="en-US" altLang="ko-KR" sz="2400" dirty="0" smtClean="0">
              <a:solidFill>
                <a:srgbClr val="000000"/>
              </a:solidFill>
              <a:latin typeface="georgia" pitchFamily="18" charset="0"/>
              <a:ea typeface="굴림" pitchFamily="50" charset="-127"/>
            </a:endParaRPr>
          </a:p>
          <a:p>
            <a:pPr marL="0" lvl="1" indent="0">
              <a:lnSpc>
                <a:spcPct val="95000"/>
              </a:lnSpc>
              <a:spcBef>
                <a:spcPct val="0"/>
              </a:spcBef>
              <a:buClr>
                <a:srgbClr val="000000"/>
              </a:buClr>
              <a:buNone/>
            </a:pPr>
            <a:r>
              <a:rPr lang="en-US" altLang="ko-KR" sz="1800" dirty="0" smtClean="0">
                <a:solidFill>
                  <a:srgbClr val="000000"/>
                </a:solidFill>
                <a:latin typeface="georgia" pitchFamily="18" charset="0"/>
                <a:ea typeface="굴림" pitchFamily="50" charset="-127"/>
                <a:cs typeface="+mn-cs"/>
              </a:rPr>
              <a:t>Specify HBC transmit and receive filters in the standard.  For example, sub-clause 9.5.2.1 specifies a square-root raised cosine (SRRC) pulse shape for the NB PHY (this pulse shape also influences frequency-domain content).  If such filters are not required to ensure interoperability, then please provide related technical justification.</a:t>
            </a:r>
          </a:p>
          <a:p>
            <a:pPr marL="0" lvl="1" indent="0">
              <a:lnSpc>
                <a:spcPct val="95000"/>
              </a:lnSpc>
              <a:spcBef>
                <a:spcPct val="0"/>
              </a:spcBef>
              <a:buClr>
                <a:srgbClr val="000000"/>
              </a:buClr>
              <a:buNone/>
            </a:pPr>
            <a:endParaRPr lang="en-US" altLang="ko-KR" sz="1800" dirty="0" smtClean="0">
              <a:solidFill>
                <a:srgbClr val="000000"/>
              </a:solidFill>
              <a:latin typeface="georgia" pitchFamily="18" charset="0"/>
              <a:ea typeface="굴림" pitchFamily="50" charset="-127"/>
              <a:cs typeface="+mn-cs"/>
            </a:endParaRPr>
          </a:p>
          <a:p>
            <a:pPr marL="411480" lvl="1" indent="-308610">
              <a:lnSpc>
                <a:spcPct val="95000"/>
              </a:lnSpc>
              <a:spcBef>
                <a:spcPct val="0"/>
              </a:spcBef>
              <a:buClr>
                <a:srgbClr val="000000"/>
              </a:buClr>
              <a:buFontTx/>
              <a:buChar char="•"/>
            </a:pPr>
            <a:r>
              <a:rPr lang="en-US" altLang="ko-KR" sz="2400" dirty="0" smtClean="0">
                <a:solidFill>
                  <a:srgbClr val="000000"/>
                </a:solidFill>
                <a:latin typeface="georgia" pitchFamily="18" charset="0"/>
              </a:rPr>
              <a:t>Proposed Resolution: </a:t>
            </a:r>
            <a:r>
              <a:rPr lang="en-US" altLang="ko-KR" sz="2400" dirty="0" smtClean="0">
                <a:solidFill>
                  <a:srgbClr val="000000"/>
                </a:solidFill>
                <a:latin typeface="georgia" pitchFamily="18" charset="0"/>
                <a:ea typeface="굴림" pitchFamily="50" charset="-127"/>
              </a:rPr>
              <a:t>Reject</a:t>
            </a:r>
          </a:p>
          <a:p>
            <a:pPr marL="0" lvl="1" indent="0">
              <a:lnSpc>
                <a:spcPct val="95000"/>
              </a:lnSpc>
              <a:spcBef>
                <a:spcPct val="0"/>
              </a:spcBef>
              <a:buClr>
                <a:srgbClr val="000000"/>
              </a:buClr>
              <a:buNone/>
            </a:pPr>
            <a:r>
              <a:rPr lang="en-US" altLang="ko-KR" sz="1800" dirty="0" err="1" smtClean="0">
                <a:solidFill>
                  <a:srgbClr val="000000"/>
                </a:solidFill>
                <a:latin typeface="georgia" pitchFamily="18" charset="0"/>
                <a:ea typeface="굴림" pitchFamily="50" charset="-127"/>
              </a:rPr>
              <a:t>Tx</a:t>
            </a:r>
            <a:r>
              <a:rPr lang="en-US" altLang="ko-KR" sz="1800" dirty="0" smtClean="0">
                <a:solidFill>
                  <a:srgbClr val="000000"/>
                </a:solidFill>
                <a:latin typeface="georgia" pitchFamily="18" charset="0"/>
                <a:ea typeface="굴림" pitchFamily="50" charset="-127"/>
              </a:rPr>
              <a:t> filter is implementation dependent,  so any type filter can be implemented to satisfy requirements of transmit mask.</a:t>
            </a:r>
          </a:p>
          <a:p>
            <a:pPr marL="411480" lvl="1" indent="-308610">
              <a:lnSpc>
                <a:spcPct val="95000"/>
              </a:lnSpc>
              <a:spcBef>
                <a:spcPct val="0"/>
              </a:spcBef>
              <a:buClr>
                <a:srgbClr val="000000"/>
              </a:buClr>
              <a:buFontTx/>
              <a:buChar char="•"/>
            </a:pPr>
            <a:endParaRPr lang="en-US" altLang="ko-KR" sz="2400" dirty="0" smtClean="0">
              <a:ea typeface="굴림" pitchFamily="50" charset="-127"/>
            </a:endParaRPr>
          </a:p>
        </p:txBody>
      </p:sp>
      <p:sp>
        <p:nvSpPr>
          <p:cNvPr id="4" name="날짜 개체 틀 4"/>
          <p:cNvSpPr>
            <a:spLocks noGrp="1"/>
          </p:cNvSpPr>
          <p:nvPr>
            <p:ph type="dt" sz="quarter" idx="10"/>
          </p:nvPr>
        </p:nvSpPr>
        <p:spPr>
          <a:xfrm>
            <a:off x="642938" y="377825"/>
            <a:ext cx="1600200" cy="215900"/>
          </a:xfrm>
          <a:noFill/>
        </p:spPr>
        <p:txBody>
          <a:bodyPr/>
          <a:lstStyle/>
          <a:p>
            <a:r>
              <a:rPr lang="en-US" altLang="ko-KR" dirty="0" smtClean="0">
                <a:ea typeface="굴림" pitchFamily="50" charset="-127"/>
              </a:rPr>
              <a:t>Sep 2011</a:t>
            </a:r>
            <a:endParaRPr lang="en-GB" altLang="ko-KR" dirty="0" smtClean="0">
              <a:ea typeface="굴림" pitchFamily="50" charset="-127"/>
            </a:endParaRPr>
          </a:p>
        </p:txBody>
      </p:sp>
      <p:sp>
        <p:nvSpPr>
          <p:cNvPr id="5" name="바닥글 개체 틀 6"/>
          <p:cNvSpPr>
            <a:spLocks noGrp="1"/>
          </p:cNvSpPr>
          <p:nvPr>
            <p:ph type="ftr" sz="quarter" idx="11"/>
          </p:nvPr>
        </p:nvSpPr>
        <p:spPr>
          <a:xfrm>
            <a:off x="4788024" y="6475413"/>
            <a:ext cx="3908301" cy="369332"/>
          </a:xfrm>
          <a:noFill/>
        </p:spPr>
        <p:txBody>
          <a:bodyPr/>
          <a:lstStyle/>
          <a:p>
            <a:r>
              <a:rPr lang="en-GB" altLang="ko-KR" dirty="0" err="1" smtClean="0"/>
              <a:t>Seung-Hoon</a:t>
            </a:r>
            <a:r>
              <a:rPr lang="en-GB" altLang="ko-KR" dirty="0" smtClean="0"/>
              <a:t> Park(Samsung) and Jung-hwan Hwang(ETRI)</a:t>
            </a:r>
          </a:p>
        </p:txBody>
      </p:sp>
    </p:spTree>
  </p:cSld>
  <p:clrMapOvr>
    <a:masterClrMapping/>
  </p:clrMapOvr>
</p:sld>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16974</TotalTime>
  <Words>486</Words>
  <Application>Microsoft Office PowerPoint</Application>
  <PresentationFormat>화면 슬라이드 쇼(4:3)</PresentationFormat>
  <Paragraphs>121</Paragraphs>
  <Slides>12</Slides>
  <Notes>1</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IEEE-P802_15-1</vt:lpstr>
      <vt:lpstr>슬라이드 1</vt:lpstr>
      <vt:lpstr>CID-35</vt:lpstr>
      <vt:lpstr>CID-35</vt:lpstr>
      <vt:lpstr>CID-35</vt:lpstr>
      <vt:lpstr>CID-35</vt:lpstr>
      <vt:lpstr>CID-82</vt:lpstr>
      <vt:lpstr>CID-82</vt:lpstr>
      <vt:lpstr>CID-82</vt:lpstr>
      <vt:lpstr>CID-177</vt:lpstr>
      <vt:lpstr>CID-180</vt:lpstr>
      <vt:lpstr>CID-180</vt:lpstr>
      <vt:lpstr>CID-184</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802.15.6</dc:subject>
  <dc:creator/>
  <dc:description/>
  <cp:lastModifiedBy>Jung-hwan Hwang</cp:lastModifiedBy>
  <cp:revision>255</cp:revision>
  <cp:lastPrinted>1998-02-10T13:28:06Z</cp:lastPrinted>
  <dcterms:created xsi:type="dcterms:W3CDTF">2010-02-23T10:53:15Z</dcterms:created>
  <dcterms:modified xsi:type="dcterms:W3CDTF">2011-09-21T04:44:37Z</dcterms:modified>
</cp:coreProperties>
</file>