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12" r:id="rId3"/>
    <p:sldId id="327" r:id="rId4"/>
    <p:sldId id="383" r:id="rId5"/>
    <p:sldId id="378" r:id="rId6"/>
    <p:sldId id="379" r:id="rId7"/>
    <p:sldId id="380" r:id="rId8"/>
    <p:sldId id="337" r:id="rId9"/>
  </p:sldIdLst>
  <p:sldSz cx="9144000" cy="6858000" type="screen4x3"/>
  <p:notesSz cx="7099300" cy="10234613"/>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94660"/>
  </p:normalViewPr>
  <p:slideViewPr>
    <p:cSldViewPr>
      <p:cViewPr>
        <p:scale>
          <a:sx n="75" d="100"/>
          <a:sy n="75" d="100"/>
        </p:scale>
        <p:origin x="-115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0032" y="-38450"/>
            <a:ext cx="2757088" cy="4683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227" eaLnBrk="0" hangingPunct="0">
              <a:defRPr sz="1500" b="1"/>
            </a:lvl1pPr>
          </a:lstStyle>
          <a:p>
            <a:r>
              <a:rPr lang="en-US"/>
              <a:t>September 2009doc.: IEEE 802.15-09-0117-00-0007</a:t>
            </a:r>
          </a:p>
        </p:txBody>
      </p:sp>
      <p:sp>
        <p:nvSpPr>
          <p:cNvPr id="3075" name="Rectangle 3"/>
          <p:cNvSpPr>
            <a:spLocks noGrp="1" noChangeArrowheads="1"/>
          </p:cNvSpPr>
          <p:nvPr>
            <p:ph type="dt" sz="quarter" idx="1"/>
          </p:nvPr>
        </p:nvSpPr>
        <p:spPr bwMode="auto">
          <a:xfrm>
            <a:off x="712181" y="195744"/>
            <a:ext cx="2364825" cy="2341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227" eaLnBrk="0" hangingPunct="0">
              <a:defRPr sz="1500" b="1"/>
            </a:lvl1pPr>
          </a:lstStyle>
          <a:p>
            <a:fld id="{378C396A-494E-4CAA-B146-1CF12B224978}" type="datetime1">
              <a:rPr lang="en-US"/>
              <a:pPr/>
              <a:t>9/21/2011</a:t>
            </a:fld>
            <a:r>
              <a:rPr lang="en-US"/>
              <a:t>&lt;month year&gt;</a:t>
            </a:r>
          </a:p>
        </p:txBody>
      </p:sp>
      <p:sp>
        <p:nvSpPr>
          <p:cNvPr id="3076" name="Rectangle 4"/>
          <p:cNvSpPr>
            <a:spLocks noGrp="1" noChangeArrowheads="1"/>
          </p:cNvSpPr>
          <p:nvPr>
            <p:ph type="ftr" sz="quarter" idx="2"/>
          </p:nvPr>
        </p:nvSpPr>
        <p:spPr bwMode="auto">
          <a:xfrm>
            <a:off x="4260224" y="9906043"/>
            <a:ext cx="2208885" cy="16778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227" eaLnBrk="0" hangingPunct="0">
              <a:defRPr sz="1100"/>
            </a:lvl1pPr>
          </a:lstStyle>
          <a:p>
            <a:r>
              <a:rPr lang="en-US"/>
              <a:t>&lt;author&gt;, &lt;company&gt;</a:t>
            </a:r>
          </a:p>
        </p:txBody>
      </p:sp>
      <p:sp>
        <p:nvSpPr>
          <p:cNvPr id="3077" name="Rectangle 5"/>
          <p:cNvSpPr>
            <a:spLocks noGrp="1" noChangeArrowheads="1"/>
          </p:cNvSpPr>
          <p:nvPr>
            <p:ph type="sldNum" sz="quarter" idx="3"/>
          </p:nvPr>
        </p:nvSpPr>
        <p:spPr bwMode="auto">
          <a:xfrm>
            <a:off x="2761911" y="9906043"/>
            <a:ext cx="1417931" cy="16778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227" eaLnBrk="0" hangingPunct="0">
              <a:defRPr sz="11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10573" y="426442"/>
            <a:ext cx="5678154" cy="0"/>
          </a:xfrm>
          <a:prstGeom prst="line">
            <a:avLst/>
          </a:prstGeom>
          <a:noFill/>
          <a:ln w="12700">
            <a:solidFill>
              <a:schemeClr val="tx1"/>
            </a:solidFill>
            <a:round/>
            <a:headEnd type="none" w="sm" len="sm"/>
            <a:tailEnd type="none" w="sm" len="sm"/>
          </a:ln>
          <a:effectLst/>
        </p:spPr>
        <p:txBody>
          <a:bodyPr wrap="none" lIns="97192" tIns="48596" rIns="97192" bIns="48596" anchor="ctr"/>
          <a:lstStyle/>
          <a:p>
            <a:pPr eaLnBrk="0" hangingPunct="0">
              <a:defRPr/>
            </a:pPr>
            <a:endParaRPr lang="en-US"/>
          </a:p>
        </p:txBody>
      </p:sp>
      <p:sp>
        <p:nvSpPr>
          <p:cNvPr id="3079" name="Rectangle 7"/>
          <p:cNvSpPr>
            <a:spLocks noChangeArrowheads="1"/>
          </p:cNvSpPr>
          <p:nvPr/>
        </p:nvSpPr>
        <p:spPr bwMode="auto">
          <a:xfrm>
            <a:off x="710573" y="9906043"/>
            <a:ext cx="728258" cy="184666"/>
          </a:xfrm>
          <a:prstGeom prst="rect">
            <a:avLst/>
          </a:prstGeom>
          <a:noFill/>
          <a:ln w="9525">
            <a:noFill/>
            <a:miter lim="800000"/>
            <a:headEnd/>
            <a:tailEnd/>
          </a:ln>
          <a:effectLst/>
        </p:spPr>
        <p:txBody>
          <a:bodyPr lIns="0" tIns="0" rIns="0" bIns="0">
            <a:spAutoFit/>
          </a:bodyPr>
          <a:lstStyle/>
          <a:p>
            <a:pPr defTabSz="997227" eaLnBrk="0" hangingPunct="0"/>
            <a:r>
              <a:rPr lang="en-US" dirty="0"/>
              <a:t>Submission</a:t>
            </a:r>
          </a:p>
        </p:txBody>
      </p:sp>
      <p:sp>
        <p:nvSpPr>
          <p:cNvPr id="3080" name="Line 8"/>
          <p:cNvSpPr>
            <a:spLocks noChangeShapeType="1"/>
          </p:cNvSpPr>
          <p:nvPr/>
        </p:nvSpPr>
        <p:spPr bwMode="auto">
          <a:xfrm>
            <a:off x="710573" y="9893809"/>
            <a:ext cx="5835702" cy="0"/>
          </a:xfrm>
          <a:prstGeom prst="line">
            <a:avLst/>
          </a:prstGeom>
          <a:noFill/>
          <a:ln w="12700">
            <a:solidFill>
              <a:schemeClr val="tx1"/>
            </a:solidFill>
            <a:round/>
            <a:headEnd type="none" w="sm" len="sm"/>
            <a:tailEnd type="none" w="sm" len="sm"/>
          </a:ln>
          <a:effectLst/>
        </p:spPr>
        <p:txBody>
          <a:bodyPr wrap="none" lIns="97192" tIns="48596" rIns="97192" bIns="48596" anchor="ctr"/>
          <a:lstStyle/>
          <a:p>
            <a:pPr eaLnBrk="0" hangingPunct="0">
              <a:defRPr/>
            </a:pPr>
            <a:endParaRPr lang="en-US"/>
          </a:p>
        </p:txBody>
      </p:sp>
    </p:spTree>
    <p:extLst>
      <p:ext uri="{BB962C8B-B14F-4D97-AF65-F5344CB8AC3E}">
        <p14:creationId xmlns:p14="http://schemas.microsoft.com/office/powerpoint/2010/main" val="2544313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25835"/>
            <a:ext cx="2880875" cy="4683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227" eaLnBrk="0" hangingPunct="0">
              <a:defRPr sz="1500" b="1"/>
            </a:lvl1pPr>
          </a:lstStyle>
          <a:p>
            <a:r>
              <a:rPr lang="en-US"/>
              <a:t>September 2009doc.: IEEE 802.15-09-0117-00-0007</a:t>
            </a:r>
          </a:p>
        </p:txBody>
      </p:sp>
      <p:sp>
        <p:nvSpPr>
          <p:cNvPr id="2051" name="Rectangle 3"/>
          <p:cNvSpPr>
            <a:spLocks noGrp="1" noChangeArrowheads="1"/>
          </p:cNvSpPr>
          <p:nvPr>
            <p:ph type="dt" idx="1"/>
          </p:nvPr>
        </p:nvSpPr>
        <p:spPr bwMode="auto">
          <a:xfrm>
            <a:off x="670383" y="108359"/>
            <a:ext cx="2800494" cy="2341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227" eaLnBrk="0" hangingPunct="0">
              <a:defRPr sz="1500" b="1"/>
            </a:lvl1pPr>
          </a:lstStyle>
          <a:p>
            <a:fld id="{AFDAFFE8-75B2-4EB4-8EB5-D649CD28A1B2}" type="datetime1">
              <a:rPr lang="en-US"/>
              <a:pPr/>
              <a:t>9/21/2011</a:t>
            </a:fld>
            <a:r>
              <a:rPr lang="en-US"/>
              <a:t>&lt;month year&gt;</a:t>
            </a:r>
          </a:p>
        </p:txBody>
      </p:sp>
      <p:sp>
        <p:nvSpPr>
          <p:cNvPr id="23556" name="Rectangle 4"/>
          <p:cNvSpPr>
            <a:spLocks noGrp="1" noRot="1" noChangeAspect="1" noChangeArrowheads="1" noTextEdit="1"/>
          </p:cNvSpPr>
          <p:nvPr>
            <p:ph type="sldImg" idx="2"/>
          </p:nvPr>
        </p:nvSpPr>
        <p:spPr bwMode="auto">
          <a:xfrm>
            <a:off x="1001713" y="774700"/>
            <a:ext cx="5099050" cy="38242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287" y="4862141"/>
            <a:ext cx="5208726" cy="4605227"/>
          </a:xfrm>
          <a:prstGeom prst="rect">
            <a:avLst/>
          </a:prstGeom>
          <a:noFill/>
          <a:ln w="9525">
            <a:noFill/>
            <a:miter lim="800000"/>
            <a:headEnd/>
            <a:tailEnd/>
          </a:ln>
        </p:spPr>
        <p:txBody>
          <a:bodyPr vert="horz" wrap="square" lIns="100111" tIns="49208" rIns="100111" bIns="492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1531" y="9909539"/>
            <a:ext cx="256899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9333" lvl="4" algn="r" defTabSz="997227"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056" y="9909539"/>
            <a:ext cx="8215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227"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41119" y="9909539"/>
            <a:ext cx="728256" cy="184666"/>
          </a:xfrm>
          <a:prstGeom prst="rect">
            <a:avLst/>
          </a:prstGeom>
          <a:noFill/>
          <a:ln w="9525">
            <a:noFill/>
            <a:miter lim="800000"/>
            <a:headEnd/>
            <a:tailEnd/>
          </a:ln>
          <a:effectLst/>
        </p:spPr>
        <p:txBody>
          <a:bodyPr lIns="0" tIns="0" rIns="0" bIns="0">
            <a:spAutoFit/>
          </a:bodyPr>
          <a:lstStyle/>
          <a:p>
            <a:pPr defTabSz="976978" eaLnBrk="0" hangingPunct="0"/>
            <a:r>
              <a:rPr lang="en-US" dirty="0"/>
              <a:t>Submission</a:t>
            </a:r>
          </a:p>
        </p:txBody>
      </p:sp>
      <p:sp>
        <p:nvSpPr>
          <p:cNvPr id="2057" name="Line 9"/>
          <p:cNvSpPr>
            <a:spLocks noChangeShapeType="1"/>
          </p:cNvSpPr>
          <p:nvPr/>
        </p:nvSpPr>
        <p:spPr bwMode="auto">
          <a:xfrm>
            <a:off x="741119" y="9907791"/>
            <a:ext cx="5617064" cy="0"/>
          </a:xfrm>
          <a:prstGeom prst="line">
            <a:avLst/>
          </a:prstGeom>
          <a:noFill/>
          <a:ln w="12700">
            <a:solidFill>
              <a:schemeClr val="tx1"/>
            </a:solidFill>
            <a:round/>
            <a:headEnd type="none" w="sm" len="sm"/>
            <a:tailEnd type="none" w="sm" len="sm"/>
          </a:ln>
          <a:effectLst/>
        </p:spPr>
        <p:txBody>
          <a:bodyPr wrap="none" lIns="97192" tIns="48596" rIns="97192" bIns="48596" anchor="ctr"/>
          <a:lstStyle/>
          <a:p>
            <a:pPr eaLnBrk="0" hangingPunct="0">
              <a:defRPr/>
            </a:pPr>
            <a:endParaRPr lang="en-US"/>
          </a:p>
        </p:txBody>
      </p:sp>
      <p:sp>
        <p:nvSpPr>
          <p:cNvPr id="2058" name="Line 10"/>
          <p:cNvSpPr>
            <a:spLocks noChangeShapeType="1"/>
          </p:cNvSpPr>
          <p:nvPr/>
        </p:nvSpPr>
        <p:spPr bwMode="auto">
          <a:xfrm>
            <a:off x="662344" y="326823"/>
            <a:ext cx="5774612" cy="0"/>
          </a:xfrm>
          <a:prstGeom prst="line">
            <a:avLst/>
          </a:prstGeom>
          <a:noFill/>
          <a:ln w="12700">
            <a:solidFill>
              <a:schemeClr val="tx1"/>
            </a:solidFill>
            <a:round/>
            <a:headEnd type="none" w="sm" len="sm"/>
            <a:tailEnd type="none" w="sm" len="sm"/>
          </a:ln>
          <a:effectLst/>
        </p:spPr>
        <p:txBody>
          <a:bodyPr wrap="none" lIns="97192" tIns="48596" rIns="97192" bIns="48596" anchor="ctr"/>
          <a:lstStyle/>
          <a:p>
            <a:pPr eaLnBrk="0" hangingPunct="0">
              <a:defRPr/>
            </a:pPr>
            <a:endParaRPr lang="en-US"/>
          </a:p>
        </p:txBody>
      </p:sp>
    </p:spTree>
    <p:extLst>
      <p:ext uri="{BB962C8B-B14F-4D97-AF65-F5344CB8AC3E}">
        <p14:creationId xmlns:p14="http://schemas.microsoft.com/office/powerpoint/2010/main" val="398681903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9/21/2011</a:t>
            </a:fld>
            <a:r>
              <a:rPr lang="en-US"/>
              <a:t>&lt;month year&gt;</a:t>
            </a:r>
          </a:p>
        </p:txBody>
      </p:sp>
      <p:sp>
        <p:nvSpPr>
          <p:cNvPr id="24578" name="Slide Image Placeholder 1"/>
          <p:cNvSpPr>
            <a:spLocks noGrp="1" noRot="1" noChangeAspect="1" noTextEdit="1"/>
          </p:cNvSpPr>
          <p:nvPr>
            <p:ph type="sldImg"/>
          </p:nvPr>
        </p:nvSpPr>
        <p:spPr>
          <a:xfrm>
            <a:off x="1000125" y="774700"/>
            <a:ext cx="5099050" cy="3824288"/>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49650" y="108359"/>
            <a:ext cx="2880875" cy="234194"/>
          </a:xfrm>
          <a:prstGeom prst="rect">
            <a:avLst/>
          </a:prstGeom>
          <a:noFill/>
          <a:ln w="9525">
            <a:noFill/>
            <a:miter lim="800000"/>
            <a:headEnd/>
            <a:tailEnd/>
          </a:ln>
        </p:spPr>
        <p:txBody>
          <a:bodyPr lIns="0" tIns="0" rIns="0" bIns="0" anchor="b">
            <a:spAutoFit/>
          </a:bodyPr>
          <a:lstStyle/>
          <a:p>
            <a:pPr algn="r" defTabSz="997227" eaLnBrk="0" hangingPunct="0"/>
            <a:r>
              <a:rPr lang="en-US" sz="1500" b="1" dirty="0"/>
              <a:t>doc.: IEEE 802.15-09-0117-00-0007</a:t>
            </a:r>
          </a:p>
        </p:txBody>
      </p:sp>
      <p:sp>
        <p:nvSpPr>
          <p:cNvPr id="24581" name="Date Placeholder 4"/>
          <p:cNvSpPr txBox="1">
            <a:spLocks noGrp="1"/>
          </p:cNvSpPr>
          <p:nvPr/>
        </p:nvSpPr>
        <p:spPr bwMode="auto">
          <a:xfrm>
            <a:off x="670383" y="108359"/>
            <a:ext cx="2800494" cy="234194"/>
          </a:xfrm>
          <a:prstGeom prst="rect">
            <a:avLst/>
          </a:prstGeom>
          <a:noFill/>
          <a:ln w="9525">
            <a:noFill/>
            <a:miter lim="800000"/>
            <a:headEnd/>
            <a:tailEnd/>
          </a:ln>
        </p:spPr>
        <p:txBody>
          <a:bodyPr lIns="0" tIns="0" rIns="0" bIns="0" anchor="b">
            <a:spAutoFit/>
          </a:bodyPr>
          <a:lstStyle/>
          <a:p>
            <a:pPr defTabSz="997227" eaLnBrk="0" hangingPunct="0"/>
            <a:r>
              <a:rPr lang="en-US" sz="1500" b="1" dirty="0"/>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9/21/2011</a:t>
            </a:fld>
            <a:r>
              <a:rPr lang="en-US"/>
              <a:t>&lt;month year&gt;</a:t>
            </a:r>
          </a:p>
        </p:txBody>
      </p:sp>
      <p:sp>
        <p:nvSpPr>
          <p:cNvPr id="65538" name="Rectangle 2"/>
          <p:cNvSpPr>
            <a:spLocks noGrp="1" noRot="1" noChangeAspect="1" noChangeArrowheads="1" noTextEdit="1"/>
          </p:cNvSpPr>
          <p:nvPr>
            <p:ph type="sldImg"/>
          </p:nvPr>
        </p:nvSpPr>
        <p:spPr>
          <a:xfrm>
            <a:off x="1000125" y="774700"/>
            <a:ext cx="5099050" cy="3824288"/>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p:txBody>
          <a:bodyPr/>
          <a:lstStyle>
            <a:lvl1pPr>
              <a:defRPr/>
            </a:lvl1pPr>
          </a:lstStyle>
          <a:p>
            <a:r>
              <a:rPr lang="en-US"/>
              <a:t>September 2009July 2009</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2E7E329C-E58D-4597-B483-7CA935571A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51926" cy="307777"/>
          </a:xfrm>
          <a:prstGeom prst="rect">
            <a:avLst/>
          </a:prstGeom>
          <a:solidFill>
            <a:schemeClr val="bg1"/>
          </a:solidFill>
        </p:spPr>
        <p:txBody>
          <a:bodyPr wrap="none">
            <a:spAutoFit/>
          </a:bodyPr>
          <a:lstStyle/>
          <a:p>
            <a:r>
              <a:rPr lang="en-US" sz="1400" b="1" dirty="0">
                <a:solidFill>
                  <a:srgbClr val="CC0000"/>
                </a:solidFill>
              </a:rPr>
              <a:t>doc. : IEEE </a:t>
            </a:r>
            <a:r>
              <a:rPr lang="en-US" sz="1400" b="1" dirty="0" smtClean="0">
                <a:solidFill>
                  <a:srgbClr val="CC0000"/>
                </a:solidFill>
              </a:rPr>
              <a:t>802.</a:t>
            </a:r>
            <a:r>
              <a:rPr lang="en-US" altLang="ko-KR" sz="1400" b="1" dirty="0" smtClean="0">
                <a:effectLst/>
              </a:rPr>
              <a:t>15-11-0669-00-wng0</a:t>
            </a:r>
            <a:endParaRPr lang="en-US" sz="1400" b="1" dirty="0">
              <a:solidFill>
                <a:srgbClr val="CC0000"/>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 id="2147483923"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a:t>
            </a:r>
            <a:r>
              <a:rPr lang="en-US" dirty="0" err="1" smtClean="0"/>
              <a:t>Univ</a:t>
            </a:r>
            <a:r>
              <a:rPr lang="en-US" dirty="0" smtClean="0"/>
              <a:t> of </a:t>
            </a:r>
            <a:r>
              <a:rPr lang="en-US" dirty="0" err="1" smtClean="0"/>
              <a:t>Science&amp;Technology</a:t>
            </a:r>
            <a:endParaRPr lang="en-US" dirty="0"/>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11D9691-58C5-4164-BE99-69BB7BA310E3}" type="slidenum">
              <a:rPr lang="en-US"/>
              <a:pPr algn="ctr" eaLnBrk="0" hangingPunct="0"/>
              <a:t>1</a:t>
            </a:fld>
            <a:endParaRPr lang="en-US"/>
          </a:p>
        </p:txBody>
      </p:sp>
      <p:sp>
        <p:nvSpPr>
          <p:cNvPr id="27651" name="Rectangle 3"/>
          <p:cNvSpPr>
            <a:spLocks noChangeArrowheads="1"/>
          </p:cNvSpPr>
          <p:nvPr/>
        </p:nvSpPr>
        <p:spPr bwMode="auto">
          <a:xfrm>
            <a:off x="152400" y="609600"/>
            <a:ext cx="8763000" cy="5509200"/>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[Case Study of Interference </a:t>
            </a:r>
            <a:r>
              <a:rPr lang="en-US" sz="1600" dirty="0">
                <a:solidFill>
                  <a:schemeClr val="tx2"/>
                </a:solidFill>
              </a:rPr>
              <a:t>C</a:t>
            </a:r>
            <a:r>
              <a:rPr lang="en-US" sz="1600" dirty="0" smtClean="0">
                <a:solidFill>
                  <a:schemeClr val="tx2"/>
                </a:solidFill>
              </a:rPr>
              <a:t>ancellation Method using Unipolar-ZCD code </a:t>
            </a:r>
            <a:r>
              <a:rPr lang="en-US" altLang="ko-KR" sz="1600" dirty="0">
                <a:solidFill>
                  <a:schemeClr val="tx2"/>
                </a:solidFill>
              </a:rPr>
              <a:t>in LED-ID </a:t>
            </a:r>
            <a:r>
              <a:rPr lang="en-US" altLang="ko-KR" sz="1600" dirty="0" smtClean="0">
                <a:solidFill>
                  <a:schemeClr val="tx2"/>
                </a:solidFill>
              </a:rPr>
              <a:t>System</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smtClean="0">
                <a:solidFill>
                  <a:schemeClr val="tx2"/>
                </a:solidFill>
              </a:rPr>
              <a:t>[</a:t>
            </a:r>
            <a:r>
              <a:rPr lang="en-US" sz="1600" dirty="0" smtClean="0"/>
              <a:t>21 September, 2010</a:t>
            </a:r>
            <a:r>
              <a:rPr lang="en-US" sz="1600" dirty="0" smtClean="0">
                <a:solidFill>
                  <a:schemeClr val="tx2"/>
                </a:solidFill>
              </a:rPr>
              <a:t>]</a:t>
            </a:r>
            <a:r>
              <a:rPr lang="en-US" sz="1600" dirty="0">
                <a:solidFill>
                  <a:schemeClr val="tx2"/>
                </a:solidFill>
              </a:rPr>
              <a:t>	</a:t>
            </a:r>
          </a:p>
          <a:p>
            <a:pPr marL="739775" indent="-739775" eaLnBrk="0" hangingPunct="0"/>
            <a:r>
              <a:rPr lang="en-US" sz="1600" b="1" dirty="0"/>
              <a:t>Source:</a:t>
            </a:r>
            <a:r>
              <a:rPr lang="en-US" sz="1600" dirty="0"/>
              <a:t> </a:t>
            </a:r>
            <a:r>
              <a:rPr lang="en-US" sz="1600" dirty="0" smtClean="0"/>
              <a:t>[</a:t>
            </a:r>
            <a:r>
              <a:rPr lang="en-US" altLang="ko-KR" sz="1600" dirty="0" err="1" smtClean="0"/>
              <a:t>Jaesang</a:t>
            </a:r>
            <a:r>
              <a:rPr lang="en-US" altLang="ko-KR" sz="1600" dirty="0" smtClean="0"/>
              <a:t> Cha, </a:t>
            </a:r>
            <a:r>
              <a:rPr lang="en-US" sz="1600" dirty="0" err="1" smtClean="0"/>
              <a:t>Yeong</a:t>
            </a:r>
            <a:r>
              <a:rPr lang="en-US" sz="1600" dirty="0" smtClean="0"/>
              <a:t> Min Jang</a:t>
            </a:r>
            <a:r>
              <a:rPr lang="en-US" altLang="ko-KR" sz="1600" dirty="0" smtClean="0"/>
              <a:t>, </a:t>
            </a:r>
            <a:r>
              <a:rPr lang="en-US" altLang="ko-KR" sz="1600" dirty="0" err="1" smtClean="0"/>
              <a:t>Jinyoung</a:t>
            </a:r>
            <a:r>
              <a:rPr lang="en-US" altLang="ko-KR" sz="1600" dirty="0" smtClean="0"/>
              <a:t> Kim, and </a:t>
            </a:r>
            <a:r>
              <a:rPr lang="en-US" altLang="ko-KR" sz="1600" dirty="0" err="1" smtClean="0"/>
              <a:t>Kyesan</a:t>
            </a:r>
            <a:r>
              <a:rPr lang="en-US" altLang="ko-KR" sz="1600" dirty="0" smtClean="0"/>
              <a:t> Lee]           </a:t>
            </a:r>
          </a:p>
          <a:p>
            <a:pPr marL="739775" indent="-739775" eaLnBrk="0" hangingPunct="0"/>
            <a:r>
              <a:rPr lang="en-US" altLang="ko-KR" sz="1600" dirty="0" smtClean="0"/>
              <a:t>	Seoul National University of Technology, </a:t>
            </a:r>
            <a:r>
              <a:rPr lang="en-US" altLang="ko-KR" sz="1600" dirty="0" err="1" smtClean="0"/>
              <a:t>Kookmin</a:t>
            </a:r>
            <a:r>
              <a:rPr lang="en-US" altLang="ko-KR" sz="1600" dirty="0" smtClean="0"/>
              <a:t> University, </a:t>
            </a:r>
            <a:r>
              <a:rPr lang="en-US" altLang="ko-KR" sz="1600" dirty="0" err="1" smtClean="0"/>
              <a:t>Kwangwoon</a:t>
            </a:r>
            <a:r>
              <a:rPr lang="en-US" altLang="ko-KR" sz="1600" dirty="0" smtClean="0"/>
              <a:t> University,  </a:t>
            </a:r>
            <a:r>
              <a:rPr lang="en-US" altLang="ko-KR" sz="1600" dirty="0" err="1" smtClean="0"/>
              <a:t>Kyunghee</a:t>
            </a:r>
            <a:r>
              <a:rPr lang="en-US" altLang="ko-KR" sz="1600" dirty="0" smtClean="0"/>
              <a:t> University</a:t>
            </a:r>
            <a:r>
              <a:rPr lang="en-US" sz="1600" dirty="0" smtClean="0"/>
              <a:t>]                             </a:t>
            </a:r>
          </a:p>
          <a:p>
            <a:pPr marL="739775" indent="-739775" eaLnBrk="0" hangingPunct="0"/>
            <a:r>
              <a:rPr lang="en-US" sz="1600" dirty="0" smtClean="0">
                <a:solidFill>
                  <a:schemeClr val="tx2"/>
                </a:solidFill>
              </a:rPr>
              <a:t>Address [Seoul National University of Science and Technology , Seoul, Korea]</a:t>
            </a:r>
          </a:p>
          <a:p>
            <a:pPr marL="739775" indent="-739775" eaLnBrk="0" hangingPunct="0"/>
            <a:r>
              <a:rPr lang="en-US" sz="1600" dirty="0" smtClean="0">
                <a:solidFill>
                  <a:schemeClr val="tx2"/>
                </a:solidFill>
              </a:rPr>
              <a:t>Voice:[</a:t>
            </a:r>
            <a:r>
              <a:rPr lang="en-US" sz="1600" dirty="0" smtClean="0"/>
              <a:t>82-2-970-6431], FAX: [82-2-974-6123], E-Mail:[chajs@seoultech.ac.kr</a:t>
            </a:r>
            <a:r>
              <a:rPr lang="en-US" sz="1600" dirty="0" smtClean="0">
                <a:solidFill>
                  <a:schemeClr val="tx2"/>
                </a:solidFill>
              </a:rPr>
              <a:t>]	</a:t>
            </a:r>
          </a:p>
          <a:p>
            <a:pPr marL="739775" indent="-739775" eaLnBrk="0" hangingPunct="0">
              <a:spcBef>
                <a:spcPts val="600"/>
              </a:spcBef>
              <a:spcAft>
                <a:spcPts val="600"/>
              </a:spcAft>
            </a:pPr>
            <a:r>
              <a:rPr lang="en-US" sz="1600" b="1" dirty="0" smtClean="0">
                <a:solidFill>
                  <a:schemeClr val="tx2"/>
                </a:solidFill>
              </a:rPr>
              <a:t>Re:</a:t>
            </a:r>
            <a:r>
              <a:rPr lang="en-US" sz="1600" dirty="0" smtClean="0">
                <a:solidFill>
                  <a:schemeClr val="tx2"/>
                </a:solidFill>
              </a:rPr>
              <a:t> []</a:t>
            </a:r>
          </a:p>
          <a:p>
            <a:pPr marL="739775" indent="-739775" eaLnBrk="0" hangingPunct="0">
              <a:spcBef>
                <a:spcPts val="600"/>
              </a:spcBef>
              <a:spcAft>
                <a:spcPts val="600"/>
              </a:spcAft>
            </a:pPr>
            <a:r>
              <a:rPr lang="en-US" sz="1600" b="1" dirty="0" smtClean="0"/>
              <a:t>Abstract:</a:t>
            </a:r>
            <a:r>
              <a:rPr lang="en-US" sz="1600" dirty="0" smtClean="0"/>
              <a:t>[</a:t>
            </a:r>
            <a:r>
              <a:rPr lang="en-US" altLang="ko-KR" sz="1600" dirty="0">
                <a:solidFill>
                  <a:schemeClr val="tx2"/>
                </a:solidFill>
              </a:rPr>
              <a:t>Case Study of Interference Cancellation Method using Unipolar-ZCD code in LED-ID </a:t>
            </a:r>
            <a:r>
              <a:rPr lang="en-US" altLang="ko-KR" sz="1600" dirty="0" smtClean="0">
                <a:solidFill>
                  <a:schemeClr val="tx2"/>
                </a:solidFill>
              </a:rPr>
              <a:t>System</a:t>
            </a:r>
            <a:r>
              <a:rPr lang="en-US" altLang="ko-KR" sz="1600" dirty="0" smtClean="0">
                <a:solidFill>
                  <a:schemeClr val="tx2"/>
                </a:solidFill>
              </a:rPr>
              <a:t>]</a:t>
            </a:r>
            <a:endParaRPr lang="en-US" sz="1600" dirty="0" smtClean="0"/>
          </a:p>
          <a:p>
            <a:pPr marL="739775" indent="-739775" eaLnBrk="0" hangingPunct="0">
              <a:spcBef>
                <a:spcPts val="600"/>
              </a:spcBef>
              <a:spcAft>
                <a:spcPts val="600"/>
              </a:spcAft>
            </a:pPr>
            <a:r>
              <a:rPr lang="en-US" sz="1600" b="1" dirty="0" smtClean="0"/>
              <a:t>Purpose</a:t>
            </a:r>
            <a:r>
              <a:rPr lang="en-US" sz="1600" b="1" dirty="0"/>
              <a:t>:</a:t>
            </a:r>
            <a:r>
              <a:rPr lang="en-US" sz="1600" dirty="0"/>
              <a:t>	</a:t>
            </a:r>
            <a:r>
              <a:rPr lang="en-US" sz="1600" dirty="0" smtClean="0"/>
              <a:t>[Contribution to IEEE 802.15 WNG]</a:t>
            </a:r>
            <a:endParaRPr lang="en-US" sz="1600" dirty="0"/>
          </a:p>
          <a:p>
            <a:pPr marL="739775" indent="-739775" eaLnBrk="0" hangingPunct="0"/>
            <a:r>
              <a:rPr lang="en-US" sz="1600" b="1" dirty="0">
                <a:solidFill>
                  <a:schemeClr val="tx2"/>
                </a:solidFill>
              </a:rPr>
              <a:t>Notice:</a:t>
            </a:r>
            <a:r>
              <a:rPr lang="en-US" sz="1600" dirty="0">
                <a:solidFill>
                  <a:schemeClr val="tx2"/>
                </a:solidFill>
              </a:rPr>
              <a:t>	</a:t>
            </a:r>
            <a:r>
              <a:rPr lang="en-US" sz="1600" dirty="0"/>
              <a:t>This document has been prepared to assist the IEEE </a:t>
            </a:r>
            <a:r>
              <a:rPr lang="en-US" sz="1600" dirty="0" smtClean="0"/>
              <a:t>P802.15 WNG.  </a:t>
            </a:r>
            <a:r>
              <a:rPr lang="en-US" sz="1600" dirty="0"/>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8"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2</a:t>
            </a:fld>
            <a:endParaRPr lang="en-US"/>
          </a:p>
        </p:txBody>
      </p:sp>
      <p:sp>
        <p:nvSpPr>
          <p:cNvPr id="45058" name="Rectangle 2"/>
          <p:cNvSpPr>
            <a:spLocks noGrp="1" noChangeArrowheads="1"/>
          </p:cNvSpPr>
          <p:nvPr>
            <p:ph type="title"/>
          </p:nvPr>
        </p:nvSpPr>
        <p:spPr/>
        <p:txBody>
          <a:bodyPr/>
          <a:lstStyle/>
          <a:p>
            <a:r>
              <a:rPr lang="en-US" dirty="0" smtClean="0">
                <a:latin typeface="+mn-lt"/>
              </a:rPr>
              <a:t>Contents</a:t>
            </a:r>
          </a:p>
        </p:txBody>
      </p:sp>
      <p:sp>
        <p:nvSpPr>
          <p:cNvPr id="45059" name="Rectangle 3"/>
          <p:cNvSpPr>
            <a:spLocks noGrp="1" noChangeArrowheads="1"/>
          </p:cNvSpPr>
          <p:nvPr>
            <p:ph type="body" idx="1"/>
          </p:nvPr>
        </p:nvSpPr>
        <p:spPr>
          <a:xfrm>
            <a:off x="685800" y="1752600"/>
            <a:ext cx="7772400" cy="4572000"/>
          </a:xfrm>
        </p:spPr>
        <p:txBody>
          <a:bodyPr/>
          <a:lstStyle/>
          <a:p>
            <a:r>
              <a:rPr lang="en-US" sz="2400" dirty="0" smtClean="0">
                <a:latin typeface="+mn-lt"/>
              </a:rPr>
              <a:t>Interference problems of LED-ID Channel</a:t>
            </a:r>
          </a:p>
          <a:p>
            <a:r>
              <a:rPr lang="en-US" sz="2400" dirty="0" smtClean="0">
                <a:latin typeface="+mn-lt"/>
              </a:rPr>
              <a:t>ZCD Concept </a:t>
            </a:r>
          </a:p>
          <a:p>
            <a:r>
              <a:rPr lang="en-US" sz="2400" dirty="0" smtClean="0">
                <a:latin typeface="+mn-lt"/>
              </a:rPr>
              <a:t>Structure for ZCD Code based LED-ID</a:t>
            </a:r>
          </a:p>
          <a:p>
            <a:r>
              <a:rPr lang="en-US" sz="2400" dirty="0" smtClean="0">
                <a:latin typeface="+mn-lt"/>
              </a:rPr>
              <a:t>BER Performance of </a:t>
            </a:r>
            <a:r>
              <a:rPr lang="en-US" sz="2400" dirty="0">
                <a:latin typeface="+mn-lt"/>
              </a:rPr>
              <a:t>P</a:t>
            </a:r>
            <a:r>
              <a:rPr lang="en-US" sz="2400" dirty="0" smtClean="0">
                <a:latin typeface="+mn-lt"/>
              </a:rPr>
              <a:t>roposed </a:t>
            </a:r>
            <a:r>
              <a:rPr lang="en-US" sz="2400" dirty="0">
                <a:latin typeface="+mn-lt"/>
              </a:rPr>
              <a:t>S</a:t>
            </a:r>
            <a:r>
              <a:rPr lang="en-US" sz="2400" dirty="0" smtClean="0">
                <a:latin typeface="+mn-lt"/>
              </a:rPr>
              <a:t>tructure</a:t>
            </a:r>
          </a:p>
          <a:p>
            <a:r>
              <a:rPr lang="en-US" sz="2400" dirty="0" smtClean="0">
                <a:latin typeface="+mn-lt"/>
              </a:rPr>
              <a:t>Conclusion</a:t>
            </a:r>
            <a:endParaRPr lang="en-US" sz="2800" dirty="0" smtClean="0">
              <a:latin typeface="+mn-lt"/>
            </a:endParaRPr>
          </a:p>
        </p:txBody>
      </p:sp>
      <p:sp>
        <p:nvSpPr>
          <p:cNvPr id="7"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a:t>
            </a:r>
            <a:r>
              <a:rPr lang="en-US" dirty="0" err="1" smtClean="0"/>
              <a:t>Univ</a:t>
            </a:r>
            <a:r>
              <a:rPr lang="en-US" dirty="0" smtClean="0"/>
              <a:t> of </a:t>
            </a:r>
            <a:r>
              <a:rPr lang="en-US" dirty="0" err="1" smtClean="0"/>
              <a:t>Science&amp;Technology</a:t>
            </a:r>
            <a:endParaRPr lang="en-US" dirty="0"/>
          </a:p>
        </p:txBody>
      </p:sp>
      <p:sp>
        <p:nvSpPr>
          <p:cNvPr id="8"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a:xfrm>
            <a:off x="457200" y="625760"/>
            <a:ext cx="8229600" cy="1143000"/>
          </a:xfrm>
        </p:spPr>
        <p:txBody>
          <a:bodyPr/>
          <a:lstStyle/>
          <a:p>
            <a:pPr eaLnBrk="1" hangingPunct="1"/>
            <a:r>
              <a:rPr lang="en-US" dirty="0" smtClean="0"/>
              <a:t>Interference Problems of LED-ID channel</a:t>
            </a:r>
            <a:endParaRPr lang="en-US" sz="3600" dirty="0" smtClean="0"/>
          </a:p>
        </p:txBody>
      </p:sp>
      <p:sp>
        <p:nvSpPr>
          <p:cNvPr id="24" name="Rectangle 3"/>
          <p:cNvSpPr txBox="1">
            <a:spLocks noChangeArrowheads="1"/>
          </p:cNvSpPr>
          <p:nvPr/>
        </p:nvSpPr>
        <p:spPr bwMode="auto">
          <a:xfrm>
            <a:off x="533400" y="4648200"/>
            <a:ext cx="8153400" cy="20574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t>LED-ID channel with a lot of interference components could be modeled by summation of </a:t>
            </a:r>
            <a:r>
              <a:rPr lang="en-US" sz="2400" kern="0" dirty="0" smtClean="0">
                <a:latin typeface="+mj-lt"/>
              </a:rPr>
              <a:t>various light sources and reflective lights</a:t>
            </a:r>
          </a:p>
        </p:txBody>
      </p:sp>
      <p:sp>
        <p:nvSpPr>
          <p:cNvPr id="11"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Univ. of </a:t>
            </a:r>
            <a:r>
              <a:rPr lang="en-US" dirty="0" err="1" smtClean="0"/>
              <a:t>Science&amp;Technology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dirty="0" smtClean="0"/>
              <a:t>Slide </a:t>
            </a:r>
            <a:fld id="{C65D8D74-25E4-4A14-9B13-1C1CBE0663D9}" type="slidenum">
              <a:rPr lang="en-US" smtClean="0"/>
              <a:pPr>
                <a:defRPr/>
              </a:pPr>
              <a:t>3</a:t>
            </a:fld>
            <a:endParaRPr lang="en-US" dirty="0"/>
          </a:p>
        </p:txBody>
      </p:sp>
      <p:pic>
        <p:nvPicPr>
          <p:cNvPr id="9" name="_x61861168" descr="EMB00000dec1594"/>
          <p:cNvPicPr>
            <a:picLocks noChangeAspect="1" noChangeArrowheads="1"/>
          </p:cNvPicPr>
          <p:nvPr/>
        </p:nvPicPr>
        <p:blipFill>
          <a:blip r:embed="rId2"/>
          <a:srcRect/>
          <a:stretch>
            <a:fillRect/>
          </a:stretch>
        </p:blipFill>
        <p:spPr bwMode="auto">
          <a:xfrm>
            <a:off x="1285852" y="1851524"/>
            <a:ext cx="3643338" cy="2568076"/>
          </a:xfrm>
          <a:prstGeom prst="rect">
            <a:avLst/>
          </a:prstGeom>
          <a:noFill/>
        </p:spPr>
      </p:pic>
      <p:graphicFrame>
        <p:nvGraphicFramePr>
          <p:cNvPr id="10" name="Group 8"/>
          <p:cNvGraphicFramePr>
            <a:graphicFrameLocks noGrp="1"/>
          </p:cNvGraphicFramePr>
          <p:nvPr/>
        </p:nvGraphicFramePr>
        <p:xfrm>
          <a:off x="5726147" y="2137276"/>
          <a:ext cx="2417753" cy="1865376"/>
        </p:xfrm>
        <a:graphic>
          <a:graphicData uri="http://schemas.openxmlformats.org/drawingml/2006/table">
            <a:tbl>
              <a:tblPr/>
              <a:tblGrid>
                <a:gridCol w="2417753"/>
              </a:tblGrid>
              <a:tr h="239709">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Contents</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431476">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LOS(Line of Sight)</a:t>
                      </a:r>
                    </a:p>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 No blocking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88">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Appearing Diffusing components by reflection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88">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Appearing interference by Each LED-ID code of correlation function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a:xfrm>
            <a:off x="457200" y="625760"/>
            <a:ext cx="8229600" cy="1143000"/>
          </a:xfrm>
        </p:spPr>
        <p:txBody>
          <a:bodyPr/>
          <a:lstStyle/>
          <a:p>
            <a:pPr eaLnBrk="1" hangingPunct="1"/>
            <a:r>
              <a:rPr lang="en-US" dirty="0" smtClean="0"/>
              <a:t>ZCD(zero correlation duration) concept</a:t>
            </a:r>
            <a:endParaRPr lang="en-US" sz="3600" dirty="0" smtClean="0"/>
          </a:p>
        </p:txBody>
      </p:sp>
      <p:sp>
        <p:nvSpPr>
          <p:cNvPr id="11"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Univ. of </a:t>
            </a:r>
            <a:r>
              <a:rPr lang="en-US" dirty="0" err="1" smtClean="0"/>
              <a:t>Science&amp;Technology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dirty="0" smtClean="0"/>
              <a:t>Slide </a:t>
            </a:r>
            <a:fld id="{C65D8D74-25E4-4A14-9B13-1C1CBE0663D9}" type="slidenum">
              <a:rPr lang="en-US" smtClean="0"/>
              <a:pPr>
                <a:defRPr/>
              </a:pPr>
              <a:t>4</a:t>
            </a:fld>
            <a:endParaRPr lang="en-US" dirty="0"/>
          </a:p>
        </p:txBody>
      </p:sp>
      <p:pic>
        <p:nvPicPr>
          <p:cNvPr id="19" name="Picture 3"/>
          <p:cNvPicPr>
            <a:picLocks noChangeAspect="1" noChangeArrowheads="1"/>
          </p:cNvPicPr>
          <p:nvPr/>
        </p:nvPicPr>
        <p:blipFill>
          <a:blip r:embed="rId2"/>
          <a:srcRect/>
          <a:stretch>
            <a:fillRect/>
          </a:stretch>
        </p:blipFill>
        <p:spPr bwMode="auto">
          <a:xfrm>
            <a:off x="2133600" y="2209800"/>
            <a:ext cx="3492959" cy="1109295"/>
          </a:xfrm>
          <a:prstGeom prst="rect">
            <a:avLst/>
          </a:prstGeom>
          <a:noFill/>
          <a:ln w="9525">
            <a:noFill/>
            <a:miter lim="800000"/>
            <a:headEnd/>
            <a:tailEnd/>
          </a:ln>
          <a:effectLst/>
        </p:spPr>
      </p:pic>
      <p:sp>
        <p:nvSpPr>
          <p:cNvPr id="21" name="TextBox 20"/>
          <p:cNvSpPr txBox="1"/>
          <p:nvPr/>
        </p:nvSpPr>
        <p:spPr>
          <a:xfrm>
            <a:off x="1219200" y="3581400"/>
            <a:ext cx="7174015" cy="2862322"/>
          </a:xfrm>
          <a:prstGeom prst="rect">
            <a:avLst/>
          </a:prstGeom>
          <a:noFill/>
        </p:spPr>
        <p:txBody>
          <a:bodyPr wrap="none" rtlCol="0">
            <a:spAutoFit/>
          </a:bodyPr>
          <a:lstStyle/>
          <a:p>
            <a:r>
              <a:rPr lang="en-US" altLang="ko-KR" sz="2000" dirty="0" smtClean="0"/>
              <a:t>N : a period of  spreading code</a:t>
            </a:r>
          </a:p>
          <a:p>
            <a:endParaRPr lang="en-US" altLang="ko-KR" sz="2000" dirty="0" smtClean="0">
              <a:latin typeface="+mj-lt"/>
            </a:endParaRPr>
          </a:p>
          <a:p>
            <a:r>
              <a:rPr lang="en-US" altLang="ko-KR" sz="2000" dirty="0" smtClean="0">
                <a:latin typeface="+mj-lt"/>
              </a:rPr>
              <a:t>ACF(Auto Correlation Function) : x = y </a:t>
            </a:r>
          </a:p>
          <a:p>
            <a:r>
              <a:rPr lang="en-US" altLang="ko-KR" sz="2000" dirty="0" smtClean="0">
                <a:latin typeface="+mj-lt"/>
              </a:rPr>
              <a:t>CCF</a:t>
            </a:r>
            <a:r>
              <a:rPr lang="en-US" altLang="ko-KR" sz="2000" dirty="0" smtClean="0"/>
              <a:t>(Cross Correlation Function) </a:t>
            </a:r>
            <a:r>
              <a:rPr lang="en-US" altLang="ko-KR" sz="2000" dirty="0" smtClean="0">
                <a:latin typeface="+mj-lt"/>
              </a:rPr>
              <a:t> : x </a:t>
            </a:r>
            <a:r>
              <a:rPr lang="ko-KR" altLang="en-US" sz="2000" dirty="0" smtClean="0">
                <a:latin typeface="+mj-lt"/>
              </a:rPr>
              <a:t>≠</a:t>
            </a:r>
            <a:r>
              <a:rPr lang="en-US" altLang="ko-KR" sz="2000" dirty="0" smtClean="0">
                <a:latin typeface="+mj-lt"/>
              </a:rPr>
              <a:t> y</a:t>
            </a:r>
          </a:p>
          <a:p>
            <a:endParaRPr lang="en-US" altLang="ko-KR" sz="2000" dirty="0" smtClean="0">
              <a:latin typeface="+mj-lt"/>
            </a:endParaRPr>
          </a:p>
          <a:p>
            <a:r>
              <a:rPr lang="en-US" altLang="ko-KR" sz="2000" dirty="0" smtClean="0">
                <a:latin typeface="+mj-lt"/>
              </a:rPr>
              <a:t>ZCD: Continuous orthogonal property with zero ACF </a:t>
            </a:r>
            <a:r>
              <a:rPr lang="en-US" altLang="ko-KR" sz="2000" dirty="0" err="1" smtClean="0">
                <a:latin typeface="+mj-lt"/>
              </a:rPr>
              <a:t>sidelobe</a:t>
            </a:r>
            <a:r>
              <a:rPr lang="en-US" altLang="ko-KR" sz="2000" dirty="0" smtClean="0">
                <a:latin typeface="+mj-lt"/>
              </a:rPr>
              <a:t> </a:t>
            </a:r>
            <a:r>
              <a:rPr lang="en-US" altLang="ko-KR" sz="2000" dirty="0">
                <a:latin typeface="+mj-lt"/>
              </a:rPr>
              <a:t> </a:t>
            </a:r>
            <a:r>
              <a:rPr lang="en-US" altLang="ko-KR" sz="2000" dirty="0" smtClean="0">
                <a:latin typeface="+mj-lt"/>
              </a:rPr>
              <a:t>and </a:t>
            </a:r>
          </a:p>
          <a:p>
            <a:r>
              <a:rPr lang="en-US" altLang="ko-KR" sz="2000" dirty="0">
                <a:latin typeface="+mj-lt"/>
              </a:rPr>
              <a:t> </a:t>
            </a:r>
            <a:r>
              <a:rPr lang="en-US" altLang="ko-KR" sz="2000" dirty="0" smtClean="0">
                <a:latin typeface="+mj-lt"/>
              </a:rPr>
              <a:t>          zero CCF duration</a:t>
            </a:r>
          </a:p>
          <a:p>
            <a:endParaRPr lang="en-US" altLang="ko-KR" sz="2000" dirty="0" smtClean="0">
              <a:latin typeface="+mj-lt"/>
            </a:endParaRPr>
          </a:p>
          <a:p>
            <a:endParaRPr lang="ko-KR" altLang="en-US" sz="2000" dirty="0">
              <a:latin typeface="+mj-lt"/>
            </a:endParaRPr>
          </a:p>
        </p:txBody>
      </p:sp>
      <p:sp>
        <p:nvSpPr>
          <p:cNvPr id="22"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a:xfrm>
            <a:off x="-304800" y="533400"/>
            <a:ext cx="9829800" cy="1143000"/>
          </a:xfrm>
        </p:spPr>
        <p:txBody>
          <a:bodyPr/>
          <a:lstStyle/>
          <a:p>
            <a:pPr eaLnBrk="1" hangingPunct="1"/>
            <a:r>
              <a:rPr lang="en-US" sz="3200" dirty="0" err="1" smtClean="0"/>
              <a:t>Tx</a:t>
            </a:r>
            <a:r>
              <a:rPr lang="en-US" sz="3200" dirty="0" smtClean="0"/>
              <a:t> structure of  ZCD-CDM based LED-ID</a:t>
            </a:r>
          </a:p>
        </p:txBody>
      </p:sp>
      <p:sp>
        <p:nvSpPr>
          <p:cNvPr id="24" name="Rectangle 3"/>
          <p:cNvSpPr txBox="1">
            <a:spLocks noChangeArrowheads="1"/>
          </p:cNvSpPr>
          <p:nvPr/>
        </p:nvSpPr>
        <p:spPr bwMode="auto">
          <a:xfrm>
            <a:off x="228600" y="4419600"/>
            <a:ext cx="8610600" cy="20574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t>Unipolar data are </a:t>
            </a:r>
            <a:r>
              <a:rPr lang="en-US" sz="2400" kern="0" dirty="0" err="1" smtClean="0"/>
              <a:t>spreaded</a:t>
            </a:r>
            <a:r>
              <a:rPr lang="en-US" sz="2400" kern="0" dirty="0" smtClean="0"/>
              <a:t> by ZCD code</a:t>
            </a:r>
          </a:p>
          <a:p>
            <a:pPr marL="342900" indent="-342900" algn="just">
              <a:spcBef>
                <a:spcPct val="20000"/>
              </a:spcBef>
              <a:buFontTx/>
              <a:buChar char="•"/>
              <a:defRPr/>
            </a:pPr>
            <a:r>
              <a:rPr lang="en-US" sz="2400" kern="0" dirty="0" smtClean="0">
                <a:latin typeface="+mj-lt"/>
              </a:rPr>
              <a:t>Each spreading signal is used in ZCD-CDM for multiplexing </a:t>
            </a:r>
          </a:p>
          <a:p>
            <a:pPr marL="342900" indent="-342900" algn="just">
              <a:spcBef>
                <a:spcPct val="20000"/>
              </a:spcBef>
              <a:buFontTx/>
              <a:buChar char="•"/>
              <a:defRPr/>
            </a:pPr>
            <a:r>
              <a:rPr lang="en-US" sz="2400" kern="0" dirty="0" smtClean="0">
                <a:latin typeface="+mj-lt"/>
              </a:rPr>
              <a:t>Each LED Tag has unique code for ZCD-CDM without </a:t>
            </a:r>
          </a:p>
          <a:p>
            <a:pPr marL="342900" indent="-342900" algn="just">
              <a:spcBef>
                <a:spcPct val="20000"/>
              </a:spcBef>
              <a:defRPr/>
            </a:pPr>
            <a:r>
              <a:rPr lang="en-US" sz="2400" kern="0" dirty="0" smtClean="0">
                <a:latin typeface="+mj-lt"/>
              </a:rPr>
              <a:t>     multi-tag interferences </a:t>
            </a:r>
          </a:p>
        </p:txBody>
      </p:sp>
      <p:sp>
        <p:nvSpPr>
          <p:cNvPr id="11"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Univ. of </a:t>
            </a:r>
            <a:r>
              <a:rPr lang="en-US" dirty="0" err="1" smtClean="0"/>
              <a:t>Science&amp;Technology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dirty="0" smtClean="0"/>
              <a:t>Slide </a:t>
            </a:r>
            <a:fld id="{C65D8D74-25E4-4A14-9B13-1C1CBE0663D9}" type="slidenum">
              <a:rPr lang="en-US" smtClean="0"/>
              <a:pPr>
                <a:defRPr/>
              </a:pPr>
              <a:t>5</a:t>
            </a:fld>
            <a:endParaRPr lang="en-US" dirty="0"/>
          </a:p>
        </p:txBody>
      </p:sp>
      <p:pic>
        <p:nvPicPr>
          <p:cNvPr id="13" name="Picture 2"/>
          <p:cNvPicPr>
            <a:picLocks noChangeAspect="1" noChangeArrowheads="1"/>
          </p:cNvPicPr>
          <p:nvPr/>
        </p:nvPicPr>
        <p:blipFill>
          <a:blip r:embed="rId2"/>
          <a:srcRect/>
          <a:stretch>
            <a:fillRect/>
          </a:stretch>
        </p:blipFill>
        <p:spPr bwMode="auto">
          <a:xfrm>
            <a:off x="1447800" y="1620984"/>
            <a:ext cx="5881710" cy="2761440"/>
          </a:xfrm>
          <a:prstGeom prst="rect">
            <a:avLst/>
          </a:prstGeom>
          <a:noFill/>
          <a:ln w="9525">
            <a:noFill/>
            <a:miter lim="800000"/>
            <a:headEnd/>
            <a:tailEnd/>
          </a:ln>
          <a:effectLst/>
        </p:spPr>
      </p:pic>
      <p:sp>
        <p:nvSpPr>
          <p:cNvPr id="8"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
          <p:cNvSpPr txBox="1">
            <a:spLocks noChangeArrowheads="1"/>
          </p:cNvSpPr>
          <p:nvPr/>
        </p:nvSpPr>
        <p:spPr bwMode="auto">
          <a:xfrm>
            <a:off x="533400" y="4648200"/>
            <a:ext cx="8153400" cy="20574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latin typeface="+mj-lt"/>
              </a:rPr>
              <a:t>Rx signals are detected and demodulated by PD and Equalizer </a:t>
            </a:r>
          </a:p>
          <a:p>
            <a:pPr marL="342900" indent="-342900" algn="just">
              <a:spcBef>
                <a:spcPct val="20000"/>
              </a:spcBef>
              <a:buFontTx/>
              <a:buChar char="•"/>
              <a:defRPr/>
            </a:pPr>
            <a:r>
              <a:rPr lang="en-US" sz="2400" kern="0" dirty="0" smtClean="0"/>
              <a:t>Information data is obtained by </a:t>
            </a:r>
            <a:r>
              <a:rPr lang="en-US" sz="2400" kern="0" dirty="0" err="1" smtClean="0"/>
              <a:t>despreading</a:t>
            </a:r>
            <a:r>
              <a:rPr lang="en-US" sz="2400" kern="0" dirty="0" smtClean="0"/>
              <a:t> and data recovery with reference ZCD code and </a:t>
            </a:r>
            <a:r>
              <a:rPr lang="en-US" sz="2400" kern="0" dirty="0">
                <a:latin typeface="+mj-lt"/>
              </a:rPr>
              <a:t>m</a:t>
            </a:r>
            <a:r>
              <a:rPr lang="en-US" sz="2400" kern="0" dirty="0" smtClean="0">
                <a:latin typeface="+mj-lt"/>
              </a:rPr>
              <a:t>atched filter</a:t>
            </a:r>
          </a:p>
        </p:txBody>
      </p:sp>
      <p:sp>
        <p:nvSpPr>
          <p:cNvPr id="11"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Univ. of </a:t>
            </a:r>
            <a:r>
              <a:rPr lang="en-US" dirty="0" err="1" smtClean="0"/>
              <a:t>Science&amp;Technology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dirty="0" smtClean="0"/>
              <a:t>Slide </a:t>
            </a:r>
            <a:fld id="{C65D8D74-25E4-4A14-9B13-1C1CBE0663D9}" type="slidenum">
              <a:rPr lang="en-US" smtClean="0"/>
              <a:pPr>
                <a:defRPr/>
              </a:pPr>
              <a:t>6</a:t>
            </a:fld>
            <a:endParaRPr lang="en-US" dirty="0"/>
          </a:p>
        </p:txBody>
      </p:sp>
      <p:pic>
        <p:nvPicPr>
          <p:cNvPr id="8" name="Picture 2"/>
          <p:cNvPicPr>
            <a:picLocks noChangeAspect="1" noChangeArrowheads="1"/>
          </p:cNvPicPr>
          <p:nvPr/>
        </p:nvPicPr>
        <p:blipFill>
          <a:blip r:embed="rId2"/>
          <a:srcRect/>
          <a:stretch>
            <a:fillRect/>
          </a:stretch>
        </p:blipFill>
        <p:spPr bwMode="auto">
          <a:xfrm>
            <a:off x="1057564" y="1981200"/>
            <a:ext cx="7044404" cy="2420966"/>
          </a:xfrm>
          <a:prstGeom prst="rect">
            <a:avLst/>
          </a:prstGeom>
          <a:noFill/>
          <a:ln w="9525">
            <a:noFill/>
            <a:miter lim="800000"/>
            <a:headEnd/>
            <a:tailEnd/>
          </a:ln>
          <a:effectLst/>
        </p:spPr>
      </p:pic>
      <p:sp>
        <p:nvSpPr>
          <p:cNvPr id="9"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
        <p:nvSpPr>
          <p:cNvPr id="14" name="Rectangle 12"/>
          <p:cNvSpPr>
            <a:spLocks noGrp="1" noChangeArrowheads="1"/>
          </p:cNvSpPr>
          <p:nvPr>
            <p:ph type="title"/>
          </p:nvPr>
        </p:nvSpPr>
        <p:spPr>
          <a:xfrm>
            <a:off x="-304800" y="533400"/>
            <a:ext cx="9829800" cy="1143000"/>
          </a:xfrm>
        </p:spPr>
        <p:txBody>
          <a:bodyPr/>
          <a:lstStyle/>
          <a:p>
            <a:pPr eaLnBrk="1" hangingPunct="1"/>
            <a:r>
              <a:rPr lang="en-US" sz="3200" dirty="0" smtClean="0"/>
              <a:t>Rx </a:t>
            </a:r>
            <a:r>
              <a:rPr lang="en-US" sz="3200" dirty="0"/>
              <a:t>S</a:t>
            </a:r>
            <a:r>
              <a:rPr lang="en-US" sz="3200" dirty="0" smtClean="0"/>
              <a:t>tructure for ZCD-CDM based LED-ID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a:xfrm>
            <a:off x="533400" y="381000"/>
            <a:ext cx="8229600" cy="1143000"/>
          </a:xfrm>
        </p:spPr>
        <p:txBody>
          <a:bodyPr/>
          <a:lstStyle/>
          <a:p>
            <a:pPr eaLnBrk="1" hangingPunct="1"/>
            <a:r>
              <a:rPr lang="en-US" dirty="0" smtClean="0">
                <a:latin typeface="+mn-lt"/>
              </a:rPr>
              <a:t>Performance of </a:t>
            </a:r>
            <a:r>
              <a:rPr lang="en-US" dirty="0">
                <a:latin typeface="+mn-lt"/>
              </a:rPr>
              <a:t>P</a:t>
            </a:r>
            <a:r>
              <a:rPr lang="en-US" dirty="0" smtClean="0">
                <a:latin typeface="+mn-lt"/>
              </a:rPr>
              <a:t>roposed Structure</a:t>
            </a:r>
          </a:p>
        </p:txBody>
      </p:sp>
      <p:sp>
        <p:nvSpPr>
          <p:cNvPr id="24" name="Rectangle 3"/>
          <p:cNvSpPr txBox="1">
            <a:spLocks noChangeArrowheads="1"/>
          </p:cNvSpPr>
          <p:nvPr/>
        </p:nvSpPr>
        <p:spPr bwMode="auto">
          <a:xfrm>
            <a:off x="381000" y="4419600"/>
            <a:ext cx="8534400" cy="20574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latin typeface="+mn-lt"/>
              </a:rPr>
              <a:t>ZCD-CDM by using Unipolar ZCD code has better performance compared with OO(orthogonal optical) code based system (8~10dB of BER 10</a:t>
            </a:r>
            <a:r>
              <a:rPr lang="en-US" altLang="ko-KR" sz="2400" b="1" baseline="30000" dirty="0" smtClean="0">
                <a:latin typeface="+mn-lt"/>
                <a:ea typeface="맑은 고딕" pitchFamily="50" charset="-127"/>
              </a:rPr>
              <a:t>-3</a:t>
            </a:r>
            <a:r>
              <a:rPr lang="en-US" sz="2400" kern="0" dirty="0" smtClean="0">
                <a:latin typeface="+mn-lt"/>
              </a:rPr>
              <a:t> )</a:t>
            </a:r>
          </a:p>
          <a:p>
            <a:pPr marL="342900" indent="-342900" algn="just">
              <a:spcBef>
                <a:spcPct val="20000"/>
              </a:spcBef>
              <a:buFontTx/>
              <a:buChar char="•"/>
              <a:defRPr/>
            </a:pPr>
            <a:r>
              <a:rPr lang="en-US" sz="2400" kern="0" dirty="0" smtClean="0">
                <a:latin typeface="+mn-lt"/>
              </a:rPr>
              <a:t>Proposed scheme has a strong resistance against multipath interferences or multi tag interferences</a:t>
            </a:r>
          </a:p>
        </p:txBody>
      </p:sp>
      <p:sp>
        <p:nvSpPr>
          <p:cNvPr id="11" name="Rectangle 5"/>
          <p:cNvSpPr>
            <a:spLocks noGrp="1" noChangeArrowheads="1"/>
          </p:cNvSpPr>
          <p:nvPr>
            <p:ph type="ftr" sz="quarter" idx="11"/>
          </p:nvPr>
        </p:nvSpPr>
        <p:spPr>
          <a:xfrm>
            <a:off x="5257800" y="6475413"/>
            <a:ext cx="3733800" cy="184666"/>
          </a:xfrm>
          <a:ln/>
        </p:spPr>
        <p:txBody>
          <a:bodyPr/>
          <a:lstStyle/>
          <a:p>
            <a:r>
              <a:rPr lang="en-US" dirty="0" err="1" smtClean="0"/>
              <a:t>Jaesang</a:t>
            </a:r>
            <a:r>
              <a:rPr lang="en-US" dirty="0" smtClean="0"/>
              <a:t> cha, Seoul National Univ. of </a:t>
            </a:r>
            <a:r>
              <a:rPr lang="en-US" dirty="0" err="1" smtClean="0"/>
              <a:t>Science&amp;Technology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dirty="0" smtClean="0"/>
              <a:t>Slide </a:t>
            </a:r>
            <a:fld id="{C65D8D74-25E4-4A14-9B13-1C1CBE0663D9}" type="slidenum">
              <a:rPr lang="en-US" smtClean="0"/>
              <a:pPr>
                <a:defRPr/>
              </a:pPr>
              <a:t>7</a:t>
            </a:fld>
            <a:endParaRPr lang="en-US" dirty="0"/>
          </a:p>
        </p:txBody>
      </p:sp>
      <p:sp>
        <p:nvSpPr>
          <p:cNvPr id="9" name="Text Box 6"/>
          <p:cNvSpPr txBox="1">
            <a:spLocks noChangeArrowheads="1"/>
          </p:cNvSpPr>
          <p:nvPr/>
        </p:nvSpPr>
        <p:spPr bwMode="auto">
          <a:xfrm>
            <a:off x="5643570" y="3827190"/>
            <a:ext cx="2168286" cy="276999"/>
          </a:xfrm>
          <a:prstGeom prst="rect">
            <a:avLst/>
          </a:prstGeom>
          <a:noFill/>
          <a:ln w="9525">
            <a:noFill/>
            <a:miter lim="800000"/>
            <a:headEnd/>
            <a:tailEnd/>
          </a:ln>
        </p:spPr>
        <p:txBody>
          <a:bodyPr wrap="none">
            <a:spAutoFit/>
          </a:bodyPr>
          <a:lstStyle/>
          <a:p>
            <a:pPr algn="ctr"/>
            <a:r>
              <a:rPr lang="en-US" altLang="ko-KR" sz="1200" b="1" dirty="0">
                <a:latin typeface="맑은 고딕" pitchFamily="50" charset="-127"/>
                <a:ea typeface="맑은 고딕" pitchFamily="50" charset="-127"/>
              </a:rPr>
              <a:t>&lt; </a:t>
            </a:r>
            <a:r>
              <a:rPr lang="en-US" altLang="ko-KR" b="1" dirty="0" smtClean="0">
                <a:latin typeface="맑은 고딕" pitchFamily="50" charset="-127"/>
                <a:ea typeface="맑은 고딕" pitchFamily="50" charset="-127"/>
              </a:rPr>
              <a:t>Simulation Parameters</a:t>
            </a:r>
            <a:r>
              <a:rPr lang="ko-KR" altLang="en-US" sz="1200" b="1" dirty="0" smtClean="0">
                <a:latin typeface="맑은 고딕" pitchFamily="50" charset="-127"/>
                <a:ea typeface="맑은 고딕" pitchFamily="50" charset="-127"/>
              </a:rPr>
              <a:t> </a:t>
            </a:r>
            <a:r>
              <a:rPr lang="en-US" altLang="ko-KR" sz="1200" b="1" dirty="0">
                <a:latin typeface="맑은 고딕" pitchFamily="50" charset="-127"/>
                <a:ea typeface="맑은 고딕" pitchFamily="50" charset="-127"/>
              </a:rPr>
              <a:t>&gt;</a:t>
            </a:r>
          </a:p>
        </p:txBody>
      </p:sp>
      <p:graphicFrame>
        <p:nvGraphicFramePr>
          <p:cNvPr id="10" name="Group 8"/>
          <p:cNvGraphicFramePr>
            <a:graphicFrameLocks noGrp="1"/>
          </p:cNvGraphicFramePr>
          <p:nvPr>
            <p:extLst>
              <p:ext uri="{D42A27DB-BD31-4B8C-83A1-F6EECF244321}">
                <p14:modId xmlns:p14="http://schemas.microsoft.com/office/powerpoint/2010/main" val="2227437392"/>
              </p:ext>
            </p:extLst>
          </p:nvPr>
        </p:nvGraphicFramePr>
        <p:xfrm>
          <a:off x="5287057" y="1479969"/>
          <a:ext cx="2881312" cy="2267712"/>
        </p:xfrm>
        <a:graphic>
          <a:graphicData uri="http://schemas.openxmlformats.org/drawingml/2006/table">
            <a:tbl>
              <a:tblPr/>
              <a:tblGrid>
                <a:gridCol w="1463691"/>
                <a:gridCol w="1417621"/>
              </a:tblGrid>
              <a:tr h="205113">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Classification</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Contents</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41855">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Spreading code</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err="1" smtClean="0">
                          <a:ln>
                            <a:noFill/>
                          </a:ln>
                          <a:solidFill>
                            <a:schemeClr val="tx1"/>
                          </a:solidFill>
                          <a:effectLst/>
                          <a:latin typeface="HY견고딕" pitchFamily="18" charset="-127"/>
                          <a:ea typeface="HY견고딕" pitchFamily="18" charset="-127"/>
                        </a:rPr>
                        <a:t>Unipolar</a:t>
                      </a: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 ZCD Code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5113">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Modulation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ZCD-CDM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204">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Code</a:t>
                      </a:r>
                    </a:p>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(Chip Length)</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32 chip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5113">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Detection type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Matched Filter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598">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Channel</a:t>
                      </a:r>
                      <a:endParaRPr kumimoji="1" lang="ko-KR" altLang="en-US" sz="1200" b="0" i="0" u="none" strike="noStrike" cap="none" normalizeH="0" baseline="0" dirty="0" smtClean="0">
                        <a:ln>
                          <a:noFill/>
                        </a:ln>
                        <a:solidFill>
                          <a:schemeClr val="tx1"/>
                        </a:solidFill>
                        <a:effectLst/>
                        <a:latin typeface="HY견고딕" pitchFamily="18" charset="-127"/>
                        <a:ea typeface="HY견고딕" pitchFamily="18" charset="-127"/>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AWGN, </a:t>
                      </a:r>
                    </a:p>
                    <a:p>
                      <a:pPr marL="0" marR="0" lvl="0" indent="0" algn="ctr" defTabSz="914400" rtl="0" eaLnBrk="0" fontAlgn="base" latinLnBrk="1" hangingPunct="0">
                        <a:lnSpc>
                          <a:spcPct val="100000"/>
                        </a:lnSpc>
                        <a:spcBef>
                          <a:spcPct val="20000"/>
                        </a:spcBef>
                        <a:spcAft>
                          <a:spcPct val="0"/>
                        </a:spcAft>
                        <a:buClrTx/>
                        <a:buSzTx/>
                        <a:buFontTx/>
                        <a:buNone/>
                        <a:tabLst/>
                      </a:pPr>
                      <a:r>
                        <a:rPr kumimoji="1" lang="en-US" altLang="ko-KR" sz="1200" b="0" i="0" u="none" strike="noStrike" cap="none" normalizeH="0" baseline="0" dirty="0" smtClean="0">
                          <a:ln>
                            <a:noFill/>
                          </a:ln>
                          <a:solidFill>
                            <a:schemeClr val="tx1"/>
                          </a:solidFill>
                          <a:effectLst/>
                          <a:latin typeface="HY견고딕" pitchFamily="18" charset="-127"/>
                          <a:ea typeface="HY견고딕" pitchFamily="18" charset="-127"/>
                        </a:rPr>
                        <a:t>CM1, CM5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Text Box 34"/>
          <p:cNvSpPr txBox="1">
            <a:spLocks noChangeArrowheads="1"/>
          </p:cNvSpPr>
          <p:nvPr/>
        </p:nvSpPr>
        <p:spPr bwMode="auto">
          <a:xfrm>
            <a:off x="1039813" y="3770744"/>
            <a:ext cx="3397660" cy="461665"/>
          </a:xfrm>
          <a:prstGeom prst="rect">
            <a:avLst/>
          </a:prstGeom>
          <a:noFill/>
          <a:ln w="9525">
            <a:noFill/>
            <a:miter lim="800000"/>
            <a:headEnd/>
            <a:tailEnd/>
          </a:ln>
        </p:spPr>
        <p:txBody>
          <a:bodyPr wrap="none">
            <a:spAutoFit/>
          </a:bodyPr>
          <a:lstStyle/>
          <a:p>
            <a:pPr algn="ctr"/>
            <a:r>
              <a:rPr lang="en-US" altLang="ko-KR" sz="1200" b="1" dirty="0">
                <a:latin typeface="맑은 고딕" pitchFamily="50" charset="-127"/>
                <a:ea typeface="맑은 고딕" pitchFamily="50" charset="-127"/>
              </a:rPr>
              <a:t>&lt; </a:t>
            </a:r>
            <a:r>
              <a:rPr lang="en-US" altLang="ko-KR" sz="1200" b="1" dirty="0" smtClean="0">
                <a:latin typeface="맑은 고딕" pitchFamily="50" charset="-127"/>
                <a:ea typeface="맑은 고딕" pitchFamily="50" charset="-127"/>
              </a:rPr>
              <a:t>BER performance according to increasing</a:t>
            </a:r>
          </a:p>
          <a:p>
            <a:pPr algn="ctr"/>
            <a:r>
              <a:rPr lang="en-US" altLang="ko-KR" sz="1200" b="1" dirty="0" err="1" smtClean="0">
                <a:latin typeface="맑은 고딕" pitchFamily="50" charset="-127"/>
                <a:ea typeface="맑은 고딕" pitchFamily="50" charset="-127"/>
              </a:rPr>
              <a:t>Eb</a:t>
            </a:r>
            <a:r>
              <a:rPr lang="en-US" altLang="ko-KR" sz="1200" b="1" dirty="0" smtClean="0">
                <a:latin typeface="맑은 고딕" pitchFamily="50" charset="-127"/>
                <a:ea typeface="맑은 고딕" pitchFamily="50" charset="-127"/>
              </a:rPr>
              <a:t>/No under LOS Channel Model</a:t>
            </a:r>
            <a:r>
              <a:rPr lang="ko-KR" altLang="en-US" sz="1200" b="1" dirty="0" smtClean="0">
                <a:latin typeface="맑은 고딕" pitchFamily="50" charset="-127"/>
                <a:ea typeface="맑은 고딕" pitchFamily="50" charset="-127"/>
              </a:rPr>
              <a:t> </a:t>
            </a:r>
            <a:r>
              <a:rPr lang="en-US" altLang="ko-KR" sz="1200" b="1" dirty="0">
                <a:latin typeface="맑은 고딕" pitchFamily="50" charset="-127"/>
                <a:ea typeface="맑은 고딕" pitchFamily="50" charset="-127"/>
              </a:rPr>
              <a:t>&gt;</a:t>
            </a:r>
          </a:p>
        </p:txBody>
      </p:sp>
      <p:pic>
        <p:nvPicPr>
          <p:cNvPr id="14" name="_x65997616" descr="EMB00000f90b181"/>
          <p:cNvPicPr>
            <a:picLocks noChangeAspect="1" noChangeArrowheads="1"/>
          </p:cNvPicPr>
          <p:nvPr/>
        </p:nvPicPr>
        <p:blipFill>
          <a:blip r:embed="rId2"/>
          <a:srcRect/>
          <a:stretch>
            <a:fillRect/>
          </a:stretch>
        </p:blipFill>
        <p:spPr bwMode="auto">
          <a:xfrm>
            <a:off x="1066800" y="1219200"/>
            <a:ext cx="3364338" cy="2624150"/>
          </a:xfrm>
          <a:prstGeom prst="rect">
            <a:avLst/>
          </a:prstGeom>
          <a:noFill/>
        </p:spPr>
      </p:pic>
      <p:sp>
        <p:nvSpPr>
          <p:cNvPr id="15"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Slide </a:t>
            </a:r>
            <a:fld id="{C65D8D74-25E4-4A14-9B13-1C1CBE0663D9}" type="slidenum">
              <a:rPr lang="en-US" smtClean="0"/>
              <a:pPr>
                <a:defRPr/>
              </a:pPr>
              <a:t>8</a:t>
            </a:fld>
            <a:endParaRPr lang="en-US" dirty="0"/>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latin typeface="+mn-lt"/>
              </a:rPr>
              <a:t>Conclusion</a:t>
            </a:r>
          </a:p>
        </p:txBody>
      </p:sp>
      <p:sp>
        <p:nvSpPr>
          <p:cNvPr id="6" name="Rectangle 5"/>
          <p:cNvSpPr/>
          <p:nvPr/>
        </p:nvSpPr>
        <p:spPr>
          <a:xfrm>
            <a:off x="685800" y="1295400"/>
            <a:ext cx="7620000" cy="1643527"/>
          </a:xfrm>
          <a:prstGeom prst="rect">
            <a:avLst/>
          </a:prstGeom>
        </p:spPr>
        <p:txBody>
          <a:bodyPr wrap="square">
            <a:spAutoFit/>
          </a:bodyPr>
          <a:lstStyle/>
          <a:p>
            <a:pPr marL="342900" indent="-342900" algn="just">
              <a:spcBef>
                <a:spcPct val="20000"/>
              </a:spcBef>
              <a:buFontTx/>
              <a:buChar char="•"/>
              <a:defRPr/>
            </a:pPr>
            <a:r>
              <a:rPr lang="en-US" altLang="ko-KR" sz="2400" dirty="0"/>
              <a:t>ZCD-CDM based LED-ID </a:t>
            </a:r>
            <a:r>
              <a:rPr lang="en-US" sz="2400" kern="0" dirty="0" smtClean="0"/>
              <a:t>system is proposed</a:t>
            </a:r>
          </a:p>
          <a:p>
            <a:pPr marL="342900" indent="-342900" algn="just">
              <a:spcBef>
                <a:spcPct val="20000"/>
              </a:spcBef>
              <a:buFontTx/>
              <a:buChar char="•"/>
              <a:defRPr/>
            </a:pPr>
            <a:r>
              <a:rPr lang="en-US" sz="2400" kern="0" dirty="0" smtClean="0"/>
              <a:t>Proposed scheme has a strong resistance against various interferences such as multi-path interferences and multi tag interferences </a:t>
            </a:r>
          </a:p>
        </p:txBody>
      </p:sp>
      <p:sp>
        <p:nvSpPr>
          <p:cNvPr id="7" name="Rectangle 5"/>
          <p:cNvSpPr>
            <a:spLocks noGrp="1" noChangeArrowheads="1"/>
          </p:cNvSpPr>
          <p:nvPr>
            <p:ph type="ftr" sz="quarter" idx="11"/>
          </p:nvPr>
        </p:nvSpPr>
        <p:spPr>
          <a:xfrm>
            <a:off x="5257800" y="6475413"/>
            <a:ext cx="3733800" cy="184666"/>
          </a:xfrm>
          <a:ln/>
        </p:spPr>
        <p:txBody>
          <a:bodyPr/>
          <a:lstStyle/>
          <a:p>
            <a:r>
              <a:rPr lang="en-US" dirty="0" smtClean="0"/>
              <a:t>Jae sang cha, Seoul National </a:t>
            </a:r>
            <a:r>
              <a:rPr lang="en-US" dirty="0" err="1" smtClean="0"/>
              <a:t>Univ</a:t>
            </a:r>
            <a:r>
              <a:rPr lang="en-US" dirty="0" smtClean="0"/>
              <a:t> .of </a:t>
            </a:r>
            <a:r>
              <a:rPr lang="en-US" dirty="0" err="1" smtClean="0"/>
              <a:t>Science&amp;Technology</a:t>
            </a:r>
            <a:endParaRPr lang="en-US" dirty="0"/>
          </a:p>
        </p:txBody>
      </p:sp>
      <p:sp>
        <p:nvSpPr>
          <p:cNvPr id="8" name="Date Placeholder 3"/>
          <p:cNvSpPr>
            <a:spLocks noGrp="1"/>
          </p:cNvSpPr>
          <p:nvPr>
            <p:ph type="dt" sz="half" idx="10"/>
          </p:nvPr>
        </p:nvSpPr>
        <p:spPr>
          <a:xfrm>
            <a:off x="685800" y="384175"/>
            <a:ext cx="1600200" cy="430887"/>
          </a:xfrm>
        </p:spPr>
        <p:txBody>
          <a:bodyPr/>
          <a:lstStyle/>
          <a:p>
            <a:r>
              <a:rPr lang="en-US" dirty="0" smtClean="0"/>
              <a:t>Sep. 2011</a:t>
            </a:r>
          </a:p>
          <a:p>
            <a:endParaRPr lang="en-US" dirty="0"/>
          </a:p>
        </p:txBody>
      </p:sp>
    </p:spTree>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3212</TotalTime>
  <Words>457</Words>
  <Application>Microsoft Office PowerPoint</Application>
  <PresentationFormat>On-screen Show (4:3)</PresentationFormat>
  <Paragraphs>98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VLC_Composition_090917</vt:lpstr>
      <vt:lpstr>PowerPoint Presentation</vt:lpstr>
      <vt:lpstr>Contents</vt:lpstr>
      <vt:lpstr>Interference Problems of LED-ID channel</vt:lpstr>
      <vt:lpstr>ZCD(zero correlation duration) concept</vt:lpstr>
      <vt:lpstr>Tx structure of  ZCD-CDM based LED-ID</vt:lpstr>
      <vt:lpstr>Rx Structure for ZCD-CDM based LED-ID</vt:lpstr>
      <vt:lpstr>Performance of Proposed Structure</vt:lpstr>
      <vt:lpstr>PowerPoint Presentation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154</cp:revision>
  <cp:lastPrinted>1998-02-10T13:28:06Z</cp:lastPrinted>
  <dcterms:created xsi:type="dcterms:W3CDTF">2009-09-18T11:31:33Z</dcterms:created>
  <dcterms:modified xsi:type="dcterms:W3CDTF">2011-09-21T01:53:07Z</dcterms:modified>
</cp:coreProperties>
</file>