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312" r:id="rId3"/>
    <p:sldId id="327" r:id="rId4"/>
    <p:sldId id="357" r:id="rId5"/>
    <p:sldId id="364" r:id="rId6"/>
    <p:sldId id="365" r:id="rId7"/>
    <p:sldId id="367" r:id="rId8"/>
    <p:sldId id="337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33"/>
    <a:srgbClr val="CC0000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660"/>
  </p:normalViewPr>
  <p:slideViewPr>
    <p:cSldViewPr>
      <p:cViewPr>
        <p:scale>
          <a:sx n="100" d="100"/>
          <a:sy n="100" d="100"/>
        </p:scale>
        <p:origin x="-43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30032" y="-38450"/>
            <a:ext cx="2757088" cy="4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500" b="1"/>
            </a:lvl1pPr>
          </a:lstStyle>
          <a:p>
            <a:r>
              <a:rPr lang="en-US"/>
              <a:t>September 2009doc.: IEEE 802.15-09-0117-00-0007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181" y="195744"/>
            <a:ext cx="2364825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227" eaLnBrk="0" hangingPunct="0">
              <a:defRPr sz="1500" b="1"/>
            </a:lvl1pPr>
          </a:lstStyle>
          <a:p>
            <a:fld id="{378C396A-494E-4CAA-B146-1CF12B224978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0224" y="9906043"/>
            <a:ext cx="2208885" cy="1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1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911" y="9906043"/>
            <a:ext cx="1417931" cy="1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227" eaLnBrk="0" hangingPunct="0">
              <a:defRPr sz="1100"/>
            </a:lvl1pPr>
          </a:lstStyle>
          <a:p>
            <a:r>
              <a:rPr lang="en-US"/>
              <a:t>Page </a:t>
            </a:r>
            <a:fld id="{3356F652-433C-46BD-A755-9E2264A25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573" y="426442"/>
            <a:ext cx="56781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573" y="9906043"/>
            <a:ext cx="7282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227" eaLnBrk="0" hangingPunct="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573" y="9893809"/>
            <a:ext cx="58357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75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-125835"/>
            <a:ext cx="2880875" cy="4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500" b="1"/>
            </a:lvl1pPr>
          </a:lstStyle>
          <a:p>
            <a:r>
              <a:rPr lang="en-US"/>
              <a:t>September 2009doc.: IEEE 802.15-09-0117-00-0007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383" y="108359"/>
            <a:ext cx="2800494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227" eaLnBrk="0" hangingPunct="0">
              <a:defRPr sz="1500" b="1"/>
            </a:lvl1pPr>
          </a:lstStyle>
          <a:p>
            <a:fld id="{AFDAFFE8-75B2-4EB4-8EB5-D649CD28A1B2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74700"/>
            <a:ext cx="5099050" cy="3824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287" y="4862141"/>
            <a:ext cx="5208726" cy="460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11" tIns="49208" rIns="100111" bIns="49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531" y="9909539"/>
            <a:ext cx="25689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9333" lvl="4" algn="r" defTabSz="997227" eaLnBrk="0" hangingPunct="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056" y="9909539"/>
            <a:ext cx="8215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/>
            </a:lvl1pPr>
          </a:lstStyle>
          <a:p>
            <a:r>
              <a:rPr lang="en-US"/>
              <a:t>Page </a:t>
            </a:r>
            <a:fld id="{3D3E9B2A-6799-40D7-89FD-ABBA798CF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19" y="9909539"/>
            <a:ext cx="728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76978" eaLnBrk="0" hangingPunct="0"/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19" y="9907791"/>
            <a:ext cx="56170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2344" y="326823"/>
            <a:ext cx="577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29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September 2009doc.: IEEE 802.15-09-0117-00-0007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EB5ECF-DBF0-4B00-A34B-6D739605B8EB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80" name="Header Placeholder 3"/>
          <p:cNvSpPr txBox="1">
            <a:spLocks noGrp="1"/>
          </p:cNvSpPr>
          <p:nvPr/>
        </p:nvSpPr>
        <p:spPr bwMode="auto">
          <a:xfrm>
            <a:off x="3549650" y="108359"/>
            <a:ext cx="2880875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97227" eaLnBrk="0" hangingPunct="0"/>
            <a:r>
              <a:rPr lang="en-US" sz="1500" b="1" dirty="0"/>
              <a:t>doc.: IEEE 802.15-09-0117-00-0007</a:t>
            </a:r>
          </a:p>
        </p:txBody>
      </p:sp>
      <p:sp>
        <p:nvSpPr>
          <p:cNvPr id="24581" name="Date Placeholder 4"/>
          <p:cNvSpPr txBox="1">
            <a:spLocks noGrp="1"/>
          </p:cNvSpPr>
          <p:nvPr/>
        </p:nvSpPr>
        <p:spPr bwMode="auto">
          <a:xfrm>
            <a:off x="670383" y="108359"/>
            <a:ext cx="2800494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97227" eaLnBrk="0" hangingPunct="0"/>
            <a:r>
              <a:rPr lang="en-US" sz="1500" b="1" dirty="0"/>
              <a:t>&lt;month year&gt;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E724A62-13E4-4261-84BB-CCFBA250F07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September 2009doc.: IEEE 802.15-09-0117-00-0007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E650E0-DD4F-4648-8823-CBA1A06EC7D0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802.15-15-09-0549-00-0007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8500" y="301625"/>
            <a:ext cx="3160713" cy="3079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802.15-15-09-0117-00-0007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802.15-15-09-0xxx-00-0007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2009July 2009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UniversityYeong Min Jang, Kookmin University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29BC87-BF55-421B-B54D-29C11A5C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66B7E9-C1CC-4B81-9E3E-BDC5014A5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A7FD99-E112-416B-8982-6B30D546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212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56268D0-4611-45F7-BF6F-449ED53C6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E329C-E58D-4597-B483-7CA935571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802.15-15-09-0549-00-0007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301625"/>
            <a:ext cx="3141663" cy="30480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/>
              <a:t>doc. : IEEE 802.15-1</a:t>
            </a:r>
            <a:r>
              <a:rPr lang="en-US" sz="1400" b="1">
                <a:solidFill>
                  <a:srgbClr val="CC0000"/>
                </a:solidFill>
              </a:rPr>
              <a:t>5-09-0549-00-0007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171450"/>
            <a:ext cx="1600200" cy="4254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2009September 2009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UniversityYeong Min Jang, Kookmin University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B06152-741F-4076-B040-D5427CE1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4D94FD-E4DD-4F9E-8EC1-ADEA95DC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D008D0-DE3E-462A-80B6-DB0642E9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2185FD-586F-4088-A214-BA15FCD9B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8E86A2-24BB-437A-8099-76D2C87A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D8D74-25E4-4A14-9B13-1C1CBE066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1750D-E916-4F89-8F86-FAE22FA4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C8C10B-49B0-4DCB-A09C-78F31659F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4175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400" b="1"/>
            </a:lvl1pPr>
          </a:lstStyle>
          <a:p>
            <a:r>
              <a:rPr lang="en-US"/>
              <a:t>September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BBADF4-F1EE-4625-B56B-3F43C0FFB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6400" y="304800"/>
            <a:ext cx="2972032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CC0000"/>
                </a:solidFill>
              </a:rPr>
              <a:t>doc. : IEEE </a:t>
            </a:r>
            <a:r>
              <a:rPr lang="en-US" sz="1400" b="1" dirty="0" smtClean="0">
                <a:solidFill>
                  <a:srgbClr val="CC0000"/>
                </a:solidFill>
              </a:rPr>
              <a:t>802.</a:t>
            </a:r>
            <a:r>
              <a:rPr lang="en-US" altLang="ko-KR" sz="1400" b="1" dirty="0" smtClean="0">
                <a:effectLst/>
              </a:rPr>
              <a:t>15-11-0668-00-wng0</a:t>
            </a:r>
            <a:endParaRPr lang="en-US" sz="1400" b="1" dirty="0">
              <a:solidFill>
                <a:srgbClr val="CC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19" r:id="rId3"/>
    <p:sldLayoutId id="2147483918" r:id="rId4"/>
    <p:sldLayoutId id="2147483917" r:id="rId5"/>
    <p:sldLayoutId id="2147483916" r:id="rId6"/>
    <p:sldLayoutId id="2147483915" r:id="rId7"/>
    <p:sldLayoutId id="2147483914" r:id="rId8"/>
    <p:sldLayoutId id="2147483913" r:id="rId9"/>
    <p:sldLayoutId id="2147483912" r:id="rId10"/>
    <p:sldLayoutId id="2147483911" r:id="rId11"/>
    <p:sldLayoutId id="2147483920" r:id="rId12"/>
    <p:sldLayoutId id="214748392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Univ. of Science &amp;Technology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68A0E28-C750-41B9-A69D-2C32EC8D310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/>
              <a:t>Slide </a:t>
            </a:r>
            <a:fld id="{911D9691-58C5-4164-BE99-69BB7BA310E3}" type="slidenum">
              <a:rPr lang="en-US"/>
              <a:pPr algn="ctr" eaLnBrk="0" hangingPunct="0"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7630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739775" indent="-739775" algn="ctr" eaLnBrk="0" hangingPunct="0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sz="1600" b="1" dirty="0">
              <a:solidFill>
                <a:schemeClr val="tx2"/>
              </a:solidFill>
            </a:endParaRPr>
          </a:p>
          <a:p>
            <a:pPr marL="739775" indent="-739775" eaLnBrk="0" hangingPunct="0"/>
            <a:endParaRPr lang="en-US" sz="1600" dirty="0">
              <a:solidFill>
                <a:schemeClr val="tx2"/>
              </a:solidFill>
            </a:endParaRP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[Case Study for </a:t>
            </a:r>
            <a:r>
              <a:rPr lang="en-US" altLang="ko-KR" sz="1600" dirty="0">
                <a:solidFill>
                  <a:schemeClr val="tx2"/>
                </a:solidFill>
              </a:rPr>
              <a:t>Positioning </a:t>
            </a:r>
            <a:r>
              <a:rPr lang="en-US" altLang="ko-KR" sz="1600" dirty="0" smtClean="0">
                <a:solidFill>
                  <a:schemeClr val="tx2"/>
                </a:solidFill>
              </a:rPr>
              <a:t>Data  </a:t>
            </a:r>
            <a:r>
              <a:rPr lang="en-US" altLang="ko-KR" sz="1600" dirty="0">
                <a:solidFill>
                  <a:schemeClr val="tx2"/>
                </a:solidFill>
              </a:rPr>
              <a:t>W</a:t>
            </a:r>
            <a:r>
              <a:rPr lang="en-US" altLang="ko-KR" sz="1600" dirty="0" smtClean="0">
                <a:solidFill>
                  <a:schemeClr val="tx2"/>
                </a:solidFill>
              </a:rPr>
              <a:t>atermarking Scheme using Visible Light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/>
              <a:t>21 Sep., 2010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/>
            <a:r>
              <a:rPr lang="en-US" sz="1600" b="1" dirty="0"/>
              <a:t>Source:</a:t>
            </a: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altLang="ko-KR" sz="1600" dirty="0" err="1" smtClean="0"/>
              <a:t>Jaesang</a:t>
            </a:r>
            <a:r>
              <a:rPr lang="en-US" altLang="ko-KR" sz="1600" dirty="0" smtClean="0"/>
              <a:t> Cha, </a:t>
            </a:r>
            <a:r>
              <a:rPr lang="en-US" sz="1600" dirty="0" err="1" smtClean="0"/>
              <a:t>Yeong</a:t>
            </a:r>
            <a:r>
              <a:rPr lang="en-US" sz="1600" dirty="0" smtClean="0"/>
              <a:t> Min Jang,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Kyesan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Lee,Yonghwan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Sohn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dirty="0" err="1" smtClean="0"/>
              <a:t>Sangguk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Han ]           </a:t>
            </a:r>
            <a:endParaRPr lang="en-US" altLang="ko-KR" sz="1600" dirty="0" smtClean="0"/>
          </a:p>
          <a:p>
            <a:pPr marL="739775" indent="-739775" eaLnBrk="0" hangingPunct="0"/>
            <a:r>
              <a:rPr lang="en-US" altLang="ko-KR" sz="1600" dirty="0" smtClean="0"/>
              <a:t>	Seoul National University of Science and Technology, </a:t>
            </a:r>
            <a:r>
              <a:rPr lang="en-US" altLang="ko-KR" sz="1600" dirty="0" err="1" smtClean="0"/>
              <a:t>Kookmin</a:t>
            </a:r>
            <a:r>
              <a:rPr lang="en-US" altLang="ko-KR" sz="1600" dirty="0" smtClean="0"/>
              <a:t> University, </a:t>
            </a:r>
            <a:r>
              <a:rPr lang="en-US" altLang="ko-KR" sz="1600" dirty="0" err="1" smtClean="0"/>
              <a:t>Kyunghee</a:t>
            </a:r>
            <a:r>
              <a:rPr lang="en-US" altLang="ko-KR" sz="1600" dirty="0"/>
              <a:t> University and </a:t>
            </a:r>
            <a:r>
              <a:rPr lang="en-US" altLang="ko-KR" sz="1600" dirty="0" err="1"/>
              <a:t>Yonsei</a:t>
            </a:r>
            <a:r>
              <a:rPr lang="en-US" altLang="ko-KR" sz="1600" dirty="0"/>
              <a:t> University</a:t>
            </a:r>
            <a:r>
              <a:rPr lang="en-US" sz="1600" dirty="0" smtClean="0"/>
              <a:t>] </a:t>
            </a:r>
            <a:endParaRPr lang="en-US" sz="1600" dirty="0">
              <a:solidFill>
                <a:schemeClr val="tx2"/>
              </a:solidFill>
            </a:endParaRPr>
          </a:p>
          <a:p>
            <a:pPr marL="739775" indent="-739775" eaLnBrk="0" hangingPunct="0"/>
            <a:r>
              <a:rPr lang="en-US" sz="1600" dirty="0">
                <a:solidFill>
                  <a:schemeClr val="tx2"/>
                </a:solidFill>
              </a:rPr>
              <a:t>Address </a:t>
            </a:r>
            <a:r>
              <a:rPr lang="en-US" sz="1600" dirty="0" smtClean="0">
                <a:solidFill>
                  <a:schemeClr val="tx2"/>
                </a:solidFill>
              </a:rPr>
              <a:t>[Seoul National University of Science and Technology, </a:t>
            </a:r>
            <a:r>
              <a:rPr lang="en-US" sz="1600" dirty="0">
                <a:solidFill>
                  <a:schemeClr val="tx2"/>
                </a:solidFill>
              </a:rPr>
              <a:t>Seoul, Korea]</a:t>
            </a:r>
          </a:p>
          <a:p>
            <a:pPr marL="739775" indent="-739775" eaLnBrk="0" hangingPunct="0"/>
            <a:r>
              <a:rPr lang="en-US" sz="1600" dirty="0" smtClean="0">
                <a:solidFill>
                  <a:schemeClr val="tx2"/>
                </a:solidFill>
              </a:rPr>
              <a:t>Voice:[</a:t>
            </a:r>
            <a:r>
              <a:rPr lang="en-US" sz="1600" dirty="0" smtClean="0"/>
              <a:t>82-2-970-6431], FAX: [82-2-974-6123], E-Mail:[chajs@seoultech.ac.kr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>
                <a:solidFill>
                  <a:schemeClr val="tx2"/>
                </a:solidFill>
              </a:rPr>
              <a:t> []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Abstract:</a:t>
            </a:r>
            <a:r>
              <a:rPr lang="en-US" sz="1600" dirty="0"/>
              <a:t>	</a:t>
            </a:r>
            <a:r>
              <a:rPr lang="en-US" sz="1600" dirty="0" smtClean="0"/>
              <a:t>[In this presentation, we introduced p</a:t>
            </a:r>
            <a:r>
              <a:rPr lang="en-US" altLang="ko-KR" sz="1600" dirty="0" smtClean="0">
                <a:solidFill>
                  <a:schemeClr val="tx2"/>
                </a:solidFill>
              </a:rPr>
              <a:t>ositioning </a:t>
            </a:r>
            <a:r>
              <a:rPr lang="en-US" altLang="ko-KR" sz="1600" dirty="0">
                <a:solidFill>
                  <a:schemeClr val="tx2"/>
                </a:solidFill>
              </a:rPr>
              <a:t>d</a:t>
            </a:r>
            <a:r>
              <a:rPr lang="en-US" altLang="ko-KR" sz="1600" dirty="0" smtClean="0">
                <a:solidFill>
                  <a:schemeClr val="tx2"/>
                </a:solidFill>
              </a:rPr>
              <a:t>ata  </a:t>
            </a:r>
            <a:r>
              <a:rPr lang="en-US" altLang="ko-KR" sz="1600" dirty="0">
                <a:solidFill>
                  <a:schemeClr val="tx2"/>
                </a:solidFill>
              </a:rPr>
              <a:t>w</a:t>
            </a:r>
            <a:r>
              <a:rPr lang="en-US" altLang="ko-KR" sz="1600" dirty="0" smtClean="0">
                <a:solidFill>
                  <a:schemeClr val="tx2"/>
                </a:solidFill>
              </a:rPr>
              <a:t>atermarking </a:t>
            </a:r>
            <a:r>
              <a:rPr lang="en-US" altLang="ko-KR" sz="1600" dirty="0">
                <a:solidFill>
                  <a:schemeClr val="tx2"/>
                </a:solidFill>
              </a:rPr>
              <a:t>s</a:t>
            </a:r>
            <a:r>
              <a:rPr lang="en-US" altLang="ko-KR" sz="1600" dirty="0" smtClean="0">
                <a:solidFill>
                  <a:schemeClr val="tx2"/>
                </a:solidFill>
              </a:rPr>
              <a:t>cheme </a:t>
            </a:r>
            <a:r>
              <a:rPr lang="en-US" altLang="ko-KR" sz="1600" dirty="0">
                <a:solidFill>
                  <a:schemeClr val="tx2"/>
                </a:solidFill>
              </a:rPr>
              <a:t>using </a:t>
            </a:r>
            <a:r>
              <a:rPr lang="en-US" altLang="ko-KR" sz="1600" dirty="0" smtClean="0">
                <a:solidFill>
                  <a:schemeClr val="tx2"/>
                </a:solidFill>
              </a:rPr>
              <a:t>visible </a:t>
            </a:r>
            <a:r>
              <a:rPr lang="en-US" altLang="ko-KR" sz="1600" dirty="0">
                <a:solidFill>
                  <a:schemeClr val="tx2"/>
                </a:solidFill>
              </a:rPr>
              <a:t>l</a:t>
            </a:r>
            <a:r>
              <a:rPr lang="en-US" altLang="ko-KR" sz="1600" dirty="0" smtClean="0">
                <a:solidFill>
                  <a:schemeClr val="tx2"/>
                </a:solidFill>
              </a:rPr>
              <a:t>ight </a:t>
            </a:r>
            <a:r>
              <a:rPr lang="en-US" sz="1600" dirty="0" smtClean="0"/>
              <a:t>in indoor environment.] 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Purpose</a:t>
            </a:r>
            <a:r>
              <a:rPr lang="en-US" sz="1600" b="1" dirty="0"/>
              <a:t>:</a:t>
            </a:r>
            <a:r>
              <a:rPr lang="en-US" sz="1600" dirty="0"/>
              <a:t>	</a:t>
            </a:r>
            <a:r>
              <a:rPr lang="en-US" sz="1600" dirty="0" smtClean="0"/>
              <a:t>[Contribution to IEEE 802.15 WNG]</a:t>
            </a:r>
            <a:endParaRPr lang="en-US" sz="1600" dirty="0"/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/>
              <a:t>This document has been prepared to assist the IEEE </a:t>
            </a:r>
            <a:r>
              <a:rPr lang="en-US" sz="1600" dirty="0" smtClean="0"/>
              <a:t>P802.15 WNG.  </a:t>
            </a:r>
            <a:r>
              <a:rPr lang="en-US" sz="1600" dirty="0"/>
              <a:t>It is offered as a basis for discussion and is not binding on the contributing individual(s) or organization(s). The material in this document is subject to change in form and content after further study. The </a:t>
            </a:r>
            <a:r>
              <a:rPr lang="en-US" sz="1600" dirty="0" smtClean="0"/>
              <a:t>contributor(s</a:t>
            </a:r>
            <a:r>
              <a:rPr lang="en-US" sz="1600" dirty="0"/>
              <a:t>) reserve(s) the right to add, amend or withdraw material contained herein.</a:t>
            </a: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 The </a:t>
            </a:r>
            <a:r>
              <a:rPr lang="en-US" sz="1600" dirty="0">
                <a:solidFill>
                  <a:schemeClr val="tx2"/>
                </a:solidFill>
              </a:rPr>
              <a:t>contributor acknowledges and accepts that this contribution becomes the property of IEEE and may be made publicly available by </a:t>
            </a:r>
            <a:r>
              <a:rPr lang="en-US" sz="1600" dirty="0" smtClean="0">
                <a:solidFill>
                  <a:schemeClr val="tx2"/>
                </a:solidFill>
              </a:rPr>
              <a:t>P802.15.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378C6A3-7036-4E6F-8085-A918276A0AA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atermarking structure for p</a:t>
            </a:r>
            <a:r>
              <a:rPr lang="en-US" altLang="ko-KR" sz="2400" dirty="0" smtClean="0"/>
              <a:t>ositioning </a:t>
            </a:r>
            <a:r>
              <a:rPr lang="en-US" altLang="ko-KR" sz="2400" dirty="0"/>
              <a:t>data </a:t>
            </a:r>
            <a:r>
              <a:rPr lang="en-US" altLang="ko-KR" sz="2400" dirty="0" smtClean="0"/>
              <a:t>using </a:t>
            </a:r>
            <a:r>
              <a:rPr lang="en-US" sz="2400" dirty="0" smtClean="0"/>
              <a:t>visible light</a:t>
            </a:r>
          </a:p>
          <a:p>
            <a:r>
              <a:rPr lang="en-US" sz="2400" dirty="0" smtClean="0"/>
              <a:t>Simulation Examples(BER, DER)</a:t>
            </a:r>
          </a:p>
          <a:p>
            <a:r>
              <a:rPr lang="en-US" sz="2400" dirty="0" smtClean="0"/>
              <a:t>Conclusion</a:t>
            </a:r>
          </a:p>
          <a:p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</a:t>
            </a:r>
            <a:r>
              <a:rPr lang="en-US" dirty="0" err="1" smtClean="0"/>
              <a:t>Univ</a:t>
            </a:r>
            <a:r>
              <a:rPr lang="en-US" dirty="0" smtClean="0"/>
              <a:t> .of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>
          <a:xfrm>
            <a:off x="152400" y="62576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Watermarking of Location Data (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Block)</a:t>
            </a:r>
            <a:endParaRPr lang="en-US" sz="3600" dirty="0" smtClean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42844" y="4572008"/>
            <a:ext cx="882494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Location data is w</a:t>
            </a:r>
            <a:r>
              <a:rPr lang="en-US" sz="2400" kern="0" dirty="0" smtClean="0"/>
              <a:t>atermarked and added to visible light carrier</a:t>
            </a:r>
            <a:r>
              <a:rPr lang="en-US" sz="2400" kern="0" dirty="0" smtClean="0">
                <a:latin typeface="+mj-lt"/>
              </a:rPr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ko-KR" sz="2400" kern="0" dirty="0" smtClean="0"/>
              <a:t>Visible </a:t>
            </a:r>
            <a:r>
              <a:rPr lang="en-US" altLang="ko-KR" sz="2400" kern="0" dirty="0"/>
              <a:t>light</a:t>
            </a:r>
            <a:r>
              <a:rPr lang="en-US" sz="2400" kern="0" dirty="0" smtClean="0"/>
              <a:t> carrier are transmitted with additional location data </a:t>
            </a:r>
            <a:endParaRPr lang="en-US" sz="2400" kern="0" dirty="0" smtClean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28800"/>
            <a:ext cx="74295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571472" y="4800600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Location data is detected and recovered by </a:t>
            </a:r>
            <a:r>
              <a:rPr lang="en-US" sz="2400" kern="0" dirty="0" err="1">
                <a:latin typeface="+mn-lt"/>
              </a:rPr>
              <a:t>d</a:t>
            </a:r>
            <a:r>
              <a:rPr lang="en-US" sz="2400" kern="0" dirty="0" err="1" smtClean="0">
                <a:latin typeface="+mn-lt"/>
              </a:rPr>
              <a:t>emapping</a:t>
            </a:r>
            <a:r>
              <a:rPr lang="en-US" sz="2400" kern="0" dirty="0" smtClean="0">
                <a:latin typeface="+mn-lt"/>
              </a:rPr>
              <a:t> and correlation from received signal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0" y="1905000"/>
            <a:ext cx="74930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369332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title"/>
          </p:nvPr>
        </p:nvSpPr>
        <p:spPr>
          <a:xfrm>
            <a:off x="-142908" y="571480"/>
            <a:ext cx="9429784" cy="1143000"/>
          </a:xfrm>
        </p:spPr>
        <p:txBody>
          <a:bodyPr/>
          <a:lstStyle/>
          <a:p>
            <a:pPr eaLnBrk="1" hangingPunct="1"/>
            <a:r>
              <a:rPr lang="en-US" altLang="ko-KR" sz="3200" dirty="0" smtClean="0"/>
              <a:t>Detection for Watermarked </a:t>
            </a:r>
            <a:r>
              <a:rPr lang="en-US" altLang="ko-KR" sz="3200" dirty="0"/>
              <a:t>Positioning </a:t>
            </a:r>
            <a:r>
              <a:rPr lang="en-US" altLang="ko-KR" sz="3200" dirty="0" smtClean="0"/>
              <a:t>data (Rx block)</a:t>
            </a:r>
            <a:endParaRPr lang="en-US" sz="32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62576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Examples of Watermarking &amp; D</a:t>
            </a:r>
            <a:r>
              <a:rPr lang="en-US" sz="3600" dirty="0" smtClean="0"/>
              <a:t>etection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0" y="5072074"/>
            <a:ext cx="8686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Location data  are </a:t>
            </a:r>
            <a:r>
              <a:rPr lang="en-US" sz="2400" kern="0" dirty="0" err="1" smtClean="0">
                <a:latin typeface="+mj-lt"/>
              </a:rPr>
              <a:t>spreaded</a:t>
            </a:r>
            <a:r>
              <a:rPr lang="en-US" sz="2400" kern="0" dirty="0" smtClean="0">
                <a:latin typeface="+mj-lt"/>
              </a:rPr>
              <a:t> and  watermarked to visible light carrier(</a:t>
            </a:r>
            <a:r>
              <a:rPr lang="en-US" sz="2400" kern="0" dirty="0" err="1" smtClean="0">
                <a:latin typeface="+mj-lt"/>
              </a:rPr>
              <a:t>Tx</a:t>
            </a:r>
            <a:r>
              <a:rPr lang="en-US" sz="2400" kern="0" dirty="0" smtClean="0">
                <a:latin typeface="+mj-lt"/>
              </a:rPr>
              <a:t>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Watermarked location data is detected by correlation(Rx)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957387"/>
            <a:ext cx="7000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2876550"/>
            <a:ext cx="7000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_x66234064" descr="EMB00000f90b18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3810000"/>
            <a:ext cx="74295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Univ. of Science &amp;Technology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228600" y="5123872"/>
            <a:ext cx="870111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  BER is obtained by various watermarking level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/>
              <a:t>  Watermarking level  under -10dB, </a:t>
            </a:r>
            <a:r>
              <a:rPr lang="en-US" sz="2400" kern="0" dirty="0" smtClean="0">
                <a:latin typeface="+mj-lt"/>
              </a:rPr>
              <a:t>BER of </a:t>
            </a:r>
            <a:r>
              <a:rPr lang="en-US" sz="2400" kern="0" dirty="0" smtClean="0"/>
              <a:t>10</a:t>
            </a:r>
            <a:r>
              <a:rPr lang="en-US" altLang="ko-KR" sz="2400" b="1" baseline="30000" dirty="0" smtClean="0">
                <a:latin typeface="맑은 고딕" pitchFamily="50" charset="-127"/>
                <a:ea typeface="맑은 고딕" pitchFamily="50" charset="-127"/>
              </a:rPr>
              <a:t>-3 </a:t>
            </a:r>
            <a:r>
              <a:rPr lang="en-US" sz="2400" kern="0" dirty="0" smtClean="0">
                <a:latin typeface="+mj-lt"/>
              </a:rPr>
              <a:t>is maintained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446712" y="4868431"/>
            <a:ext cx="2355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Parameters of simulation &gt;</a:t>
            </a:r>
          </a:p>
        </p:txBody>
      </p:sp>
      <p:graphicFrame>
        <p:nvGraphicFramePr>
          <p:cNvPr id="12" name="Group 8"/>
          <p:cNvGraphicFramePr>
            <a:graphicFrameLocks noGrp="1"/>
          </p:cNvGraphicFramePr>
          <p:nvPr/>
        </p:nvGraphicFramePr>
        <p:xfrm>
          <a:off x="5206564" y="2165920"/>
          <a:ext cx="2881312" cy="2471358"/>
        </p:xfrm>
        <a:graphic>
          <a:graphicData uri="http://schemas.openxmlformats.org/drawingml/2006/table">
            <a:tbl>
              <a:tblPr/>
              <a:tblGrid>
                <a:gridCol w="1463691"/>
                <a:gridCol w="1417621"/>
              </a:tblGrid>
              <a:tr h="2444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Classification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Contents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9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Modulation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OOK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DATA Length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9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(Chip Length)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Unipolar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(1024)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Channel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AWGN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7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Watermarking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 Amplitude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-30 ~ -5 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970820" y="4876800"/>
            <a:ext cx="347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kumimoji="0" lang="en-US" altLang="ko-KR" sz="1200" b="1" dirty="0" smtClean="0">
                <a:latin typeface="맑은 고딕" pitchFamily="50" charset="-127"/>
                <a:ea typeface="맑은 고딕" pitchFamily="50" charset="-127"/>
              </a:rPr>
              <a:t>BER </a:t>
            </a:r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performance by watermarking level &gt;</a:t>
            </a:r>
          </a:p>
        </p:txBody>
      </p:sp>
      <p:pic>
        <p:nvPicPr>
          <p:cNvPr id="14" name="_x73705464" descr="EMB0000020447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807" y="2057400"/>
            <a:ext cx="3695380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2"/>
          <p:cNvSpPr txBox="1">
            <a:spLocks noChangeArrowheads="1"/>
          </p:cNvSpPr>
          <p:nvPr/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 smtClean="0"/>
              <a:t>BER Simulation Example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369332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228600" y="5123872"/>
            <a:ext cx="845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If watermarking level is increased, DER of additional data is decrease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Watermarking level under -31dB, DER value is under 10</a:t>
            </a:r>
            <a:r>
              <a:rPr lang="en-US" altLang="ko-KR" sz="2400" b="1" baseline="30000" dirty="0" smtClean="0">
                <a:latin typeface="맑은 고딕" pitchFamily="50" charset="-127"/>
                <a:ea typeface="맑은 고딕" pitchFamily="50" charset="-127"/>
              </a:rPr>
              <a:t>-3</a:t>
            </a:r>
            <a:endParaRPr lang="en-US" sz="2400" kern="0" dirty="0" smtClean="0">
              <a:latin typeface="+mj-lt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484813" y="4868431"/>
            <a:ext cx="2355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Parameters of simulation &gt;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081088" y="4876800"/>
            <a:ext cx="3497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DER performance by watermarking level </a:t>
            </a:r>
            <a:r>
              <a:rPr kumimoji="0" lang="en-US" altLang="ko-KR" sz="1200" b="1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kumimoji="0" lang="en-US" altLang="ko-KR" sz="1200" b="1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Picture 5" descr="\\10.2.41.140\mclabhd\프로젝트 및 특허\Project\★지식경제부(과제)★\국민대학교(LED-ID)\1차년도\프로그램\Matlab\DER_32768chi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727" y="2055813"/>
            <a:ext cx="3768761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Group 8"/>
          <p:cNvGraphicFramePr>
            <a:graphicFrameLocks noGrp="1"/>
          </p:cNvGraphicFramePr>
          <p:nvPr/>
        </p:nvGraphicFramePr>
        <p:xfrm>
          <a:off x="5394325" y="2259880"/>
          <a:ext cx="2881312" cy="2464520"/>
        </p:xfrm>
        <a:graphic>
          <a:graphicData uri="http://schemas.openxmlformats.org/drawingml/2006/table">
            <a:tbl>
              <a:tblPr/>
              <a:tblGrid>
                <a:gridCol w="1463691"/>
                <a:gridCol w="1417621"/>
              </a:tblGrid>
              <a:tr h="258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Classification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Contents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85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Modulation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OOK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DATA Length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(Chip Length)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Unipolar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(32768)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Channel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AWGN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0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Watermarking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 Amp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-32 ~ -28 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Univ,of</a:t>
            </a:r>
            <a:r>
              <a:rPr lang="en-US" dirty="0" smtClean="0"/>
              <a:t>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357422" y="1000108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DER Simulation Example</a:t>
            </a:r>
            <a:endParaRPr lang="en-US" sz="3600" kern="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566736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Conclusion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295400"/>
            <a:ext cx="78152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We proposed an </a:t>
            </a:r>
            <a:r>
              <a:rPr lang="en-US" sz="2400" dirty="0" smtClean="0">
                <a:solidFill>
                  <a:schemeClr val="tx2"/>
                </a:solidFill>
              </a:rPr>
              <a:t>i</a:t>
            </a:r>
            <a:r>
              <a:rPr lang="en-US" altLang="ko-KR" sz="2400" dirty="0" smtClean="0">
                <a:solidFill>
                  <a:schemeClr val="tx2"/>
                </a:solidFill>
              </a:rPr>
              <a:t>ndoor positioning data watermarking scheme  for </a:t>
            </a:r>
            <a:r>
              <a:rPr lang="en-US" sz="2400" dirty="0" smtClean="0"/>
              <a:t>LED light(Visible Light)</a:t>
            </a:r>
          </a:p>
          <a:p>
            <a:endParaRPr lang="en-US" altLang="ko-KR" sz="2400" dirty="0" smtClean="0">
              <a:solidFill>
                <a:schemeClr val="tx2"/>
              </a:solidFill>
            </a:endParaRPr>
          </a:p>
          <a:p>
            <a:r>
              <a:rPr lang="en-US" altLang="ko-KR" sz="2400" dirty="0">
                <a:solidFill>
                  <a:schemeClr val="tx2"/>
                </a:solidFill>
              </a:rPr>
              <a:t>S</a:t>
            </a:r>
            <a:r>
              <a:rPr lang="en-US" altLang="ko-KR" sz="2400" dirty="0" smtClean="0">
                <a:solidFill>
                  <a:schemeClr val="tx2"/>
                </a:solidFill>
              </a:rPr>
              <a:t>imulation result showed that the proposed  watermarking system will be useful for </a:t>
            </a:r>
            <a:r>
              <a:rPr lang="en-US" altLang="ko-KR" sz="2400" smtClean="0">
                <a:solidFill>
                  <a:schemeClr val="tx2"/>
                </a:solidFill>
              </a:rPr>
              <a:t>visible light based </a:t>
            </a:r>
            <a:r>
              <a:rPr lang="en-US" altLang="ko-KR" sz="2400" dirty="0" smtClean="0">
                <a:solidFill>
                  <a:schemeClr val="tx2"/>
                </a:solidFill>
              </a:rPr>
              <a:t>positioning system</a:t>
            </a:r>
          </a:p>
          <a:p>
            <a:endParaRPr lang="en-US" altLang="ko-KR" sz="2400" dirty="0" smtClean="0">
              <a:solidFill>
                <a:schemeClr val="tx2"/>
              </a:solidFill>
            </a:endParaRPr>
          </a:p>
          <a:p>
            <a:endParaRPr lang="en-US" sz="24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Univ,of</a:t>
            </a:r>
            <a:r>
              <a:rPr lang="en-US" dirty="0" smtClean="0"/>
              <a:t>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2664</TotalTime>
  <Words>422</Words>
  <Application>Microsoft Office PowerPoint</Application>
  <PresentationFormat>On-screen Show (4:3)</PresentationFormat>
  <Paragraphs>99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VLC_Composition_090917</vt:lpstr>
      <vt:lpstr>PowerPoint Presentation</vt:lpstr>
      <vt:lpstr>Contents</vt:lpstr>
      <vt:lpstr>Watermarking of Location Data (Tx Block)</vt:lpstr>
      <vt:lpstr>Detection for Watermarked Positioning data (Rx block)</vt:lpstr>
      <vt:lpstr>Examples of Watermarking &amp; Detection</vt:lpstr>
      <vt:lpstr>PowerPoint Presentation</vt:lpstr>
      <vt:lpstr>PowerPoint Presentation</vt:lpstr>
      <vt:lpstr>PowerPoint Presentation</vt:lpstr>
    </vt:vector>
  </TitlesOfParts>
  <Company>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Jang</cp:lastModifiedBy>
  <cp:revision>128</cp:revision>
  <cp:lastPrinted>1998-02-10T13:28:06Z</cp:lastPrinted>
  <dcterms:created xsi:type="dcterms:W3CDTF">2009-09-18T11:31:33Z</dcterms:created>
  <dcterms:modified xsi:type="dcterms:W3CDTF">2011-09-21T01:49:51Z</dcterms:modified>
</cp:coreProperties>
</file>