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338" r:id="rId3"/>
    <p:sldId id="341" r:id="rId4"/>
    <p:sldId id="342" r:id="rId5"/>
    <p:sldId id="343" r:id="rId6"/>
    <p:sldId id="344" r:id="rId7"/>
    <p:sldId id="345" r:id="rId8"/>
    <p:sldId id="346" r:id="rId9"/>
  </p:sldIdLst>
  <p:sldSz cx="9144000" cy="6858000" type="screen4x3"/>
  <p:notesSz cx="6797675"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0047" autoAdjust="0"/>
    <p:restoredTop sz="94660"/>
  </p:normalViewPr>
  <p:slideViewPr>
    <p:cSldViewPr>
      <p:cViewPr>
        <p:scale>
          <a:sx n="100" d="100"/>
          <a:sy n="100" d="100"/>
        </p:scale>
        <p:origin x="-732" y="-72"/>
      </p:cViewPr>
      <p:guideLst>
        <p:guide orient="horz" pos="2160"/>
        <p:guide pos="2880"/>
      </p:guideLst>
    </p:cSldViewPr>
  </p:slideViewPr>
  <p:notesTextViewPr>
    <p:cViewPr>
      <p:scale>
        <a:sx n="100" d="100"/>
        <a:sy n="100" d="100"/>
      </p:scale>
      <p:origin x="0" y="0"/>
    </p:cViewPr>
  </p:notesTextViewPr>
  <p:sorterViewPr>
    <p:cViewPr>
      <p:scale>
        <a:sx n="125" d="100"/>
        <a:sy n="125" d="100"/>
      </p:scale>
      <p:origin x="0" y="0"/>
    </p:cViewPr>
  </p:sorterViewPr>
  <p:notesViewPr>
    <p:cSldViewPr>
      <p:cViewPr varScale="1">
        <p:scale>
          <a:sx n="51" d="100"/>
          <a:sy n="51" d="100"/>
        </p:scale>
        <p:origin x="-2946" y="-108"/>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804" y="-13820"/>
            <a:ext cx="2639949"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dirty="0"/>
              <a:t>September </a:t>
            </a:r>
            <a:r>
              <a:rPr lang="en-US" dirty="0" smtClean="0"/>
              <a:t>2011doc</a:t>
            </a:r>
            <a:r>
              <a:rPr lang="en-US" dirty="0"/>
              <a:t>.: IEEE 802.15-09-0117-00-0007</a:t>
            </a:r>
          </a:p>
        </p:txBody>
      </p:sp>
      <p:sp>
        <p:nvSpPr>
          <p:cNvPr id="3075" name="Rectangle 3"/>
          <p:cNvSpPr>
            <a:spLocks noGrp="1" noChangeArrowheads="1"/>
          </p:cNvSpPr>
          <p:nvPr>
            <p:ph type="dt" sz="quarter" idx="1"/>
          </p:nvPr>
        </p:nvSpPr>
        <p:spPr bwMode="auto">
          <a:xfrm>
            <a:off x="681923" y="201623"/>
            <a:ext cx="226435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9/21/2011</a:t>
            </a:fld>
            <a:r>
              <a:rPr lang="en-US"/>
              <a:t>&lt;month year&gt;</a:t>
            </a:r>
          </a:p>
        </p:txBody>
      </p:sp>
      <p:sp>
        <p:nvSpPr>
          <p:cNvPr id="3076" name="Rectangle 4"/>
          <p:cNvSpPr>
            <a:spLocks noGrp="1" noChangeArrowheads="1"/>
          </p:cNvSpPr>
          <p:nvPr>
            <p:ph type="ftr" sz="quarter" idx="2"/>
          </p:nvPr>
        </p:nvSpPr>
        <p:spPr bwMode="auto">
          <a:xfrm>
            <a:off x="4079221" y="9609491"/>
            <a:ext cx="2115037"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644567" y="9609491"/>
            <a:ext cx="1357688"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680383" y="413676"/>
            <a:ext cx="543690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80383" y="9609491"/>
            <a:ext cx="697316" cy="369332"/>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680384" y="9597624"/>
            <a:ext cx="5587763"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98590"/>
            <a:ext cx="275847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dirty="0" smtClean="0"/>
              <a:t>September 2011doc.: IEEE 802.15-09-0117-00-0007</a:t>
            </a:r>
            <a:endParaRPr lang="en-US" dirty="0"/>
          </a:p>
        </p:txBody>
      </p:sp>
      <p:sp>
        <p:nvSpPr>
          <p:cNvPr id="2051" name="Rectangle 3"/>
          <p:cNvSpPr>
            <a:spLocks noGrp="1" noChangeArrowheads="1"/>
          </p:cNvSpPr>
          <p:nvPr>
            <p:ph type="dt" idx="1"/>
          </p:nvPr>
        </p:nvSpPr>
        <p:spPr bwMode="auto">
          <a:xfrm>
            <a:off x="641901" y="116854"/>
            <a:ext cx="268151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9/21/2011</a:t>
            </a:fld>
            <a:r>
              <a:rPr lang="en-US"/>
              <a:t>&lt;month year&gt;</a:t>
            </a:r>
          </a:p>
        </p:txBody>
      </p:sp>
      <p:sp>
        <p:nvSpPr>
          <p:cNvPr id="23556" name="Rectangle 4"/>
          <p:cNvSpPr>
            <a:spLocks noGrp="1" noRot="1" noChangeAspect="1" noChangeArrowheads="1" noTextEdit="1"/>
          </p:cNvSpPr>
          <p:nvPr>
            <p:ph type="sldImg" idx="2"/>
          </p:nvPr>
        </p:nvSpPr>
        <p:spPr bwMode="auto">
          <a:xfrm>
            <a:off x="927100" y="750888"/>
            <a:ext cx="4945063"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5125" y="4716585"/>
            <a:ext cx="4987425" cy="44673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97468" y="9612882"/>
            <a:ext cx="2459847"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875466" y="9612882"/>
            <a:ext cx="786597"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09632" y="9612882"/>
            <a:ext cx="697315" cy="369332"/>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09631" y="9611187"/>
            <a:ext cx="53784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34204" y="317039"/>
            <a:ext cx="552926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dirty="0"/>
              <a:t>September </a:t>
            </a:r>
            <a:r>
              <a:rPr lang="en-US" dirty="0" smtClean="0"/>
              <a:t>2011doc</a:t>
            </a:r>
            <a:r>
              <a:rPr lang="en-US" dirty="0"/>
              <a:t>.: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pPr/>
              <a:t>9/21/2011</a:t>
            </a:fld>
            <a:r>
              <a:rPr lang="en-US"/>
              <a:t>&lt;month year&gt;</a:t>
            </a:r>
          </a:p>
        </p:txBody>
      </p:sp>
      <p:sp>
        <p:nvSpPr>
          <p:cNvPr id="24578" name="Slide Image Placeholder 1"/>
          <p:cNvSpPr>
            <a:spLocks noGrp="1" noRot="1" noChangeAspect="1" noTextEdit="1"/>
          </p:cNvSpPr>
          <p:nvPr>
            <p:ph type="sldImg"/>
          </p:nvPr>
        </p:nvSpPr>
        <p:spPr>
          <a:xfrm>
            <a:off x="925513" y="750888"/>
            <a:ext cx="4946650" cy="3709987"/>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398837" y="116854"/>
            <a:ext cx="2758477"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41901" y="116854"/>
            <a:ext cx="2681510"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슬라이드 이미지 개체 틀 1"/>
          <p:cNvSpPr>
            <a:spLocks noGrp="1" noRot="1" noChangeAspect="1" noTextEdit="1"/>
          </p:cNvSpPr>
          <p:nvPr>
            <p:ph type="sldImg"/>
          </p:nvPr>
        </p:nvSpPr>
        <p:spPr bwMode="auto">
          <a:noFill/>
          <a:ln>
            <a:solidFill>
              <a:srgbClr val="000000"/>
            </a:solidFill>
            <a:miter lim="800000"/>
            <a:headEnd/>
            <a:tailEnd/>
          </a:ln>
        </p:spPr>
      </p:sp>
      <p:sp>
        <p:nvSpPr>
          <p:cNvPr id="26627" name="슬라이드 노트 개체 틀 2"/>
          <p:cNvSpPr>
            <a:spLocks noGrp="1"/>
          </p:cNvSpPr>
          <p:nvPr>
            <p:ph type="body" idx="1"/>
          </p:nvPr>
        </p:nvSpPr>
        <p:spPr bwMode="auto">
          <a:noFill/>
        </p:spPr>
        <p:txBody>
          <a:bodyPr wrap="square" numCol="1" anchor="t" anchorCtr="0" compatLnSpc="1">
            <a:prstTxWarp prst="textNoShape">
              <a:avLst/>
            </a:prstTxWarp>
          </a:bodyPr>
          <a:lstStyle/>
          <a:p>
            <a:endParaRPr lang="ko-KR" altLang="en-US" dirty="0" smtClean="0"/>
          </a:p>
        </p:txBody>
      </p:sp>
      <p:sp>
        <p:nvSpPr>
          <p:cNvPr id="26628" name="슬라이드 번호 개체 틀 3"/>
          <p:cNvSpPr>
            <a:spLocks noGrp="1"/>
          </p:cNvSpPr>
          <p:nvPr>
            <p:ph type="sldNum" sz="quarter" idx="5"/>
          </p:nvPr>
        </p:nvSpPr>
        <p:spPr bwMode="auto">
          <a:xfrm>
            <a:off x="2875466" y="9612882"/>
            <a:ext cx="786597" cy="184666"/>
          </a:xfrm>
          <a:noFill/>
          <a:ln>
            <a:miter lim="800000"/>
            <a:headEnd/>
            <a:tailEnd/>
          </a:ln>
        </p:spPr>
        <p:txBody>
          <a:bodyPr wrap="square" numCol="1" anchorCtr="0" compatLnSpc="1">
            <a:prstTxWarp prst="textNoShape">
              <a:avLst/>
            </a:prstTxWarp>
          </a:bodyPr>
          <a:lstStyle/>
          <a:p>
            <a:fld id="{432A5EF8-8E60-4017-B4C1-FC1130AC3C95}" type="slidenum">
              <a:rPr lang="ko-KR" altLang="en-US" smtClean="0"/>
              <a:pPr/>
              <a:t>2</a:t>
            </a:fld>
            <a:endParaRPr lang="ko-KR"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슬라이드 이미지 개체 틀 1"/>
          <p:cNvSpPr>
            <a:spLocks noGrp="1" noRot="1" noChangeAspect="1" noTextEdit="1"/>
          </p:cNvSpPr>
          <p:nvPr>
            <p:ph type="sldImg"/>
          </p:nvPr>
        </p:nvSpPr>
        <p:spPr bwMode="auto">
          <a:noFill/>
          <a:ln>
            <a:solidFill>
              <a:srgbClr val="000000"/>
            </a:solidFill>
            <a:miter lim="800000"/>
            <a:headEnd/>
            <a:tailEnd/>
          </a:ln>
        </p:spPr>
      </p:sp>
      <p:sp>
        <p:nvSpPr>
          <p:cNvPr id="29699" name="슬라이드 노트 개체 틀 2"/>
          <p:cNvSpPr>
            <a:spLocks noGrp="1"/>
          </p:cNvSpPr>
          <p:nvPr>
            <p:ph type="body" idx="1"/>
          </p:nvPr>
        </p:nvSpPr>
        <p:spPr bwMode="auto">
          <a:noFill/>
        </p:spPr>
        <p:txBody>
          <a:bodyPr wrap="square" numCol="1" anchor="t" anchorCtr="0" compatLnSpc="1">
            <a:prstTxWarp prst="textNoShape">
              <a:avLst/>
            </a:prstTxWarp>
          </a:bodyPr>
          <a:lstStyle/>
          <a:p>
            <a:endParaRPr lang="ko-KR" altLang="en-US" dirty="0" smtClean="0"/>
          </a:p>
        </p:txBody>
      </p:sp>
      <p:sp>
        <p:nvSpPr>
          <p:cNvPr id="29700" name="슬라이드 번호 개체 틀 3"/>
          <p:cNvSpPr>
            <a:spLocks noGrp="1"/>
          </p:cNvSpPr>
          <p:nvPr>
            <p:ph type="sldNum" sz="quarter" idx="5"/>
          </p:nvPr>
        </p:nvSpPr>
        <p:spPr bwMode="auto">
          <a:xfrm>
            <a:off x="2875466" y="9612882"/>
            <a:ext cx="786597" cy="184666"/>
          </a:xfrm>
          <a:noFill/>
          <a:ln>
            <a:miter lim="800000"/>
            <a:headEnd/>
            <a:tailEnd/>
          </a:ln>
        </p:spPr>
        <p:txBody>
          <a:bodyPr wrap="square" numCol="1" anchorCtr="0" compatLnSpc="1">
            <a:prstTxWarp prst="textNoShape">
              <a:avLst/>
            </a:prstTxWarp>
          </a:bodyPr>
          <a:lstStyle/>
          <a:p>
            <a:fld id="{7F469708-7D73-43FB-8134-13337D4CEC2F}" type="slidenum">
              <a:rPr lang="ko-KR" altLang="en-US" smtClean="0"/>
              <a:pPr/>
              <a:t>3</a:t>
            </a:fld>
            <a:endParaRPr lang="ko-KR"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슬라이드 이미지 개체 틀 1"/>
          <p:cNvSpPr>
            <a:spLocks noGrp="1" noRot="1" noChangeAspect="1" noTextEdit="1"/>
          </p:cNvSpPr>
          <p:nvPr>
            <p:ph type="sldImg"/>
          </p:nvPr>
        </p:nvSpPr>
        <p:spPr bwMode="auto">
          <a:noFill/>
          <a:ln>
            <a:solidFill>
              <a:srgbClr val="000000"/>
            </a:solidFill>
            <a:miter lim="800000"/>
            <a:headEnd/>
            <a:tailEnd/>
          </a:ln>
        </p:spPr>
      </p:sp>
      <p:sp>
        <p:nvSpPr>
          <p:cNvPr id="30723" name="슬라이드 노트 개체 틀 2"/>
          <p:cNvSpPr>
            <a:spLocks noGrp="1"/>
          </p:cNvSpPr>
          <p:nvPr>
            <p:ph type="body" idx="1"/>
          </p:nvPr>
        </p:nvSpPr>
        <p:spPr bwMode="auto">
          <a:noFill/>
        </p:spPr>
        <p:txBody>
          <a:bodyPr wrap="square" numCol="1" anchor="t" anchorCtr="0" compatLnSpc="1">
            <a:prstTxWarp prst="textNoShape">
              <a:avLst/>
            </a:prstTxWarp>
          </a:bodyPr>
          <a:lstStyle/>
          <a:p>
            <a:endParaRPr lang="ko-KR" altLang="en-US" dirty="0" smtClean="0"/>
          </a:p>
        </p:txBody>
      </p:sp>
      <p:sp>
        <p:nvSpPr>
          <p:cNvPr id="30724" name="슬라이드 번호 개체 틀 3"/>
          <p:cNvSpPr>
            <a:spLocks noGrp="1"/>
          </p:cNvSpPr>
          <p:nvPr>
            <p:ph type="sldNum" sz="quarter" idx="5"/>
          </p:nvPr>
        </p:nvSpPr>
        <p:spPr bwMode="auto">
          <a:xfrm>
            <a:off x="2875466" y="9612882"/>
            <a:ext cx="786597" cy="184666"/>
          </a:xfrm>
          <a:noFill/>
          <a:ln>
            <a:miter lim="800000"/>
            <a:headEnd/>
            <a:tailEnd/>
          </a:ln>
        </p:spPr>
        <p:txBody>
          <a:bodyPr wrap="square" numCol="1" anchorCtr="0" compatLnSpc="1">
            <a:prstTxWarp prst="textNoShape">
              <a:avLst/>
            </a:prstTxWarp>
          </a:bodyPr>
          <a:lstStyle/>
          <a:p>
            <a:fld id="{F402CDCC-F474-4686-A7BF-2CF899F29A8A}" type="slidenum">
              <a:rPr lang="ko-KR" altLang="en-US" smtClean="0"/>
              <a:pPr/>
              <a:t>4</a:t>
            </a:fld>
            <a:endParaRPr lang="ko-KR"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슬라이드 이미지 개체 틀 1"/>
          <p:cNvSpPr>
            <a:spLocks noGrp="1" noRot="1" noChangeAspect="1" noTextEdit="1"/>
          </p:cNvSpPr>
          <p:nvPr>
            <p:ph type="sldImg"/>
          </p:nvPr>
        </p:nvSpPr>
        <p:spPr bwMode="auto">
          <a:noFill/>
          <a:ln>
            <a:solidFill>
              <a:srgbClr val="000000"/>
            </a:solidFill>
            <a:miter lim="800000"/>
            <a:headEnd/>
            <a:tailEnd/>
          </a:ln>
        </p:spPr>
      </p:sp>
      <p:sp>
        <p:nvSpPr>
          <p:cNvPr id="31747" name="슬라이드 노트 개체 틀 2"/>
          <p:cNvSpPr>
            <a:spLocks noGrp="1"/>
          </p:cNvSpPr>
          <p:nvPr>
            <p:ph type="body" idx="1"/>
          </p:nvPr>
        </p:nvSpPr>
        <p:spPr bwMode="auto">
          <a:noFill/>
        </p:spPr>
        <p:txBody>
          <a:bodyPr wrap="square" numCol="1" anchor="t" anchorCtr="0" compatLnSpc="1">
            <a:prstTxWarp prst="textNoShape">
              <a:avLst/>
            </a:prstTxWarp>
          </a:bodyPr>
          <a:lstStyle/>
          <a:p>
            <a:endParaRPr lang="ko-KR" altLang="en-US" dirty="0" smtClean="0"/>
          </a:p>
        </p:txBody>
      </p:sp>
      <p:sp>
        <p:nvSpPr>
          <p:cNvPr id="31748" name="슬라이드 번호 개체 틀 3"/>
          <p:cNvSpPr>
            <a:spLocks noGrp="1"/>
          </p:cNvSpPr>
          <p:nvPr>
            <p:ph type="sldNum" sz="quarter" idx="5"/>
          </p:nvPr>
        </p:nvSpPr>
        <p:spPr bwMode="auto">
          <a:xfrm>
            <a:off x="2875466" y="9612882"/>
            <a:ext cx="786597" cy="184666"/>
          </a:xfrm>
          <a:noFill/>
          <a:ln>
            <a:miter lim="800000"/>
            <a:headEnd/>
            <a:tailEnd/>
          </a:ln>
        </p:spPr>
        <p:txBody>
          <a:bodyPr wrap="square" numCol="1" anchorCtr="0" compatLnSpc="1">
            <a:prstTxWarp prst="textNoShape">
              <a:avLst/>
            </a:prstTxWarp>
          </a:bodyPr>
          <a:lstStyle/>
          <a:p>
            <a:fld id="{E247317F-DC08-4746-8577-2AC759E4325D}" type="slidenum">
              <a:rPr lang="ko-KR" altLang="en-US" smtClean="0"/>
              <a:pPr/>
              <a:t>5</a:t>
            </a:fld>
            <a:endParaRPr lang="ko-KR"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78500" y="301625"/>
            <a:ext cx="3160713" cy="307975"/>
          </a:xfrm>
          <a:prstGeom prst="rect">
            <a:avLst/>
          </a:prstGeom>
          <a:solidFill>
            <a:schemeClr val="bg1"/>
          </a:solidFill>
        </p:spPr>
        <p:txBody>
          <a:bodyPr>
            <a:spAutoFit/>
          </a:bodyPr>
          <a:lstStyle/>
          <a:p>
            <a:pPr>
              <a:defRPr/>
            </a:pPr>
            <a:r>
              <a:rPr lang="en-US" sz="1400" b="1" dirty="0"/>
              <a:t>doc. : IEEE 802.15-15-09-0117-00-0007</a:t>
            </a:r>
          </a:p>
        </p:txBody>
      </p:sp>
      <p:sp>
        <p:nvSpPr>
          <p:cNvPr id="10" name="TextBox 9"/>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802.15-15-09-0xxx-00-0007</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1" name="Rectangle 10"/>
          <p:cNvSpPr>
            <a:spLocks noGrp="1" noChangeArrowheads="1"/>
          </p:cNvSpPr>
          <p:nvPr>
            <p:ph type="dt" sz="half" idx="10"/>
          </p:nvPr>
        </p:nvSpPr>
        <p:spPr>
          <a:xfrm>
            <a:off x="685800" y="381456"/>
            <a:ext cx="1600200" cy="215444"/>
          </a:xfrm>
        </p:spPr>
        <p:txBody>
          <a:bodyPr/>
          <a:lstStyle>
            <a:lvl1pPr>
              <a:defRPr/>
            </a:lvl1pPr>
          </a:lstStyle>
          <a:p>
            <a:r>
              <a:rPr lang="en-US" dirty="0" smtClean="0"/>
              <a:t>September 2011</a:t>
            </a:r>
            <a:endParaRPr lang="en-US" dirty="0"/>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en-US"/>
              <a:t>Yeong Min Jang, Kookmin UniversityYeong Min Jang, Kookmin University</a:t>
            </a:r>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456"/>
            <a:ext cx="1600200" cy="215444"/>
          </a:xfrm>
          <a:ln/>
        </p:spPr>
        <p:txBody>
          <a:bodyPr/>
          <a:lstStyle>
            <a:lvl1pPr>
              <a:defRPr/>
            </a:lvl1pPr>
          </a:lstStyle>
          <a:p>
            <a:r>
              <a:rPr lang="en-US" dirty="0" smtClean="0"/>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456"/>
            <a:ext cx="1600200" cy="215444"/>
          </a:xfrm>
          <a:ln/>
        </p:spPr>
        <p:txBody>
          <a:bodyPr/>
          <a:lstStyle>
            <a:lvl1pPr>
              <a:defRPr/>
            </a:lvl1pPr>
          </a:lstStyle>
          <a:p>
            <a:r>
              <a:rPr lang="en-US" dirty="0" smtClean="0"/>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1456"/>
            <a:ext cx="1600200" cy="215444"/>
          </a:xfrm>
        </p:spPr>
        <p:txBody>
          <a:bodyPr/>
          <a:lstStyle>
            <a:lvl1pPr>
              <a:defRPr/>
            </a:lvl1pPr>
          </a:lstStyle>
          <a:p>
            <a:r>
              <a:rPr lang="en-US" dirty="0" smtClean="0"/>
              <a:t>September 2011</a:t>
            </a:r>
            <a:endParaRPr lang="en-US" dirty="0"/>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41663" cy="304800"/>
          </a:xfrm>
          <a:prstGeom prst="rect">
            <a:avLst/>
          </a:prstGeom>
          <a:solidFill>
            <a:schemeClr val="bg1"/>
          </a:solidFill>
        </p:spPr>
        <p:txBody>
          <a:bodyPr wrap="none">
            <a:spAutoFit/>
          </a:bodyPr>
          <a:lstStyle/>
          <a:p>
            <a:r>
              <a:rPr lang="en-US" sz="1400" b="1" dirty="0"/>
              <a:t>doc. : IEEE </a:t>
            </a:r>
            <a:r>
              <a:rPr lang="en-US" sz="1400" b="1" dirty="0">
                <a:solidFill>
                  <a:schemeClr val="tx1"/>
                </a:solidFill>
              </a:rPr>
              <a:t>802.15-15-09-0549-00-0007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381456"/>
            <a:ext cx="1600200" cy="215444"/>
          </a:xfrm>
        </p:spPr>
        <p:txBody>
          <a:bodyPr/>
          <a:lstStyle>
            <a:lvl1pPr>
              <a:defRPr/>
            </a:lvl1pPr>
          </a:lstStyle>
          <a:p>
            <a:r>
              <a:rPr lang="en-US" dirty="0" smtClean="0"/>
              <a:t>September 2011</a:t>
            </a:r>
            <a:endParaRPr lang="en-US" dirty="0"/>
          </a:p>
        </p:txBody>
      </p:sp>
      <p:sp>
        <p:nvSpPr>
          <p:cNvPr id="11" name="Rectangle 10"/>
          <p:cNvSpPr>
            <a:spLocks noGrp="1" noChangeArrowheads="1"/>
          </p:cNvSpPr>
          <p:nvPr>
            <p:ph type="ftr" sz="quarter" idx="11"/>
          </p:nvPr>
        </p:nvSpPr>
        <p:spPr/>
        <p:txBody>
          <a:bodyPr/>
          <a:lstStyle>
            <a:lvl1pPr>
              <a:defRPr/>
            </a:lvl1pPr>
          </a:lstStyle>
          <a:p>
            <a:r>
              <a:rPr lang="en-US"/>
              <a:t>Yeong Min Jang, Kookmin UniversityYeong Min Jang, Kookmin University</a:t>
            </a:r>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85800" y="381456"/>
            <a:ext cx="1600200" cy="215444"/>
          </a:xfrm>
          <a:ln/>
        </p:spPr>
        <p:txBody>
          <a:bodyPr/>
          <a:lstStyle>
            <a:lvl1pPr>
              <a:defRPr/>
            </a:lvl1pPr>
          </a:lstStyle>
          <a:p>
            <a:r>
              <a:rPr lang="en-US" dirty="0" smtClean="0"/>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dirty="0" smtClean="0"/>
              <a:t>September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85800" y="381456"/>
            <a:ext cx="1600200" cy="215444"/>
          </a:xfrm>
          <a:ln/>
        </p:spPr>
        <p:txBody>
          <a:bodyPr/>
          <a:lstStyle>
            <a:lvl1pPr>
              <a:defRPr/>
            </a:lvl1pPr>
          </a:lstStyle>
          <a:p>
            <a:r>
              <a:rPr lang="en-US" dirty="0" smtClean="0"/>
              <a:t>September 2011</a:t>
            </a:r>
            <a:endParaRPr lang="en-US" dirty="0"/>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85800" y="381456"/>
            <a:ext cx="1600200" cy="215444"/>
          </a:xfrm>
          <a:ln/>
        </p:spPr>
        <p:txBody>
          <a:bodyPr/>
          <a:lstStyle>
            <a:lvl1pPr>
              <a:defRPr/>
            </a:lvl1pPr>
          </a:lstStyle>
          <a:p>
            <a:r>
              <a:rPr lang="en-US" dirty="0" smtClean="0"/>
              <a:t>September 2011</a:t>
            </a:r>
            <a:endParaRPr lang="en-US" dirty="0"/>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dirty="0" smtClean="0"/>
              <a:t>September 2011</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dirty="0" smtClean="0"/>
              <a:t>September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dirty="0" smtClean="0"/>
              <a:t>September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dirty="0" smtClean="0"/>
              <a:t>September 2011</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16916"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15-11-0667-00-wng0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a:xfrm>
            <a:off x="685800" y="384175"/>
            <a:ext cx="1600200" cy="430887"/>
          </a:xfrm>
          <a:ln/>
        </p:spPr>
        <p:txBody>
          <a:bodyPr/>
          <a:lstStyle/>
          <a:p>
            <a:r>
              <a:rPr lang="en-US" dirty="0" smtClean="0"/>
              <a:t>Sept. </a:t>
            </a:r>
            <a:r>
              <a:rPr lang="en-US" dirty="0" smtClean="0"/>
              <a:t>2011</a:t>
            </a:r>
          </a:p>
          <a:p>
            <a:endParaRPr lang="en-US" dirty="0"/>
          </a:p>
        </p:txBody>
      </p:sp>
      <p:sp>
        <p:nvSpPr>
          <p:cNvPr id="7" name="Rectangle 6"/>
          <p:cNvSpPr>
            <a:spLocks noGrp="1" noChangeArrowheads="1"/>
          </p:cNvSpPr>
          <p:nvPr>
            <p:ph type="sldNum" sz="quarter" idx="12"/>
          </p:nvPr>
        </p:nvSpPr>
        <p:spPr>
          <a:ln/>
        </p:spPr>
        <p:txBody>
          <a:bodyPr/>
          <a:lstStyle/>
          <a:p>
            <a:pPr>
              <a:defRPr/>
            </a:pPr>
            <a:r>
              <a:rPr lang="en-US"/>
              <a:t>Slide </a:t>
            </a:r>
            <a:fld id="{168A0E28-C750-41B9-A69D-2C32EC8D3106}" type="slidenum">
              <a:rPr lang="en-US"/>
              <a:pPr>
                <a:defRPr/>
              </a:pPr>
              <a:t>1</a:t>
            </a:fld>
            <a:endParaRPr lang="en-US"/>
          </a:p>
        </p:txBody>
      </p:sp>
      <p:sp>
        <p:nvSpPr>
          <p:cNvPr id="5124" name="Slide Number Placeholder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911D9691-58C5-4164-BE99-69BB7BA310E3}" type="slidenum">
              <a:rPr lang="en-US"/>
              <a:pPr algn="ctr" eaLnBrk="0" hangingPunct="0"/>
              <a:t>1</a:t>
            </a:fld>
            <a:endParaRPr lang="en-US"/>
          </a:p>
        </p:txBody>
      </p:sp>
      <p:sp>
        <p:nvSpPr>
          <p:cNvPr id="27651" name="Rectangle 3"/>
          <p:cNvSpPr>
            <a:spLocks noChangeArrowheads="1"/>
          </p:cNvSpPr>
          <p:nvPr/>
        </p:nvSpPr>
        <p:spPr bwMode="auto">
          <a:xfrm>
            <a:off x="152400" y="609600"/>
            <a:ext cx="8763000" cy="5262979"/>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[Case Study </a:t>
            </a:r>
            <a:r>
              <a:rPr lang="en-US" altLang="ko-KR" sz="1600" dirty="0" smtClean="0">
                <a:solidFill>
                  <a:schemeClr val="tx2"/>
                </a:solidFill>
                <a:ea typeface="굴림" pitchFamily="50" charset="-127"/>
              </a:rPr>
              <a:t>for High Speed Data Transmission of LED-ID System</a:t>
            </a:r>
            <a:r>
              <a:rPr lang="en-US" sz="1600" dirty="0" smtClean="0">
                <a:solidFill>
                  <a:schemeClr val="tx2"/>
                </a:solidFill>
              </a:rPr>
              <a:t>]</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[21 Sep, 2011]</a:t>
            </a:r>
            <a:r>
              <a:rPr lang="en-US" sz="1600" dirty="0"/>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err="1" smtClean="0"/>
              <a:t>Kyesan</a:t>
            </a:r>
            <a:r>
              <a:rPr lang="en-US" altLang="ko-KR" sz="1600" dirty="0" smtClean="0"/>
              <a:t> Lee, </a:t>
            </a:r>
            <a:r>
              <a:rPr lang="en-US" sz="1600" dirty="0" smtClean="0"/>
              <a:t>Kyujin Lee, </a:t>
            </a:r>
            <a:r>
              <a:rPr lang="en-US" altLang="ko-KR" sz="1600" dirty="0" err="1" smtClean="0"/>
              <a:t>Dongho</a:t>
            </a:r>
            <a:r>
              <a:rPr lang="en-US" altLang="ko-KR" sz="1600" dirty="0" smtClean="0"/>
              <a:t> Cha, </a:t>
            </a:r>
            <a:r>
              <a:rPr lang="en-US" sz="1600" dirty="0" smtClean="0"/>
              <a:t>Yi Ying</a:t>
            </a:r>
            <a:r>
              <a:rPr lang="en-US" altLang="ko-KR" sz="1600" dirty="0" smtClean="0"/>
              <a:t>, </a:t>
            </a:r>
            <a:r>
              <a:rPr lang="en-US" altLang="ko-KR" sz="1600" dirty="0" err="1" smtClean="0"/>
              <a:t>Jaesang</a:t>
            </a:r>
            <a:r>
              <a:rPr lang="en-US" altLang="ko-KR" sz="1600" dirty="0" smtClean="0"/>
              <a:t> Cha, </a:t>
            </a:r>
            <a:r>
              <a:rPr lang="en-US" altLang="ko-KR" sz="1600" dirty="0" err="1" smtClean="0"/>
              <a:t>Yeong</a:t>
            </a:r>
            <a:r>
              <a:rPr lang="en-US" altLang="ko-KR" sz="1600" dirty="0" smtClean="0"/>
              <a:t> Min Jang, </a:t>
            </a:r>
            <a:r>
              <a:rPr lang="en-US" altLang="ko-KR" sz="1600" dirty="0" err="1" smtClean="0"/>
              <a:t>Jinyoung</a:t>
            </a:r>
            <a:r>
              <a:rPr lang="en-US" altLang="ko-KR" sz="1600" dirty="0" smtClean="0"/>
              <a:t> Kim,]           </a:t>
            </a:r>
          </a:p>
          <a:p>
            <a:pPr marL="739775" indent="-739775" eaLnBrk="0" hangingPunct="0"/>
            <a:r>
              <a:rPr lang="en-US" altLang="ko-KR" sz="1600" dirty="0" smtClean="0"/>
              <a:t>               Kyung </a:t>
            </a:r>
            <a:r>
              <a:rPr lang="en-US" altLang="ko-KR" sz="1600" dirty="0" err="1" smtClean="0"/>
              <a:t>Hee</a:t>
            </a:r>
            <a:r>
              <a:rPr lang="en-US" altLang="ko-KR" sz="1600" dirty="0" smtClean="0"/>
              <a:t> University, Seoul National University of Science and Technology, </a:t>
            </a:r>
            <a:r>
              <a:rPr lang="en-US" altLang="ko-KR" sz="1600" dirty="0" err="1" smtClean="0"/>
              <a:t>Kookmin</a:t>
            </a:r>
            <a:r>
              <a:rPr lang="en-US" altLang="ko-KR" sz="1600" dirty="0" smtClean="0"/>
              <a:t> University, </a:t>
            </a:r>
            <a:r>
              <a:rPr lang="en-US" altLang="ko-KR" sz="1600" dirty="0" err="1" smtClean="0"/>
              <a:t>Kwangwoon</a:t>
            </a:r>
            <a:r>
              <a:rPr lang="en-US" altLang="ko-KR" sz="1600" dirty="0" smtClean="0"/>
              <a:t> University</a:t>
            </a:r>
            <a:r>
              <a:rPr lang="en-US" sz="1600" dirty="0" smtClean="0"/>
              <a:t>]                                  </a:t>
            </a:r>
            <a:endParaRPr lang="en-US" sz="1600" dirty="0"/>
          </a:p>
          <a:p>
            <a:pPr marL="739775" indent="-739775" eaLnBrk="0" hangingPunct="0"/>
            <a:endParaRPr lang="en-US" sz="1600" dirty="0">
              <a:solidFill>
                <a:schemeClr val="tx2"/>
              </a:solidFill>
            </a:endParaRPr>
          </a:p>
          <a:p>
            <a:pPr marL="739775" indent="-739775" eaLnBrk="0" hangingPunct="0"/>
            <a:r>
              <a:rPr lang="en-US" sz="1600" dirty="0">
                <a:solidFill>
                  <a:schemeClr val="tx2"/>
                </a:solidFill>
              </a:rPr>
              <a:t>Address </a:t>
            </a:r>
            <a:r>
              <a:rPr lang="en-US" sz="1600" dirty="0" smtClean="0">
                <a:solidFill>
                  <a:schemeClr val="tx2"/>
                </a:solidFill>
              </a:rPr>
              <a:t>[</a:t>
            </a:r>
            <a:r>
              <a:rPr lang="en-US" altLang="ko-KR" sz="1600" dirty="0">
                <a:solidFill>
                  <a:schemeClr val="tx2"/>
                </a:solidFill>
              </a:rPr>
              <a:t>Case Study </a:t>
            </a:r>
            <a:r>
              <a:rPr lang="en-US" altLang="ko-KR" sz="1600" dirty="0">
                <a:solidFill>
                  <a:schemeClr val="tx2"/>
                </a:solidFill>
                <a:ea typeface="굴림" pitchFamily="50" charset="-127"/>
              </a:rPr>
              <a:t>for High Speed Data Transmission of LED-ID System</a:t>
            </a:r>
            <a:r>
              <a:rPr lang="en-US" sz="1600" dirty="0" smtClean="0">
                <a:solidFill>
                  <a:schemeClr val="tx2"/>
                </a:solidFill>
              </a:rPr>
              <a:t>, </a:t>
            </a:r>
            <a:r>
              <a:rPr lang="en-US" sz="1600" dirty="0" err="1" smtClean="0">
                <a:solidFill>
                  <a:schemeClr val="tx2"/>
                </a:solidFill>
              </a:rPr>
              <a:t>Gyeonggi</a:t>
            </a:r>
            <a:r>
              <a:rPr lang="en-US" sz="1600" dirty="0" smtClean="0">
                <a:solidFill>
                  <a:schemeClr val="tx2"/>
                </a:solidFill>
              </a:rPr>
              <a:t>-Do, </a:t>
            </a:r>
            <a:r>
              <a:rPr lang="en-US" sz="1600" dirty="0">
                <a:solidFill>
                  <a:schemeClr val="tx2"/>
                </a:solidFill>
              </a:rPr>
              <a:t>Korea]</a:t>
            </a:r>
          </a:p>
          <a:p>
            <a:pPr marL="739775" indent="-739775" eaLnBrk="0" hangingPunct="0"/>
            <a:r>
              <a:rPr lang="en-US" sz="1600" dirty="0">
                <a:solidFill>
                  <a:schemeClr val="tx2"/>
                </a:solidFill>
              </a:rPr>
              <a:t>Voice:[</a:t>
            </a:r>
            <a:r>
              <a:rPr lang="en-US" sz="1600" dirty="0" smtClean="0">
                <a:solidFill>
                  <a:schemeClr val="tx2"/>
                </a:solidFill>
              </a:rPr>
              <a:t>82-2-201-3278</a:t>
            </a:r>
            <a:r>
              <a:rPr lang="en-US" sz="1600" dirty="0" smtClean="0"/>
              <a:t>], </a:t>
            </a:r>
            <a:r>
              <a:rPr lang="en-US" sz="1600" dirty="0">
                <a:solidFill>
                  <a:schemeClr val="tx2"/>
                </a:solidFill>
              </a:rPr>
              <a:t>FAX: [</a:t>
            </a:r>
            <a:r>
              <a:rPr lang="en-US" sz="1600" dirty="0" smtClean="0">
                <a:solidFill>
                  <a:schemeClr val="tx2"/>
                </a:solidFill>
              </a:rPr>
              <a:t>82-2-204-8115], </a:t>
            </a:r>
            <a:r>
              <a:rPr lang="en-US" sz="1600" dirty="0">
                <a:solidFill>
                  <a:schemeClr val="tx2"/>
                </a:solidFill>
              </a:rPr>
              <a:t>E-Mail:[ </a:t>
            </a:r>
            <a:r>
              <a:rPr lang="en-US" sz="1600" dirty="0" smtClean="0">
                <a:solidFill>
                  <a:schemeClr val="tx2"/>
                </a:solidFill>
              </a:rPr>
              <a:t>kyesan@khu.ac.kr]</a:t>
            </a:r>
            <a:endParaRPr lang="en-US" sz="1600" dirty="0">
              <a:solidFill>
                <a:schemeClr val="tx2"/>
              </a:solidFill>
            </a:endParaRPr>
          </a:p>
          <a:p>
            <a:pPr marL="739775" indent="-739775" eaLnBrk="0" hangingPunct="0">
              <a:spcBef>
                <a:spcPts val="600"/>
              </a:spcBef>
              <a:spcAft>
                <a:spcPts val="600"/>
              </a:spcAft>
            </a:pPr>
            <a:r>
              <a:rPr lang="en-US" sz="1600" b="1" dirty="0">
                <a:solidFill>
                  <a:schemeClr val="tx2"/>
                </a:solidFill>
              </a:rPr>
              <a:t>Re:</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altLang="ko-KR" sz="1600" dirty="0">
                <a:solidFill>
                  <a:schemeClr val="tx2"/>
                </a:solidFill>
              </a:rPr>
              <a:t>Case </a:t>
            </a:r>
            <a:r>
              <a:rPr lang="en-US" altLang="ko-KR" sz="1600" dirty="0" smtClean="0">
                <a:solidFill>
                  <a:schemeClr val="tx2"/>
                </a:solidFill>
              </a:rPr>
              <a:t>Study </a:t>
            </a:r>
            <a:r>
              <a:rPr lang="en-US" altLang="ko-KR" sz="1600" dirty="0">
                <a:solidFill>
                  <a:schemeClr val="tx2"/>
                </a:solidFill>
                <a:ea typeface="굴림" pitchFamily="50" charset="-127"/>
              </a:rPr>
              <a:t>for High Speed Data Transmission of LED-ID System</a:t>
            </a:r>
            <a:r>
              <a:rPr lang="en-US" sz="1600" dirty="0" smtClean="0">
                <a:solidFill>
                  <a:schemeClr val="tx2"/>
                </a:solidFill>
              </a:rPr>
              <a:t>]</a:t>
            </a: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a:t>Contribution to IEEE </a:t>
            </a:r>
            <a:r>
              <a:rPr lang="en-US" sz="1600" dirty="0" smtClean="0"/>
              <a:t>802.15 WNG</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제목 3"/>
          <p:cNvSpPr>
            <a:spLocks noGrp="1"/>
          </p:cNvSpPr>
          <p:nvPr>
            <p:ph type="title"/>
          </p:nvPr>
        </p:nvSpPr>
        <p:spPr>
          <a:xfrm>
            <a:off x="457200" y="704850"/>
            <a:ext cx="8229600" cy="708025"/>
          </a:xfrm>
        </p:spPr>
        <p:txBody>
          <a:bodyPr/>
          <a:lstStyle/>
          <a:p>
            <a:pPr eaLnBrk="1" hangingPunct="1"/>
            <a:r>
              <a:rPr lang="en-US" altLang="ko-KR" dirty="0">
                <a:latin typeface="+mn-lt"/>
              </a:rPr>
              <a:t>Contents</a:t>
            </a:r>
            <a:endParaRPr lang="ko-KR" altLang="en-US" dirty="0">
              <a:latin typeface="+mn-lt"/>
            </a:endParaRPr>
          </a:p>
        </p:txBody>
      </p:sp>
      <p:sp>
        <p:nvSpPr>
          <p:cNvPr id="14339" name="내용 개체 틀 4"/>
          <p:cNvSpPr>
            <a:spLocks noGrp="1"/>
          </p:cNvSpPr>
          <p:nvPr>
            <p:ph idx="1"/>
          </p:nvPr>
        </p:nvSpPr>
        <p:spPr>
          <a:xfrm>
            <a:off x="900113" y="1916113"/>
            <a:ext cx="7786687" cy="4408487"/>
          </a:xfrm>
        </p:spPr>
        <p:txBody>
          <a:bodyPr/>
          <a:lstStyle/>
          <a:p>
            <a:pPr eaLnBrk="1" hangingPunct="1"/>
            <a:r>
              <a:rPr lang="en-US" altLang="ko-KR" sz="2500" dirty="0" smtClean="0">
                <a:latin typeface="+mn-lt"/>
              </a:rPr>
              <a:t>Data </a:t>
            </a:r>
            <a:r>
              <a:rPr lang="en-US" altLang="ko-KR" sz="2500" dirty="0">
                <a:latin typeface="+mn-lt"/>
              </a:rPr>
              <a:t>T</a:t>
            </a:r>
            <a:r>
              <a:rPr lang="en-US" altLang="ko-KR" sz="2500" dirty="0" smtClean="0">
                <a:latin typeface="+mn-lt"/>
              </a:rPr>
              <a:t>ransmission </a:t>
            </a:r>
            <a:r>
              <a:rPr lang="en-US" altLang="ko-KR" sz="2500" dirty="0">
                <a:latin typeface="+mn-lt"/>
              </a:rPr>
              <a:t>I</a:t>
            </a:r>
            <a:r>
              <a:rPr lang="en-US" altLang="ko-KR" sz="2500" dirty="0" smtClean="0">
                <a:latin typeface="+mn-lt"/>
              </a:rPr>
              <a:t>ssues </a:t>
            </a:r>
            <a:r>
              <a:rPr lang="en-US" altLang="ko-KR" sz="2500" dirty="0">
                <a:latin typeface="+mn-lt"/>
              </a:rPr>
              <a:t>of LED-ID.</a:t>
            </a:r>
          </a:p>
          <a:p>
            <a:pPr eaLnBrk="1" hangingPunct="1"/>
            <a:endParaRPr lang="en-US" altLang="ko-KR" sz="2500" dirty="0" smtClean="0">
              <a:latin typeface="+mn-lt"/>
            </a:endParaRPr>
          </a:p>
          <a:p>
            <a:pPr eaLnBrk="1" hangingPunct="1"/>
            <a:r>
              <a:rPr lang="en-US" altLang="ko-KR" sz="2500" dirty="0" smtClean="0">
                <a:latin typeface="+mn-lt"/>
              </a:rPr>
              <a:t>Problems of Data Transmission in LED-ID System.</a:t>
            </a:r>
          </a:p>
          <a:p>
            <a:pPr eaLnBrk="1" hangingPunct="1"/>
            <a:endParaRPr lang="en-US" altLang="ko-KR" sz="2500" dirty="0" smtClean="0">
              <a:latin typeface="+mn-lt"/>
            </a:endParaRPr>
          </a:p>
          <a:p>
            <a:pPr eaLnBrk="1" hangingPunct="1"/>
            <a:r>
              <a:rPr lang="en-US" altLang="ko-KR" sz="2500" dirty="0" smtClean="0">
                <a:latin typeface="+mn-lt"/>
              </a:rPr>
              <a:t>Conclusion.</a:t>
            </a:r>
            <a:endParaRPr lang="ko-KR" altLang="en-US" sz="2500" dirty="0" smtClean="0">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457200"/>
            <a:ext cx="9144000" cy="1066800"/>
          </a:xfrm>
        </p:spPr>
        <p:txBody>
          <a:bodyPr>
            <a:normAutofit/>
          </a:bodyPr>
          <a:lstStyle/>
          <a:p>
            <a:pPr eaLnBrk="1" hangingPunct="1"/>
            <a:r>
              <a:rPr lang="en-US" altLang="zh-CN" sz="2800" dirty="0">
                <a:latin typeface="+mn-lt"/>
              </a:rPr>
              <a:t>LED </a:t>
            </a:r>
            <a:r>
              <a:rPr lang="en-US" altLang="zh-CN" sz="2800" dirty="0" smtClean="0">
                <a:latin typeface="+mn-lt"/>
              </a:rPr>
              <a:t>Internal </a:t>
            </a:r>
            <a:r>
              <a:rPr lang="en-US" altLang="zh-CN" sz="2800" dirty="0">
                <a:latin typeface="+mn-lt"/>
              </a:rPr>
              <a:t>T</a:t>
            </a:r>
            <a:r>
              <a:rPr lang="en-US" altLang="zh-CN" sz="2800" dirty="0" smtClean="0">
                <a:latin typeface="+mn-lt"/>
              </a:rPr>
              <a:t>emperature &amp; </a:t>
            </a:r>
            <a:r>
              <a:rPr lang="en-US" altLang="ko-KR" sz="2800" dirty="0" smtClean="0">
                <a:latin typeface="+mn-lt"/>
              </a:rPr>
              <a:t>Data Transmission Issue</a:t>
            </a:r>
          </a:p>
        </p:txBody>
      </p:sp>
      <p:sp>
        <p:nvSpPr>
          <p:cNvPr id="3" name="Rectangle 2"/>
          <p:cNvSpPr txBox="1">
            <a:spLocks noChangeArrowheads="1"/>
          </p:cNvSpPr>
          <p:nvPr/>
        </p:nvSpPr>
        <p:spPr>
          <a:xfrm>
            <a:off x="533400" y="1524000"/>
            <a:ext cx="8153400" cy="1600200"/>
          </a:xfrm>
          <a:prstGeom prst="rect">
            <a:avLst/>
          </a:prstGeom>
        </p:spPr>
        <p:txBody>
          <a:bodyPr/>
          <a:lstStyle/>
          <a:p>
            <a:pPr marL="273050" indent="-273050">
              <a:lnSpc>
                <a:spcPct val="80000"/>
              </a:lnSpc>
              <a:spcBef>
                <a:spcPct val="20000"/>
              </a:spcBef>
              <a:buClr>
                <a:srgbClr val="0BD0D9"/>
              </a:buClr>
              <a:buSzPct val="95000"/>
              <a:buFont typeface="Wingdings" pitchFamily="2" charset="2"/>
              <a:buChar char="Ø"/>
              <a:defRPr/>
            </a:pPr>
            <a:r>
              <a:rPr kumimoji="0" lang="en-US" altLang="zh-CN" sz="2000" dirty="0">
                <a:latin typeface="+mn-lt"/>
                <a:ea typeface="+mn-ea"/>
              </a:rPr>
              <a:t>The performance degradation due to increased </a:t>
            </a:r>
            <a:r>
              <a:rPr lang="en-US" altLang="zh-CN" sz="2000" dirty="0" smtClean="0">
                <a:latin typeface="+mn-lt"/>
              </a:rPr>
              <a:t>operat</a:t>
            </a:r>
            <a:r>
              <a:rPr kumimoji="0" lang="en-US" altLang="zh-CN" sz="2000" dirty="0" smtClean="0">
                <a:latin typeface="+mn-lt"/>
                <a:ea typeface="+mn-ea"/>
              </a:rPr>
              <a:t>ing </a:t>
            </a:r>
            <a:r>
              <a:rPr lang="en-US" altLang="zh-CN" sz="2000" dirty="0" smtClean="0">
                <a:latin typeface="+mn-lt"/>
              </a:rPr>
              <a:t>time</a:t>
            </a:r>
            <a:r>
              <a:rPr kumimoji="0" lang="en-US" altLang="zh-CN" sz="2000" dirty="0" smtClean="0">
                <a:latin typeface="+mn-lt"/>
                <a:ea typeface="+mn-ea"/>
              </a:rPr>
              <a:t>.</a:t>
            </a:r>
            <a:endParaRPr kumimoji="0" lang="en-US" altLang="zh-CN" sz="2000" dirty="0">
              <a:latin typeface="+mn-lt"/>
              <a:ea typeface="+mn-ea"/>
            </a:endParaRPr>
          </a:p>
          <a:p>
            <a:pPr marL="273050" indent="-273050">
              <a:lnSpc>
                <a:spcPct val="80000"/>
              </a:lnSpc>
              <a:spcBef>
                <a:spcPct val="20000"/>
              </a:spcBef>
              <a:buClr>
                <a:srgbClr val="0BD0D9"/>
              </a:buClr>
              <a:buSzPct val="95000"/>
              <a:buFont typeface="Wingdings" pitchFamily="2" charset="2"/>
              <a:buChar char="Ø"/>
              <a:defRPr/>
            </a:pPr>
            <a:endParaRPr kumimoji="0" lang="en-US" altLang="zh-CN" sz="2000" dirty="0">
              <a:latin typeface="+mn-lt"/>
              <a:ea typeface="+mn-ea"/>
            </a:endParaRPr>
          </a:p>
          <a:p>
            <a:pPr marL="273050" indent="-273050">
              <a:lnSpc>
                <a:spcPct val="80000"/>
              </a:lnSpc>
              <a:spcBef>
                <a:spcPct val="20000"/>
              </a:spcBef>
              <a:buClr>
                <a:srgbClr val="0BD0D9"/>
              </a:buClr>
              <a:buSzPct val="95000"/>
              <a:buFont typeface="Wingdings" pitchFamily="2" charset="2"/>
              <a:buNone/>
              <a:defRPr/>
            </a:pPr>
            <a:r>
              <a:rPr kumimoji="0" lang="en-US" altLang="zh-CN" sz="2000" dirty="0">
                <a:latin typeface="+mn-lt"/>
                <a:ea typeface="+mn-ea"/>
              </a:rPr>
              <a:t>	- </a:t>
            </a:r>
            <a:r>
              <a:rPr kumimoji="0" lang="en-US" altLang="zh-CN" sz="2000" dirty="0" smtClean="0">
                <a:latin typeface="+mn-lt"/>
                <a:ea typeface="+mn-ea"/>
              </a:rPr>
              <a:t>Increased LED </a:t>
            </a:r>
            <a:r>
              <a:rPr kumimoji="0" lang="en-US" altLang="zh-CN" sz="2000" dirty="0">
                <a:latin typeface="+mn-lt"/>
                <a:ea typeface="+mn-ea"/>
              </a:rPr>
              <a:t>internal temperature </a:t>
            </a:r>
          </a:p>
          <a:p>
            <a:pPr marL="273050" indent="-273050">
              <a:lnSpc>
                <a:spcPct val="80000"/>
              </a:lnSpc>
              <a:spcBef>
                <a:spcPct val="20000"/>
              </a:spcBef>
              <a:buClr>
                <a:srgbClr val="0BD0D9"/>
              </a:buClr>
              <a:buSzPct val="95000"/>
              <a:buFont typeface="Wingdings" pitchFamily="2" charset="2"/>
              <a:buNone/>
              <a:defRPr/>
            </a:pPr>
            <a:r>
              <a:rPr kumimoji="0" lang="en-US" altLang="zh-CN" sz="2000" dirty="0">
                <a:latin typeface="+mn-lt"/>
                <a:ea typeface="+mn-ea"/>
              </a:rPr>
              <a:t>	</a:t>
            </a:r>
            <a:r>
              <a:rPr kumimoji="0" lang="en-US" altLang="ko-KR" sz="2000" dirty="0">
                <a:latin typeface="+mn-lt"/>
                <a:ea typeface="+mn-ea"/>
              </a:rPr>
              <a:t>- </a:t>
            </a:r>
            <a:r>
              <a:rPr kumimoji="0" lang="en-US" altLang="ko-KR" sz="2000" dirty="0" smtClean="0">
                <a:latin typeface="+mn-lt"/>
                <a:ea typeface="+mn-ea"/>
              </a:rPr>
              <a:t>Degraded photoelectric transformation</a:t>
            </a:r>
            <a:endParaRPr kumimoji="0" lang="en-US" altLang="ko-KR" sz="2000" dirty="0">
              <a:latin typeface="+mn-lt"/>
              <a:ea typeface="+mn-ea"/>
            </a:endParaRPr>
          </a:p>
          <a:p>
            <a:pPr marL="273050" indent="-273050">
              <a:lnSpc>
                <a:spcPct val="80000"/>
              </a:lnSpc>
              <a:spcBef>
                <a:spcPct val="20000"/>
              </a:spcBef>
              <a:buClr>
                <a:srgbClr val="0BD0D9"/>
              </a:buClr>
              <a:buSzPct val="95000"/>
              <a:defRPr/>
            </a:pPr>
            <a:r>
              <a:rPr kumimoji="0" lang="en-US" altLang="zh-CN" sz="2000" dirty="0">
                <a:latin typeface="+mn-lt"/>
                <a:ea typeface="+mn-ea"/>
              </a:rPr>
              <a:t>	- </a:t>
            </a:r>
            <a:r>
              <a:rPr kumimoji="0" lang="en-US" altLang="zh-CN" sz="2000" dirty="0" smtClean="0">
                <a:latin typeface="+mn-lt"/>
                <a:ea typeface="+mn-ea"/>
              </a:rPr>
              <a:t>Degraded signal power</a:t>
            </a:r>
            <a:endParaRPr kumimoji="0" lang="en-US" altLang="zh-CN" sz="2000" dirty="0">
              <a:latin typeface="+mn-lt"/>
              <a:ea typeface="+mn-ea"/>
            </a:endParaRPr>
          </a:p>
          <a:p>
            <a:pPr marL="273050" indent="-273050">
              <a:lnSpc>
                <a:spcPct val="80000"/>
              </a:lnSpc>
              <a:spcBef>
                <a:spcPct val="20000"/>
              </a:spcBef>
              <a:buClr>
                <a:srgbClr val="0BD0D9"/>
              </a:buClr>
              <a:buSzPct val="95000"/>
              <a:buFont typeface="Wingdings" pitchFamily="2" charset="2"/>
              <a:buNone/>
              <a:defRPr/>
            </a:pPr>
            <a:endParaRPr kumimoji="0" lang="en-US" altLang="zh-CN" sz="2000" dirty="0">
              <a:latin typeface="+mn-lt"/>
              <a:ea typeface="+mn-ea"/>
            </a:endParaRPr>
          </a:p>
          <a:p>
            <a:pPr marL="273050" indent="-273050">
              <a:lnSpc>
                <a:spcPct val="80000"/>
              </a:lnSpc>
              <a:spcBef>
                <a:spcPct val="20000"/>
              </a:spcBef>
              <a:buClr>
                <a:srgbClr val="0BD0D9"/>
              </a:buClr>
              <a:buSzPct val="95000"/>
              <a:buFont typeface="Wingdings" pitchFamily="2" charset="2"/>
              <a:buNone/>
              <a:defRPr/>
            </a:pPr>
            <a:r>
              <a:rPr kumimoji="0" lang="en-US" altLang="zh-CN" sz="2000" i="1" dirty="0">
                <a:latin typeface="+mn-lt"/>
                <a:ea typeface="+mn-ea"/>
              </a:rPr>
              <a:t>	</a:t>
            </a:r>
            <a:endParaRPr kumimoji="0" lang="en-US" altLang="zh-CN" sz="2000" dirty="0">
              <a:latin typeface="+mn-lt"/>
              <a:ea typeface="+mn-ea"/>
            </a:endParaRPr>
          </a:p>
        </p:txBody>
      </p:sp>
      <p:sp>
        <p:nvSpPr>
          <p:cNvPr id="4" name="AutoShape 9"/>
          <p:cNvSpPr>
            <a:spLocks noChangeArrowheads="1"/>
          </p:cNvSpPr>
          <p:nvPr/>
        </p:nvSpPr>
        <p:spPr bwMode="auto">
          <a:xfrm>
            <a:off x="1403350" y="3357563"/>
            <a:ext cx="1676400" cy="914400"/>
          </a:xfrm>
          <a:prstGeom prst="flowChartAlternateProcess">
            <a:avLst/>
          </a:prstGeom>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defRPr/>
            </a:pPr>
            <a:r>
              <a:rPr kumimoji="0" lang="en-US" altLang="zh-CN" sz="1600" dirty="0"/>
              <a:t>Increasing </a:t>
            </a:r>
          </a:p>
          <a:p>
            <a:pPr algn="ctr">
              <a:defRPr/>
            </a:pPr>
            <a:r>
              <a:rPr lang="en-US" altLang="zh-CN" sz="1600" dirty="0" smtClean="0"/>
              <a:t>operating</a:t>
            </a:r>
            <a:r>
              <a:rPr kumimoji="0" lang="en-US" altLang="zh-CN" sz="1600" dirty="0" smtClean="0"/>
              <a:t> time</a:t>
            </a:r>
            <a:endParaRPr lang="en-US" altLang="zh-CN" sz="1600" dirty="0"/>
          </a:p>
        </p:txBody>
      </p:sp>
      <p:sp>
        <p:nvSpPr>
          <p:cNvPr id="5" name="AutoShape 10"/>
          <p:cNvSpPr>
            <a:spLocks noChangeArrowheads="1"/>
          </p:cNvSpPr>
          <p:nvPr/>
        </p:nvSpPr>
        <p:spPr bwMode="auto">
          <a:xfrm>
            <a:off x="3563938" y="3357563"/>
            <a:ext cx="1676400" cy="914400"/>
          </a:xfrm>
          <a:prstGeom prst="flowChartAlternateProcess">
            <a:avLst/>
          </a:prstGeom>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defRPr/>
            </a:pPr>
            <a:r>
              <a:rPr lang="en-US" altLang="zh-CN" sz="1600" dirty="0"/>
              <a:t>Increased </a:t>
            </a:r>
            <a:endParaRPr lang="en-US" altLang="zh-CN" sz="1600" dirty="0" smtClean="0"/>
          </a:p>
          <a:p>
            <a:pPr algn="ctr">
              <a:defRPr/>
            </a:pPr>
            <a:r>
              <a:rPr lang="en-US" altLang="zh-CN" sz="1600" dirty="0" smtClean="0"/>
              <a:t>LED internal </a:t>
            </a:r>
          </a:p>
          <a:p>
            <a:pPr algn="ctr">
              <a:defRPr/>
            </a:pPr>
            <a:r>
              <a:rPr lang="en-US" altLang="zh-CN" sz="1600" dirty="0" smtClean="0"/>
              <a:t>temperature</a:t>
            </a:r>
            <a:endParaRPr lang="en-US" altLang="zh-CN" sz="1600" dirty="0">
              <a:solidFill>
                <a:srgbClr val="FF0000"/>
              </a:solidFill>
            </a:endParaRPr>
          </a:p>
        </p:txBody>
      </p:sp>
      <p:sp>
        <p:nvSpPr>
          <p:cNvPr id="6" name="AutoShape 11"/>
          <p:cNvSpPr>
            <a:spLocks noChangeArrowheads="1"/>
          </p:cNvSpPr>
          <p:nvPr/>
        </p:nvSpPr>
        <p:spPr bwMode="auto">
          <a:xfrm>
            <a:off x="5724525" y="3357563"/>
            <a:ext cx="1676400" cy="914400"/>
          </a:xfrm>
          <a:prstGeom prst="flowChartAlternateProcess">
            <a:avLst/>
          </a:prstGeom>
          <a:ln>
            <a:headEnd/>
            <a:tailEnd/>
          </a:ln>
        </p:spPr>
        <p:style>
          <a:lnRef idx="2">
            <a:schemeClr val="accent1"/>
          </a:lnRef>
          <a:fillRef idx="1">
            <a:schemeClr val="lt1"/>
          </a:fillRef>
          <a:effectRef idx="0">
            <a:schemeClr val="accent1"/>
          </a:effectRef>
          <a:fontRef idx="minor">
            <a:schemeClr val="dk1"/>
          </a:fontRef>
        </p:style>
        <p:txBody>
          <a:bodyPr wrap="none" anchor="ctr"/>
          <a:lstStyle/>
          <a:p>
            <a:pPr marL="273050" indent="-273050">
              <a:lnSpc>
                <a:spcPct val="80000"/>
              </a:lnSpc>
              <a:spcBef>
                <a:spcPct val="20000"/>
              </a:spcBef>
              <a:buClr>
                <a:srgbClr val="0BD0D9"/>
              </a:buClr>
              <a:buSzPct val="95000"/>
              <a:defRPr/>
            </a:pPr>
            <a:r>
              <a:rPr lang="en-US" altLang="zh-CN" sz="1600" dirty="0" smtClean="0"/>
              <a:t>  Degraded</a:t>
            </a:r>
          </a:p>
          <a:p>
            <a:pPr marL="273050" indent="-273050">
              <a:lnSpc>
                <a:spcPct val="80000"/>
              </a:lnSpc>
              <a:spcBef>
                <a:spcPct val="20000"/>
              </a:spcBef>
              <a:buClr>
                <a:srgbClr val="0BD0D9"/>
              </a:buClr>
              <a:buSzPct val="95000"/>
              <a:defRPr/>
            </a:pPr>
            <a:r>
              <a:rPr lang="en-US" altLang="zh-CN" sz="1600" dirty="0" smtClean="0"/>
              <a:t>  signal </a:t>
            </a:r>
            <a:r>
              <a:rPr lang="en-US" altLang="zh-CN" sz="1600" dirty="0"/>
              <a:t>power</a:t>
            </a:r>
          </a:p>
        </p:txBody>
      </p:sp>
      <p:sp>
        <p:nvSpPr>
          <p:cNvPr id="17415" name="Line 12"/>
          <p:cNvSpPr>
            <a:spLocks noChangeShapeType="1"/>
          </p:cNvSpPr>
          <p:nvPr/>
        </p:nvSpPr>
        <p:spPr bwMode="auto">
          <a:xfrm>
            <a:off x="6588125" y="4437063"/>
            <a:ext cx="0" cy="838200"/>
          </a:xfrm>
          <a:prstGeom prst="line">
            <a:avLst/>
          </a:prstGeom>
          <a:noFill/>
          <a:ln w="34925">
            <a:solidFill>
              <a:schemeClr val="tx1"/>
            </a:solidFill>
            <a:round/>
            <a:headEnd/>
            <a:tailEnd type="triangle" w="med" len="med"/>
          </a:ln>
        </p:spPr>
        <p:txBody>
          <a:bodyPr/>
          <a:lstStyle/>
          <a:p>
            <a:endParaRPr lang="ko-KR" altLang="en-US"/>
          </a:p>
        </p:txBody>
      </p:sp>
      <p:sp>
        <p:nvSpPr>
          <p:cNvPr id="8" name="Text Box 13"/>
          <p:cNvSpPr txBox="1">
            <a:spLocks noChangeArrowheads="1"/>
          </p:cNvSpPr>
          <p:nvPr/>
        </p:nvSpPr>
        <p:spPr bwMode="auto">
          <a:xfrm>
            <a:off x="1752600" y="5373688"/>
            <a:ext cx="6249987" cy="683264"/>
          </a:xfrm>
          <a:prstGeom prst="rect">
            <a:avLst/>
          </a:prstGeom>
          <a:noFill/>
          <a:ln w="9525">
            <a:noFill/>
            <a:miter lim="800000"/>
            <a:headEnd/>
            <a:tailEnd/>
          </a:ln>
        </p:spPr>
        <p:txBody>
          <a:bodyPr wrap="square">
            <a:spAutoFit/>
          </a:bodyPr>
          <a:lstStyle/>
          <a:p>
            <a:pPr>
              <a:lnSpc>
                <a:spcPct val="80000"/>
              </a:lnSpc>
              <a:spcBef>
                <a:spcPct val="20000"/>
              </a:spcBef>
              <a:buClr>
                <a:schemeClr val="tx2"/>
              </a:buClr>
              <a:buSzPct val="70000"/>
              <a:buFont typeface="Wingdings" pitchFamily="2" charset="2"/>
              <a:buNone/>
              <a:defRPr/>
            </a:pPr>
            <a:r>
              <a:rPr lang="en-US" altLang="zh-CN" sz="2400" i="1" dirty="0" smtClean="0">
                <a:latin typeface="+mn-lt"/>
              </a:rPr>
              <a:t>Need adaptive </a:t>
            </a:r>
            <a:r>
              <a:rPr lang="en-US" altLang="zh-CN" sz="2400" i="1" dirty="0">
                <a:latin typeface="+mn-lt"/>
              </a:rPr>
              <a:t>m</a:t>
            </a:r>
            <a:r>
              <a:rPr lang="en-US" altLang="zh-CN" sz="2400" i="1" dirty="0" smtClean="0">
                <a:latin typeface="+mn-lt"/>
              </a:rPr>
              <a:t>odulation </a:t>
            </a:r>
            <a:r>
              <a:rPr lang="en-US" altLang="zh-CN" sz="2400" i="1" dirty="0">
                <a:latin typeface="+mn-lt"/>
              </a:rPr>
              <a:t>and </a:t>
            </a:r>
            <a:r>
              <a:rPr lang="en-US" altLang="zh-CN" sz="2400" i="1" dirty="0" smtClean="0">
                <a:latin typeface="+mn-lt"/>
              </a:rPr>
              <a:t>coding to compensate </a:t>
            </a:r>
            <a:r>
              <a:rPr lang="en-US" altLang="zh-CN" sz="2400" i="1" dirty="0">
                <a:latin typeface="+mn-lt"/>
              </a:rPr>
              <a:t>the signal power degradation</a:t>
            </a:r>
            <a:endParaRPr lang="en-US" altLang="zh-CN" sz="2400" dirty="0">
              <a:latin typeface="+mn-lt"/>
            </a:endParaRPr>
          </a:p>
        </p:txBody>
      </p:sp>
      <p:sp>
        <p:nvSpPr>
          <p:cNvPr id="10" name="줄무늬가 있는 오른쪽 화살표 9"/>
          <p:cNvSpPr/>
          <p:nvPr/>
        </p:nvSpPr>
        <p:spPr>
          <a:xfrm>
            <a:off x="3203575" y="3429000"/>
            <a:ext cx="215900" cy="792163"/>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11" name="줄무늬가 있는 오른쪽 화살표 10"/>
          <p:cNvSpPr/>
          <p:nvPr/>
        </p:nvSpPr>
        <p:spPr>
          <a:xfrm>
            <a:off x="5364163" y="3429000"/>
            <a:ext cx="215900" cy="792163"/>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2"/>
          <p:cNvPicPr>
            <a:picLocks noChangeAspect="1" noChangeArrowheads="1"/>
          </p:cNvPicPr>
          <p:nvPr/>
        </p:nvPicPr>
        <p:blipFill>
          <a:blip r:embed="rId3" cstate="print"/>
          <a:srcRect l="59891" t="35007" r="12271" b="25395"/>
          <a:stretch>
            <a:fillRect/>
          </a:stretch>
        </p:blipFill>
        <p:spPr bwMode="auto">
          <a:xfrm>
            <a:off x="1379537" y="3124200"/>
            <a:ext cx="6461125" cy="3260545"/>
          </a:xfrm>
          <a:prstGeom prst="rect">
            <a:avLst/>
          </a:prstGeom>
          <a:noFill/>
          <a:ln w="9525">
            <a:noFill/>
            <a:miter lim="800000"/>
            <a:headEnd/>
            <a:tailEnd/>
          </a:ln>
        </p:spPr>
      </p:pic>
      <p:sp>
        <p:nvSpPr>
          <p:cNvPr id="6" name="제목 1"/>
          <p:cNvSpPr>
            <a:spLocks noGrp="1"/>
          </p:cNvSpPr>
          <p:nvPr>
            <p:ph type="title"/>
          </p:nvPr>
        </p:nvSpPr>
        <p:spPr>
          <a:xfrm>
            <a:off x="-76200" y="457200"/>
            <a:ext cx="9372600" cy="1066800"/>
          </a:xfrm>
        </p:spPr>
        <p:txBody>
          <a:bodyPr>
            <a:normAutofit/>
          </a:bodyPr>
          <a:lstStyle/>
          <a:p>
            <a:pPr eaLnBrk="1" hangingPunct="1"/>
            <a:r>
              <a:rPr lang="en-US" altLang="zh-CN" sz="2800" dirty="0">
                <a:latin typeface="+mn-ea"/>
                <a:ea typeface="+mn-ea"/>
              </a:rPr>
              <a:t>LED Internal Temperature &amp; </a:t>
            </a:r>
            <a:r>
              <a:rPr lang="en-US" altLang="ko-KR" sz="2800" dirty="0">
                <a:latin typeface="+mn-ea"/>
                <a:ea typeface="+mn-ea"/>
              </a:rPr>
              <a:t>Data Transmission Issue</a:t>
            </a:r>
            <a:endParaRPr lang="en-US" altLang="ko-KR" sz="2800" dirty="0" smtClean="0">
              <a:latin typeface="+mn-ea"/>
              <a:ea typeface="+mn-ea"/>
            </a:endParaRPr>
          </a:p>
        </p:txBody>
      </p:sp>
      <p:sp>
        <p:nvSpPr>
          <p:cNvPr id="5" name="Rectangle 2"/>
          <p:cNvSpPr txBox="1">
            <a:spLocks noChangeArrowheads="1"/>
          </p:cNvSpPr>
          <p:nvPr/>
        </p:nvSpPr>
        <p:spPr>
          <a:xfrm>
            <a:off x="533400" y="1524000"/>
            <a:ext cx="8153400" cy="1600200"/>
          </a:xfrm>
          <a:prstGeom prst="rect">
            <a:avLst/>
          </a:prstGeom>
        </p:spPr>
        <p:txBody>
          <a:bodyPr/>
          <a:lstStyle/>
          <a:p>
            <a:pPr marL="273050" indent="-273050">
              <a:lnSpc>
                <a:spcPct val="80000"/>
              </a:lnSpc>
              <a:spcBef>
                <a:spcPct val="20000"/>
              </a:spcBef>
              <a:buClr>
                <a:srgbClr val="0BD0D9"/>
              </a:buClr>
              <a:buSzPct val="95000"/>
              <a:buFont typeface="Wingdings" pitchFamily="2" charset="2"/>
              <a:buChar char="Ø"/>
              <a:defRPr/>
            </a:pPr>
            <a:r>
              <a:rPr kumimoji="0" lang="en-US" altLang="zh-CN" sz="2000" dirty="0">
                <a:latin typeface="+mn-lt"/>
                <a:ea typeface="+mn-ea"/>
              </a:rPr>
              <a:t>The performance degradation due to increased </a:t>
            </a:r>
            <a:r>
              <a:rPr lang="en-US" altLang="zh-CN" sz="2000" dirty="0" smtClean="0">
                <a:latin typeface="+mn-lt"/>
              </a:rPr>
              <a:t>operat</a:t>
            </a:r>
            <a:r>
              <a:rPr kumimoji="0" lang="en-US" altLang="zh-CN" sz="2000" dirty="0" smtClean="0">
                <a:latin typeface="+mn-lt"/>
                <a:ea typeface="+mn-ea"/>
              </a:rPr>
              <a:t>ing </a:t>
            </a:r>
            <a:r>
              <a:rPr lang="en-US" altLang="zh-CN" sz="2000" dirty="0" smtClean="0">
                <a:latin typeface="+mn-lt"/>
              </a:rPr>
              <a:t>time</a:t>
            </a:r>
            <a:r>
              <a:rPr kumimoji="0" lang="en-US" altLang="zh-CN" sz="2000" dirty="0" smtClean="0">
                <a:latin typeface="+mn-lt"/>
                <a:ea typeface="+mn-ea"/>
              </a:rPr>
              <a:t>.</a:t>
            </a:r>
            <a:endParaRPr kumimoji="0" lang="en-US" altLang="zh-CN" sz="2000" dirty="0">
              <a:latin typeface="+mn-lt"/>
              <a:ea typeface="+mn-ea"/>
            </a:endParaRPr>
          </a:p>
          <a:p>
            <a:pPr marL="273050" indent="-273050">
              <a:lnSpc>
                <a:spcPct val="80000"/>
              </a:lnSpc>
              <a:spcBef>
                <a:spcPct val="20000"/>
              </a:spcBef>
              <a:buClr>
                <a:srgbClr val="0BD0D9"/>
              </a:buClr>
              <a:buSzPct val="95000"/>
              <a:buFont typeface="Wingdings" pitchFamily="2" charset="2"/>
              <a:buChar char="Ø"/>
              <a:defRPr/>
            </a:pPr>
            <a:endParaRPr kumimoji="0" lang="en-US" altLang="zh-CN" sz="2000" dirty="0">
              <a:latin typeface="+mn-lt"/>
              <a:ea typeface="+mn-ea"/>
            </a:endParaRPr>
          </a:p>
          <a:p>
            <a:pPr marL="273050" indent="-273050">
              <a:lnSpc>
                <a:spcPct val="80000"/>
              </a:lnSpc>
              <a:spcBef>
                <a:spcPct val="20000"/>
              </a:spcBef>
              <a:buClr>
                <a:srgbClr val="0BD0D9"/>
              </a:buClr>
              <a:buSzPct val="95000"/>
              <a:buFont typeface="Wingdings" pitchFamily="2" charset="2"/>
              <a:buNone/>
              <a:defRPr/>
            </a:pPr>
            <a:r>
              <a:rPr kumimoji="0" lang="en-US" altLang="zh-CN" sz="2000" dirty="0">
                <a:latin typeface="+mn-lt"/>
                <a:ea typeface="+mn-ea"/>
              </a:rPr>
              <a:t>	- </a:t>
            </a:r>
            <a:r>
              <a:rPr kumimoji="0" lang="en-US" altLang="zh-CN" sz="2000" dirty="0" smtClean="0">
                <a:latin typeface="+mn-lt"/>
                <a:ea typeface="+mn-ea"/>
              </a:rPr>
              <a:t>Increased LED </a:t>
            </a:r>
            <a:r>
              <a:rPr kumimoji="0" lang="en-US" altLang="zh-CN" sz="2000" dirty="0">
                <a:latin typeface="+mn-lt"/>
                <a:ea typeface="+mn-ea"/>
              </a:rPr>
              <a:t>internal temperature </a:t>
            </a:r>
          </a:p>
          <a:p>
            <a:pPr marL="273050" indent="-273050">
              <a:lnSpc>
                <a:spcPct val="80000"/>
              </a:lnSpc>
              <a:spcBef>
                <a:spcPct val="20000"/>
              </a:spcBef>
              <a:buClr>
                <a:srgbClr val="0BD0D9"/>
              </a:buClr>
              <a:buSzPct val="95000"/>
              <a:buFont typeface="Wingdings" pitchFamily="2" charset="2"/>
              <a:buNone/>
              <a:defRPr/>
            </a:pPr>
            <a:r>
              <a:rPr kumimoji="0" lang="en-US" altLang="zh-CN" sz="2000" dirty="0">
                <a:latin typeface="+mn-lt"/>
                <a:ea typeface="+mn-ea"/>
              </a:rPr>
              <a:t>	</a:t>
            </a:r>
            <a:r>
              <a:rPr kumimoji="0" lang="en-US" altLang="ko-KR" sz="2000" dirty="0">
                <a:latin typeface="+mn-lt"/>
                <a:ea typeface="+mn-ea"/>
              </a:rPr>
              <a:t>- </a:t>
            </a:r>
            <a:r>
              <a:rPr kumimoji="0" lang="en-US" altLang="ko-KR" sz="2000" dirty="0" smtClean="0">
                <a:latin typeface="+mn-lt"/>
                <a:ea typeface="+mn-ea"/>
              </a:rPr>
              <a:t>Degraded photoelectric transformation</a:t>
            </a:r>
            <a:endParaRPr kumimoji="0" lang="en-US" altLang="ko-KR" sz="2000" dirty="0">
              <a:latin typeface="+mn-lt"/>
              <a:ea typeface="+mn-ea"/>
            </a:endParaRPr>
          </a:p>
          <a:p>
            <a:pPr marL="273050" indent="-273050">
              <a:lnSpc>
                <a:spcPct val="80000"/>
              </a:lnSpc>
              <a:spcBef>
                <a:spcPct val="20000"/>
              </a:spcBef>
              <a:buClr>
                <a:srgbClr val="0BD0D9"/>
              </a:buClr>
              <a:buSzPct val="95000"/>
              <a:defRPr/>
            </a:pPr>
            <a:r>
              <a:rPr kumimoji="0" lang="en-US" altLang="zh-CN" sz="2000" dirty="0">
                <a:latin typeface="+mn-lt"/>
                <a:ea typeface="+mn-ea"/>
              </a:rPr>
              <a:t>	- </a:t>
            </a:r>
            <a:r>
              <a:rPr kumimoji="0" lang="en-US" altLang="zh-CN" sz="2000" dirty="0" smtClean="0">
                <a:latin typeface="+mn-lt"/>
                <a:ea typeface="+mn-ea"/>
              </a:rPr>
              <a:t>Degraded signal power</a:t>
            </a:r>
            <a:endParaRPr kumimoji="0" lang="en-US" altLang="zh-CN" sz="2000" dirty="0">
              <a:latin typeface="+mn-lt"/>
              <a:ea typeface="+mn-ea"/>
            </a:endParaRPr>
          </a:p>
          <a:p>
            <a:pPr marL="273050" indent="-273050">
              <a:lnSpc>
                <a:spcPct val="80000"/>
              </a:lnSpc>
              <a:spcBef>
                <a:spcPct val="20000"/>
              </a:spcBef>
              <a:buClr>
                <a:srgbClr val="0BD0D9"/>
              </a:buClr>
              <a:buSzPct val="95000"/>
              <a:buFont typeface="Wingdings" pitchFamily="2" charset="2"/>
              <a:buNone/>
              <a:defRPr/>
            </a:pPr>
            <a:endParaRPr kumimoji="0" lang="en-US" altLang="zh-CN" sz="2000" dirty="0">
              <a:latin typeface="+mn-lt"/>
              <a:ea typeface="+mn-ea"/>
            </a:endParaRPr>
          </a:p>
          <a:p>
            <a:pPr marL="273050" indent="-273050">
              <a:lnSpc>
                <a:spcPct val="80000"/>
              </a:lnSpc>
              <a:spcBef>
                <a:spcPct val="20000"/>
              </a:spcBef>
              <a:buClr>
                <a:srgbClr val="0BD0D9"/>
              </a:buClr>
              <a:buSzPct val="95000"/>
              <a:buFont typeface="Wingdings" pitchFamily="2" charset="2"/>
              <a:buNone/>
              <a:defRPr/>
            </a:pPr>
            <a:r>
              <a:rPr kumimoji="0" lang="en-US" altLang="zh-CN" sz="2000" i="1" dirty="0">
                <a:latin typeface="+mn-lt"/>
                <a:ea typeface="+mn-ea"/>
              </a:rPr>
              <a:t>	</a:t>
            </a:r>
            <a:endParaRPr kumimoji="0" lang="en-US" altLang="zh-CN" sz="2000" dirty="0">
              <a:latin typeface="+mn-lt"/>
              <a:ea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9460" name="Rectangle 3"/>
          <p:cNvSpPr>
            <a:spLocks noChangeArrowheads="1"/>
          </p:cNvSpPr>
          <p:nvPr/>
        </p:nvSpPr>
        <p:spPr bwMode="auto">
          <a:xfrm>
            <a:off x="2354176" y="5962135"/>
            <a:ext cx="4253087" cy="369332"/>
          </a:xfrm>
          <a:prstGeom prst="rect">
            <a:avLst/>
          </a:prstGeom>
          <a:noFill/>
          <a:ln w="9525">
            <a:noFill/>
            <a:miter lim="800000"/>
            <a:headEnd/>
            <a:tailEnd/>
          </a:ln>
        </p:spPr>
        <p:txBody>
          <a:bodyPr wrap="none" anchor="ctr">
            <a:spAutoFit/>
          </a:bodyPr>
          <a:lstStyle/>
          <a:p>
            <a:pPr indent="142875" algn="ctr"/>
            <a:r>
              <a:rPr kumimoji="0" lang="en-US" altLang="zh-CN" sz="1800" dirty="0" smtClean="0">
                <a:latin typeface="+mn-lt"/>
                <a:ea typeface="HY신명조" pitchFamily="18" charset="-127"/>
                <a:cs typeface="Times New Roman" pitchFamily="18" charset="0"/>
              </a:rPr>
              <a:t>Block </a:t>
            </a:r>
            <a:r>
              <a:rPr kumimoji="0" lang="en-US" altLang="zh-CN" sz="1800" dirty="0">
                <a:latin typeface="+mn-lt"/>
                <a:ea typeface="HY신명조" pitchFamily="18" charset="-127"/>
                <a:cs typeface="Times New Roman" pitchFamily="18" charset="0"/>
              </a:rPr>
              <a:t>diagram of the proposed system</a:t>
            </a:r>
          </a:p>
        </p:txBody>
      </p:sp>
      <p:pic>
        <p:nvPicPr>
          <p:cNvPr id="19462" name="_x170343544" descr="EMB000007e80aa9"/>
          <p:cNvPicPr>
            <a:picLocks noChangeAspect="1" noChangeArrowheads="1"/>
          </p:cNvPicPr>
          <p:nvPr/>
        </p:nvPicPr>
        <p:blipFill>
          <a:blip r:embed="rId3" cstate="print"/>
          <a:srcRect/>
          <a:stretch>
            <a:fillRect/>
          </a:stretch>
        </p:blipFill>
        <p:spPr bwMode="auto">
          <a:xfrm>
            <a:off x="533400" y="3505200"/>
            <a:ext cx="8118475" cy="2363606"/>
          </a:xfrm>
          <a:prstGeom prst="rect">
            <a:avLst/>
          </a:prstGeom>
          <a:noFill/>
          <a:ln w="9525">
            <a:noFill/>
            <a:miter lim="800000"/>
            <a:headEnd/>
            <a:tailEnd/>
          </a:ln>
        </p:spPr>
      </p:pic>
      <p:sp>
        <p:nvSpPr>
          <p:cNvPr id="9" name="제목 1"/>
          <p:cNvSpPr>
            <a:spLocks noGrp="1"/>
          </p:cNvSpPr>
          <p:nvPr>
            <p:ph type="title"/>
          </p:nvPr>
        </p:nvSpPr>
        <p:spPr>
          <a:xfrm>
            <a:off x="-152400" y="457200"/>
            <a:ext cx="9448800" cy="1066800"/>
          </a:xfrm>
        </p:spPr>
        <p:txBody>
          <a:bodyPr>
            <a:normAutofit/>
          </a:bodyPr>
          <a:lstStyle/>
          <a:p>
            <a:pPr eaLnBrk="1" hangingPunct="1"/>
            <a:r>
              <a:rPr lang="en-US" altLang="ko-KR" dirty="0" smtClean="0">
                <a:latin typeface="+mn-lt"/>
              </a:rPr>
              <a:t>Data Transmission in LED-ID System</a:t>
            </a:r>
          </a:p>
        </p:txBody>
      </p:sp>
      <p:sp>
        <p:nvSpPr>
          <p:cNvPr id="10" name="Rectangle 2"/>
          <p:cNvSpPr txBox="1">
            <a:spLocks noChangeArrowheads="1"/>
          </p:cNvSpPr>
          <p:nvPr/>
        </p:nvSpPr>
        <p:spPr>
          <a:xfrm>
            <a:off x="533400" y="1524000"/>
            <a:ext cx="8153400" cy="1600200"/>
          </a:xfrm>
          <a:prstGeom prst="rect">
            <a:avLst/>
          </a:prstGeom>
        </p:spPr>
        <p:txBody>
          <a:bodyPr/>
          <a:lstStyle/>
          <a:p>
            <a:pPr marL="273050" indent="-273050">
              <a:lnSpc>
                <a:spcPct val="80000"/>
              </a:lnSpc>
              <a:spcBef>
                <a:spcPct val="20000"/>
              </a:spcBef>
              <a:buClr>
                <a:srgbClr val="0BD0D9"/>
              </a:buClr>
              <a:buSzPct val="95000"/>
              <a:buFont typeface="Wingdings" pitchFamily="2" charset="2"/>
              <a:buChar char="Ø"/>
              <a:defRPr/>
            </a:pPr>
            <a:r>
              <a:rPr kumimoji="0" lang="en-US" altLang="zh-CN" sz="2000" dirty="0">
                <a:latin typeface="+mn-lt"/>
                <a:ea typeface="+mn-ea"/>
              </a:rPr>
              <a:t>The </a:t>
            </a:r>
            <a:r>
              <a:rPr kumimoji="0" lang="en-US" altLang="zh-CN" sz="2000" dirty="0" smtClean="0">
                <a:latin typeface="+mn-lt"/>
                <a:ea typeface="+mn-ea"/>
              </a:rPr>
              <a:t>performance enhancement  scheme for LED-ID.</a:t>
            </a:r>
            <a:endParaRPr kumimoji="0" lang="en-US" altLang="zh-CN" sz="2000" dirty="0">
              <a:latin typeface="+mn-lt"/>
              <a:ea typeface="+mn-ea"/>
            </a:endParaRPr>
          </a:p>
          <a:p>
            <a:pPr marL="273050" indent="-273050">
              <a:lnSpc>
                <a:spcPct val="80000"/>
              </a:lnSpc>
              <a:spcBef>
                <a:spcPct val="20000"/>
              </a:spcBef>
              <a:buClr>
                <a:srgbClr val="0BD0D9"/>
              </a:buClr>
              <a:buSzPct val="95000"/>
              <a:buFont typeface="Wingdings" pitchFamily="2" charset="2"/>
              <a:buChar char="Ø"/>
              <a:defRPr/>
            </a:pPr>
            <a:endParaRPr kumimoji="0" lang="en-US" altLang="zh-CN" sz="2000" dirty="0">
              <a:latin typeface="+mn-lt"/>
              <a:ea typeface="+mn-ea"/>
            </a:endParaRPr>
          </a:p>
          <a:p>
            <a:pPr marL="273050" indent="-273050">
              <a:lnSpc>
                <a:spcPct val="80000"/>
              </a:lnSpc>
              <a:spcBef>
                <a:spcPct val="20000"/>
              </a:spcBef>
              <a:buClr>
                <a:srgbClr val="0BD0D9"/>
              </a:buClr>
              <a:buSzPct val="95000"/>
              <a:buFont typeface="Wingdings" pitchFamily="2" charset="2"/>
              <a:buNone/>
              <a:defRPr/>
            </a:pPr>
            <a:r>
              <a:rPr kumimoji="0" lang="en-US" altLang="zh-CN" sz="2000" dirty="0">
                <a:latin typeface="+mn-lt"/>
                <a:ea typeface="+mn-ea"/>
              </a:rPr>
              <a:t>	</a:t>
            </a:r>
            <a:r>
              <a:rPr kumimoji="0" lang="en-US" altLang="zh-CN" sz="2000" dirty="0" smtClean="0">
                <a:latin typeface="+mn-lt"/>
                <a:ea typeface="+mn-ea"/>
              </a:rPr>
              <a:t>-  Adaptive Modulation and Coding technique</a:t>
            </a:r>
            <a:endParaRPr kumimoji="0" lang="en-US" altLang="zh-CN" sz="2000" dirty="0">
              <a:latin typeface="+mn-lt"/>
              <a:ea typeface="+mn-ea"/>
            </a:endParaRPr>
          </a:p>
          <a:p>
            <a:pPr marL="273050" indent="-273050">
              <a:lnSpc>
                <a:spcPct val="80000"/>
              </a:lnSpc>
              <a:spcBef>
                <a:spcPct val="20000"/>
              </a:spcBef>
              <a:buClr>
                <a:srgbClr val="0BD0D9"/>
              </a:buClr>
              <a:buSzPct val="95000"/>
              <a:buFont typeface="Wingdings" pitchFamily="2" charset="2"/>
              <a:buNone/>
              <a:defRPr/>
            </a:pPr>
            <a:r>
              <a:rPr kumimoji="0" lang="en-US" altLang="zh-CN" sz="2000" dirty="0">
                <a:latin typeface="+mn-lt"/>
                <a:ea typeface="+mn-ea"/>
              </a:rPr>
              <a:t>	</a:t>
            </a:r>
            <a:r>
              <a:rPr kumimoji="0" lang="en-US" altLang="ko-KR" sz="2000" dirty="0">
                <a:latin typeface="+mn-lt"/>
                <a:ea typeface="+mn-ea"/>
              </a:rPr>
              <a:t>- </a:t>
            </a:r>
            <a:r>
              <a:rPr kumimoji="0" lang="en-US" altLang="ko-KR" sz="2000" dirty="0" smtClean="0">
                <a:latin typeface="+mn-lt"/>
                <a:ea typeface="+mn-ea"/>
              </a:rPr>
              <a:t>To compensate the degradation of </a:t>
            </a:r>
            <a:r>
              <a:rPr kumimoji="0" lang="en-US" altLang="ko-KR" sz="2000" u="sng" dirty="0" smtClean="0">
                <a:latin typeface="+mn-lt"/>
                <a:ea typeface="+mn-ea"/>
              </a:rPr>
              <a:t>Photoelectric Transformation</a:t>
            </a:r>
            <a:endParaRPr kumimoji="0" lang="en-US" altLang="ko-KR" sz="2000" u="sng" dirty="0">
              <a:latin typeface="+mn-lt"/>
              <a:ea typeface="+mn-ea"/>
            </a:endParaRPr>
          </a:p>
          <a:p>
            <a:pPr marL="273050" indent="-273050">
              <a:lnSpc>
                <a:spcPct val="80000"/>
              </a:lnSpc>
              <a:spcBef>
                <a:spcPct val="20000"/>
              </a:spcBef>
              <a:buClr>
                <a:srgbClr val="0BD0D9"/>
              </a:buClr>
              <a:buSzPct val="95000"/>
              <a:buFont typeface="Wingdings" pitchFamily="2" charset="2"/>
              <a:buNone/>
              <a:defRPr/>
            </a:pPr>
            <a:endParaRPr kumimoji="0" lang="en-US" altLang="zh-CN" sz="2000" u="sng" dirty="0">
              <a:latin typeface="+mn-lt"/>
              <a:ea typeface="+mn-ea"/>
            </a:endParaRPr>
          </a:p>
          <a:p>
            <a:pPr marL="273050" indent="-273050">
              <a:lnSpc>
                <a:spcPct val="80000"/>
              </a:lnSpc>
              <a:spcBef>
                <a:spcPct val="20000"/>
              </a:spcBef>
              <a:buClr>
                <a:srgbClr val="0BD0D9"/>
              </a:buClr>
              <a:buSzPct val="95000"/>
              <a:buFont typeface="Wingdings" pitchFamily="2" charset="2"/>
              <a:buNone/>
              <a:defRPr/>
            </a:pPr>
            <a:endParaRPr kumimoji="0" lang="en-US" altLang="zh-CN" sz="2000" dirty="0">
              <a:latin typeface="+mn-lt"/>
              <a:ea typeface="+mn-ea"/>
            </a:endParaRPr>
          </a:p>
          <a:p>
            <a:pPr marL="273050" indent="-273050">
              <a:lnSpc>
                <a:spcPct val="80000"/>
              </a:lnSpc>
              <a:spcBef>
                <a:spcPct val="20000"/>
              </a:spcBef>
              <a:buClr>
                <a:srgbClr val="0BD0D9"/>
              </a:buClr>
              <a:buSzPct val="95000"/>
              <a:buFont typeface="Wingdings" pitchFamily="2" charset="2"/>
              <a:buNone/>
              <a:defRPr/>
            </a:pPr>
            <a:endParaRPr kumimoji="0" lang="en-US" altLang="zh-CN" sz="2000" dirty="0">
              <a:latin typeface="+mn-lt"/>
              <a:ea typeface="+mn-ea"/>
            </a:endParaRPr>
          </a:p>
          <a:p>
            <a:pPr marL="273050" indent="-273050">
              <a:lnSpc>
                <a:spcPct val="80000"/>
              </a:lnSpc>
              <a:spcBef>
                <a:spcPct val="20000"/>
              </a:spcBef>
              <a:buClr>
                <a:srgbClr val="0BD0D9"/>
              </a:buClr>
              <a:buSzPct val="95000"/>
              <a:buFont typeface="Wingdings" pitchFamily="2" charset="2"/>
              <a:buNone/>
              <a:defRPr/>
            </a:pPr>
            <a:r>
              <a:rPr kumimoji="0" lang="en-US" altLang="zh-CN" sz="2000" i="1" dirty="0">
                <a:latin typeface="+mn-lt"/>
                <a:ea typeface="+mn-ea"/>
              </a:rPr>
              <a:t>	</a:t>
            </a:r>
            <a:endParaRPr kumimoji="0" lang="en-US" altLang="zh-CN" sz="2000" dirty="0">
              <a:latin typeface="+mn-lt"/>
              <a:ea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pPr eaLnBrk="1" hangingPunct="1">
              <a:defRPr/>
            </a:pPr>
            <a:r>
              <a:rPr lang="en-US" altLang="ko-KR" sz="3200" dirty="0">
                <a:latin typeface="+mn-lt"/>
              </a:rPr>
              <a:t>Parameters of simulation</a:t>
            </a:r>
            <a:endParaRPr lang="ko-KR" altLang="en-US" sz="3200" dirty="0">
              <a:latin typeface="+mn-lt"/>
            </a:endParaRPr>
          </a:p>
        </p:txBody>
      </p:sp>
      <p:graphicFrame>
        <p:nvGraphicFramePr>
          <p:cNvPr id="6" name="표 5"/>
          <p:cNvGraphicFramePr>
            <a:graphicFrameLocks noGrp="1"/>
          </p:cNvGraphicFramePr>
          <p:nvPr>
            <p:extLst>
              <p:ext uri="{D42A27DB-BD31-4B8C-83A1-F6EECF244321}">
                <p14:modId xmlns:p14="http://schemas.microsoft.com/office/powerpoint/2010/main" val="219287055"/>
              </p:ext>
            </p:extLst>
          </p:nvPr>
        </p:nvGraphicFramePr>
        <p:xfrm>
          <a:off x="1752600" y="1606409"/>
          <a:ext cx="6248400" cy="4713860"/>
        </p:xfrm>
        <a:graphic>
          <a:graphicData uri="http://schemas.openxmlformats.org/drawingml/2006/table">
            <a:tbl>
              <a:tblPr/>
              <a:tblGrid>
                <a:gridCol w="3522579"/>
                <a:gridCol w="2725821"/>
              </a:tblGrid>
              <a:tr h="360989">
                <a:tc>
                  <a:txBody>
                    <a:bodyPr/>
                    <a:lstStyle/>
                    <a:p>
                      <a:pPr marL="0" marR="0" indent="0" algn="just" fontAlgn="base" latinLnBrk="1">
                        <a:lnSpc>
                          <a:spcPct val="158000"/>
                        </a:lnSpc>
                        <a:spcBef>
                          <a:spcPts val="0"/>
                        </a:spcBef>
                        <a:spcAft>
                          <a:spcPts val="0"/>
                        </a:spcAft>
                      </a:pPr>
                      <a:r>
                        <a:rPr lang="en-US" sz="1200" b="1" kern="0" spc="-50" dirty="0">
                          <a:solidFill>
                            <a:srgbClr val="000000"/>
                          </a:solidFill>
                          <a:latin typeface="+mn-lt"/>
                          <a:ea typeface="+mn-ea"/>
                        </a:rPr>
                        <a:t>Modulation Scheme</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c>
                  <a:txBody>
                    <a:bodyPr/>
                    <a:lstStyle/>
                    <a:p>
                      <a:pPr marL="0" marR="0" indent="0" algn="just" fontAlgn="base" latinLnBrk="1">
                        <a:lnSpc>
                          <a:spcPct val="158000"/>
                        </a:lnSpc>
                        <a:spcBef>
                          <a:spcPts val="0"/>
                        </a:spcBef>
                        <a:spcAft>
                          <a:spcPts val="0"/>
                        </a:spcAft>
                      </a:pPr>
                      <a:r>
                        <a:rPr lang="en-US" sz="1200" b="1" kern="0" spc="-50">
                          <a:solidFill>
                            <a:srgbClr val="000000"/>
                          </a:solidFill>
                          <a:latin typeface="+mn-lt"/>
                          <a:ea typeface="+mn-ea"/>
                        </a:rPr>
                        <a:t>IM-DD</a:t>
                      </a:r>
                      <a:endParaRPr lang="en-US" sz="1200" b="1" kern="0" spc="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r>
              <a:tr h="621285">
                <a:tc>
                  <a:txBody>
                    <a:bodyPr/>
                    <a:lstStyle/>
                    <a:p>
                      <a:pPr marL="0" marR="0" indent="0" algn="just" fontAlgn="base" latinLnBrk="1">
                        <a:lnSpc>
                          <a:spcPct val="158000"/>
                        </a:lnSpc>
                        <a:spcBef>
                          <a:spcPts val="0"/>
                        </a:spcBef>
                        <a:spcAft>
                          <a:spcPts val="0"/>
                        </a:spcAft>
                      </a:pPr>
                      <a:r>
                        <a:rPr lang="en-US" sz="1200" b="1" kern="0" spc="-50" dirty="0">
                          <a:solidFill>
                            <a:srgbClr val="000000"/>
                          </a:solidFill>
                          <a:latin typeface="+mn-lt"/>
                          <a:ea typeface="+mn-ea"/>
                        </a:rPr>
                        <a:t>Pulse Modulation</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c>
                  <a:txBody>
                    <a:bodyPr/>
                    <a:lstStyle/>
                    <a:p>
                      <a:pPr marL="0" marR="0" indent="0" algn="just" fontAlgn="base" latinLnBrk="1">
                        <a:lnSpc>
                          <a:spcPct val="158000"/>
                        </a:lnSpc>
                        <a:spcBef>
                          <a:spcPts val="0"/>
                        </a:spcBef>
                        <a:spcAft>
                          <a:spcPts val="0"/>
                        </a:spcAft>
                      </a:pPr>
                      <a:r>
                        <a:rPr lang="en-US" sz="1200" b="1" kern="0" spc="-50">
                          <a:solidFill>
                            <a:srgbClr val="000000"/>
                          </a:solidFill>
                          <a:latin typeface="+mn-lt"/>
                          <a:ea typeface="+mn-ea"/>
                        </a:rPr>
                        <a:t>BPSK, QPSK</a:t>
                      </a:r>
                      <a:endParaRPr lang="en-US" sz="1200" b="1" kern="0" spc="0">
                        <a:solidFill>
                          <a:srgbClr val="000000"/>
                        </a:solidFill>
                        <a:latin typeface="+mn-lt"/>
                        <a:ea typeface="+mn-ea"/>
                      </a:endParaRPr>
                    </a:p>
                    <a:p>
                      <a:pPr marL="0" marR="0" indent="0" algn="just" fontAlgn="base" latinLnBrk="1">
                        <a:lnSpc>
                          <a:spcPct val="158000"/>
                        </a:lnSpc>
                        <a:spcBef>
                          <a:spcPts val="0"/>
                        </a:spcBef>
                        <a:spcAft>
                          <a:spcPts val="0"/>
                        </a:spcAft>
                      </a:pPr>
                      <a:r>
                        <a:rPr lang="en-US" sz="1200" b="1" kern="0" spc="-50">
                          <a:solidFill>
                            <a:srgbClr val="000000"/>
                          </a:solidFill>
                          <a:latin typeface="+mn-lt"/>
                          <a:ea typeface="+mn-ea"/>
                        </a:rPr>
                        <a:t>16-QAM, 64-QAM</a:t>
                      </a:r>
                      <a:endParaRPr lang="en-US" sz="1200" b="1" kern="0" spc="0">
                        <a:solidFill>
                          <a:srgbClr val="000000"/>
                        </a:solidFill>
                        <a:latin typeface="+mn-lt"/>
                        <a:ea typeface="+mn-ea"/>
                      </a:endParaRPr>
                    </a:p>
                  </a:txBody>
                  <a:tcPr marL="68580" marR="68580">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r>
              <a:tr h="360989">
                <a:tc>
                  <a:txBody>
                    <a:bodyPr/>
                    <a:lstStyle/>
                    <a:p>
                      <a:pPr marL="0" marR="0" indent="0" algn="just" fontAlgn="base" latinLnBrk="1">
                        <a:lnSpc>
                          <a:spcPct val="158000"/>
                        </a:lnSpc>
                        <a:spcBef>
                          <a:spcPts val="0"/>
                        </a:spcBef>
                        <a:spcAft>
                          <a:spcPts val="0"/>
                        </a:spcAft>
                      </a:pPr>
                      <a:r>
                        <a:rPr lang="en-US" sz="1200" b="1" kern="0" spc="-50" dirty="0">
                          <a:solidFill>
                            <a:srgbClr val="000000"/>
                          </a:solidFill>
                          <a:latin typeface="+mn-lt"/>
                          <a:ea typeface="+mn-ea"/>
                        </a:rPr>
                        <a:t>Multiplexing Method</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c>
                  <a:txBody>
                    <a:bodyPr/>
                    <a:lstStyle/>
                    <a:p>
                      <a:pPr marL="0" marR="0" indent="0" algn="just" fontAlgn="base" latinLnBrk="1">
                        <a:lnSpc>
                          <a:spcPct val="158000"/>
                        </a:lnSpc>
                        <a:spcBef>
                          <a:spcPts val="0"/>
                        </a:spcBef>
                        <a:spcAft>
                          <a:spcPts val="0"/>
                        </a:spcAft>
                      </a:pPr>
                      <a:r>
                        <a:rPr lang="en-US" sz="1200" b="1" kern="0" spc="-50" dirty="0">
                          <a:solidFill>
                            <a:srgbClr val="000000"/>
                          </a:solidFill>
                          <a:latin typeface="+mn-lt"/>
                          <a:ea typeface="+mn-ea"/>
                        </a:rPr>
                        <a:t>WDM</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r>
              <a:tr h="360989">
                <a:tc>
                  <a:txBody>
                    <a:bodyPr/>
                    <a:lstStyle/>
                    <a:p>
                      <a:pPr marL="0" marR="0" indent="0" algn="just" fontAlgn="base" latinLnBrk="1">
                        <a:lnSpc>
                          <a:spcPct val="158000"/>
                        </a:lnSpc>
                        <a:spcBef>
                          <a:spcPts val="0"/>
                        </a:spcBef>
                        <a:spcAft>
                          <a:spcPts val="0"/>
                        </a:spcAft>
                      </a:pPr>
                      <a:r>
                        <a:rPr lang="en-US" sz="1200" b="1" kern="0" spc="-50" dirty="0">
                          <a:solidFill>
                            <a:srgbClr val="000000"/>
                          </a:solidFill>
                          <a:latin typeface="+mn-lt"/>
                          <a:ea typeface="+mn-ea"/>
                        </a:rPr>
                        <a:t>Received Power</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c>
                  <a:txBody>
                    <a:bodyPr/>
                    <a:lstStyle/>
                    <a:p>
                      <a:pPr marL="0" marR="0" indent="0" algn="just" fontAlgn="base" latinLnBrk="1">
                        <a:lnSpc>
                          <a:spcPct val="158000"/>
                        </a:lnSpc>
                        <a:spcBef>
                          <a:spcPts val="0"/>
                        </a:spcBef>
                        <a:spcAft>
                          <a:spcPts val="0"/>
                        </a:spcAft>
                      </a:pPr>
                      <a:r>
                        <a:rPr lang="en-US" sz="1200" b="1" kern="0" spc="-50" dirty="0">
                          <a:solidFill>
                            <a:srgbClr val="000000"/>
                          </a:solidFill>
                          <a:latin typeface="+mn-lt"/>
                          <a:ea typeface="+mn-ea"/>
                        </a:rPr>
                        <a:t>-22 [</a:t>
                      </a:r>
                      <a:r>
                        <a:rPr lang="en-US" sz="1200" b="1" kern="0" spc="-50" dirty="0" err="1">
                          <a:solidFill>
                            <a:srgbClr val="000000"/>
                          </a:solidFill>
                          <a:latin typeface="+mn-lt"/>
                          <a:ea typeface="+mn-ea"/>
                        </a:rPr>
                        <a:t>dBm</a:t>
                      </a:r>
                      <a:r>
                        <a:rPr lang="en-US" sz="1200" b="1" kern="0" spc="-50" dirty="0">
                          <a:solidFill>
                            <a:srgbClr val="000000"/>
                          </a:solidFill>
                          <a:latin typeface="+mn-lt"/>
                          <a:ea typeface="+mn-ea"/>
                        </a:rPr>
                        <a:t>]</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r>
              <a:tr h="360989">
                <a:tc>
                  <a:txBody>
                    <a:bodyPr/>
                    <a:lstStyle/>
                    <a:p>
                      <a:pPr marL="0" marR="0" indent="0" algn="just" fontAlgn="base" latinLnBrk="1">
                        <a:lnSpc>
                          <a:spcPct val="158000"/>
                        </a:lnSpc>
                        <a:spcBef>
                          <a:spcPts val="0"/>
                        </a:spcBef>
                        <a:spcAft>
                          <a:spcPts val="0"/>
                        </a:spcAft>
                      </a:pPr>
                      <a:r>
                        <a:rPr lang="en-US" sz="1200" b="1" kern="0" spc="-50" dirty="0">
                          <a:solidFill>
                            <a:srgbClr val="000000"/>
                          </a:solidFill>
                          <a:latin typeface="+mn-lt"/>
                          <a:ea typeface="+mn-ea"/>
                        </a:rPr>
                        <a:t>Average O/E conversion efficiency</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c>
                  <a:txBody>
                    <a:bodyPr/>
                    <a:lstStyle/>
                    <a:p>
                      <a:pPr marL="0" marR="0" indent="0" algn="just" fontAlgn="base" latinLnBrk="1">
                        <a:lnSpc>
                          <a:spcPct val="158000"/>
                        </a:lnSpc>
                        <a:spcBef>
                          <a:spcPts val="0"/>
                        </a:spcBef>
                        <a:spcAft>
                          <a:spcPts val="0"/>
                        </a:spcAft>
                      </a:pPr>
                      <a:r>
                        <a:rPr lang="en-US" sz="1200" b="1" kern="0" spc="-50" dirty="0">
                          <a:solidFill>
                            <a:srgbClr val="000000"/>
                          </a:solidFill>
                          <a:latin typeface="+mn-lt"/>
                          <a:ea typeface="+mn-ea"/>
                        </a:rPr>
                        <a:t>0.53 [A/W]</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r>
              <a:tr h="360989">
                <a:tc>
                  <a:txBody>
                    <a:bodyPr/>
                    <a:lstStyle/>
                    <a:p>
                      <a:pPr marL="0" marR="0" indent="0" algn="just" fontAlgn="base" latinLnBrk="1">
                        <a:lnSpc>
                          <a:spcPct val="158000"/>
                        </a:lnSpc>
                        <a:spcBef>
                          <a:spcPts val="0"/>
                        </a:spcBef>
                        <a:spcAft>
                          <a:spcPts val="0"/>
                        </a:spcAft>
                      </a:pPr>
                      <a:r>
                        <a:rPr lang="en-US" sz="1200" b="1" kern="0" spc="-50" dirty="0">
                          <a:solidFill>
                            <a:srgbClr val="000000"/>
                          </a:solidFill>
                          <a:latin typeface="+mn-lt"/>
                          <a:ea typeface="+mn-ea"/>
                        </a:rPr>
                        <a:t>Original Bit </a:t>
                      </a:r>
                      <a:r>
                        <a:rPr lang="en-US" sz="1200" b="1" kern="0" spc="-50" dirty="0" smtClean="0">
                          <a:solidFill>
                            <a:srgbClr val="000000"/>
                          </a:solidFill>
                          <a:latin typeface="+mn-lt"/>
                          <a:ea typeface="+mn-ea"/>
                        </a:rPr>
                        <a:t>Rate</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c>
                  <a:txBody>
                    <a:bodyPr/>
                    <a:lstStyle/>
                    <a:p>
                      <a:pPr marL="0" marR="0" indent="0" algn="just" fontAlgn="base" latinLnBrk="1">
                        <a:lnSpc>
                          <a:spcPct val="158000"/>
                        </a:lnSpc>
                        <a:spcBef>
                          <a:spcPts val="0"/>
                        </a:spcBef>
                        <a:spcAft>
                          <a:spcPts val="0"/>
                        </a:spcAft>
                      </a:pPr>
                      <a:r>
                        <a:rPr lang="en-US" sz="1200" b="1" kern="0" spc="-50" dirty="0">
                          <a:solidFill>
                            <a:srgbClr val="000000"/>
                          </a:solidFill>
                          <a:latin typeface="+mn-lt"/>
                          <a:ea typeface="+mn-ea"/>
                        </a:rPr>
                        <a:t>400 [Mbit/s]</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r>
              <a:tr h="360989">
                <a:tc>
                  <a:txBody>
                    <a:bodyPr/>
                    <a:lstStyle/>
                    <a:p>
                      <a:pPr marL="0" marR="0" indent="0" algn="just" fontAlgn="base" latinLnBrk="1">
                        <a:lnSpc>
                          <a:spcPct val="158000"/>
                        </a:lnSpc>
                        <a:spcBef>
                          <a:spcPts val="0"/>
                        </a:spcBef>
                        <a:spcAft>
                          <a:spcPts val="0"/>
                        </a:spcAft>
                      </a:pPr>
                      <a:r>
                        <a:rPr lang="en-US" sz="1200" b="1" kern="0" spc="-50" dirty="0">
                          <a:solidFill>
                            <a:srgbClr val="000000"/>
                          </a:solidFill>
                          <a:latin typeface="+mn-lt"/>
                          <a:ea typeface="+mn-ea"/>
                        </a:rPr>
                        <a:t>Noise Model</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c>
                  <a:txBody>
                    <a:bodyPr/>
                    <a:lstStyle/>
                    <a:p>
                      <a:pPr marL="0" marR="0" indent="0" algn="just" fontAlgn="base" latinLnBrk="1">
                        <a:lnSpc>
                          <a:spcPct val="158000"/>
                        </a:lnSpc>
                        <a:spcBef>
                          <a:spcPts val="0"/>
                        </a:spcBef>
                        <a:spcAft>
                          <a:spcPts val="0"/>
                        </a:spcAft>
                      </a:pPr>
                      <a:r>
                        <a:rPr lang="en-US" sz="1200" b="1" kern="0" spc="-50" dirty="0">
                          <a:solidFill>
                            <a:srgbClr val="000000"/>
                          </a:solidFill>
                          <a:latin typeface="+mn-lt"/>
                          <a:ea typeface="+mn-ea"/>
                        </a:rPr>
                        <a:t>AWGN is dominant</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r>
              <a:tr h="621285">
                <a:tc>
                  <a:txBody>
                    <a:bodyPr/>
                    <a:lstStyle/>
                    <a:p>
                      <a:pPr marL="0" marR="0" indent="0" algn="just" fontAlgn="base" latinLnBrk="1">
                        <a:lnSpc>
                          <a:spcPct val="158000"/>
                        </a:lnSpc>
                        <a:spcBef>
                          <a:spcPts val="0"/>
                        </a:spcBef>
                        <a:spcAft>
                          <a:spcPts val="0"/>
                        </a:spcAft>
                      </a:pPr>
                      <a:r>
                        <a:rPr lang="en-US" sz="1200" b="1" kern="0" spc="-50" dirty="0">
                          <a:solidFill>
                            <a:srgbClr val="000000"/>
                          </a:solidFill>
                          <a:latin typeface="+mn-lt"/>
                          <a:ea typeface="+mn-ea"/>
                        </a:rPr>
                        <a:t>FEC</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c>
                  <a:txBody>
                    <a:bodyPr/>
                    <a:lstStyle/>
                    <a:p>
                      <a:pPr marL="0" marR="0" indent="0" algn="just" fontAlgn="base" latinLnBrk="1">
                        <a:lnSpc>
                          <a:spcPct val="158000"/>
                        </a:lnSpc>
                        <a:spcBef>
                          <a:spcPts val="0"/>
                        </a:spcBef>
                        <a:spcAft>
                          <a:spcPts val="0"/>
                        </a:spcAft>
                      </a:pPr>
                      <a:r>
                        <a:rPr lang="en-US" sz="1200" b="1" kern="0" spc="-50" dirty="0">
                          <a:solidFill>
                            <a:srgbClr val="000000"/>
                          </a:solidFill>
                          <a:latin typeface="+mn-lt"/>
                          <a:ea typeface="+mn-ea"/>
                        </a:rPr>
                        <a:t>Convolutional Code with code-rate, R</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r>
              <a:tr h="360989">
                <a:tc>
                  <a:txBody>
                    <a:bodyPr/>
                    <a:lstStyle/>
                    <a:p>
                      <a:pPr marL="0" marR="0" indent="0" algn="just" fontAlgn="base" latinLnBrk="1">
                        <a:lnSpc>
                          <a:spcPct val="158000"/>
                        </a:lnSpc>
                        <a:spcBef>
                          <a:spcPts val="0"/>
                        </a:spcBef>
                        <a:spcAft>
                          <a:spcPts val="0"/>
                        </a:spcAft>
                      </a:pPr>
                      <a:r>
                        <a:rPr lang="en-US" sz="1200" b="1" kern="0" spc="-50" dirty="0">
                          <a:solidFill>
                            <a:srgbClr val="000000"/>
                          </a:solidFill>
                          <a:latin typeface="+mn-lt"/>
                          <a:ea typeface="+mn-ea"/>
                        </a:rPr>
                        <a:t>Code-rate, R</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c>
                  <a:txBody>
                    <a:bodyPr/>
                    <a:lstStyle/>
                    <a:p>
                      <a:pPr marL="0" marR="0" indent="0" algn="just" fontAlgn="base" latinLnBrk="1">
                        <a:lnSpc>
                          <a:spcPct val="158000"/>
                        </a:lnSpc>
                        <a:spcBef>
                          <a:spcPts val="0"/>
                        </a:spcBef>
                        <a:spcAft>
                          <a:spcPts val="0"/>
                        </a:spcAft>
                      </a:pPr>
                      <a:r>
                        <a:rPr lang="en-US" sz="1200" b="1" kern="0" spc="-50" dirty="0" smtClean="0">
                          <a:solidFill>
                            <a:srgbClr val="000000"/>
                          </a:solidFill>
                          <a:latin typeface="+mn-lt"/>
                          <a:ea typeface="+mn-ea"/>
                        </a:rPr>
                        <a:t>1/2,1/3,2/3,3/4</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r>
              <a:tr h="360989">
                <a:tc>
                  <a:txBody>
                    <a:bodyPr/>
                    <a:lstStyle/>
                    <a:p>
                      <a:pPr marL="0" marR="0" indent="0" algn="just" fontAlgn="base" latinLnBrk="1">
                        <a:lnSpc>
                          <a:spcPct val="158000"/>
                        </a:lnSpc>
                        <a:spcBef>
                          <a:spcPts val="0"/>
                        </a:spcBef>
                        <a:spcAft>
                          <a:spcPts val="0"/>
                        </a:spcAft>
                      </a:pPr>
                      <a:r>
                        <a:rPr lang="en-US" sz="1200" b="1" kern="0" spc="-50" dirty="0">
                          <a:solidFill>
                            <a:srgbClr val="000000"/>
                          </a:solidFill>
                          <a:latin typeface="+mn-lt"/>
                          <a:ea typeface="+mn-ea"/>
                        </a:rPr>
                        <a:t>Background </a:t>
                      </a:r>
                      <a:r>
                        <a:rPr lang="en-US" sz="1200" b="1" kern="0" spc="-50" dirty="0" smtClean="0">
                          <a:solidFill>
                            <a:srgbClr val="000000"/>
                          </a:solidFill>
                          <a:latin typeface="+mn-lt"/>
                          <a:ea typeface="+mn-ea"/>
                        </a:rPr>
                        <a:t>light </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c>
                  <a:txBody>
                    <a:bodyPr/>
                    <a:lstStyle/>
                    <a:p>
                      <a:pPr marL="0" marR="0" indent="0" algn="just" fontAlgn="base" latinLnBrk="1">
                        <a:lnSpc>
                          <a:spcPct val="158000"/>
                        </a:lnSpc>
                        <a:spcBef>
                          <a:spcPts val="0"/>
                        </a:spcBef>
                        <a:spcAft>
                          <a:spcPts val="0"/>
                        </a:spcAft>
                      </a:pPr>
                      <a:r>
                        <a:rPr lang="en-US" sz="1200" b="1" kern="0" spc="-50" dirty="0">
                          <a:solidFill>
                            <a:srgbClr val="000000"/>
                          </a:solidFill>
                          <a:latin typeface="+mn-lt"/>
                          <a:ea typeface="+mn-ea"/>
                        </a:rPr>
                        <a:t>0 [</a:t>
                      </a:r>
                      <a:r>
                        <a:rPr lang="en-US" sz="1200" b="1" kern="0" spc="-50" dirty="0" err="1">
                          <a:solidFill>
                            <a:srgbClr val="000000"/>
                          </a:solidFill>
                          <a:latin typeface="+mn-lt"/>
                          <a:ea typeface="+mn-ea"/>
                        </a:rPr>
                        <a:t>dBm</a:t>
                      </a:r>
                      <a:r>
                        <a:rPr lang="en-US" sz="1200" b="1" kern="0" spc="-50" dirty="0">
                          <a:solidFill>
                            <a:srgbClr val="000000"/>
                          </a:solidFill>
                          <a:latin typeface="+mn-lt"/>
                          <a:ea typeface="+mn-ea"/>
                        </a:rPr>
                        <a:t>]</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r>
              <a:tr h="360989">
                <a:tc>
                  <a:txBody>
                    <a:bodyPr/>
                    <a:lstStyle/>
                    <a:p>
                      <a:pPr marL="0" marR="0" indent="0" algn="just" fontAlgn="base" latinLnBrk="1">
                        <a:lnSpc>
                          <a:spcPct val="158000"/>
                        </a:lnSpc>
                        <a:spcBef>
                          <a:spcPts val="0"/>
                        </a:spcBef>
                        <a:spcAft>
                          <a:spcPts val="0"/>
                        </a:spcAft>
                      </a:pPr>
                      <a:r>
                        <a:rPr lang="en-US" sz="1200" b="1" kern="0" spc="-50">
                          <a:solidFill>
                            <a:srgbClr val="000000"/>
                          </a:solidFill>
                          <a:latin typeface="+mn-lt"/>
                          <a:ea typeface="+mn-ea"/>
                        </a:rPr>
                        <a:t>Target BER</a:t>
                      </a:r>
                      <a:endParaRPr lang="en-US" sz="1200" b="1" kern="0" spc="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c>
                  <a:txBody>
                    <a:bodyPr/>
                    <a:lstStyle/>
                    <a:p>
                      <a:pPr marL="0" marR="0" indent="0" algn="just" fontAlgn="base" latinLnBrk="1">
                        <a:lnSpc>
                          <a:spcPct val="158000"/>
                        </a:lnSpc>
                        <a:spcBef>
                          <a:spcPts val="0"/>
                        </a:spcBef>
                        <a:spcAft>
                          <a:spcPts val="0"/>
                        </a:spcAft>
                      </a:pPr>
                      <a:r>
                        <a:rPr lang="en-US" sz="1200" b="1" kern="0" spc="-50" dirty="0">
                          <a:solidFill>
                            <a:srgbClr val="000000"/>
                          </a:solidFill>
                          <a:latin typeface="+mn-lt"/>
                          <a:ea typeface="+mn-ea"/>
                        </a:rPr>
                        <a:t>10</a:t>
                      </a:r>
                      <a:r>
                        <a:rPr lang="en-US" sz="1200" b="1" kern="0" spc="-50" baseline="30000" dirty="0">
                          <a:solidFill>
                            <a:srgbClr val="000000"/>
                          </a:solidFill>
                          <a:latin typeface="+mn-lt"/>
                          <a:ea typeface="+mn-ea"/>
                        </a:rPr>
                        <a:t>-4</a:t>
                      </a:r>
                      <a:endParaRPr lang="en-US" sz="1200" b="1" kern="0" spc="0" dirty="0">
                        <a:solidFill>
                          <a:srgbClr val="000000"/>
                        </a:solidFill>
                        <a:latin typeface="+mn-lt"/>
                        <a:ea typeface="+mn-ea"/>
                      </a:endParaRPr>
                    </a:p>
                  </a:txBody>
                  <a:tcPr marL="68580" marR="68580" anchor="ctr">
                    <a:lnL w="7112" cap="flat" cmpd="sng" algn="ctr">
                      <a:solidFill>
                        <a:srgbClr val="000000"/>
                      </a:solidFill>
                      <a:prstDash val="solid"/>
                      <a:round/>
                      <a:headEnd type="none" w="med" len="med"/>
                      <a:tailEnd type="none" w="med" len="med"/>
                    </a:lnL>
                    <a:lnR w="7112" cap="flat" cmpd="sng" algn="ctr">
                      <a:solidFill>
                        <a:srgbClr val="000000"/>
                      </a:solidFill>
                      <a:prstDash val="solid"/>
                      <a:round/>
                      <a:headEnd type="none" w="med" len="med"/>
                      <a:tailEnd type="none" w="med" len="med"/>
                    </a:lnR>
                    <a:lnT w="7112" cap="flat" cmpd="sng" algn="ctr">
                      <a:solidFill>
                        <a:srgbClr val="000000"/>
                      </a:solidFill>
                      <a:prstDash val="solid"/>
                      <a:round/>
                      <a:headEnd type="none" w="med" len="med"/>
                      <a:tailEnd type="none" w="med" len="med"/>
                    </a:lnT>
                    <a:lnB w="7112"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838200"/>
          </a:xfrm>
        </p:spPr>
        <p:txBody>
          <a:bodyPr>
            <a:normAutofit/>
          </a:bodyPr>
          <a:lstStyle/>
          <a:p>
            <a:pPr eaLnBrk="1" hangingPunct="1">
              <a:defRPr/>
            </a:pPr>
            <a:r>
              <a:rPr lang="en-US" altLang="ko-KR" sz="3200" dirty="0">
                <a:latin typeface="+mn-lt"/>
              </a:rPr>
              <a:t>Performance of </a:t>
            </a:r>
            <a:r>
              <a:rPr lang="en-US" altLang="ko-KR" sz="3200" dirty="0" smtClean="0">
                <a:latin typeface="+mn-lt"/>
              </a:rPr>
              <a:t>AMC</a:t>
            </a:r>
            <a:endParaRPr lang="ko-KR" altLang="en-US" sz="3200" dirty="0">
              <a:latin typeface="+mn-lt"/>
            </a:endParaRPr>
          </a:p>
        </p:txBody>
      </p:sp>
      <p:sp>
        <p:nvSpPr>
          <p:cNvPr id="21507"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ko-KR" altLang="en-US"/>
          </a:p>
        </p:txBody>
      </p:sp>
      <p:pic>
        <p:nvPicPr>
          <p:cNvPr id="21510" name="_x170342824" descr="EMB000007e80aae"/>
          <p:cNvPicPr>
            <a:picLocks noChangeAspect="1" noChangeArrowheads="1"/>
          </p:cNvPicPr>
          <p:nvPr/>
        </p:nvPicPr>
        <p:blipFill>
          <a:blip r:embed="rId2" cstate="print"/>
          <a:srcRect/>
          <a:stretch>
            <a:fillRect/>
          </a:stretch>
        </p:blipFill>
        <p:spPr bwMode="auto">
          <a:xfrm>
            <a:off x="1905000" y="1524000"/>
            <a:ext cx="5256213" cy="44148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pPr eaLnBrk="1" hangingPunct="1">
              <a:defRPr/>
            </a:pPr>
            <a:r>
              <a:rPr lang="en-US" altLang="zh-CN" b="1" dirty="0" smtClean="0">
                <a:latin typeface="+mn-lt"/>
              </a:rPr>
              <a:t>Conclusion</a:t>
            </a:r>
            <a:endParaRPr lang="ko-KR" altLang="en-US" dirty="0">
              <a:latin typeface="+mn-lt"/>
            </a:endParaRPr>
          </a:p>
        </p:txBody>
      </p:sp>
      <p:sp>
        <p:nvSpPr>
          <p:cNvPr id="22531" name="Rectangle 7"/>
          <p:cNvSpPr>
            <a:spLocks noChangeArrowheads="1"/>
          </p:cNvSpPr>
          <p:nvPr/>
        </p:nvSpPr>
        <p:spPr bwMode="auto">
          <a:xfrm>
            <a:off x="457200" y="2133600"/>
            <a:ext cx="8305800" cy="2895600"/>
          </a:xfrm>
          <a:prstGeom prst="rect">
            <a:avLst/>
          </a:prstGeom>
          <a:noFill/>
          <a:ln w="9525">
            <a:noFill/>
            <a:miter lim="800000"/>
            <a:headEnd/>
            <a:tailEnd/>
          </a:ln>
        </p:spPr>
        <p:txBody>
          <a:bodyPr/>
          <a:lstStyle/>
          <a:p>
            <a:pPr marL="342900" indent="-342900">
              <a:lnSpc>
                <a:spcPct val="80000"/>
              </a:lnSpc>
              <a:spcBef>
                <a:spcPct val="20000"/>
              </a:spcBef>
              <a:buClr>
                <a:srgbClr val="00B0F0"/>
              </a:buClr>
              <a:buSzPct val="70000"/>
              <a:buFont typeface="Wingdings" pitchFamily="2" charset="2"/>
              <a:buChar char="Ø"/>
            </a:pPr>
            <a:r>
              <a:rPr lang="en-US" altLang="zh-CN" sz="2000" dirty="0">
                <a:latin typeface="+mn-lt"/>
                <a:cs typeface="Times New Roman" pitchFamily="18" charset="0"/>
              </a:rPr>
              <a:t>We proposed an Adaptive Modulation and Coding Techniques </a:t>
            </a:r>
            <a:r>
              <a:rPr lang="en-US" altLang="zh-CN" sz="2000" dirty="0" smtClean="0">
                <a:latin typeface="+mn-lt"/>
                <a:cs typeface="Times New Roman" pitchFamily="18" charset="0"/>
              </a:rPr>
              <a:t>to </a:t>
            </a:r>
            <a:r>
              <a:rPr lang="en-US" altLang="zh-CN" sz="2000" dirty="0">
                <a:latin typeface="+mn-lt"/>
                <a:cs typeface="Times New Roman" pitchFamily="18" charset="0"/>
              </a:rPr>
              <a:t>compensate the degradation according to LED </a:t>
            </a:r>
            <a:r>
              <a:rPr lang="en-US" altLang="zh-CN" sz="2000" dirty="0" smtClean="0">
                <a:latin typeface="+mn-lt"/>
                <a:cs typeface="Times New Roman" pitchFamily="18" charset="0"/>
              </a:rPr>
              <a:t>operating time.</a:t>
            </a:r>
          </a:p>
          <a:p>
            <a:pPr marL="342900" indent="-342900">
              <a:lnSpc>
                <a:spcPct val="80000"/>
              </a:lnSpc>
              <a:spcBef>
                <a:spcPct val="20000"/>
              </a:spcBef>
              <a:buClr>
                <a:srgbClr val="00B0F0"/>
              </a:buClr>
              <a:buSzPct val="70000"/>
              <a:buFont typeface="Wingdings" pitchFamily="2" charset="2"/>
              <a:buChar char="Ø"/>
            </a:pPr>
            <a:endParaRPr lang="en-US" altLang="zh-CN" sz="2000" dirty="0" smtClean="0">
              <a:latin typeface="+mn-lt"/>
              <a:cs typeface="Times New Roman" pitchFamily="18" charset="0"/>
            </a:endParaRPr>
          </a:p>
          <a:p>
            <a:pPr marL="342900" indent="-342900">
              <a:lnSpc>
                <a:spcPct val="80000"/>
              </a:lnSpc>
              <a:spcBef>
                <a:spcPct val="20000"/>
              </a:spcBef>
              <a:buClr>
                <a:srgbClr val="00B0F0"/>
              </a:buClr>
              <a:buSzPct val="70000"/>
              <a:buFont typeface="Wingdings" pitchFamily="2" charset="2"/>
              <a:buChar char="Ø"/>
            </a:pPr>
            <a:r>
              <a:rPr lang="en-US" altLang="zh-CN" sz="2000" dirty="0">
                <a:latin typeface="+mn-lt"/>
                <a:cs typeface="Times New Roman" pitchFamily="18" charset="0"/>
              </a:rPr>
              <a:t>C</a:t>
            </a:r>
            <a:r>
              <a:rPr lang="en-US" altLang="zh-CN" sz="2000" dirty="0" smtClean="0">
                <a:latin typeface="+mn-lt"/>
                <a:cs typeface="Times New Roman" pitchFamily="18" charset="0"/>
              </a:rPr>
              <a:t>omputer simulation showed that the proposed </a:t>
            </a:r>
            <a:r>
              <a:rPr lang="en-US" altLang="zh-CN" sz="2000" dirty="0">
                <a:latin typeface="+mn-lt"/>
                <a:cs typeface="Times New Roman" pitchFamily="18" charset="0"/>
              </a:rPr>
              <a:t>system </a:t>
            </a:r>
            <a:r>
              <a:rPr lang="en-US" altLang="zh-CN" sz="2000" dirty="0" smtClean="0">
                <a:latin typeface="+mn-lt"/>
                <a:cs typeface="Times New Roman" pitchFamily="18" charset="0"/>
              </a:rPr>
              <a:t>achieved enhanced data rate in the LED-ID system</a:t>
            </a:r>
            <a:r>
              <a:rPr lang="en-US" altLang="zh-CN" sz="2000" dirty="0">
                <a:latin typeface="+mn-lt"/>
                <a:cs typeface="Times New Roman" pitchFamily="18" charset="0"/>
              </a:rPr>
              <a:t>. </a:t>
            </a:r>
          </a:p>
          <a:p>
            <a:pPr marL="342900" indent="-342900">
              <a:lnSpc>
                <a:spcPct val="80000"/>
              </a:lnSpc>
              <a:spcBef>
                <a:spcPct val="20000"/>
              </a:spcBef>
              <a:buClr>
                <a:schemeClr val="tx2"/>
              </a:buClr>
              <a:buSzPct val="70000"/>
            </a:pPr>
            <a:r>
              <a:rPr lang="en-US" altLang="zh-CN" sz="2000" dirty="0">
                <a:latin typeface="+mn-lt"/>
                <a:cs typeface="Times New Roman" pitchFamily="18" charset="0"/>
              </a:rPr>
              <a:t>	</a:t>
            </a:r>
          </a:p>
          <a:p>
            <a:pPr marL="342900" indent="-342900">
              <a:lnSpc>
                <a:spcPct val="80000"/>
              </a:lnSpc>
              <a:spcBef>
                <a:spcPct val="20000"/>
              </a:spcBef>
              <a:buClr>
                <a:srgbClr val="00B0F0"/>
              </a:buClr>
              <a:buSzPct val="70000"/>
              <a:buFont typeface="Wingdings" pitchFamily="2" charset="2"/>
              <a:buChar char="Ø"/>
            </a:pPr>
            <a:endParaRPr lang="en-US" altLang="zh-CN" sz="2000" dirty="0">
              <a:latin typeface="+mn-lt"/>
              <a:cs typeface="Times New Roman" pitchFamily="18" charset="0"/>
            </a:endParaRPr>
          </a:p>
          <a:p>
            <a:pPr marL="342900" indent="-342900">
              <a:lnSpc>
                <a:spcPct val="80000"/>
              </a:lnSpc>
              <a:spcBef>
                <a:spcPct val="20000"/>
              </a:spcBef>
              <a:buClr>
                <a:srgbClr val="00B0F0"/>
              </a:buClr>
              <a:buSzPct val="70000"/>
              <a:buFont typeface="Wingdings" pitchFamily="2" charset="2"/>
              <a:buChar char="Ø"/>
            </a:pPr>
            <a:endParaRPr lang="en-US" altLang="zh-CN" sz="2000" dirty="0">
              <a:latin typeface="+mn-lt"/>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3242</TotalTime>
  <Words>256</Words>
  <Application>Microsoft Office PowerPoint</Application>
  <PresentationFormat>On-screen Show (4:3)</PresentationFormat>
  <Paragraphs>97</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VLC_Composition_090917</vt:lpstr>
      <vt:lpstr>PowerPoint Presentation</vt:lpstr>
      <vt:lpstr>Contents</vt:lpstr>
      <vt:lpstr>LED Internal Temperature &amp; Data Transmission Issue</vt:lpstr>
      <vt:lpstr>LED Internal Temperature &amp; Data Transmission Issue</vt:lpstr>
      <vt:lpstr>Data Transmission in LED-ID System</vt:lpstr>
      <vt:lpstr>Parameters of simulation</vt:lpstr>
      <vt:lpstr>Performance of AMC</vt:lpstr>
      <vt:lpstr>Conclusion</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160</cp:revision>
  <cp:lastPrinted>2011-09-19T05:53:06Z</cp:lastPrinted>
  <dcterms:created xsi:type="dcterms:W3CDTF">2009-09-18T11:31:33Z</dcterms:created>
  <dcterms:modified xsi:type="dcterms:W3CDTF">2011-09-21T03:01:37Z</dcterms:modified>
</cp:coreProperties>
</file>