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338" r:id="rId3"/>
    <p:sldId id="340" r:id="rId4"/>
    <p:sldId id="349" r:id="rId5"/>
    <p:sldId id="350" r:id="rId6"/>
    <p:sldId id="339" r:id="rId7"/>
    <p:sldId id="348" r:id="rId8"/>
    <p:sldId id="346" r:id="rId9"/>
  </p:sldIdLst>
  <p:sldSz cx="9144000" cy="6858000" type="screen4x3"/>
  <p:notesSz cx="6797675"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47" autoAdjust="0"/>
    <p:restoredTop sz="94660"/>
  </p:normalViewPr>
  <p:slideViewPr>
    <p:cSldViewPr>
      <p:cViewPr>
        <p:scale>
          <a:sx n="100" d="100"/>
          <a:sy n="100" d="100"/>
        </p:scale>
        <p:origin x="-73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804" y="-13820"/>
            <a:ext cx="2639949"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a:t>September 2009doc.: IEEE 802.15-09-0117-00-0007</a:t>
            </a:r>
          </a:p>
        </p:txBody>
      </p:sp>
      <p:sp>
        <p:nvSpPr>
          <p:cNvPr id="3075" name="Rectangle 3"/>
          <p:cNvSpPr>
            <a:spLocks noGrp="1" noChangeArrowheads="1"/>
          </p:cNvSpPr>
          <p:nvPr>
            <p:ph type="dt" sz="quarter" idx="1"/>
          </p:nvPr>
        </p:nvSpPr>
        <p:spPr bwMode="auto">
          <a:xfrm>
            <a:off x="681923" y="201623"/>
            <a:ext cx="226435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9/21/2011</a:t>
            </a:fld>
            <a:r>
              <a:rPr lang="en-US"/>
              <a:t>&lt;month year&gt;</a:t>
            </a:r>
          </a:p>
        </p:txBody>
      </p:sp>
      <p:sp>
        <p:nvSpPr>
          <p:cNvPr id="3076" name="Rectangle 4"/>
          <p:cNvSpPr>
            <a:spLocks noGrp="1" noChangeArrowheads="1"/>
          </p:cNvSpPr>
          <p:nvPr>
            <p:ph type="ftr" sz="quarter" idx="2"/>
          </p:nvPr>
        </p:nvSpPr>
        <p:spPr bwMode="auto">
          <a:xfrm>
            <a:off x="4079221" y="9609491"/>
            <a:ext cx="2115037"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644567" y="9609491"/>
            <a:ext cx="1357688"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680383" y="413676"/>
            <a:ext cx="543690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80383" y="9609491"/>
            <a:ext cx="697316" cy="369332"/>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680384" y="9597624"/>
            <a:ext cx="5587763"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98590"/>
            <a:ext cx="275847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a:t>September 2009doc.: IEEE 802.15-09-0117-00-0007</a:t>
            </a:r>
          </a:p>
        </p:txBody>
      </p:sp>
      <p:sp>
        <p:nvSpPr>
          <p:cNvPr id="2051" name="Rectangle 3"/>
          <p:cNvSpPr>
            <a:spLocks noGrp="1" noChangeArrowheads="1"/>
          </p:cNvSpPr>
          <p:nvPr>
            <p:ph type="dt" idx="1"/>
          </p:nvPr>
        </p:nvSpPr>
        <p:spPr bwMode="auto">
          <a:xfrm>
            <a:off x="641901" y="116854"/>
            <a:ext cx="268151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9/21/2011</a:t>
            </a:fld>
            <a:r>
              <a:rPr lang="en-US"/>
              <a:t>&lt;month year&gt;</a:t>
            </a:r>
          </a:p>
        </p:txBody>
      </p:sp>
      <p:sp>
        <p:nvSpPr>
          <p:cNvPr id="23556" name="Rectangle 4"/>
          <p:cNvSpPr>
            <a:spLocks noGrp="1" noRot="1" noChangeAspect="1" noChangeArrowheads="1" noTextEdit="1"/>
          </p:cNvSpPr>
          <p:nvPr>
            <p:ph type="sldImg" idx="2"/>
          </p:nvPr>
        </p:nvSpPr>
        <p:spPr bwMode="auto">
          <a:xfrm>
            <a:off x="927100" y="750888"/>
            <a:ext cx="4945063"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125" y="4716585"/>
            <a:ext cx="4987425" cy="44673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97468" y="9612882"/>
            <a:ext cx="2459847"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875466" y="9612882"/>
            <a:ext cx="786597"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09632" y="9612882"/>
            <a:ext cx="697315" cy="369332"/>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09631" y="9611187"/>
            <a:ext cx="53784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34204" y="317039"/>
            <a:ext cx="552926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pPr/>
              <a:t>9/21/2011</a:t>
            </a:fld>
            <a:r>
              <a:rPr lang="en-US"/>
              <a:t>&lt;month year&gt;</a:t>
            </a:r>
          </a:p>
        </p:txBody>
      </p:sp>
      <p:sp>
        <p:nvSpPr>
          <p:cNvPr id="24578" name="Slide Image Placeholder 1"/>
          <p:cNvSpPr>
            <a:spLocks noGrp="1" noRot="1" noChangeAspect="1" noTextEdit="1"/>
          </p:cNvSpPr>
          <p:nvPr>
            <p:ph type="sldImg"/>
          </p:nvPr>
        </p:nvSpPr>
        <p:spPr>
          <a:xfrm>
            <a:off x="925513" y="750888"/>
            <a:ext cx="4946650" cy="3709987"/>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398837" y="116854"/>
            <a:ext cx="2758477"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41901" y="116854"/>
            <a:ext cx="2681510"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슬라이드 이미지 개체 틀 1"/>
          <p:cNvSpPr>
            <a:spLocks noGrp="1" noRot="1" noChangeAspect="1" noTextEdit="1"/>
          </p:cNvSpPr>
          <p:nvPr>
            <p:ph type="sldImg"/>
          </p:nvPr>
        </p:nvSpPr>
        <p:spPr bwMode="auto">
          <a:noFill/>
          <a:ln>
            <a:solidFill>
              <a:srgbClr val="000000"/>
            </a:solidFill>
            <a:miter lim="800000"/>
            <a:headEnd/>
            <a:tailEnd/>
          </a:ln>
        </p:spPr>
      </p:sp>
      <p:sp>
        <p:nvSpPr>
          <p:cNvPr id="26627" name="슬라이드 노트 개체 틀 2"/>
          <p:cNvSpPr>
            <a:spLocks noGrp="1"/>
          </p:cNvSpPr>
          <p:nvPr>
            <p:ph type="body" idx="1"/>
          </p:nvPr>
        </p:nvSpPr>
        <p:spPr bwMode="auto">
          <a:noFill/>
        </p:spPr>
        <p:txBody>
          <a:bodyPr wrap="square" numCol="1" anchor="t" anchorCtr="0" compatLnSpc="1">
            <a:prstTxWarp prst="textNoShape">
              <a:avLst/>
            </a:prstTxWarp>
          </a:bodyPr>
          <a:lstStyle/>
          <a:p>
            <a:endParaRPr lang="ko-KR" altLang="en-US" dirty="0" smtClean="0"/>
          </a:p>
        </p:txBody>
      </p:sp>
      <p:sp>
        <p:nvSpPr>
          <p:cNvPr id="26628" name="슬라이드 번호 개체 틀 3"/>
          <p:cNvSpPr>
            <a:spLocks noGrp="1"/>
          </p:cNvSpPr>
          <p:nvPr>
            <p:ph type="sldNum" sz="quarter" idx="5"/>
          </p:nvPr>
        </p:nvSpPr>
        <p:spPr bwMode="auto">
          <a:xfrm>
            <a:off x="2875466" y="9612882"/>
            <a:ext cx="786597" cy="184666"/>
          </a:xfrm>
          <a:noFill/>
          <a:ln>
            <a:miter lim="800000"/>
            <a:headEnd/>
            <a:tailEnd/>
          </a:ln>
        </p:spPr>
        <p:txBody>
          <a:bodyPr wrap="square" numCol="1" anchorCtr="0" compatLnSpc="1">
            <a:prstTxWarp prst="textNoShape">
              <a:avLst/>
            </a:prstTxWarp>
          </a:bodyPr>
          <a:lstStyle/>
          <a:p>
            <a:fld id="{432A5EF8-8E60-4017-B4C1-FC1130AC3C95}" type="slidenum">
              <a:rPr lang="ko-KR" altLang="en-US" smtClean="0"/>
              <a:pPr/>
              <a:t>2</a:t>
            </a:fld>
            <a:endParaRPr lang="ko-KR"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슬라이드 이미지 개체 틀 1"/>
          <p:cNvSpPr>
            <a:spLocks noGrp="1" noRot="1" noChangeAspect="1" noTextEdit="1"/>
          </p:cNvSpPr>
          <p:nvPr>
            <p:ph type="sldImg"/>
          </p:nvPr>
        </p:nvSpPr>
        <p:spPr bwMode="auto">
          <a:noFill/>
          <a:ln>
            <a:solidFill>
              <a:srgbClr val="000000"/>
            </a:solidFill>
            <a:miter lim="800000"/>
            <a:headEnd/>
            <a:tailEnd/>
          </a:ln>
        </p:spPr>
      </p:sp>
      <p:sp>
        <p:nvSpPr>
          <p:cNvPr id="28675" name="슬라이드 노트 개체 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ko-KR" altLang="en-US" dirty="0" smtClean="0"/>
          </a:p>
        </p:txBody>
      </p:sp>
      <p:sp>
        <p:nvSpPr>
          <p:cNvPr id="28676" name="슬라이드 번호 개체 틀 3"/>
          <p:cNvSpPr>
            <a:spLocks noGrp="1"/>
          </p:cNvSpPr>
          <p:nvPr>
            <p:ph type="sldNum" sz="quarter" idx="5"/>
          </p:nvPr>
        </p:nvSpPr>
        <p:spPr bwMode="auto">
          <a:xfrm>
            <a:off x="2875466" y="9612882"/>
            <a:ext cx="786597" cy="184666"/>
          </a:xfrm>
          <a:noFill/>
          <a:ln>
            <a:miter lim="800000"/>
            <a:headEnd/>
            <a:tailEnd/>
          </a:ln>
        </p:spPr>
        <p:txBody>
          <a:bodyPr wrap="square" numCol="1" anchorCtr="0" compatLnSpc="1">
            <a:prstTxWarp prst="textNoShape">
              <a:avLst/>
            </a:prstTxWarp>
          </a:bodyPr>
          <a:lstStyle/>
          <a:p>
            <a:fld id="{B39C2053-C9FA-4387-AB9D-A6EFB6647947}" type="slidenum">
              <a:rPr lang="ko-KR" altLang="en-US" smtClean="0"/>
              <a:pPr/>
              <a:t>3</a:t>
            </a:fld>
            <a:endParaRPr lang="ko-KR"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슬라이드 이미지 개체 틀 1"/>
          <p:cNvSpPr>
            <a:spLocks noGrp="1" noRot="1" noChangeAspect="1" noTextEdit="1"/>
          </p:cNvSpPr>
          <p:nvPr>
            <p:ph type="sldImg"/>
          </p:nvPr>
        </p:nvSpPr>
        <p:spPr bwMode="auto">
          <a:noFill/>
          <a:ln>
            <a:solidFill>
              <a:srgbClr val="000000"/>
            </a:solidFill>
            <a:miter lim="800000"/>
            <a:headEnd/>
            <a:tailEnd/>
          </a:ln>
        </p:spPr>
      </p:sp>
      <p:sp>
        <p:nvSpPr>
          <p:cNvPr id="28675" name="슬라이드 노트 개체 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ko-KR" altLang="en-US" dirty="0" smtClean="0"/>
          </a:p>
        </p:txBody>
      </p:sp>
      <p:sp>
        <p:nvSpPr>
          <p:cNvPr id="28676" name="슬라이드 번호 개체 틀 3"/>
          <p:cNvSpPr>
            <a:spLocks noGrp="1"/>
          </p:cNvSpPr>
          <p:nvPr>
            <p:ph type="sldNum" sz="quarter" idx="5"/>
          </p:nvPr>
        </p:nvSpPr>
        <p:spPr bwMode="auto">
          <a:xfrm>
            <a:off x="2875466" y="9612882"/>
            <a:ext cx="786597" cy="184666"/>
          </a:xfrm>
          <a:noFill/>
          <a:ln>
            <a:miter lim="800000"/>
            <a:headEnd/>
            <a:tailEnd/>
          </a:ln>
        </p:spPr>
        <p:txBody>
          <a:bodyPr wrap="square" numCol="1" anchorCtr="0" compatLnSpc="1">
            <a:prstTxWarp prst="textNoShape">
              <a:avLst/>
            </a:prstTxWarp>
          </a:bodyPr>
          <a:lstStyle/>
          <a:p>
            <a:fld id="{B39C2053-C9FA-4387-AB9D-A6EFB6647947}" type="slidenum">
              <a:rPr lang="ko-KR" altLang="en-US" smtClean="0"/>
              <a:pPr/>
              <a:t>4</a:t>
            </a:fld>
            <a:endParaRPr lang="ko-KR"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슬라이드 이미지 개체 틀 1"/>
          <p:cNvSpPr>
            <a:spLocks noGrp="1" noRot="1" noChangeAspect="1" noTextEdit="1"/>
          </p:cNvSpPr>
          <p:nvPr>
            <p:ph type="sldImg"/>
          </p:nvPr>
        </p:nvSpPr>
        <p:spPr bwMode="auto">
          <a:noFill/>
          <a:ln>
            <a:solidFill>
              <a:srgbClr val="000000"/>
            </a:solidFill>
            <a:miter lim="800000"/>
            <a:headEnd/>
            <a:tailEnd/>
          </a:ln>
        </p:spPr>
      </p:sp>
      <p:sp>
        <p:nvSpPr>
          <p:cNvPr id="28675" name="슬라이드 노트 개체 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ko-KR" altLang="en-US" dirty="0" smtClean="0"/>
          </a:p>
        </p:txBody>
      </p:sp>
      <p:sp>
        <p:nvSpPr>
          <p:cNvPr id="28676" name="슬라이드 번호 개체 틀 3"/>
          <p:cNvSpPr>
            <a:spLocks noGrp="1"/>
          </p:cNvSpPr>
          <p:nvPr>
            <p:ph type="sldNum" sz="quarter" idx="5"/>
          </p:nvPr>
        </p:nvSpPr>
        <p:spPr bwMode="auto">
          <a:xfrm>
            <a:off x="2875466" y="9612882"/>
            <a:ext cx="786597" cy="184666"/>
          </a:xfrm>
          <a:noFill/>
          <a:ln>
            <a:miter lim="800000"/>
            <a:headEnd/>
            <a:tailEnd/>
          </a:ln>
        </p:spPr>
        <p:txBody>
          <a:bodyPr wrap="square" numCol="1" anchorCtr="0" compatLnSpc="1">
            <a:prstTxWarp prst="textNoShape">
              <a:avLst/>
            </a:prstTxWarp>
          </a:bodyPr>
          <a:lstStyle/>
          <a:p>
            <a:fld id="{B39C2053-C9FA-4387-AB9D-A6EFB6647947}" type="slidenum">
              <a:rPr lang="ko-KR" altLang="en-US" smtClean="0"/>
              <a:pPr/>
              <a:t>5</a:t>
            </a:fld>
            <a:endParaRPr lang="ko-KR"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슬라이드 이미지 개체 틀 1"/>
          <p:cNvSpPr>
            <a:spLocks noGrp="1" noRot="1" noChangeAspect="1" noTextEdit="1"/>
          </p:cNvSpPr>
          <p:nvPr>
            <p:ph type="sldImg"/>
          </p:nvPr>
        </p:nvSpPr>
        <p:spPr bwMode="auto">
          <a:noFill/>
          <a:ln>
            <a:solidFill>
              <a:srgbClr val="000000"/>
            </a:solidFill>
            <a:miter lim="800000"/>
            <a:headEnd/>
            <a:tailEnd/>
          </a:ln>
        </p:spPr>
      </p:sp>
      <p:sp>
        <p:nvSpPr>
          <p:cNvPr id="27651" name="슬라이드 노트 개체 틀 2"/>
          <p:cNvSpPr>
            <a:spLocks noGrp="1"/>
          </p:cNvSpPr>
          <p:nvPr>
            <p:ph type="body" idx="1"/>
          </p:nvPr>
        </p:nvSpPr>
        <p:spPr bwMode="auto">
          <a:noFill/>
        </p:spPr>
        <p:txBody>
          <a:bodyPr wrap="square" numCol="1" anchor="t" anchorCtr="0" compatLnSpc="1">
            <a:prstTxWarp prst="textNoShape">
              <a:avLst/>
            </a:prstTxWarp>
          </a:bodyPr>
          <a:lstStyle/>
          <a:p>
            <a:endParaRPr lang="ko-KR" altLang="en-US" dirty="0" smtClean="0"/>
          </a:p>
        </p:txBody>
      </p:sp>
      <p:sp>
        <p:nvSpPr>
          <p:cNvPr id="27652" name="슬라이드 번호 개체 틀 3"/>
          <p:cNvSpPr>
            <a:spLocks noGrp="1"/>
          </p:cNvSpPr>
          <p:nvPr>
            <p:ph type="sldNum" sz="quarter" idx="5"/>
          </p:nvPr>
        </p:nvSpPr>
        <p:spPr bwMode="auto">
          <a:xfrm>
            <a:off x="2875466" y="9612882"/>
            <a:ext cx="786597" cy="184666"/>
          </a:xfrm>
          <a:noFill/>
          <a:ln>
            <a:miter lim="800000"/>
            <a:headEnd/>
            <a:tailEnd/>
          </a:ln>
        </p:spPr>
        <p:txBody>
          <a:bodyPr wrap="square" numCol="1" anchorCtr="0" compatLnSpc="1">
            <a:prstTxWarp prst="textNoShape">
              <a:avLst/>
            </a:prstTxWarp>
          </a:bodyPr>
          <a:lstStyle/>
          <a:p>
            <a:fld id="{DB0AEB1B-CB54-4CF0-BD8F-82ADBC591E71}" type="slidenum">
              <a:rPr lang="ko-KR" altLang="en-US" smtClean="0"/>
              <a:pPr/>
              <a:t>6</a:t>
            </a:fld>
            <a:endParaRPr lang="ko-KR"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78500" y="301625"/>
            <a:ext cx="3160713" cy="307975"/>
          </a:xfrm>
          <a:prstGeom prst="rect">
            <a:avLst/>
          </a:prstGeom>
          <a:solidFill>
            <a:schemeClr val="bg1"/>
          </a:solidFill>
        </p:spPr>
        <p:txBody>
          <a:bodyPr>
            <a:spAutoFit/>
          </a:bodyPr>
          <a:lstStyle/>
          <a:p>
            <a:pPr>
              <a:defRPr/>
            </a:pPr>
            <a:r>
              <a:rPr lang="en-US" sz="1400" b="1" dirty="0"/>
              <a:t>doc. : IEEE 802.15-15-09-0117-00-0007</a:t>
            </a:r>
          </a:p>
        </p:txBody>
      </p:sp>
      <p:sp>
        <p:nvSpPr>
          <p:cNvPr id="10" name="TextBox 9"/>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802.15-15-09-0xxx-00-0007</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1" name="Rectangle 10"/>
          <p:cNvSpPr>
            <a:spLocks noGrp="1" noChangeArrowheads="1"/>
          </p:cNvSpPr>
          <p:nvPr>
            <p:ph type="dt" sz="half" idx="10"/>
          </p:nvPr>
        </p:nvSpPr>
        <p:spPr/>
        <p:txBody>
          <a:bodyPr/>
          <a:lstStyle>
            <a:lvl1pPr>
              <a:defRPr/>
            </a:lvl1pPr>
          </a:lstStyle>
          <a:p>
            <a:r>
              <a:rPr lang="en-US"/>
              <a:t>September 2009July 2009</a:t>
            </a:r>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en-US"/>
              <a:t>Yeong Min Jang, Kookmin UniversityYeong Min Jang, Kookmin University</a:t>
            </a:r>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t>September 2009</a:t>
            </a:r>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41663" cy="304800"/>
          </a:xfrm>
          <a:prstGeom prst="rect">
            <a:avLst/>
          </a:prstGeom>
          <a:solidFill>
            <a:schemeClr val="bg1"/>
          </a:solidFill>
        </p:spPr>
        <p:txBody>
          <a:bodyPr wrap="none">
            <a:spAutoFit/>
          </a:bodyPr>
          <a:lstStyle/>
          <a:p>
            <a:r>
              <a:rPr lang="en-US" sz="1400" b="1"/>
              <a:t>doc. : IEEE 802.15-1</a:t>
            </a:r>
            <a:r>
              <a:rPr lang="en-US" sz="1400" b="1">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t>September 2009September 2009</a:t>
            </a:r>
          </a:p>
        </p:txBody>
      </p:sp>
      <p:sp>
        <p:nvSpPr>
          <p:cNvPr id="11" name="Rectangle 10"/>
          <p:cNvSpPr>
            <a:spLocks noGrp="1" noChangeArrowheads="1"/>
          </p:cNvSpPr>
          <p:nvPr>
            <p:ph type="ftr" sz="quarter" idx="11"/>
          </p:nvPr>
        </p:nvSpPr>
        <p:spPr/>
        <p:txBody>
          <a:bodyPr/>
          <a:lstStyle>
            <a:lvl1pPr>
              <a:defRPr/>
            </a:lvl1pPr>
          </a:lstStyle>
          <a:p>
            <a:r>
              <a:rPr lang="en-US"/>
              <a:t>Yeong Min Jang, Kookmin UniversityYeong Min Jang, Kookmin University</a:t>
            </a:r>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t>September 2009</a:t>
            </a:r>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t>September 2009</a:t>
            </a:r>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t>September 2009</a:t>
            </a:r>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4175"/>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t>September 2009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151568"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sz="1400" b="1" dirty="0" smtClean="0">
                <a:solidFill>
                  <a:schemeClr val="tx1"/>
                </a:solidFill>
              </a:rPr>
              <a:t>.</a:t>
            </a:r>
            <a:r>
              <a:rPr lang="en-US" altLang="ko-KR" sz="1400" b="1" dirty="0" smtClean="0">
                <a:solidFill>
                  <a:schemeClr val="tx1"/>
                </a:solidFill>
                <a:effectLst/>
              </a:rPr>
              <a:t> 15-11-0666-00-wng0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xfrm>
            <a:off x="685800" y="384175"/>
            <a:ext cx="1600200" cy="430887"/>
          </a:xfrm>
          <a:ln/>
        </p:spPr>
        <p:txBody>
          <a:bodyPr/>
          <a:lstStyle/>
          <a:p>
            <a:r>
              <a:rPr lang="en-US" dirty="0" smtClean="0"/>
              <a:t>July 2011</a:t>
            </a:r>
          </a:p>
          <a:p>
            <a:endParaRPr lang="en-US" dirty="0"/>
          </a:p>
        </p:txBody>
      </p:sp>
      <p:sp>
        <p:nvSpPr>
          <p:cNvPr id="7" name="Rectangle 6"/>
          <p:cNvSpPr>
            <a:spLocks noGrp="1" noChangeArrowheads="1"/>
          </p:cNvSpPr>
          <p:nvPr>
            <p:ph type="sldNum" sz="quarter" idx="12"/>
          </p:nvPr>
        </p:nvSpPr>
        <p:spPr>
          <a:ln/>
        </p:spPr>
        <p:txBody>
          <a:bodyPr/>
          <a:lstStyle/>
          <a:p>
            <a:pPr>
              <a:defRPr/>
            </a:pPr>
            <a:r>
              <a:rPr lang="en-US"/>
              <a:t>Slide </a:t>
            </a:r>
            <a:fld id="{168A0E28-C750-41B9-A69D-2C32EC8D3106}" type="slidenum">
              <a:rPr lang="en-US"/>
              <a:pPr>
                <a:defRPr/>
              </a:pPr>
              <a:t>1</a:t>
            </a:fld>
            <a:endParaRPr lang="en-US"/>
          </a:p>
        </p:txBody>
      </p:sp>
      <p:sp>
        <p:nvSpPr>
          <p:cNvPr id="5124"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911D9691-58C5-4164-BE99-69BB7BA310E3}" type="slidenum">
              <a:rPr lang="en-US"/>
              <a:pPr algn="ctr" eaLnBrk="0" hangingPunct="0"/>
              <a:t>1</a:t>
            </a:fld>
            <a:endParaRPr lang="en-US"/>
          </a:p>
        </p:txBody>
      </p:sp>
      <p:sp>
        <p:nvSpPr>
          <p:cNvPr id="27651" name="Rectangle 3"/>
          <p:cNvSpPr>
            <a:spLocks noChangeArrowheads="1"/>
          </p:cNvSpPr>
          <p:nvPr/>
        </p:nvSpPr>
        <p:spPr bwMode="auto">
          <a:xfrm>
            <a:off x="152400" y="609600"/>
            <a:ext cx="8763000" cy="5016758"/>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[Definition and Characteristics of </a:t>
            </a:r>
            <a:r>
              <a:rPr lang="en-US" altLang="ko-KR" sz="1600" dirty="0" smtClean="0">
                <a:solidFill>
                  <a:schemeClr val="tx2"/>
                </a:solidFill>
                <a:ea typeface="굴림" pitchFamily="50" charset="-127"/>
              </a:rPr>
              <a:t>LED-ID</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[21 Sept., 2011]</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err="1" smtClean="0"/>
              <a:t>Yeong</a:t>
            </a:r>
            <a:r>
              <a:rPr lang="en-US" altLang="ko-KR" sz="1600" dirty="0" smtClean="0"/>
              <a:t> </a:t>
            </a:r>
            <a:r>
              <a:rPr lang="en-US" altLang="ko-KR" sz="1600" dirty="0"/>
              <a:t>Min Jang</a:t>
            </a:r>
            <a:r>
              <a:rPr lang="en-US" altLang="ko-KR" sz="1600" dirty="0" smtClean="0"/>
              <a:t>, </a:t>
            </a:r>
            <a:r>
              <a:rPr lang="en-US" altLang="ko-KR" sz="1600" dirty="0" err="1" smtClean="0"/>
              <a:t>Kyesan</a:t>
            </a:r>
            <a:r>
              <a:rPr lang="en-US" altLang="ko-KR" sz="1600" dirty="0" smtClean="0"/>
              <a:t> Lee, </a:t>
            </a:r>
            <a:r>
              <a:rPr lang="en-US" altLang="ko-KR" sz="1600" dirty="0" err="1" smtClean="0"/>
              <a:t>Jinyoung</a:t>
            </a:r>
            <a:r>
              <a:rPr lang="en-US" altLang="ko-KR" sz="1600" dirty="0" smtClean="0"/>
              <a:t> Kim and </a:t>
            </a:r>
            <a:r>
              <a:rPr lang="en-US" altLang="ko-KR" sz="1600" dirty="0" err="1" smtClean="0"/>
              <a:t>Jaesang</a:t>
            </a:r>
            <a:r>
              <a:rPr lang="en-US" altLang="ko-KR" sz="1600" dirty="0" smtClean="0"/>
              <a:t> Cha]           </a:t>
            </a:r>
            <a:endParaRPr lang="en-US" altLang="ko-KR" sz="1600" dirty="0"/>
          </a:p>
          <a:p>
            <a:pPr marL="739775" indent="-739775" eaLnBrk="0" hangingPunct="0"/>
            <a:r>
              <a:rPr lang="en-US" altLang="ko-KR" sz="1600" dirty="0"/>
              <a:t>               [</a:t>
            </a:r>
            <a:r>
              <a:rPr lang="en-US" altLang="ko-KR" sz="1600" dirty="0" err="1"/>
              <a:t>Kookmin</a:t>
            </a:r>
            <a:r>
              <a:rPr lang="en-US" altLang="ko-KR" sz="1600" dirty="0"/>
              <a:t> University, </a:t>
            </a:r>
            <a:r>
              <a:rPr lang="en-US" altLang="ko-KR" sz="1600" dirty="0" err="1" smtClean="0"/>
              <a:t>Kyunghee</a:t>
            </a:r>
            <a:r>
              <a:rPr lang="en-US" altLang="ko-KR" sz="1600" dirty="0" smtClean="0"/>
              <a:t> University,</a:t>
            </a:r>
            <a:r>
              <a:rPr lang="en-US" altLang="ko-KR" sz="1600" dirty="0"/>
              <a:t> </a:t>
            </a:r>
            <a:r>
              <a:rPr lang="en-US" altLang="ko-KR" sz="1600" dirty="0" err="1"/>
              <a:t>Kwangwoon</a:t>
            </a:r>
            <a:r>
              <a:rPr lang="en-US" altLang="ko-KR" sz="1600" dirty="0"/>
              <a:t> </a:t>
            </a:r>
            <a:r>
              <a:rPr lang="en-US" altLang="ko-KR" sz="1600" dirty="0" smtClean="0"/>
              <a:t>University and  </a:t>
            </a:r>
            <a:r>
              <a:rPr lang="en-US" altLang="ko-KR" sz="1600" dirty="0"/>
              <a:t>Seoul National </a:t>
            </a:r>
            <a:r>
              <a:rPr lang="en-US" altLang="ko-KR" sz="1600" dirty="0" smtClean="0"/>
              <a:t>University </a:t>
            </a:r>
            <a:r>
              <a:rPr lang="en-US" altLang="ko-KR" sz="1600" dirty="0"/>
              <a:t>of Science and </a:t>
            </a:r>
            <a:r>
              <a:rPr lang="en-US" altLang="ko-KR" sz="1600" dirty="0" smtClean="0"/>
              <a:t>Technology]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ko-KR" sz="1600" dirty="0">
                <a:solidFill>
                  <a:schemeClr val="tx2"/>
                </a:solidFill>
              </a:rPr>
              <a:t>Definition and </a:t>
            </a:r>
            <a:r>
              <a:rPr lang="en-US" altLang="ko-KR" sz="1600" dirty="0" smtClean="0">
                <a:solidFill>
                  <a:schemeClr val="tx2"/>
                </a:solidFill>
              </a:rPr>
              <a:t>Characteristics </a:t>
            </a:r>
            <a:r>
              <a:rPr lang="en-US" altLang="ko-KR" sz="1600" dirty="0">
                <a:solidFill>
                  <a:schemeClr val="tx2"/>
                </a:solidFill>
              </a:rPr>
              <a:t>of </a:t>
            </a:r>
            <a:r>
              <a:rPr lang="en-US" altLang="ko-KR" sz="1600" dirty="0">
                <a:solidFill>
                  <a:schemeClr val="tx2"/>
                </a:solidFill>
                <a:ea typeface="굴림" pitchFamily="50" charset="-127"/>
              </a:rPr>
              <a:t>LED-ID</a:t>
            </a:r>
            <a:r>
              <a:rPr lang="en-US" sz="1600" dirty="0" smtClean="0">
                <a:solidFill>
                  <a:schemeClr val="tx2"/>
                </a:solidFill>
              </a:rPr>
              <a:t>]</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a:t>Contribution to IEEE </a:t>
            </a:r>
            <a:r>
              <a:rPr lang="en-US" sz="1600" dirty="0" smtClean="0"/>
              <a:t>802.15 WNG</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제목 3"/>
          <p:cNvSpPr>
            <a:spLocks noGrp="1"/>
          </p:cNvSpPr>
          <p:nvPr>
            <p:ph type="title"/>
          </p:nvPr>
        </p:nvSpPr>
        <p:spPr>
          <a:xfrm>
            <a:off x="457200" y="704850"/>
            <a:ext cx="8229600" cy="708025"/>
          </a:xfrm>
        </p:spPr>
        <p:txBody>
          <a:bodyPr/>
          <a:lstStyle/>
          <a:p>
            <a:pPr eaLnBrk="1" hangingPunct="1"/>
            <a:r>
              <a:rPr lang="en-US" altLang="ko-KR" dirty="0">
                <a:latin typeface="+mn-lt"/>
              </a:rPr>
              <a:t>Contents</a:t>
            </a:r>
            <a:endParaRPr lang="ko-KR" altLang="en-US" dirty="0">
              <a:latin typeface="+mn-lt"/>
            </a:endParaRPr>
          </a:p>
        </p:txBody>
      </p:sp>
      <p:sp>
        <p:nvSpPr>
          <p:cNvPr id="14339" name="내용 개체 틀 4"/>
          <p:cNvSpPr>
            <a:spLocks noGrp="1"/>
          </p:cNvSpPr>
          <p:nvPr>
            <p:ph idx="1"/>
          </p:nvPr>
        </p:nvSpPr>
        <p:spPr>
          <a:xfrm>
            <a:off x="900113" y="1916113"/>
            <a:ext cx="7786687" cy="4408487"/>
          </a:xfrm>
        </p:spPr>
        <p:txBody>
          <a:bodyPr/>
          <a:lstStyle/>
          <a:p>
            <a:pPr eaLnBrk="1" hangingPunct="1"/>
            <a:r>
              <a:rPr lang="en-US" altLang="ko-KR" sz="2500" dirty="0" smtClean="0">
                <a:latin typeface="+mn-lt"/>
              </a:rPr>
              <a:t>Characteristics of LED-ID</a:t>
            </a:r>
          </a:p>
          <a:p>
            <a:pPr eaLnBrk="1" hangingPunct="1"/>
            <a:endParaRPr lang="en-US" altLang="ko-KR" sz="2500" dirty="0">
              <a:latin typeface="+mn-lt"/>
            </a:endParaRPr>
          </a:p>
          <a:p>
            <a:pPr eaLnBrk="1" hangingPunct="1"/>
            <a:r>
              <a:rPr lang="en-US" altLang="ko-KR" sz="2500" dirty="0">
                <a:latin typeface="+mn-lt"/>
              </a:rPr>
              <a:t>Advantages of </a:t>
            </a:r>
            <a:r>
              <a:rPr lang="en-US" altLang="ko-KR" sz="2500" dirty="0" smtClean="0">
                <a:latin typeface="+mn-lt"/>
              </a:rPr>
              <a:t>LED-ID</a:t>
            </a:r>
          </a:p>
          <a:p>
            <a:pPr eaLnBrk="1" hangingPunct="1"/>
            <a:endParaRPr lang="en-US" altLang="ko-KR" sz="2500" dirty="0">
              <a:latin typeface="+mn-lt"/>
            </a:endParaRPr>
          </a:p>
          <a:p>
            <a:pPr eaLnBrk="1" hangingPunct="1"/>
            <a:r>
              <a:rPr lang="en-US" altLang="ko-KR" sz="2500" dirty="0" smtClean="0">
                <a:latin typeface="+mn-lt"/>
              </a:rPr>
              <a:t>Issues </a:t>
            </a:r>
            <a:r>
              <a:rPr lang="en-US" altLang="ko-KR" sz="2500" dirty="0">
                <a:latin typeface="+mn-lt"/>
              </a:rPr>
              <a:t>of </a:t>
            </a:r>
            <a:r>
              <a:rPr lang="en-US" altLang="ko-KR" sz="2500" dirty="0" smtClean="0">
                <a:latin typeface="+mn-lt"/>
              </a:rPr>
              <a:t>LED-ID</a:t>
            </a:r>
            <a:endParaRPr lang="en-US" altLang="ko-KR" sz="2500" dirty="0">
              <a:latin typeface="+mn-lt"/>
            </a:endParaRPr>
          </a:p>
          <a:p>
            <a:pPr eaLnBrk="1" hangingPunct="1"/>
            <a:endParaRPr lang="en-US" altLang="ko-KR" sz="2500" dirty="0" smtClean="0">
              <a:latin typeface="+mn-lt"/>
            </a:endParaRPr>
          </a:p>
          <a:p>
            <a:pPr eaLnBrk="1" hangingPunct="1"/>
            <a:r>
              <a:rPr lang="en-US" altLang="ko-KR" sz="2500" dirty="0" smtClean="0">
                <a:latin typeface="+mn-lt"/>
              </a:rPr>
              <a:t>Conclusion</a:t>
            </a:r>
            <a:endParaRPr lang="ko-KR" altLang="en-US" sz="2500" dirty="0" smtClean="0">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title"/>
          </p:nvPr>
        </p:nvSpPr>
        <p:spPr/>
        <p:txBody>
          <a:bodyPr>
            <a:normAutofit/>
          </a:bodyPr>
          <a:lstStyle/>
          <a:p>
            <a:pPr eaLnBrk="1" hangingPunct="1">
              <a:defRPr/>
            </a:pPr>
            <a:r>
              <a:rPr lang="en-US" altLang="ko-KR" dirty="0" smtClean="0">
                <a:latin typeface="+mn-lt"/>
              </a:rPr>
              <a:t>Characteristics of LED-ID</a:t>
            </a:r>
            <a:endParaRPr lang="ko-KR" altLang="en-US" dirty="0">
              <a:latin typeface="+mn-lt"/>
            </a:endParaRPr>
          </a:p>
        </p:txBody>
      </p:sp>
      <p:sp>
        <p:nvSpPr>
          <p:cNvPr id="16389"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0"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1"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2"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3" name="Rectangle 1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4" name="Rectangle 1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5" name="Rectangle 1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3" name="Rectangle 3"/>
          <p:cNvSpPr txBox="1">
            <a:spLocks noChangeArrowheads="1"/>
          </p:cNvSpPr>
          <p:nvPr/>
        </p:nvSpPr>
        <p:spPr bwMode="auto">
          <a:xfrm>
            <a:off x="533400" y="1676400"/>
            <a:ext cx="8305800" cy="2438400"/>
          </a:xfrm>
          <a:prstGeom prst="rect">
            <a:avLst/>
          </a:prstGeom>
          <a:noFill/>
          <a:ln w="9525">
            <a:noFill/>
            <a:miter lim="800000"/>
            <a:headEnd/>
            <a:tailEnd/>
          </a:ln>
        </p:spPr>
        <p:txBody>
          <a:bodyPr/>
          <a:lstStyle/>
          <a:p>
            <a:pPr marL="609600" indent="-609600">
              <a:lnSpc>
                <a:spcPct val="90000"/>
              </a:lnSpc>
              <a:spcBef>
                <a:spcPct val="20000"/>
              </a:spcBef>
              <a:buClr>
                <a:srgbClr val="0BD0D9"/>
              </a:buClr>
              <a:buSzPct val="95000"/>
              <a:buFont typeface="Wingdings" pitchFamily="2" charset="2"/>
              <a:buChar char="Ø"/>
              <a:defRPr/>
            </a:pPr>
            <a:r>
              <a:rPr lang="en-US" altLang="zh-CN" sz="2200" u="sng" dirty="0" smtClean="0">
                <a:latin typeface="+mn-lt"/>
              </a:rPr>
              <a:t>LED-ID</a:t>
            </a:r>
            <a:r>
              <a:rPr kumimoji="0" lang="en-US" altLang="zh-CN" sz="2200" u="sng" dirty="0" smtClean="0">
                <a:latin typeface="+mn-lt"/>
                <a:ea typeface="+mn-ea"/>
              </a:rPr>
              <a:t> system</a:t>
            </a:r>
          </a:p>
          <a:p>
            <a:pPr marL="609600" indent="-609600">
              <a:lnSpc>
                <a:spcPct val="90000"/>
              </a:lnSpc>
              <a:spcBef>
                <a:spcPct val="20000"/>
              </a:spcBef>
              <a:buClr>
                <a:srgbClr val="0BD0D9"/>
              </a:buClr>
              <a:buSzPct val="95000"/>
              <a:defRPr/>
            </a:pPr>
            <a:r>
              <a:rPr lang="en-US" altLang="zh-CN" sz="2400" i="1" dirty="0">
                <a:latin typeface="+mj-ea"/>
                <a:ea typeface="+mj-ea"/>
              </a:rPr>
              <a:t>	</a:t>
            </a:r>
            <a:r>
              <a:rPr lang="en-US" altLang="zh-CN" sz="2400" i="1" dirty="0" smtClean="0">
                <a:latin typeface="+mj-ea"/>
                <a:ea typeface="+mj-ea"/>
              </a:rPr>
              <a:t>-</a:t>
            </a:r>
            <a:r>
              <a:rPr lang="en-US" altLang="zh-CN" sz="2000" dirty="0" smtClean="0">
                <a:latin typeface="+mn-lt"/>
              </a:rPr>
              <a:t>  </a:t>
            </a:r>
            <a:r>
              <a:rPr lang="en-US" altLang="zh-CN" sz="2000" dirty="0">
                <a:latin typeface="+mn-lt"/>
              </a:rPr>
              <a:t>A</a:t>
            </a:r>
            <a:r>
              <a:rPr lang="en-US" altLang="zh-CN" sz="2000" dirty="0" smtClean="0">
                <a:latin typeface="+mn-lt"/>
              </a:rPr>
              <a:t>llocate </a:t>
            </a:r>
            <a:r>
              <a:rPr lang="en-US" altLang="zh-CN" sz="2000" dirty="0">
                <a:latin typeface="+mn-lt"/>
              </a:rPr>
              <a:t>the ID to each illumination </a:t>
            </a:r>
            <a:r>
              <a:rPr lang="en-US" altLang="zh-CN" sz="2000" dirty="0" smtClean="0">
                <a:latin typeface="+mn-lt"/>
              </a:rPr>
              <a:t>source(LED-ID Tag</a:t>
            </a:r>
            <a:r>
              <a:rPr lang="en-US" altLang="zh-CN" sz="2000" dirty="0">
                <a:latin typeface="+mn-lt"/>
              </a:rPr>
              <a:t>).</a:t>
            </a: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  </a:t>
            </a:r>
            <a:r>
              <a:rPr lang="en-US" altLang="zh-CN" sz="2000" dirty="0">
                <a:latin typeface="+mn-lt"/>
              </a:rPr>
              <a:t>T</a:t>
            </a:r>
            <a:r>
              <a:rPr lang="en-US" altLang="zh-CN" sz="2000" dirty="0" smtClean="0">
                <a:latin typeface="+mn-lt"/>
              </a:rPr>
              <a:t>ransmit </a:t>
            </a:r>
            <a:r>
              <a:rPr lang="en-US" altLang="zh-CN" sz="2000" dirty="0">
                <a:latin typeface="+mn-lt"/>
              </a:rPr>
              <a:t>the </a:t>
            </a:r>
            <a:r>
              <a:rPr lang="en-US" altLang="zh-CN" sz="2000" dirty="0" smtClean="0">
                <a:latin typeface="+mn-lt"/>
              </a:rPr>
              <a:t>information from LED-ID Tag </a:t>
            </a:r>
            <a:r>
              <a:rPr lang="en-US" altLang="zh-CN" sz="2000" dirty="0">
                <a:latin typeface="+mn-lt"/>
              </a:rPr>
              <a:t>to </a:t>
            </a:r>
            <a:r>
              <a:rPr lang="en-US" altLang="zh-CN" sz="2000" dirty="0" smtClean="0">
                <a:latin typeface="+mn-lt"/>
              </a:rPr>
              <a:t>Reader </a:t>
            </a: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           by </a:t>
            </a:r>
            <a:r>
              <a:rPr lang="en-US" altLang="zh-CN" sz="2000" dirty="0">
                <a:latin typeface="+mn-lt"/>
              </a:rPr>
              <a:t>using the LED light.</a:t>
            </a: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  </a:t>
            </a:r>
            <a:r>
              <a:rPr lang="en-US" altLang="zh-CN" sz="2000" dirty="0">
                <a:latin typeface="+mn-lt"/>
              </a:rPr>
              <a:t>S</a:t>
            </a:r>
            <a:r>
              <a:rPr lang="en-US" altLang="zh-CN" sz="2000" dirty="0" smtClean="0">
                <a:latin typeface="+mn-lt"/>
              </a:rPr>
              <a:t>upport </a:t>
            </a:r>
            <a:r>
              <a:rPr lang="en-US" altLang="zh-CN" sz="2000" dirty="0">
                <a:latin typeface="+mn-lt"/>
              </a:rPr>
              <a:t>the </a:t>
            </a:r>
            <a:r>
              <a:rPr lang="en-US" altLang="zh-CN" sz="2000" dirty="0" smtClean="0">
                <a:latin typeface="+mn-lt"/>
              </a:rPr>
              <a:t>various multimedia applications with high </a:t>
            </a:r>
            <a:r>
              <a:rPr lang="en-US" altLang="zh-CN" sz="2000" dirty="0" err="1" smtClean="0">
                <a:latin typeface="+mn-lt"/>
              </a:rPr>
              <a:t>QoS</a:t>
            </a:r>
            <a:r>
              <a:rPr lang="en-US" altLang="zh-CN" sz="2000" dirty="0" smtClean="0">
                <a:latin typeface="+mn-lt"/>
              </a:rPr>
              <a:t>.</a:t>
            </a:r>
            <a:endParaRPr lang="en-US" altLang="zh-CN" sz="2000" dirty="0">
              <a:latin typeface="+mn-lt"/>
            </a:endParaRPr>
          </a:p>
          <a:p>
            <a:pPr marL="609600" indent="-609600">
              <a:lnSpc>
                <a:spcPct val="90000"/>
              </a:lnSpc>
              <a:spcBef>
                <a:spcPct val="20000"/>
              </a:spcBef>
              <a:buClr>
                <a:srgbClr val="0BD0D9"/>
              </a:buClr>
              <a:buSzPct val="95000"/>
              <a:defRPr/>
            </a:pPr>
            <a:endParaRPr kumimoji="0" lang="en-US" altLang="zh-CN" sz="2200" dirty="0">
              <a:latin typeface="+mn-lt"/>
              <a:ea typeface="+mn-ea"/>
            </a:endParaRPr>
          </a:p>
        </p:txBody>
      </p:sp>
      <p:pic>
        <p:nvPicPr>
          <p:cNvPr id="14" name="Picture 18"/>
          <p:cNvPicPr>
            <a:picLocks noChangeAspect="1" noChangeArrowheads="1"/>
          </p:cNvPicPr>
          <p:nvPr/>
        </p:nvPicPr>
        <p:blipFill>
          <a:blip r:embed="rId3" cstate="print"/>
          <a:srcRect/>
          <a:stretch>
            <a:fillRect/>
          </a:stretch>
        </p:blipFill>
        <p:spPr bwMode="auto">
          <a:xfrm>
            <a:off x="4503283" y="4114800"/>
            <a:ext cx="4371477" cy="2047875"/>
          </a:xfrm>
          <a:prstGeom prst="rect">
            <a:avLst/>
          </a:prstGeom>
          <a:noFill/>
          <a:ln w="9525">
            <a:noFill/>
            <a:miter lim="800000"/>
            <a:headEnd/>
            <a:tailEnd/>
          </a:ln>
        </p:spPr>
      </p:pic>
      <p:pic>
        <p:nvPicPr>
          <p:cNvPr id="15" name="Picture 6"/>
          <p:cNvPicPr/>
          <p:nvPr/>
        </p:nvPicPr>
        <p:blipFill>
          <a:blip r:embed="rId4" cstate="print"/>
          <a:srcRect/>
          <a:stretch>
            <a:fillRect/>
          </a:stretch>
        </p:blipFill>
        <p:spPr bwMode="auto">
          <a:xfrm>
            <a:off x="489585" y="4191000"/>
            <a:ext cx="38100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title"/>
          </p:nvPr>
        </p:nvSpPr>
        <p:spPr>
          <a:xfrm>
            <a:off x="540327" y="685800"/>
            <a:ext cx="8305800" cy="990600"/>
          </a:xfrm>
        </p:spPr>
        <p:txBody>
          <a:bodyPr>
            <a:normAutofit fontScale="90000"/>
          </a:bodyPr>
          <a:lstStyle/>
          <a:p>
            <a:pPr eaLnBrk="1" hangingPunct="1">
              <a:defRPr/>
            </a:pPr>
            <a:r>
              <a:rPr lang="en-US" altLang="ko-KR" dirty="0" smtClean="0">
                <a:latin typeface="+mn-lt"/>
              </a:rPr>
              <a:t>LED-ID </a:t>
            </a:r>
            <a:r>
              <a:rPr lang="en-US" altLang="ko-KR" dirty="0">
                <a:latin typeface="+mn-lt"/>
              </a:rPr>
              <a:t>vs. </a:t>
            </a:r>
            <a:r>
              <a:rPr lang="en-US" altLang="ko-KR" dirty="0" smtClean="0">
                <a:latin typeface="+mn-lt"/>
              </a:rPr>
              <a:t>802.15.7</a:t>
            </a:r>
            <a:r>
              <a:rPr lang="ko-KR" altLang="ko-KR" dirty="0">
                <a:latin typeface="+mn-lt"/>
              </a:rPr>
              <a:t/>
            </a:r>
            <a:br>
              <a:rPr lang="ko-KR" altLang="ko-KR" dirty="0">
                <a:latin typeface="+mn-lt"/>
              </a:rPr>
            </a:br>
            <a:endParaRPr lang="ko-KR" altLang="en-US" dirty="0">
              <a:latin typeface="+mn-lt"/>
            </a:endParaRPr>
          </a:p>
        </p:txBody>
      </p:sp>
      <p:sp>
        <p:nvSpPr>
          <p:cNvPr id="16389"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0"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1"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2"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3" name="Rectangle 1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4" name="Rectangle 1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5" name="Rectangle 1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3" name="Rectangle 3"/>
          <p:cNvSpPr txBox="1">
            <a:spLocks noChangeArrowheads="1"/>
          </p:cNvSpPr>
          <p:nvPr/>
        </p:nvSpPr>
        <p:spPr bwMode="auto">
          <a:xfrm>
            <a:off x="533400" y="1828800"/>
            <a:ext cx="8305800" cy="1905000"/>
          </a:xfrm>
          <a:prstGeom prst="rect">
            <a:avLst/>
          </a:prstGeom>
          <a:noFill/>
          <a:ln w="9525">
            <a:noFill/>
            <a:miter lim="800000"/>
            <a:headEnd/>
            <a:tailEnd/>
          </a:ln>
        </p:spPr>
        <p:txBody>
          <a:bodyPr/>
          <a:lstStyle/>
          <a:p>
            <a:pPr marL="609600" indent="-609600">
              <a:lnSpc>
                <a:spcPct val="90000"/>
              </a:lnSpc>
              <a:spcBef>
                <a:spcPct val="20000"/>
              </a:spcBef>
              <a:buClr>
                <a:srgbClr val="0BD0D9"/>
              </a:buClr>
              <a:buSzPct val="95000"/>
              <a:buFont typeface="Wingdings" pitchFamily="2" charset="2"/>
              <a:buChar char="Ø"/>
              <a:defRPr/>
            </a:pPr>
            <a:r>
              <a:rPr lang="en-US" altLang="ko-KR" sz="2400" dirty="0" smtClean="0">
                <a:latin typeface="+mn-lt"/>
              </a:rPr>
              <a:t>Data(application</a:t>
            </a:r>
            <a:r>
              <a:rPr lang="en-US" altLang="ko-KR" sz="2400" dirty="0">
                <a:latin typeface="+mn-lt"/>
              </a:rPr>
              <a:t>) types </a:t>
            </a:r>
            <a:endParaRPr lang="ko-KR" altLang="ko-KR" sz="2400" dirty="0">
              <a:latin typeface="+mn-lt"/>
            </a:endParaRPr>
          </a:p>
          <a:p>
            <a:pPr latinLnBrk="1"/>
            <a:r>
              <a:rPr lang="en-US" altLang="zh-CN" sz="2000" i="1" dirty="0">
                <a:latin typeface="+mn-lt"/>
                <a:ea typeface="+mj-ea"/>
              </a:rPr>
              <a:t> </a:t>
            </a:r>
            <a:r>
              <a:rPr lang="en-US" altLang="zh-CN" sz="2000" i="1" dirty="0" smtClean="0">
                <a:latin typeface="+mn-lt"/>
                <a:ea typeface="+mj-ea"/>
              </a:rPr>
              <a:t>       -</a:t>
            </a:r>
            <a:r>
              <a:rPr lang="en-US" altLang="zh-CN" sz="2000" dirty="0" smtClean="0">
                <a:latin typeface="+mn-lt"/>
              </a:rPr>
              <a:t> VLC(</a:t>
            </a:r>
            <a:r>
              <a:rPr lang="en-US" altLang="ko-KR" sz="2000" dirty="0" smtClean="0">
                <a:latin typeface="+mn-lt"/>
              </a:rPr>
              <a:t>802.15.7): </a:t>
            </a:r>
            <a:r>
              <a:rPr lang="en-US" altLang="ko-KR" sz="2000" dirty="0">
                <a:latin typeface="+mn-lt"/>
              </a:rPr>
              <a:t>mainly deal with </a:t>
            </a:r>
            <a:r>
              <a:rPr lang="en-US" altLang="ko-KR" sz="2000" dirty="0" smtClean="0">
                <a:latin typeface="+mn-lt"/>
              </a:rPr>
              <a:t>real </a:t>
            </a:r>
            <a:r>
              <a:rPr lang="en-US" altLang="ko-KR" sz="2000" dirty="0">
                <a:latin typeface="+mn-lt"/>
              </a:rPr>
              <a:t>time interactive </a:t>
            </a:r>
            <a:r>
              <a:rPr lang="en-US" altLang="ko-KR" sz="2000" dirty="0" smtClean="0">
                <a:latin typeface="+mn-lt"/>
              </a:rPr>
              <a:t>data</a:t>
            </a:r>
          </a:p>
          <a:p>
            <a:pPr latinLnBrk="1"/>
            <a:r>
              <a:rPr lang="en-US" altLang="ko-KR" sz="2000" dirty="0">
                <a:latin typeface="+mn-lt"/>
              </a:rPr>
              <a:t> </a:t>
            </a:r>
            <a:r>
              <a:rPr lang="en-US" altLang="ko-KR" sz="2000" dirty="0" smtClean="0">
                <a:latin typeface="+mn-lt"/>
              </a:rPr>
              <a:t>       - LED-ID </a:t>
            </a:r>
            <a:r>
              <a:rPr lang="en-US" altLang="ko-KR" sz="2000" dirty="0">
                <a:latin typeface="+mn-lt"/>
              </a:rPr>
              <a:t>: mainly deal with stored tag </a:t>
            </a:r>
            <a:r>
              <a:rPr lang="en-US" altLang="ko-KR" sz="2000" dirty="0" smtClean="0">
                <a:latin typeface="+mn-lt"/>
              </a:rPr>
              <a:t>data  such </a:t>
            </a:r>
            <a:r>
              <a:rPr lang="en-US" altLang="ko-KR" sz="2000" dirty="0">
                <a:latin typeface="+mn-lt"/>
              </a:rPr>
              <a:t>as advertisement, </a:t>
            </a:r>
            <a:r>
              <a:rPr lang="en-US" altLang="ko-KR" sz="2000" dirty="0" smtClean="0">
                <a:latin typeface="+mn-lt"/>
              </a:rPr>
              <a:t>         </a:t>
            </a:r>
          </a:p>
          <a:p>
            <a:pPr latinLnBrk="1"/>
            <a:r>
              <a:rPr lang="en-US" altLang="ko-KR" sz="2000" dirty="0">
                <a:latin typeface="+mn-lt"/>
              </a:rPr>
              <a:t> </a:t>
            </a:r>
            <a:r>
              <a:rPr lang="en-US" altLang="ko-KR" sz="2000" dirty="0" smtClean="0">
                <a:latin typeface="+mn-lt"/>
              </a:rPr>
              <a:t>                        merchandized </a:t>
            </a:r>
            <a:r>
              <a:rPr lang="en-US" altLang="ko-KR" sz="2000" dirty="0">
                <a:latin typeface="+mn-lt"/>
              </a:rPr>
              <a:t>data, </a:t>
            </a:r>
            <a:r>
              <a:rPr lang="en-US" altLang="ko-KR" sz="2000" dirty="0" smtClean="0">
                <a:latin typeface="+mn-lt"/>
              </a:rPr>
              <a:t>digital signage </a:t>
            </a:r>
            <a:r>
              <a:rPr lang="en-US" altLang="ko-KR" sz="2000" dirty="0">
                <a:latin typeface="+mn-lt"/>
              </a:rPr>
              <a:t>data etc.</a:t>
            </a:r>
            <a:endParaRPr lang="ko-KR" altLang="ko-KR" sz="2000" dirty="0">
              <a:latin typeface="+mn-lt"/>
            </a:endParaRPr>
          </a:p>
        </p:txBody>
      </p:sp>
      <p:sp>
        <p:nvSpPr>
          <p:cNvPr id="16" name="Rectangle 3"/>
          <p:cNvSpPr txBox="1">
            <a:spLocks noChangeArrowheads="1"/>
          </p:cNvSpPr>
          <p:nvPr/>
        </p:nvSpPr>
        <p:spPr bwMode="auto">
          <a:xfrm>
            <a:off x="552450" y="3505200"/>
            <a:ext cx="8686800" cy="1905000"/>
          </a:xfrm>
          <a:prstGeom prst="rect">
            <a:avLst/>
          </a:prstGeom>
          <a:noFill/>
          <a:ln w="9525">
            <a:noFill/>
            <a:miter lim="800000"/>
            <a:headEnd/>
            <a:tailEnd/>
          </a:ln>
        </p:spPr>
        <p:txBody>
          <a:bodyPr/>
          <a:lstStyle/>
          <a:p>
            <a:pPr marL="609600" indent="-609600">
              <a:lnSpc>
                <a:spcPct val="90000"/>
              </a:lnSpc>
              <a:spcBef>
                <a:spcPct val="20000"/>
              </a:spcBef>
              <a:buClr>
                <a:srgbClr val="0BD0D9"/>
              </a:buClr>
              <a:buSzPct val="95000"/>
              <a:buFont typeface="Wingdings" pitchFamily="2" charset="2"/>
              <a:buChar char="Ø"/>
              <a:defRPr/>
            </a:pPr>
            <a:r>
              <a:rPr lang="en-US" altLang="ko-KR" sz="2400" dirty="0" smtClean="0">
                <a:latin typeface="+mn-lt"/>
              </a:rPr>
              <a:t>Data </a:t>
            </a:r>
            <a:r>
              <a:rPr lang="en-US" altLang="ko-KR" sz="2400" dirty="0">
                <a:latin typeface="+mn-lt"/>
              </a:rPr>
              <a:t>rate &amp; Positioning</a:t>
            </a:r>
            <a:endParaRPr lang="ko-KR" altLang="ko-KR" sz="2400" dirty="0">
              <a:latin typeface="+mn-lt"/>
            </a:endParaRPr>
          </a:p>
          <a:p>
            <a:pPr latinLnBrk="1"/>
            <a:r>
              <a:rPr lang="en-US" altLang="zh-CN" sz="2400" i="1" dirty="0">
                <a:latin typeface="+mn-lt"/>
                <a:ea typeface="+mj-ea"/>
              </a:rPr>
              <a:t> </a:t>
            </a:r>
            <a:r>
              <a:rPr lang="en-US" altLang="zh-CN" sz="2400" i="1" dirty="0" smtClean="0">
                <a:latin typeface="+mn-lt"/>
                <a:ea typeface="+mj-ea"/>
              </a:rPr>
              <a:t>       -</a:t>
            </a:r>
            <a:r>
              <a:rPr lang="en-US" altLang="zh-CN" sz="2000" dirty="0" smtClean="0">
                <a:latin typeface="+mn-lt"/>
              </a:rPr>
              <a:t>  VLC (</a:t>
            </a:r>
            <a:r>
              <a:rPr lang="en-US" altLang="ko-KR" sz="2000" dirty="0" smtClean="0">
                <a:latin typeface="+mn-lt"/>
              </a:rPr>
              <a:t>802.15.7) </a:t>
            </a:r>
            <a:r>
              <a:rPr lang="en-US" altLang="ko-KR" sz="2000" dirty="0">
                <a:latin typeface="+mn-lt"/>
              </a:rPr>
              <a:t>: ~ 1 Mbps  </a:t>
            </a:r>
            <a:r>
              <a:rPr lang="en-US" altLang="ko-KR" sz="2000" dirty="0" smtClean="0">
                <a:latin typeface="+mn-lt"/>
              </a:rPr>
              <a:t>and  no </a:t>
            </a:r>
            <a:r>
              <a:rPr lang="en-US" altLang="ko-KR" sz="2000" dirty="0">
                <a:latin typeface="+mn-lt"/>
              </a:rPr>
              <a:t>L</a:t>
            </a:r>
            <a:r>
              <a:rPr lang="en-US" altLang="ko-KR" sz="2000" dirty="0" smtClean="0">
                <a:latin typeface="+mn-lt"/>
              </a:rPr>
              <a:t>ocation awareness algorithm</a:t>
            </a:r>
          </a:p>
          <a:p>
            <a:pPr latinLnBrk="1"/>
            <a:r>
              <a:rPr lang="en-US" altLang="ko-KR" sz="2000" dirty="0">
                <a:latin typeface="+mn-lt"/>
              </a:rPr>
              <a:t> </a:t>
            </a:r>
            <a:r>
              <a:rPr lang="en-US" altLang="ko-KR" sz="2000" dirty="0" smtClean="0">
                <a:latin typeface="+mn-lt"/>
              </a:rPr>
              <a:t>         -  LED-ID </a:t>
            </a:r>
            <a:r>
              <a:rPr lang="en-US" altLang="ko-KR" sz="2000" dirty="0">
                <a:latin typeface="+mn-lt"/>
              </a:rPr>
              <a:t>: ~ 100 Mbps </a:t>
            </a:r>
            <a:r>
              <a:rPr lang="en-US" altLang="ko-KR" sz="2000" dirty="0" smtClean="0">
                <a:latin typeface="+mn-lt"/>
              </a:rPr>
              <a:t> and location </a:t>
            </a:r>
            <a:r>
              <a:rPr lang="en-US" altLang="ko-KR" sz="2000" dirty="0">
                <a:latin typeface="+mn-lt"/>
              </a:rPr>
              <a:t>awareness algorithm</a:t>
            </a:r>
          </a:p>
          <a:p>
            <a:pPr latinLnBrk="1"/>
            <a:r>
              <a:rPr lang="en-US" altLang="ko-KR" sz="2000" dirty="0" smtClean="0">
                <a:latin typeface="+mn-lt"/>
              </a:rPr>
              <a:t> </a:t>
            </a:r>
          </a:p>
          <a:p>
            <a:pPr latinLnBrk="1"/>
            <a:endParaRPr lang="en-US" altLang="ko-KR" sz="2000" dirty="0" smtClean="0">
              <a:latin typeface="+mn-lt"/>
            </a:endParaRPr>
          </a:p>
          <a:p>
            <a:pPr latinLnBrk="1"/>
            <a:endParaRPr lang="en-US" altLang="ko-KR" sz="2000" dirty="0">
              <a:latin typeface="+mn-lt"/>
            </a:endParaRPr>
          </a:p>
          <a:p>
            <a:pPr latinLnBrk="1"/>
            <a:endParaRPr lang="ko-KR" altLang="ko-KR" sz="2000" dirty="0">
              <a:latin typeface="+mn-lt"/>
            </a:endParaRPr>
          </a:p>
        </p:txBody>
      </p:sp>
    </p:spTree>
    <p:extLst>
      <p:ext uri="{BB962C8B-B14F-4D97-AF65-F5344CB8AC3E}">
        <p14:creationId xmlns:p14="http://schemas.microsoft.com/office/powerpoint/2010/main" val="320631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title"/>
          </p:nvPr>
        </p:nvSpPr>
        <p:spPr>
          <a:xfrm>
            <a:off x="540327" y="762000"/>
            <a:ext cx="8305800" cy="1066800"/>
          </a:xfrm>
        </p:spPr>
        <p:txBody>
          <a:bodyPr>
            <a:normAutofit fontScale="90000"/>
          </a:bodyPr>
          <a:lstStyle/>
          <a:p>
            <a:pPr eaLnBrk="1" hangingPunct="1">
              <a:defRPr/>
            </a:pPr>
            <a:r>
              <a:rPr lang="en-US" altLang="ko-KR" dirty="0" smtClean="0">
                <a:latin typeface="+mn-lt"/>
              </a:rPr>
              <a:t>LED-ID </a:t>
            </a:r>
            <a:r>
              <a:rPr lang="en-US" altLang="ko-KR" dirty="0">
                <a:latin typeface="+mn-lt"/>
              </a:rPr>
              <a:t>vs. VLC(802.15.7</a:t>
            </a:r>
            <a:r>
              <a:rPr lang="en-US" altLang="ko-KR" dirty="0" smtClean="0">
                <a:latin typeface="+mn-lt"/>
              </a:rPr>
              <a:t>)</a:t>
            </a:r>
            <a:r>
              <a:rPr lang="ko-KR" altLang="ko-KR" dirty="0">
                <a:latin typeface="+mn-lt"/>
              </a:rPr>
              <a:t/>
            </a:r>
            <a:br>
              <a:rPr lang="ko-KR" altLang="ko-KR" dirty="0">
                <a:latin typeface="+mn-lt"/>
              </a:rPr>
            </a:br>
            <a:endParaRPr lang="ko-KR" altLang="en-US" dirty="0">
              <a:latin typeface="+mn-lt"/>
            </a:endParaRPr>
          </a:p>
        </p:txBody>
      </p:sp>
      <p:sp>
        <p:nvSpPr>
          <p:cNvPr id="16389"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0"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1"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2"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3" name="Rectangle 1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4" name="Rectangle 1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6395" name="Rectangle 1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13" name="Rectangle 3"/>
          <p:cNvSpPr txBox="1">
            <a:spLocks noChangeArrowheads="1"/>
          </p:cNvSpPr>
          <p:nvPr/>
        </p:nvSpPr>
        <p:spPr bwMode="auto">
          <a:xfrm>
            <a:off x="533400" y="1905000"/>
            <a:ext cx="8305800" cy="1905000"/>
          </a:xfrm>
          <a:prstGeom prst="rect">
            <a:avLst/>
          </a:prstGeom>
          <a:noFill/>
          <a:ln w="9525">
            <a:noFill/>
            <a:miter lim="800000"/>
            <a:headEnd/>
            <a:tailEnd/>
          </a:ln>
        </p:spPr>
        <p:txBody>
          <a:bodyPr/>
          <a:lstStyle/>
          <a:p>
            <a:pPr marL="609600" indent="-609600">
              <a:lnSpc>
                <a:spcPct val="90000"/>
              </a:lnSpc>
              <a:spcBef>
                <a:spcPct val="20000"/>
              </a:spcBef>
              <a:buClr>
                <a:srgbClr val="0BD0D9"/>
              </a:buClr>
              <a:buSzPct val="95000"/>
              <a:buFont typeface="Wingdings" pitchFamily="2" charset="2"/>
              <a:buChar char="Ø"/>
              <a:defRPr/>
            </a:pPr>
            <a:r>
              <a:rPr lang="en-US" altLang="ko-KR" sz="2400" dirty="0" smtClean="0">
                <a:latin typeface="+mn-lt"/>
              </a:rPr>
              <a:t>PHY/MAC</a:t>
            </a:r>
            <a:endParaRPr lang="ko-KR" altLang="ko-KR" sz="2400" dirty="0">
              <a:latin typeface="+mn-lt"/>
            </a:endParaRPr>
          </a:p>
          <a:p>
            <a:pPr latinLnBrk="1"/>
            <a:r>
              <a:rPr lang="en-US" altLang="zh-CN" sz="2000" i="1" dirty="0" smtClean="0">
                <a:latin typeface="+mn-lt"/>
                <a:ea typeface="+mj-ea"/>
              </a:rPr>
              <a:t>        -</a:t>
            </a:r>
            <a:r>
              <a:rPr lang="en-US" altLang="zh-CN" sz="2000" dirty="0" smtClean="0">
                <a:latin typeface="+mn-lt"/>
              </a:rPr>
              <a:t> </a:t>
            </a:r>
            <a:r>
              <a:rPr lang="en-US" altLang="ko-KR" sz="2000" dirty="0">
                <a:latin typeface="+mn-lt"/>
              </a:rPr>
              <a:t>VLC(802.15.7) : based on </a:t>
            </a:r>
            <a:r>
              <a:rPr lang="en-US" altLang="ko-KR" sz="2000" dirty="0" smtClean="0">
                <a:latin typeface="+mn-lt"/>
              </a:rPr>
              <a:t>draft 802.15.7</a:t>
            </a:r>
            <a:endParaRPr lang="ko-KR" altLang="ko-KR" sz="2000" dirty="0">
              <a:latin typeface="+mn-lt"/>
            </a:endParaRPr>
          </a:p>
          <a:p>
            <a:pPr latinLnBrk="1"/>
            <a:r>
              <a:rPr lang="en-US" altLang="ko-KR" sz="2000" dirty="0" smtClean="0">
                <a:latin typeface="+mn-lt"/>
              </a:rPr>
              <a:t>         - LED-ID </a:t>
            </a:r>
            <a:r>
              <a:rPr lang="en-US" altLang="ko-KR" sz="2000" dirty="0">
                <a:latin typeface="+mn-lt"/>
              </a:rPr>
              <a:t>:  Enhanced PHY/MAC </a:t>
            </a:r>
            <a:r>
              <a:rPr lang="en-US" altLang="ko-KR" sz="2000" dirty="0" smtClean="0">
                <a:latin typeface="+mn-lt"/>
              </a:rPr>
              <a:t>algorithm characterized </a:t>
            </a:r>
            <a:r>
              <a:rPr lang="en-US" altLang="ko-KR" sz="2000" dirty="0">
                <a:latin typeface="+mn-lt"/>
              </a:rPr>
              <a:t>by</a:t>
            </a:r>
            <a:endParaRPr lang="ko-KR" altLang="ko-KR" sz="2000" dirty="0">
              <a:latin typeface="+mn-lt"/>
            </a:endParaRPr>
          </a:p>
          <a:p>
            <a:pPr latinLnBrk="1"/>
            <a:r>
              <a:rPr lang="en-US" altLang="ko-KR" sz="2000" dirty="0" smtClean="0">
                <a:latin typeface="+mn-lt"/>
              </a:rPr>
              <a:t>                            high </a:t>
            </a:r>
            <a:r>
              <a:rPr lang="en-US" altLang="ko-KR" sz="2000" dirty="0">
                <a:latin typeface="+mn-lt"/>
              </a:rPr>
              <a:t>rate modulation methods with positioning method</a:t>
            </a:r>
            <a:endParaRPr lang="ko-KR" altLang="ko-KR" sz="2000" dirty="0">
              <a:latin typeface="+mn-lt"/>
            </a:endParaRPr>
          </a:p>
          <a:p>
            <a:pPr latinLnBrk="1"/>
            <a:r>
              <a:rPr lang="en-US" altLang="ko-KR" sz="2000" dirty="0" smtClean="0">
                <a:latin typeface="+mn-lt"/>
              </a:rPr>
              <a:t>                            Different </a:t>
            </a:r>
            <a:r>
              <a:rPr lang="en-US" altLang="ko-KR" sz="2000" dirty="0">
                <a:latin typeface="+mn-lt"/>
              </a:rPr>
              <a:t>access schemes and link switching etc.</a:t>
            </a:r>
            <a:endParaRPr lang="ko-KR" altLang="ko-KR" sz="2000" dirty="0">
              <a:latin typeface="+mn-lt"/>
            </a:endParaRPr>
          </a:p>
        </p:txBody>
      </p:sp>
      <p:sp>
        <p:nvSpPr>
          <p:cNvPr id="17" name="Rectangle 3"/>
          <p:cNvSpPr txBox="1">
            <a:spLocks noChangeArrowheads="1"/>
          </p:cNvSpPr>
          <p:nvPr/>
        </p:nvSpPr>
        <p:spPr bwMode="auto">
          <a:xfrm>
            <a:off x="438150" y="4038600"/>
            <a:ext cx="8305800" cy="1295400"/>
          </a:xfrm>
          <a:prstGeom prst="rect">
            <a:avLst/>
          </a:prstGeom>
          <a:noFill/>
          <a:ln w="9525">
            <a:noFill/>
            <a:miter lim="800000"/>
            <a:headEnd/>
            <a:tailEnd/>
          </a:ln>
        </p:spPr>
        <p:txBody>
          <a:bodyPr/>
          <a:lstStyle/>
          <a:p>
            <a:pPr marL="609600" indent="-609600">
              <a:lnSpc>
                <a:spcPct val="90000"/>
              </a:lnSpc>
              <a:spcBef>
                <a:spcPct val="20000"/>
              </a:spcBef>
              <a:buClr>
                <a:srgbClr val="0BD0D9"/>
              </a:buClr>
              <a:buSzPct val="95000"/>
              <a:buFont typeface="Wingdings" pitchFamily="2" charset="2"/>
              <a:buChar char="Ø"/>
              <a:defRPr/>
            </a:pPr>
            <a:r>
              <a:rPr lang="en-US" altLang="ko-KR" sz="2400" dirty="0" smtClean="0">
                <a:latin typeface="+mn-lt"/>
              </a:rPr>
              <a:t>Different infrastructure networks</a:t>
            </a:r>
          </a:p>
          <a:p>
            <a:pPr marL="609600" indent="-609600">
              <a:lnSpc>
                <a:spcPct val="90000"/>
              </a:lnSpc>
              <a:spcBef>
                <a:spcPct val="20000"/>
              </a:spcBef>
              <a:buClr>
                <a:srgbClr val="0BD0D9"/>
              </a:buClr>
              <a:buSzPct val="95000"/>
              <a:buFont typeface="Wingdings" pitchFamily="2" charset="2"/>
              <a:buChar char="Ø"/>
              <a:defRPr/>
            </a:pPr>
            <a:endParaRPr lang="en-US" altLang="ko-KR" sz="2400" dirty="0" smtClean="0">
              <a:latin typeface="+mn-lt"/>
            </a:endParaRPr>
          </a:p>
          <a:p>
            <a:pPr marL="609600" indent="-609600">
              <a:lnSpc>
                <a:spcPct val="90000"/>
              </a:lnSpc>
              <a:spcBef>
                <a:spcPct val="20000"/>
              </a:spcBef>
              <a:buClr>
                <a:srgbClr val="0BD0D9"/>
              </a:buClr>
              <a:buSzPct val="95000"/>
              <a:buFont typeface="Wingdings" pitchFamily="2" charset="2"/>
              <a:buChar char="Ø"/>
              <a:defRPr/>
            </a:pPr>
            <a:r>
              <a:rPr lang="en-US" altLang="ko-KR" sz="2400" dirty="0" smtClean="0">
                <a:latin typeface="+mn-lt"/>
              </a:rPr>
              <a:t>Etc</a:t>
            </a:r>
            <a:r>
              <a:rPr lang="en-US" altLang="ko-KR" sz="2400" dirty="0">
                <a:latin typeface="+mn-lt"/>
              </a:rPr>
              <a:t>.</a:t>
            </a:r>
            <a:endParaRPr lang="ko-KR" altLang="ko-KR" sz="2400" dirty="0">
              <a:latin typeface="+mn-lt"/>
            </a:endParaRPr>
          </a:p>
        </p:txBody>
      </p:sp>
    </p:spTree>
    <p:extLst>
      <p:ext uri="{BB962C8B-B14F-4D97-AF65-F5344CB8AC3E}">
        <p14:creationId xmlns:p14="http://schemas.microsoft.com/office/powerpoint/2010/main" val="915964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title"/>
          </p:nvPr>
        </p:nvSpPr>
        <p:spPr/>
        <p:txBody>
          <a:bodyPr>
            <a:normAutofit/>
          </a:bodyPr>
          <a:lstStyle/>
          <a:p>
            <a:pPr>
              <a:defRPr/>
            </a:pPr>
            <a:r>
              <a:rPr lang="en-US" altLang="ko-KR" dirty="0" smtClean="0">
                <a:latin typeface="+mn-lt"/>
              </a:rPr>
              <a:t>Advantages of LED-ID</a:t>
            </a:r>
            <a:endParaRPr lang="ko-KR" altLang="en-US" dirty="0">
              <a:latin typeface="+mn-lt"/>
            </a:endParaRPr>
          </a:p>
        </p:txBody>
      </p:sp>
      <p:sp>
        <p:nvSpPr>
          <p:cNvPr id="1536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ko-KR" altLang="en-US"/>
          </a:p>
        </p:txBody>
      </p:sp>
      <p:sp>
        <p:nvSpPr>
          <p:cNvPr id="7" name="Rectangle 3"/>
          <p:cNvSpPr txBox="1">
            <a:spLocks noChangeArrowheads="1"/>
          </p:cNvSpPr>
          <p:nvPr/>
        </p:nvSpPr>
        <p:spPr bwMode="auto">
          <a:xfrm>
            <a:off x="457200" y="1676400"/>
            <a:ext cx="8305800" cy="4419600"/>
          </a:xfrm>
          <a:prstGeom prst="rect">
            <a:avLst/>
          </a:prstGeom>
          <a:noFill/>
          <a:ln w="9525">
            <a:noFill/>
            <a:miter lim="800000"/>
            <a:headEnd/>
            <a:tailEnd/>
          </a:ln>
        </p:spPr>
        <p:txBody>
          <a:bodyPr/>
          <a:lstStyle/>
          <a:p>
            <a:pPr marL="609600" indent="-609600">
              <a:lnSpc>
                <a:spcPct val="90000"/>
              </a:lnSpc>
              <a:spcBef>
                <a:spcPct val="20000"/>
              </a:spcBef>
              <a:buClr>
                <a:srgbClr val="0BD0D9"/>
              </a:buClr>
              <a:buSzPct val="95000"/>
              <a:buFont typeface="Wingdings" pitchFamily="2" charset="2"/>
              <a:buChar char="Ø"/>
              <a:defRPr/>
            </a:pPr>
            <a:r>
              <a:rPr lang="en-US" altLang="zh-CN" sz="2200" u="sng" dirty="0">
                <a:latin typeface="+mn-lt"/>
              </a:rPr>
              <a:t>A</a:t>
            </a:r>
            <a:r>
              <a:rPr kumimoji="0" lang="en-US" altLang="zh-CN" sz="2200" u="sng" dirty="0" smtClean="0">
                <a:latin typeface="+mn-lt"/>
              </a:rPr>
              <a:t>dvantages</a:t>
            </a:r>
            <a:endParaRPr kumimoji="0" lang="en-US" altLang="zh-CN" sz="2200" u="sng" dirty="0">
              <a:latin typeface="+mn-lt"/>
            </a:endParaRPr>
          </a:p>
          <a:p>
            <a:pPr marL="609600" indent="-609600">
              <a:lnSpc>
                <a:spcPct val="90000"/>
              </a:lnSpc>
              <a:spcBef>
                <a:spcPct val="20000"/>
              </a:spcBef>
              <a:buClr>
                <a:srgbClr val="0BD0D9"/>
              </a:buClr>
              <a:buSzPct val="95000"/>
              <a:defRPr/>
            </a:pPr>
            <a:r>
              <a:rPr kumimoji="0" lang="en-US" altLang="zh-CN" sz="2000" dirty="0">
                <a:latin typeface="+mn-lt"/>
              </a:rPr>
              <a:t>	- Low </a:t>
            </a:r>
            <a:r>
              <a:rPr kumimoji="0" lang="en-US" altLang="zh-CN" sz="2000" dirty="0" smtClean="0">
                <a:latin typeface="+mn-lt"/>
              </a:rPr>
              <a:t>power </a:t>
            </a:r>
            <a:r>
              <a:rPr lang="en-US" altLang="zh-CN" sz="2000" dirty="0">
                <a:latin typeface="+mn-lt"/>
              </a:rPr>
              <a:t>c</a:t>
            </a:r>
            <a:r>
              <a:rPr kumimoji="0" lang="en-US" altLang="zh-CN" sz="2000" dirty="0" smtClean="0">
                <a:latin typeface="+mn-lt"/>
              </a:rPr>
              <a:t>onsumption</a:t>
            </a:r>
            <a:endParaRPr kumimoji="0" lang="en-US" altLang="zh-CN" sz="2000" dirty="0">
              <a:latin typeface="+mn-lt"/>
            </a:endParaRPr>
          </a:p>
          <a:p>
            <a:pPr marL="609600" indent="-609600">
              <a:lnSpc>
                <a:spcPct val="90000"/>
              </a:lnSpc>
              <a:spcBef>
                <a:spcPct val="20000"/>
              </a:spcBef>
              <a:buClr>
                <a:srgbClr val="0BD0D9"/>
              </a:buClr>
              <a:buSzPct val="95000"/>
              <a:defRPr/>
            </a:pPr>
            <a:r>
              <a:rPr kumimoji="0" lang="en-US" altLang="zh-CN" sz="2000" dirty="0">
                <a:latin typeface="+mn-lt"/>
              </a:rPr>
              <a:t>	- </a:t>
            </a:r>
            <a:r>
              <a:rPr kumimoji="0" lang="en-US" altLang="zh-CN" sz="2000" dirty="0" smtClean="0">
                <a:latin typeface="+mn-lt"/>
              </a:rPr>
              <a:t>Variable colors( combinations of RGB)</a:t>
            </a:r>
            <a:endParaRPr kumimoji="0" lang="en-US" altLang="zh-CN" sz="2000" dirty="0">
              <a:latin typeface="+mn-lt"/>
            </a:endParaRPr>
          </a:p>
          <a:p>
            <a:pPr marL="609600" indent="-609600">
              <a:lnSpc>
                <a:spcPct val="90000"/>
              </a:lnSpc>
              <a:spcBef>
                <a:spcPct val="20000"/>
              </a:spcBef>
              <a:buClr>
                <a:srgbClr val="0BD0D9"/>
              </a:buClr>
              <a:buSzPct val="95000"/>
              <a:defRPr/>
            </a:pPr>
            <a:r>
              <a:rPr kumimoji="0" lang="en-US" altLang="zh-CN" sz="2000" dirty="0">
                <a:latin typeface="+mn-lt"/>
                <a:ea typeface="Arial Unicode MS" pitchFamily="50" charset="-127"/>
                <a:cs typeface="Arial Unicode MS" pitchFamily="50" charset="-127"/>
              </a:rPr>
              <a:t>	- </a:t>
            </a:r>
            <a:r>
              <a:rPr kumimoji="0" lang="en-US" altLang="zh-CN" sz="2000" dirty="0" smtClean="0">
                <a:latin typeface="+mn-lt"/>
                <a:ea typeface="Arial Unicode MS" pitchFamily="50" charset="-127"/>
                <a:cs typeface="Arial Unicode MS" pitchFamily="50" charset="-127"/>
              </a:rPr>
              <a:t>Eco-friendly</a:t>
            </a:r>
          </a:p>
          <a:p>
            <a:pPr marL="609600" indent="-609600">
              <a:lnSpc>
                <a:spcPct val="90000"/>
              </a:lnSpc>
              <a:spcBef>
                <a:spcPct val="20000"/>
              </a:spcBef>
              <a:buClr>
                <a:srgbClr val="0BD0D9"/>
              </a:buClr>
              <a:buSzPct val="95000"/>
              <a:defRPr/>
            </a:pPr>
            <a:r>
              <a:rPr lang="en-US" altLang="zh-CN" sz="2000" dirty="0">
                <a:latin typeface="+mn-lt"/>
                <a:ea typeface="Arial Unicode MS" pitchFamily="50" charset="-127"/>
                <a:cs typeface="Arial Unicode MS" pitchFamily="50" charset="-127"/>
              </a:rPr>
              <a:t> </a:t>
            </a:r>
            <a:r>
              <a:rPr lang="en-US" altLang="zh-CN" sz="2000" dirty="0" smtClean="0">
                <a:latin typeface="+mn-lt"/>
                <a:ea typeface="Arial Unicode MS" pitchFamily="50" charset="-127"/>
                <a:cs typeface="Arial Unicode MS" pitchFamily="50" charset="-127"/>
              </a:rPr>
              <a:t>        - Eye </a:t>
            </a:r>
            <a:r>
              <a:rPr lang="en-US" altLang="zh-CN" sz="2000" dirty="0">
                <a:latin typeface="+mn-lt"/>
                <a:ea typeface="Arial Unicode MS" pitchFamily="50" charset="-127"/>
                <a:cs typeface="Arial Unicode MS" pitchFamily="50" charset="-127"/>
              </a:rPr>
              <a:t>s</a:t>
            </a:r>
            <a:r>
              <a:rPr lang="en-US" altLang="zh-CN" sz="2000" dirty="0" smtClean="0">
                <a:latin typeface="+mn-lt"/>
                <a:ea typeface="Arial Unicode MS" pitchFamily="50" charset="-127"/>
                <a:cs typeface="Arial Unicode MS" pitchFamily="50" charset="-127"/>
              </a:rPr>
              <a:t>afety</a:t>
            </a:r>
            <a:endParaRPr lang="en-US" altLang="zh-CN" sz="2000" dirty="0">
              <a:latin typeface="+mn-lt"/>
              <a:ea typeface="Arial Unicode MS" pitchFamily="50" charset="-127"/>
              <a:cs typeface="Arial Unicode MS" pitchFamily="50" charset="-127"/>
            </a:endParaRPr>
          </a:p>
          <a:p>
            <a:pPr marL="609600" indent="-609600">
              <a:lnSpc>
                <a:spcPct val="90000"/>
              </a:lnSpc>
              <a:spcBef>
                <a:spcPct val="20000"/>
              </a:spcBef>
              <a:buClr>
                <a:srgbClr val="0BD0D9"/>
              </a:buClr>
              <a:buSzPct val="95000"/>
              <a:buFont typeface="Wingdings" pitchFamily="2" charset="2"/>
              <a:buNone/>
              <a:defRPr/>
            </a:pPr>
            <a:r>
              <a:rPr lang="en-US" altLang="zh-CN" sz="2000" dirty="0">
                <a:latin typeface="+mn-lt"/>
                <a:ea typeface="Arial Unicode MS" pitchFamily="50" charset="-127"/>
                <a:cs typeface="Arial Unicode MS" pitchFamily="50" charset="-127"/>
              </a:rPr>
              <a:t>	- Non RF resource</a:t>
            </a:r>
          </a:p>
          <a:p>
            <a:pPr marL="609600" indent="-609600">
              <a:lnSpc>
                <a:spcPct val="90000"/>
              </a:lnSpc>
              <a:spcBef>
                <a:spcPct val="20000"/>
              </a:spcBef>
              <a:buClr>
                <a:srgbClr val="0BD0D9"/>
              </a:buClr>
              <a:buSzPct val="95000"/>
              <a:buFont typeface="Wingdings" pitchFamily="2" charset="2"/>
              <a:buNone/>
              <a:defRPr/>
            </a:pPr>
            <a:r>
              <a:rPr lang="en-US" altLang="ko-KR" sz="2000" dirty="0">
                <a:latin typeface="+mn-lt"/>
                <a:ea typeface="Arial Unicode MS" pitchFamily="50" charset="-127"/>
                <a:cs typeface="Arial Unicode MS" pitchFamily="50" charset="-127"/>
              </a:rPr>
              <a:t>	- High </a:t>
            </a:r>
            <a:r>
              <a:rPr lang="en-US" altLang="ko-KR" sz="2000" dirty="0" smtClean="0">
                <a:latin typeface="+mn-lt"/>
                <a:ea typeface="Arial Unicode MS" pitchFamily="50" charset="-127"/>
                <a:cs typeface="Arial Unicode MS" pitchFamily="50" charset="-127"/>
              </a:rPr>
              <a:t>spectral </a:t>
            </a:r>
            <a:r>
              <a:rPr lang="en-US" altLang="ko-KR" sz="2000" dirty="0">
                <a:latin typeface="+mn-lt"/>
                <a:ea typeface="Arial Unicode MS" pitchFamily="50" charset="-127"/>
                <a:cs typeface="Arial Unicode MS" pitchFamily="50" charset="-127"/>
              </a:rPr>
              <a:t>efficiency</a:t>
            </a:r>
          </a:p>
          <a:p>
            <a:pPr marL="609600" indent="-609600">
              <a:lnSpc>
                <a:spcPct val="90000"/>
              </a:lnSpc>
              <a:spcBef>
                <a:spcPct val="20000"/>
              </a:spcBef>
              <a:buClr>
                <a:srgbClr val="0BD0D9"/>
              </a:buClr>
              <a:buSzPct val="95000"/>
              <a:buFont typeface="Wingdings" pitchFamily="2" charset="2"/>
              <a:buNone/>
              <a:defRPr/>
            </a:pPr>
            <a:r>
              <a:rPr lang="en-US" altLang="ko-KR" sz="2000" dirty="0">
                <a:latin typeface="+mn-lt"/>
                <a:ea typeface="Arial Unicode MS" pitchFamily="50" charset="-127"/>
                <a:cs typeface="Arial Unicode MS" pitchFamily="50" charset="-127"/>
              </a:rPr>
              <a:t>	- High </a:t>
            </a:r>
            <a:r>
              <a:rPr lang="en-US" altLang="ko-KR" sz="2000" dirty="0" smtClean="0">
                <a:latin typeface="+mn-lt"/>
                <a:ea typeface="Arial Unicode MS" pitchFamily="50" charset="-127"/>
                <a:cs typeface="Arial Unicode MS" pitchFamily="50" charset="-127"/>
              </a:rPr>
              <a:t>compatibility </a:t>
            </a:r>
            <a:r>
              <a:rPr lang="en-US" altLang="ko-KR" sz="2000" dirty="0">
                <a:latin typeface="+mn-lt"/>
                <a:ea typeface="Arial Unicode MS" pitchFamily="50" charset="-127"/>
                <a:cs typeface="Arial Unicode MS" pitchFamily="50" charset="-127"/>
              </a:rPr>
              <a:t>of </a:t>
            </a:r>
            <a:r>
              <a:rPr lang="en-US" altLang="ko-KR" sz="2000" dirty="0" smtClean="0">
                <a:latin typeface="+mn-lt"/>
                <a:ea typeface="Arial Unicode MS" pitchFamily="50" charset="-127"/>
                <a:cs typeface="Arial Unicode MS" pitchFamily="50" charset="-127"/>
              </a:rPr>
              <a:t>lighting </a:t>
            </a:r>
            <a:r>
              <a:rPr lang="en-US" altLang="ko-KR" sz="2000" dirty="0">
                <a:latin typeface="+mn-lt"/>
                <a:ea typeface="Arial Unicode MS" pitchFamily="50" charset="-127"/>
                <a:cs typeface="Arial Unicode MS" pitchFamily="50" charset="-127"/>
              </a:rPr>
              <a:t>e</a:t>
            </a:r>
            <a:r>
              <a:rPr lang="en-US" altLang="ko-KR" sz="2000" dirty="0" smtClean="0">
                <a:latin typeface="+mn-lt"/>
                <a:ea typeface="Arial Unicode MS" pitchFamily="50" charset="-127"/>
                <a:cs typeface="Arial Unicode MS" pitchFamily="50" charset="-127"/>
              </a:rPr>
              <a:t>quipment</a:t>
            </a:r>
          </a:p>
          <a:p>
            <a:pPr marL="609600" indent="-609600">
              <a:lnSpc>
                <a:spcPct val="90000"/>
              </a:lnSpc>
              <a:spcBef>
                <a:spcPct val="20000"/>
              </a:spcBef>
              <a:buClr>
                <a:srgbClr val="0BD0D9"/>
              </a:buClr>
              <a:buSzPct val="95000"/>
              <a:buFont typeface="Wingdings" pitchFamily="2" charset="2"/>
              <a:buNone/>
              <a:defRPr/>
            </a:pPr>
            <a:endParaRPr kumimoji="0" lang="en-US" altLang="zh-CN" sz="2000" dirty="0">
              <a:latin typeface="+mn-lt"/>
              <a:ea typeface="Arial Unicode MS" pitchFamily="50" charset="-127"/>
              <a:cs typeface="Arial Unicode MS" pitchFamily="50" charset="-127"/>
            </a:endParaRPr>
          </a:p>
          <a:p>
            <a:pPr marL="609600" indent="-609600">
              <a:lnSpc>
                <a:spcPct val="90000"/>
              </a:lnSpc>
              <a:spcBef>
                <a:spcPct val="20000"/>
              </a:spcBef>
              <a:buClr>
                <a:srgbClr val="0BD0D9"/>
              </a:buClr>
              <a:buSzPct val="95000"/>
              <a:buFont typeface="Wingdings" pitchFamily="2" charset="2"/>
              <a:buNone/>
              <a:defRPr/>
            </a:pPr>
            <a:endParaRPr kumimoji="0" lang="en-US" altLang="zh-CN" sz="2000" dirty="0">
              <a:latin typeface="+mn-lt"/>
              <a:ea typeface="Arial Unicode MS" pitchFamily="50" charset="-127"/>
              <a:cs typeface="Arial Unicode MS" pitchFamily="50" charset="-127"/>
            </a:endParaRPr>
          </a:p>
          <a:p>
            <a:pPr marL="609600" indent="-609600">
              <a:lnSpc>
                <a:spcPct val="90000"/>
              </a:lnSpc>
              <a:spcBef>
                <a:spcPct val="20000"/>
              </a:spcBef>
              <a:buClr>
                <a:srgbClr val="0BD0D9"/>
              </a:buClr>
              <a:buSzPct val="95000"/>
              <a:defRPr/>
            </a:pPr>
            <a:endParaRPr kumimoji="0" lang="en-US" altLang="zh-CN" sz="2000" dirty="0">
              <a:latin typeface="+mn-lt"/>
            </a:endParaRPr>
          </a:p>
          <a:p>
            <a:pPr marL="609600" indent="-609600">
              <a:lnSpc>
                <a:spcPct val="90000"/>
              </a:lnSpc>
              <a:spcBef>
                <a:spcPct val="20000"/>
              </a:spcBef>
              <a:buClr>
                <a:srgbClr val="0BD0D9"/>
              </a:buClr>
              <a:buSzPct val="95000"/>
              <a:defRPr/>
            </a:pPr>
            <a:r>
              <a:rPr kumimoji="0" lang="en-US" altLang="zh-CN" sz="2000" dirty="0">
                <a:latin typeface="+mn-lt"/>
              </a:rPr>
              <a:t>	</a:t>
            </a:r>
          </a:p>
          <a:p>
            <a:pPr marL="609600" indent="-609600">
              <a:lnSpc>
                <a:spcPct val="90000"/>
              </a:lnSpc>
              <a:spcBef>
                <a:spcPct val="20000"/>
              </a:spcBef>
              <a:buClr>
                <a:srgbClr val="0BD0D9"/>
              </a:buClr>
              <a:buSzPct val="95000"/>
              <a:buFont typeface="Wingdings" pitchFamily="2" charset="2"/>
              <a:buNone/>
              <a:defRPr/>
            </a:pPr>
            <a:r>
              <a:rPr kumimoji="0" lang="en-US" altLang="zh-CN" sz="2000" dirty="0">
                <a:latin typeface="+mn-lt"/>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latin typeface="+mn-lt"/>
              </a:rPr>
              <a:t>Issues </a:t>
            </a:r>
            <a:r>
              <a:rPr lang="en-US" altLang="ko-KR" dirty="0">
                <a:latin typeface="+mn-lt"/>
              </a:rPr>
              <a:t>of LED-ID</a:t>
            </a:r>
            <a:endParaRPr lang="ko-KR" altLang="en-US" dirty="0">
              <a:latin typeface="+mn-lt"/>
            </a:endParaRPr>
          </a:p>
        </p:txBody>
      </p:sp>
      <p:sp>
        <p:nvSpPr>
          <p:cNvPr id="3" name="날짜 개체 틀 2"/>
          <p:cNvSpPr>
            <a:spLocks noGrp="1"/>
          </p:cNvSpPr>
          <p:nvPr>
            <p:ph type="dt" sz="half" idx="10"/>
          </p:nvPr>
        </p:nvSpPr>
        <p:spPr/>
        <p:txBody>
          <a:bodyPr/>
          <a:lstStyle/>
          <a:p>
            <a:r>
              <a:rPr lang="en-US" smtClean="0"/>
              <a:t>September 2009</a:t>
            </a:r>
            <a:endParaRPr lang="en-US"/>
          </a:p>
        </p:txBody>
      </p:sp>
      <p:sp>
        <p:nvSpPr>
          <p:cNvPr id="4" name="바닥글 개체 틀 3"/>
          <p:cNvSpPr>
            <a:spLocks noGrp="1"/>
          </p:cNvSpPr>
          <p:nvPr>
            <p:ph type="ftr" sz="quarter" idx="11"/>
          </p:nvPr>
        </p:nvSpPr>
        <p:spPr/>
        <p:txBody>
          <a:bodyPr/>
          <a:lstStyle/>
          <a:p>
            <a:r>
              <a:rPr lang="en-US" smtClean="0"/>
              <a:t>Yeong Min Jang, Kookmin University</a:t>
            </a:r>
            <a:endParaRPr lang="en-US"/>
          </a:p>
        </p:txBody>
      </p:sp>
      <p:sp>
        <p:nvSpPr>
          <p:cNvPr id="5" name="슬라이드 번호 개체 틀 4"/>
          <p:cNvSpPr>
            <a:spLocks noGrp="1"/>
          </p:cNvSpPr>
          <p:nvPr>
            <p:ph type="sldNum" sz="quarter" idx="12"/>
          </p:nvPr>
        </p:nvSpPr>
        <p:spPr/>
        <p:txBody>
          <a:bodyPr/>
          <a:lstStyle/>
          <a:p>
            <a:pPr>
              <a:defRPr/>
            </a:pPr>
            <a:r>
              <a:rPr lang="en-US" smtClean="0"/>
              <a:t>Slide </a:t>
            </a:r>
            <a:fld id="{088E86A2-24BB-437A-8099-76D2C87A4801}" type="slidenum">
              <a:rPr lang="en-US" smtClean="0"/>
              <a:pPr>
                <a:defRPr/>
              </a:pPr>
              <a:t>7</a:t>
            </a:fld>
            <a:endParaRPr lang="en-US"/>
          </a:p>
        </p:txBody>
      </p:sp>
      <p:sp>
        <p:nvSpPr>
          <p:cNvPr id="8" name="직사각형 7"/>
          <p:cNvSpPr/>
          <p:nvPr/>
        </p:nvSpPr>
        <p:spPr>
          <a:xfrm>
            <a:off x="457200" y="1828800"/>
            <a:ext cx="8229600" cy="4939814"/>
          </a:xfrm>
          <a:prstGeom prst="rect">
            <a:avLst/>
          </a:prstGeom>
        </p:spPr>
        <p:txBody>
          <a:bodyPr wrap="square">
            <a:spAutoFit/>
          </a:bodyPr>
          <a:lstStyle/>
          <a:p>
            <a:pPr marL="609600" indent="-609600">
              <a:lnSpc>
                <a:spcPct val="90000"/>
              </a:lnSpc>
              <a:spcBef>
                <a:spcPct val="20000"/>
              </a:spcBef>
              <a:buClr>
                <a:srgbClr val="0BD0D9"/>
              </a:buClr>
              <a:buSzPct val="95000"/>
              <a:buFont typeface="Wingdings" pitchFamily="2" charset="2"/>
              <a:buChar char="Ø"/>
              <a:defRPr/>
            </a:pPr>
            <a:r>
              <a:rPr lang="en-US" altLang="zh-CN" sz="2200" u="sng" dirty="0" smtClean="0">
                <a:latin typeface="+mn-lt"/>
              </a:rPr>
              <a:t>Issues </a:t>
            </a:r>
            <a:r>
              <a:rPr lang="en-US" altLang="zh-CN" sz="2200" u="sng" dirty="0">
                <a:latin typeface="+mn-lt"/>
              </a:rPr>
              <a:t>of LED-ID system</a:t>
            </a:r>
          </a:p>
          <a:p>
            <a:pPr marL="609600" indent="-609600">
              <a:lnSpc>
                <a:spcPct val="90000"/>
              </a:lnSpc>
              <a:spcBef>
                <a:spcPct val="20000"/>
              </a:spcBef>
              <a:buClr>
                <a:srgbClr val="0BD0D9"/>
              </a:buClr>
              <a:buSzPct val="95000"/>
              <a:defRPr/>
            </a:pPr>
            <a:endParaRPr lang="en-US" altLang="zh-CN" i="1" dirty="0" smtClean="0">
              <a:latin typeface="+mn-lt"/>
            </a:endParaRPr>
          </a:p>
          <a:p>
            <a:pPr marL="609600" indent="-609600">
              <a:lnSpc>
                <a:spcPct val="90000"/>
              </a:lnSpc>
              <a:spcBef>
                <a:spcPct val="20000"/>
              </a:spcBef>
              <a:buClr>
                <a:srgbClr val="0BD0D9"/>
              </a:buClr>
              <a:buSzPct val="95000"/>
              <a:defRPr/>
            </a:pPr>
            <a:r>
              <a:rPr lang="en-US" altLang="zh-CN" i="1" dirty="0">
                <a:latin typeface="+mn-lt"/>
              </a:rPr>
              <a:t>	</a:t>
            </a:r>
            <a:r>
              <a:rPr lang="en-US" altLang="zh-CN" sz="2000" dirty="0" smtClean="0">
                <a:latin typeface="+mn-lt"/>
              </a:rPr>
              <a:t>- Multiple </a:t>
            </a:r>
            <a:r>
              <a:rPr lang="en-US" altLang="zh-CN" sz="2000" dirty="0">
                <a:latin typeface="+mn-lt"/>
              </a:rPr>
              <a:t>a</a:t>
            </a:r>
            <a:r>
              <a:rPr lang="en-US" altLang="zh-CN" sz="2000" dirty="0" smtClean="0">
                <a:latin typeface="+mn-lt"/>
              </a:rPr>
              <a:t>ccess techniques  and Interference avoidance</a:t>
            </a:r>
            <a:r>
              <a:rPr lang="en-US" altLang="zh-CN" sz="2000" dirty="0">
                <a:latin typeface="+mn-lt"/>
              </a:rPr>
              <a:t>	</a:t>
            </a:r>
            <a:r>
              <a:rPr lang="en-US" altLang="zh-CN" sz="2000" dirty="0" smtClean="0">
                <a:latin typeface="+mn-lt"/>
              </a:rPr>
              <a:t>	user capacity, </a:t>
            </a:r>
            <a:r>
              <a:rPr lang="en-US" altLang="zh-CN" sz="2000" dirty="0">
                <a:latin typeface="+mn-lt"/>
              </a:rPr>
              <a:t>m</a:t>
            </a:r>
            <a:r>
              <a:rPr lang="en-US" altLang="zh-CN" sz="2000" dirty="0" smtClean="0">
                <a:latin typeface="+mn-lt"/>
              </a:rPr>
              <a:t>ulti tag interference, interference management,</a:t>
            </a:r>
          </a:p>
          <a:p>
            <a:pPr marL="609600" indent="-609600">
              <a:lnSpc>
                <a:spcPct val="90000"/>
              </a:lnSpc>
              <a:spcBef>
                <a:spcPct val="20000"/>
              </a:spcBef>
              <a:buClr>
                <a:srgbClr val="0BD0D9"/>
              </a:buClr>
              <a:buSzPct val="95000"/>
              <a:defRPr/>
            </a:pPr>
            <a:r>
              <a:rPr lang="en-US" altLang="zh-CN" sz="2000" dirty="0" smtClean="0">
                <a:latin typeface="+mn-lt"/>
              </a:rPr>
              <a:t>            FOV, </a:t>
            </a:r>
            <a:r>
              <a:rPr lang="en-US" altLang="zh-CN" sz="2000" dirty="0">
                <a:latin typeface="+mn-lt"/>
              </a:rPr>
              <a:t>collision avoidance,</a:t>
            </a:r>
            <a:r>
              <a:rPr lang="en-US" altLang="zh-CN" sz="2000" dirty="0" smtClean="0">
                <a:latin typeface="+mn-lt"/>
              </a:rPr>
              <a:t> etc.</a:t>
            </a:r>
          </a:p>
          <a:p>
            <a:pPr marL="609600" indent="-609600">
              <a:lnSpc>
                <a:spcPct val="90000"/>
              </a:lnSpc>
              <a:spcBef>
                <a:spcPct val="20000"/>
              </a:spcBef>
              <a:buClr>
                <a:srgbClr val="0BD0D9"/>
              </a:buClr>
              <a:buSzPct val="95000"/>
              <a:defRPr/>
            </a:pPr>
            <a:r>
              <a:rPr lang="en-US" altLang="zh-CN" sz="2000" dirty="0" smtClean="0">
                <a:latin typeface="+mn-lt"/>
              </a:rPr>
              <a:t>	- High </a:t>
            </a:r>
            <a:r>
              <a:rPr lang="en-US" altLang="zh-CN" sz="2000" dirty="0">
                <a:latin typeface="+mn-lt"/>
              </a:rPr>
              <a:t>d</a:t>
            </a:r>
            <a:r>
              <a:rPr lang="en-US" altLang="zh-CN" sz="2000" dirty="0" smtClean="0">
                <a:latin typeface="+mn-lt"/>
              </a:rPr>
              <a:t>ata transmission.</a:t>
            </a: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	coverage, </a:t>
            </a:r>
            <a:r>
              <a:rPr lang="en-US" altLang="zh-CN" sz="2000" dirty="0">
                <a:latin typeface="+mn-lt"/>
              </a:rPr>
              <a:t>d</a:t>
            </a:r>
            <a:r>
              <a:rPr lang="en-US" altLang="zh-CN" sz="2000" dirty="0" smtClean="0">
                <a:latin typeface="+mn-lt"/>
              </a:rPr>
              <a:t>ata rate, tag contents etc.</a:t>
            </a: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 Network </a:t>
            </a:r>
            <a:r>
              <a:rPr lang="en-US" altLang="zh-CN" sz="2000" dirty="0">
                <a:latin typeface="+mn-lt"/>
              </a:rPr>
              <a:t>i</a:t>
            </a:r>
            <a:r>
              <a:rPr lang="en-US" altLang="zh-CN" sz="2000" dirty="0" smtClean="0">
                <a:latin typeface="+mn-lt"/>
              </a:rPr>
              <a:t>nfrastructure</a:t>
            </a: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	PLC network, </a:t>
            </a:r>
            <a:r>
              <a:rPr lang="en-US" altLang="zh-CN" sz="2000" dirty="0">
                <a:latin typeface="+mn-lt"/>
              </a:rPr>
              <a:t>o</a:t>
            </a:r>
            <a:r>
              <a:rPr lang="en-US" altLang="zh-CN" sz="2000" dirty="0" smtClean="0">
                <a:latin typeface="+mn-lt"/>
              </a:rPr>
              <a:t>ptical network, wired &amp; wireless interworking etc.</a:t>
            </a: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 Security &amp; </a:t>
            </a:r>
            <a:r>
              <a:rPr lang="en-US" altLang="zh-CN" sz="2000" dirty="0" err="1" smtClean="0">
                <a:latin typeface="+mn-lt"/>
              </a:rPr>
              <a:t>QoS</a:t>
            </a:r>
            <a:endParaRPr lang="en-US" altLang="zh-CN" sz="2000" dirty="0">
              <a:latin typeface="+mn-lt"/>
            </a:endParaRP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	network security, reliability, cost, SLA etc.</a:t>
            </a:r>
          </a:p>
          <a:p>
            <a:pPr marL="609600" indent="-609600">
              <a:lnSpc>
                <a:spcPct val="90000"/>
              </a:lnSpc>
              <a:spcBef>
                <a:spcPct val="20000"/>
              </a:spcBef>
              <a:buClr>
                <a:srgbClr val="0BD0D9"/>
              </a:buClr>
              <a:buSzPct val="95000"/>
              <a:defRPr/>
            </a:pPr>
            <a:r>
              <a:rPr lang="en-US" altLang="zh-CN" sz="2000" dirty="0" smtClean="0">
                <a:latin typeface="+mn-lt"/>
              </a:rPr>
              <a:t>          - Positioning</a:t>
            </a:r>
            <a:endParaRPr lang="en-US" altLang="zh-CN" sz="2000" dirty="0">
              <a:latin typeface="+mn-lt"/>
            </a:endParaRPr>
          </a:p>
          <a:p>
            <a:pPr marL="609600" indent="-609600">
              <a:lnSpc>
                <a:spcPct val="90000"/>
              </a:lnSpc>
              <a:spcBef>
                <a:spcPct val="20000"/>
              </a:spcBef>
              <a:buClr>
                <a:srgbClr val="0BD0D9"/>
              </a:buClr>
              <a:buSzPct val="95000"/>
              <a:defRPr/>
            </a:pPr>
            <a:r>
              <a:rPr lang="en-US" altLang="zh-CN" sz="2000" dirty="0">
                <a:latin typeface="+mn-lt"/>
              </a:rPr>
              <a:t>		</a:t>
            </a:r>
            <a:r>
              <a:rPr lang="en-US" altLang="zh-CN" sz="2000" dirty="0" smtClean="0">
                <a:latin typeface="+mn-lt"/>
              </a:rPr>
              <a:t>high resolution (</a:t>
            </a:r>
            <a:r>
              <a:rPr lang="en-US" altLang="zh-CN" sz="2000" i="1" dirty="0" smtClean="0">
                <a:latin typeface="+mn-lt"/>
              </a:rPr>
              <a:t>cm</a:t>
            </a:r>
            <a:r>
              <a:rPr lang="en-US" altLang="zh-CN" sz="2000" dirty="0" smtClean="0">
                <a:latin typeface="+mn-lt"/>
              </a:rPr>
              <a:t> level) indoor positioning technique etc</a:t>
            </a:r>
            <a:r>
              <a:rPr lang="en-US" altLang="zh-CN" sz="2000" dirty="0">
                <a:latin typeface="+mn-lt"/>
              </a:rPr>
              <a:t>.</a:t>
            </a:r>
          </a:p>
          <a:p>
            <a:pPr marL="609600" indent="-609600">
              <a:lnSpc>
                <a:spcPct val="90000"/>
              </a:lnSpc>
              <a:spcBef>
                <a:spcPct val="20000"/>
              </a:spcBef>
              <a:buClr>
                <a:srgbClr val="0BD0D9"/>
              </a:buClr>
              <a:buSzPct val="95000"/>
              <a:defRPr/>
            </a:pPr>
            <a:endParaRPr lang="en-US" altLang="zh-CN" sz="2000" dirty="0" smtClean="0">
              <a:latin typeface="+mn-lt"/>
            </a:endParaRPr>
          </a:p>
          <a:p>
            <a:pPr marL="609600" indent="-609600">
              <a:lnSpc>
                <a:spcPct val="90000"/>
              </a:lnSpc>
              <a:spcBef>
                <a:spcPct val="20000"/>
              </a:spcBef>
              <a:buClr>
                <a:srgbClr val="0BD0D9"/>
              </a:buClr>
              <a:buSzPct val="95000"/>
              <a:defRPr/>
            </a:pPr>
            <a:endParaRPr lang="en-US" altLang="zh-CN" sz="2000" dirty="0" smtClean="0">
              <a:latin typeface="+mn-lt"/>
            </a:endParaRPr>
          </a:p>
        </p:txBody>
      </p:sp>
    </p:spTree>
    <p:extLst>
      <p:ext uri="{BB962C8B-B14F-4D97-AF65-F5344CB8AC3E}">
        <p14:creationId xmlns:p14="http://schemas.microsoft.com/office/powerpoint/2010/main" val="10089448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pPr eaLnBrk="1" hangingPunct="1">
              <a:defRPr/>
            </a:pPr>
            <a:r>
              <a:rPr lang="en-US" altLang="zh-CN" b="1" dirty="0" smtClean="0">
                <a:latin typeface="+mn-lt"/>
              </a:rPr>
              <a:t>Conclusion</a:t>
            </a:r>
            <a:endParaRPr lang="ko-KR" altLang="en-US" dirty="0">
              <a:latin typeface="+mn-lt"/>
            </a:endParaRPr>
          </a:p>
        </p:txBody>
      </p:sp>
      <p:sp>
        <p:nvSpPr>
          <p:cNvPr id="22531" name="Rectangle 7"/>
          <p:cNvSpPr>
            <a:spLocks noChangeArrowheads="1"/>
          </p:cNvSpPr>
          <p:nvPr/>
        </p:nvSpPr>
        <p:spPr bwMode="auto">
          <a:xfrm>
            <a:off x="457200" y="2133600"/>
            <a:ext cx="8305800" cy="2895600"/>
          </a:xfrm>
          <a:prstGeom prst="rect">
            <a:avLst/>
          </a:prstGeom>
          <a:noFill/>
          <a:ln w="9525">
            <a:noFill/>
            <a:miter lim="800000"/>
            <a:headEnd/>
            <a:tailEnd/>
          </a:ln>
        </p:spPr>
        <p:txBody>
          <a:bodyPr/>
          <a:lstStyle/>
          <a:p>
            <a:pPr marL="342900" indent="-342900">
              <a:lnSpc>
                <a:spcPct val="80000"/>
              </a:lnSpc>
              <a:spcBef>
                <a:spcPct val="20000"/>
              </a:spcBef>
              <a:buClr>
                <a:srgbClr val="00B0F0"/>
              </a:buClr>
              <a:buSzPct val="70000"/>
              <a:buFont typeface="Wingdings" pitchFamily="2" charset="2"/>
              <a:buChar char="Ø"/>
            </a:pPr>
            <a:r>
              <a:rPr lang="en-US" altLang="zh-CN" sz="2000" dirty="0" smtClean="0">
                <a:latin typeface="+mn-lt"/>
                <a:cs typeface="Times New Roman" pitchFamily="18" charset="0"/>
              </a:rPr>
              <a:t>Introduced the concepts and characterizations of LED-ID</a:t>
            </a:r>
          </a:p>
          <a:p>
            <a:pPr marL="342900" indent="-342900">
              <a:lnSpc>
                <a:spcPct val="80000"/>
              </a:lnSpc>
              <a:spcBef>
                <a:spcPct val="20000"/>
              </a:spcBef>
              <a:buClr>
                <a:srgbClr val="00B0F0"/>
              </a:buClr>
              <a:buSzPct val="70000"/>
              <a:buFont typeface="Wingdings" pitchFamily="2" charset="2"/>
              <a:buChar char="Ø"/>
            </a:pPr>
            <a:endParaRPr lang="en-US" altLang="zh-CN" sz="2000" dirty="0">
              <a:latin typeface="+mn-lt"/>
              <a:cs typeface="Times New Roman" pitchFamily="18" charset="0"/>
            </a:endParaRPr>
          </a:p>
          <a:p>
            <a:pPr marL="342900" indent="-342900">
              <a:lnSpc>
                <a:spcPct val="80000"/>
              </a:lnSpc>
              <a:spcBef>
                <a:spcPct val="20000"/>
              </a:spcBef>
              <a:buClr>
                <a:srgbClr val="00B0F0"/>
              </a:buClr>
              <a:buSzPct val="70000"/>
              <a:buFont typeface="Wingdings" pitchFamily="2" charset="2"/>
              <a:buChar char="Ø"/>
            </a:pPr>
            <a:r>
              <a:rPr lang="en-US" altLang="zh-CN" sz="2000" dirty="0" smtClean="0">
                <a:latin typeface="+mn-lt"/>
                <a:cs typeface="Times New Roman" pitchFamily="18" charset="0"/>
              </a:rPr>
              <a:t>Please send your comments about our contributions </a:t>
            </a:r>
            <a:r>
              <a:rPr lang="en-US" altLang="zh-CN" sz="2000" smtClean="0">
                <a:latin typeface="+mn-lt"/>
                <a:cs typeface="Times New Roman" pitchFamily="18" charset="0"/>
              </a:rPr>
              <a:t>for LED-ID</a:t>
            </a:r>
            <a:endParaRPr lang="en-US" altLang="zh-CN" sz="2000" dirty="0" smtClean="0">
              <a:latin typeface="+mn-lt"/>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3268</TotalTime>
  <Words>231</Words>
  <Application>Microsoft Office PowerPoint</Application>
  <PresentationFormat>On-screen Show (4:3)</PresentationFormat>
  <Paragraphs>94</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VLC_Composition_090917</vt:lpstr>
      <vt:lpstr>PowerPoint Presentation</vt:lpstr>
      <vt:lpstr>Contents</vt:lpstr>
      <vt:lpstr>Characteristics of LED-ID</vt:lpstr>
      <vt:lpstr>LED-ID vs. 802.15.7 </vt:lpstr>
      <vt:lpstr>LED-ID vs. VLC(802.15.7) </vt:lpstr>
      <vt:lpstr>Advantages of LED-ID</vt:lpstr>
      <vt:lpstr>Issues of LED-ID</vt:lpstr>
      <vt:lpstr>Conclusion</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166</cp:revision>
  <cp:lastPrinted>2011-09-19T05:53:06Z</cp:lastPrinted>
  <dcterms:created xsi:type="dcterms:W3CDTF">2009-09-18T11:31:33Z</dcterms:created>
  <dcterms:modified xsi:type="dcterms:W3CDTF">2011-09-21T01:42:21Z</dcterms:modified>
</cp:coreProperties>
</file>