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73" r:id="rId2"/>
    <p:sldId id="276" r:id="rId3"/>
    <p:sldId id="280" r:id="rId4"/>
    <p:sldId id="281" r:id="rId5"/>
    <p:sldId id="282" r:id="rId6"/>
    <p:sldId id="283"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6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E05BC1-7ECD-401E-BE9B-D697C0095FF3}" type="datetimeFigureOut">
              <a:rPr lang="en-US" smtClean="0"/>
              <a:t>9/20/2011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5D55B6-9424-49DD-A359-F0016B4C8F6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9/20/2011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444"/>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b="1" dirty="0" smtClean="0"/>
              <a:t>15-11-0652-02-004g</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20 </a:t>
            </a:r>
            <a:r>
              <a:rPr lang="en-US" altLang="ja-JP" sz="1400" b="1" dirty="0"/>
              <a:t>, 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smtClean="0"/>
              <a:t>Ruben Salazar &lt;L+G&gt;</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9/20/2011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9/20/2011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9/20/2011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9/20/2011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Excel_Worksheet3.xlsx"/><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Excel_Worksheet4.xlsx"/><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299912"/>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a:t>
            </a:r>
            <a:r>
              <a:rPr lang="en-US" altLang="ja-JP" sz="1600" dirty="0" smtClean="0">
                <a:latin typeface="Times New Roman" pitchFamily="18" charset="0"/>
              </a:rPr>
              <a:t>Sponsor Ballot]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[September 20,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smtClean="0">
                <a:solidFill>
                  <a:srgbClr val="000000"/>
                </a:solidFill>
                <a:latin typeface="Times New Roman" pitchFamily="18" charset="0"/>
                <a:ea typeface="ＭＳ Ｐゴシック" pitchFamily="34" charset="-128"/>
              </a:rPr>
              <a:t>[Ruben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dirty="0" smtClean="0">
                <a:solidFill>
                  <a:srgbClr val="000000"/>
                </a:solidFill>
                <a:latin typeface="Times New Roman" pitchFamily="18" charset="0"/>
                <a:ea typeface="ＭＳ Ｐゴシック" pitchFamily="34" charset="-128"/>
              </a:rPr>
              <a:t>[</a:t>
            </a:r>
            <a:r>
              <a:rPr lang="en-GB" sz="1600" dirty="0" err="1" smtClean="0">
                <a:solidFill>
                  <a:srgbClr val="000000"/>
                </a:solidFill>
                <a:latin typeface="Times New Roman" pitchFamily="18" charset="0"/>
                <a:ea typeface="ＭＳ Ｐゴシック" pitchFamily="34" charset="-128"/>
              </a:rPr>
              <a:t>Landys</a:t>
            </a:r>
            <a:r>
              <a:rPr lang="en-GB" sz="1600" dirty="0" smtClean="0">
                <a:solidFill>
                  <a:srgbClr val="000000"/>
                </a:solidFill>
                <a:latin typeface="Times New Roman" pitchFamily="18" charset="0"/>
                <a:ea typeface="ＭＳ Ｐゴシック" pitchFamily="34" charset="-128"/>
              </a:rPr>
              <a:t> +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[ruben.salazar@landisgyr.com]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describe the </a:t>
            </a:r>
            <a:r>
              <a:rPr lang="en-GB" sz="1600" dirty="0" smtClean="0">
                <a:solidFill>
                  <a:srgbClr val="000000"/>
                </a:solidFill>
                <a:latin typeface="Times New Roman" pitchFamily="18" charset="0"/>
                <a:ea typeface="ＭＳ Ｐゴシック" pitchFamily="34" charset="-128"/>
              </a:rPr>
              <a:t>use of SUN PHYs in the 780MHz band for China.]</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a:t>
            </a:r>
            <a:r>
              <a:rPr lang="en-GB" sz="1600" dirty="0" smtClean="0">
                <a:solidFill>
                  <a:srgbClr val="000000"/>
                </a:solidFill>
                <a:latin typeface="Times New Roman" pitchFamily="18" charset="0"/>
                <a:ea typeface="ＭＳ Ｐゴシック" pitchFamily="34" charset="-128"/>
              </a:rPr>
              <a:t>comment CID 238 of 15.4g 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regulations for 779-787 MHz band in China have been discussed extensively in 802.11ah (see 11-11-957r2), and it has been concluded that OFDM is allowed by regulations.  For this band in 802.15.4g the three PHYs should all be part of the amendment since they all have equal standing (permitted by regulations but not adopted by the Chinese standards body).</a:t>
            </a:r>
          </a:p>
          <a:p>
            <a:r>
              <a:rPr lang="en-US" sz="1800" dirty="0" smtClean="0"/>
              <a:t>Propose changed (by commenter)</a:t>
            </a:r>
          </a:p>
          <a:p>
            <a:pPr lvl="1"/>
            <a:r>
              <a:rPr lang="en-US" sz="1400" dirty="0" smtClean="0"/>
              <a:t>For the 779-787 MHz band include all three PHYs in the 802.15.4g amendment since they are allowed by Chinese regulations.</a:t>
            </a:r>
          </a:p>
          <a:p>
            <a:r>
              <a:rPr lang="en-US" sz="1800" dirty="0" smtClean="0"/>
              <a:t>Resolution:</a:t>
            </a:r>
          </a:p>
          <a:p>
            <a:pPr lvl="1"/>
            <a:r>
              <a:rPr lang="en-US" sz="1400" dirty="0" smtClean="0"/>
              <a:t>Revised.  As described in </a:t>
            </a:r>
            <a:r>
              <a:rPr lang="en-US" sz="1400" dirty="0" smtClean="0"/>
              <a:t>document </a:t>
            </a:r>
            <a:r>
              <a:rPr lang="en-US" sz="1400" smtClean="0"/>
              <a:t>15-07-0675-01-004c there </a:t>
            </a:r>
            <a:r>
              <a:rPr lang="en-US" sz="1400" dirty="0" smtClean="0"/>
              <a:t>is not a restriction on the type of modulation to be used in this band.  </a:t>
            </a:r>
          </a:p>
          <a:p>
            <a:pPr lvl="1"/>
            <a:r>
              <a:rPr lang="en-US" sz="1400" dirty="0" smtClean="0"/>
              <a:t>Resolution includes updating Table 66 to include all three PHY's in the 780MHz,  similar to 470MHz band , Table 68a, Table 116,  and section 16.2.4.1. See following slides for detail.</a:t>
            </a:r>
          </a:p>
        </p:txBody>
      </p:sp>
      <p:sp>
        <p:nvSpPr>
          <p:cNvPr id="4099" name="Title 2"/>
          <p:cNvSpPr>
            <a:spLocks noGrp="1"/>
          </p:cNvSpPr>
          <p:nvPr>
            <p:ph type="title"/>
          </p:nvPr>
        </p:nvSpPr>
        <p:spPr/>
        <p:txBody>
          <a:bodyPr/>
          <a:lstStyle/>
          <a:p>
            <a:r>
              <a:rPr lang="en-US" sz="2800" dirty="0" smtClean="0"/>
              <a:t>CID # 238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238 </a:t>
            </a:r>
          </a:p>
        </p:txBody>
      </p:sp>
      <p:graphicFrame>
        <p:nvGraphicFramePr>
          <p:cNvPr id="1026" name="Object 2"/>
          <p:cNvGraphicFramePr>
            <a:graphicFrameLocks noChangeAspect="1"/>
          </p:cNvGraphicFramePr>
          <p:nvPr/>
        </p:nvGraphicFramePr>
        <p:xfrm>
          <a:off x="1719263" y="2124075"/>
          <a:ext cx="5705475" cy="2609850"/>
        </p:xfrm>
        <a:graphic>
          <a:graphicData uri="http://schemas.openxmlformats.org/presentationml/2006/ole">
            <p:oleObj spid="_x0000_s1026" name="Worksheet" r:id="rId3" imgW="5705475" imgH="2609850" progId="Excel.Sheet.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238 </a:t>
            </a:r>
          </a:p>
        </p:txBody>
      </p:sp>
      <p:graphicFrame>
        <p:nvGraphicFramePr>
          <p:cNvPr id="2051" name="Object 3"/>
          <p:cNvGraphicFramePr>
            <a:graphicFrameLocks noChangeAspect="1"/>
          </p:cNvGraphicFramePr>
          <p:nvPr/>
        </p:nvGraphicFramePr>
        <p:xfrm>
          <a:off x="1619250" y="2424113"/>
          <a:ext cx="5905500" cy="2009775"/>
        </p:xfrm>
        <a:graphic>
          <a:graphicData uri="http://schemas.openxmlformats.org/presentationml/2006/ole">
            <p:oleObj spid="_x0000_s2051" name="Worksheet" r:id="rId3" imgW="5905500" imgH="2009775" progId="Excel.Sheet.12">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238 </a:t>
            </a:r>
          </a:p>
        </p:txBody>
      </p:sp>
      <p:graphicFrame>
        <p:nvGraphicFramePr>
          <p:cNvPr id="3075" name="Object 3"/>
          <p:cNvGraphicFramePr>
            <a:graphicFrameLocks noChangeAspect="1"/>
          </p:cNvGraphicFramePr>
          <p:nvPr/>
        </p:nvGraphicFramePr>
        <p:xfrm>
          <a:off x="1614488" y="1924050"/>
          <a:ext cx="5915025" cy="3009900"/>
        </p:xfrm>
        <a:graphic>
          <a:graphicData uri="http://schemas.openxmlformats.org/presentationml/2006/ole">
            <p:oleObj spid="_x0000_s3075" name="Worksheet" r:id="rId3" imgW="5915025" imgH="3009900" progId="Excel.Shee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238 </a:t>
            </a:r>
          </a:p>
        </p:txBody>
      </p:sp>
      <p:graphicFrame>
        <p:nvGraphicFramePr>
          <p:cNvPr id="4100" name="Object 4"/>
          <p:cNvGraphicFramePr>
            <a:graphicFrameLocks noChangeAspect="1"/>
          </p:cNvGraphicFramePr>
          <p:nvPr/>
        </p:nvGraphicFramePr>
        <p:xfrm>
          <a:off x="3595688" y="2524125"/>
          <a:ext cx="1952625" cy="1809750"/>
        </p:xfrm>
        <a:graphic>
          <a:graphicData uri="http://schemas.openxmlformats.org/presentationml/2006/ole">
            <p:oleObj spid="_x0000_s4100" name="Worksheet" r:id="rId3" imgW="1952625" imgH="1809750" progId="Excel.Shee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1421</TotalTime>
  <Words>223</Words>
  <Application>Microsoft Office PowerPoint</Application>
  <PresentationFormat>On-screen Show (4:3)</PresentationFormat>
  <Paragraphs>33</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Worksheet</vt:lpstr>
      <vt:lpstr>Slide 1</vt:lpstr>
      <vt:lpstr>CID # 238 </vt:lpstr>
      <vt:lpstr>CID # 238 </vt:lpstr>
      <vt:lpstr>CID # 238 </vt:lpstr>
      <vt:lpstr>CID # 238 </vt:lpstr>
      <vt:lpstr>CID # 238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rsalazar</cp:lastModifiedBy>
  <cp:revision>161</cp:revision>
  <dcterms:created xsi:type="dcterms:W3CDTF">2010-07-11T04:49:45Z</dcterms:created>
  <dcterms:modified xsi:type="dcterms:W3CDTF">2011-09-20T06:54:24Z</dcterms:modified>
</cp:coreProperties>
</file>