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3" r:id="rId2"/>
    <p:sldId id="276" r:id="rId3"/>
    <p:sldId id="280" r:id="rId4"/>
    <p:sldId id="279" r:id="rId5"/>
    <p:sldId id="278"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774" y="-78"/>
      </p:cViewPr>
      <p:guideLst>
        <p:guide orient="horz" pos="2160"/>
        <p:guide pos="2880"/>
      </p:guideLst>
    </p:cSldViewPr>
  </p:slideViewPr>
  <p:notesTextViewPr>
    <p:cViewPr>
      <p:scale>
        <a:sx n="100" d="100"/>
        <a:sy n="100" d="100"/>
      </p:scale>
      <p:origin x="0" y="0"/>
    </p:cViewPr>
  </p:notesTextViewPr>
  <p:notesViewPr>
    <p:cSldViewPr>
      <p:cViewPr varScale="1">
        <p:scale>
          <a:sx n="54" d="100"/>
          <a:sy n="54" d="100"/>
        </p:scale>
        <p:origin x="-253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SG"/>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E4B272B5-C4ED-48E7-AFD8-37CC65186132}" type="datetimeFigureOut">
              <a:rPr lang="en-SG"/>
              <a:pPr>
                <a:defRPr/>
              </a:pPr>
              <a:t>9/22/2011</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SG"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76CEB38-8588-4A9E-B9EA-58C106AED88C}" type="slidenum">
              <a:rPr lang="en-SG"/>
              <a:pPr>
                <a:defRPr/>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noFill/>
          <a:ln>
            <a:miter lim="800000"/>
            <a:headEnd/>
            <a:tailEnd/>
          </a:ln>
        </p:spPr>
        <p:txBody>
          <a:bodyPr/>
          <a:lstStyle/>
          <a:p>
            <a:r>
              <a:rPr lang="ja-JP" altLang="en-US" smtClean="0">
                <a:latin typeface="Times New Roman" pitchFamily="18" charset="0"/>
              </a:rPr>
              <a:t>doc.: IEEE 802.15-&lt;doc#&gt;</a:t>
            </a:r>
            <a:endParaRPr lang="en-US" altLang="ja-JP" smtClean="0">
              <a:latin typeface="Times New Roman" pitchFamily="18" charset="0"/>
            </a:endParaRPr>
          </a:p>
        </p:txBody>
      </p:sp>
      <p:sp>
        <p:nvSpPr>
          <p:cNvPr id="7171" name="Rectangle 3"/>
          <p:cNvSpPr>
            <a:spLocks noGrp="1" noChangeArrowheads="1"/>
          </p:cNvSpPr>
          <p:nvPr>
            <p:ph type="dt" sz="quarter" idx="1"/>
          </p:nvPr>
        </p:nvSpPr>
        <p:spPr bwMode="auto">
          <a:noFill/>
          <a:ln>
            <a:miter lim="800000"/>
            <a:headEnd/>
            <a:tailEnd/>
          </a:ln>
        </p:spPr>
        <p:txBody>
          <a:bodyPr/>
          <a:lstStyle/>
          <a:p>
            <a:r>
              <a:rPr lang="ja-JP" altLang="en-US" smtClean="0">
                <a:latin typeface="Times New Roman" pitchFamily="18" charset="0"/>
              </a:rPr>
              <a:t>&lt;month year&gt;</a:t>
            </a:r>
            <a:endParaRPr lang="en-US" altLang="ja-JP" smtClean="0">
              <a:latin typeface="Times New Roman" pitchFamily="18" charset="0"/>
            </a:endParaRPr>
          </a:p>
        </p:txBody>
      </p:sp>
      <p:sp>
        <p:nvSpPr>
          <p:cNvPr id="7172" name="Rectangle 6"/>
          <p:cNvSpPr>
            <a:spLocks noGrp="1" noChangeArrowheads="1"/>
          </p:cNvSpPr>
          <p:nvPr>
            <p:ph type="ftr" sz="quarter" idx="4"/>
          </p:nvPr>
        </p:nvSpPr>
        <p:spPr bwMode="auto">
          <a:noFill/>
          <a:ln>
            <a:miter lim="800000"/>
            <a:headEnd/>
            <a:tailEnd/>
          </a:ln>
        </p:spPr>
        <p:txBody>
          <a:bodyPr/>
          <a:lstStyle/>
          <a:p>
            <a:pPr lvl="4"/>
            <a:r>
              <a:rPr lang="ja-JP" altLang="en-US">
                <a:latin typeface="Times New Roman" pitchFamily="18" charset="0"/>
              </a:rPr>
              <a:t>&lt;author&gt;, &lt;company&gt;</a:t>
            </a:r>
            <a:endParaRPr lang="en-US" altLang="ja-JP">
              <a:latin typeface="Times New Roman" pitchFamily="18" charset="0"/>
            </a:endParaRPr>
          </a:p>
        </p:txBody>
      </p:sp>
      <p:sp>
        <p:nvSpPr>
          <p:cNvPr id="7173" name="Rectangle 7"/>
          <p:cNvSpPr>
            <a:spLocks noGrp="1" noChangeArrowheads="1"/>
          </p:cNvSpPr>
          <p:nvPr>
            <p:ph type="sldNum" sz="quarter" idx="5"/>
          </p:nvPr>
        </p:nvSpPr>
        <p:spPr bwMode="auto">
          <a:xfrm>
            <a:off x="2901950" y="8851900"/>
            <a:ext cx="792163" cy="173038"/>
          </a:xfrm>
          <a:noFill/>
          <a:ln>
            <a:miter lim="800000"/>
            <a:headEnd/>
            <a:tailEnd/>
          </a:ln>
        </p:spPr>
        <p:txBody>
          <a:bodyPr/>
          <a:lstStyle/>
          <a:p>
            <a:r>
              <a:rPr lang="en-US" altLang="ja-JP" smtClean="0">
                <a:latin typeface="Times New Roman" pitchFamily="18" charset="0"/>
              </a:rPr>
              <a:t>Page </a:t>
            </a:r>
            <a:fld id="{0A6EF566-FC09-47CB-8568-F37B2FC0303D}" type="slidenum">
              <a:rPr lang="en-US" altLang="ja-JP" smtClean="0">
                <a:latin typeface="Times New Roman" pitchFamily="18" charset="0"/>
              </a:rPr>
              <a:pPr/>
              <a:t>1</a:t>
            </a:fld>
            <a:endParaRPr lang="en-US" altLang="ja-JP" smtClean="0">
              <a:latin typeface="Times New Roman" pitchFamily="18" charset="0"/>
            </a:endParaRPr>
          </a:p>
        </p:txBody>
      </p:sp>
      <p:sp>
        <p:nvSpPr>
          <p:cNvPr id="71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75" name="Rectangle 3"/>
          <p:cNvSpPr>
            <a:spLocks noGrp="1" noChangeArrowheads="1"/>
          </p:cNvSpPr>
          <p:nvPr>
            <p:ph type="body" idx="1"/>
          </p:nvPr>
        </p:nvSpPr>
        <p:spPr bwMode="auto">
          <a:noFill/>
        </p:spPr>
        <p:txBody>
          <a:bodyPr/>
          <a:lstStyle/>
          <a:p>
            <a:pPr eaLnBrk="1" hangingPunct="1">
              <a:spcBef>
                <a:spcPct val="0"/>
              </a:spcBef>
            </a:pPr>
            <a:endParaRPr kumimoji="1"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fld id="{F6E496F8-07CD-4C31-B789-29C07A4C42F1}" type="datetimeFigureOut">
              <a:rPr lang="en-SG"/>
              <a:pPr>
                <a:defRPr/>
              </a:pPr>
              <a:t>9/22/2011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9457E45F-71E3-4F7C-8202-1CDF71D7558B}" type="slidenum">
              <a:rPr lang="en-SG"/>
              <a:pPr>
                <a:defRPr/>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4D39FFED-5A0A-4EE6-926B-C433197FDA0C}" type="datetimeFigureOut">
              <a:rPr lang="en-SG"/>
              <a:pPr>
                <a:defRPr/>
              </a:pPr>
              <a:t>9/22/2011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7F1EFAFB-157A-4313-A6A0-9F2C07D2AD7D}" type="slidenum">
              <a:rPr lang="en-SG"/>
              <a:pPr>
                <a:defRPr/>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CEDCE05-9A01-4E48-8FB5-A8835DEF9D99}" type="datetimeFigureOut">
              <a:rPr lang="en-SG"/>
              <a:pPr>
                <a:defRPr/>
              </a:pPr>
              <a:t>9/22/2011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1D52F828-022B-4460-8778-7C9CE1395710}" type="slidenum">
              <a:rPr lang="en-SG"/>
              <a:pPr>
                <a:defRPr/>
              </a:pPr>
              <a:t>‹#›</a:t>
            </a:fld>
            <a:endParaRPr lang="en-S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3294063" y="463550"/>
            <a:ext cx="5183187" cy="215900"/>
          </a:xfrm>
          <a:prstGeom prst="rect">
            <a:avLst/>
          </a:prstGeom>
          <a:noFill/>
          <a:ln w="9525">
            <a:noFill/>
            <a:miter lim="800000"/>
            <a:headEnd/>
            <a:tailEnd/>
          </a:ln>
          <a:effectLst/>
        </p:spPr>
        <p:txBody>
          <a:bodyPr lIns="0" tIns="0" rIns="0" bIns="0" anchor="b">
            <a:spAutoFit/>
          </a:bodyPr>
          <a:lstStyle/>
          <a:p>
            <a:pPr lvl="3" algn="r" eaLnBrk="0" fontAlgn="auto" hangingPunct="0">
              <a:spcBef>
                <a:spcPts val="0"/>
              </a:spcBef>
              <a:spcAft>
                <a:spcPts val="0"/>
              </a:spcAft>
              <a:defRPr/>
            </a:pPr>
            <a:r>
              <a:rPr lang="en-US" altLang="ja-JP" sz="1400" b="1" dirty="0"/>
              <a:t>doc.: </a:t>
            </a:r>
            <a:r>
              <a:rPr lang="en-US" sz="1400" dirty="0" smtClean="0"/>
              <a:t>15-11-651-02-004g</a:t>
            </a:r>
            <a:r>
              <a:rPr lang="en-US" altLang="ja-JP" sz="1400" dirty="0" smtClean="0"/>
              <a:t> </a:t>
            </a:r>
            <a:endParaRPr lang="en-US" altLang="ja-JP" sz="1400" dirty="0"/>
          </a:p>
        </p:txBody>
      </p:sp>
      <p:sp>
        <p:nvSpPr>
          <p:cNvPr id="5" name="Rectangle 9"/>
          <p:cNvSpPr>
            <a:spLocks noChangeArrowheads="1"/>
          </p:cNvSpPr>
          <p:nvPr userDrawn="1"/>
        </p:nvSpPr>
        <p:spPr bwMode="auto">
          <a:xfrm>
            <a:off x="673100" y="450850"/>
            <a:ext cx="2014538" cy="215900"/>
          </a:xfrm>
          <a:prstGeom prst="rect">
            <a:avLst/>
          </a:prstGeom>
          <a:noFill/>
          <a:ln w="9525">
            <a:noFill/>
            <a:miter lim="800000"/>
            <a:headEnd/>
            <a:tailEnd/>
          </a:ln>
          <a:effectLst/>
        </p:spPr>
        <p:txBody>
          <a:bodyPr lIns="0" tIns="0" rIns="0" bIns="0">
            <a:spAutoFit/>
          </a:bodyPr>
          <a:lstStyle/>
          <a:p>
            <a:pPr eaLnBrk="0" fontAlgn="auto" hangingPunct="0">
              <a:spcBef>
                <a:spcPts val="0"/>
              </a:spcBef>
              <a:spcAft>
                <a:spcPts val="0"/>
              </a:spcAft>
              <a:defRPr/>
            </a:pPr>
            <a:r>
              <a:rPr lang="en-US" altLang="ja-JP" sz="1400" b="1" dirty="0" smtClean="0">
                <a:cs typeface="+mn-cs"/>
              </a:rPr>
              <a:t>September </a:t>
            </a:r>
            <a:r>
              <a:rPr lang="en-US" altLang="ja-JP" sz="1400" b="1" dirty="0"/>
              <a:t>, 2011</a:t>
            </a:r>
          </a:p>
        </p:txBody>
      </p:sp>
      <p:sp>
        <p:nvSpPr>
          <p:cNvPr id="6" name="Rectangle 5"/>
          <p:cNvSpPr>
            <a:spLocks noChangeArrowheads="1"/>
          </p:cNvSpPr>
          <p:nvPr userDrawn="1"/>
        </p:nvSpPr>
        <p:spPr bwMode="auto">
          <a:xfrm>
            <a:off x="5076825" y="6526213"/>
            <a:ext cx="3709988" cy="184150"/>
          </a:xfrm>
          <a:prstGeom prst="rect">
            <a:avLst/>
          </a:prstGeom>
          <a:noFill/>
          <a:ln w="9525">
            <a:noFill/>
            <a:miter lim="800000"/>
            <a:headEnd/>
            <a:tailEnd/>
          </a:ln>
          <a:effectLst/>
        </p:spPr>
        <p:txBody>
          <a:bodyPr lIns="0" tIns="0" rIns="0" bIns="0">
            <a:spAutoFit/>
          </a:bodyPr>
          <a:lstStyle/>
          <a:p>
            <a:pPr algn="r" eaLnBrk="0" fontAlgn="auto" hangingPunct="0">
              <a:spcBef>
                <a:spcPts val="0"/>
              </a:spcBef>
              <a:spcAft>
                <a:spcPts val="0"/>
              </a:spcAft>
              <a:defRPr/>
            </a:pPr>
            <a:r>
              <a:rPr lang="en-US" altLang="ja-JP" sz="1200" b="1" dirty="0"/>
              <a:t>Daniel </a:t>
            </a:r>
            <a:r>
              <a:rPr lang="en-US" altLang="ja-JP" sz="1200" b="1" dirty="0" smtClean="0"/>
              <a:t>Popa, Ruben Salazar </a:t>
            </a:r>
            <a:r>
              <a:rPr lang="en-US" altLang="ja-JP" sz="1200" b="1" dirty="0"/>
              <a:t>&lt;</a:t>
            </a:r>
            <a:r>
              <a:rPr lang="en-US" altLang="ja-JP" sz="1200" b="1" dirty="0" err="1" smtClean="0"/>
              <a:t>Itron</a:t>
            </a:r>
            <a:r>
              <a:rPr lang="en-US" altLang="ja-JP" sz="1200" b="1" dirty="0" smtClean="0"/>
              <a:t>, L+G&gt;</a:t>
            </a:r>
            <a:endParaRPr lang="en-US" altLang="ja-JP" sz="1200" b="1" dirty="0"/>
          </a:p>
        </p:txBody>
      </p:sp>
      <p:sp>
        <p:nvSpPr>
          <p:cNvPr id="7" name="Line 8"/>
          <p:cNvSpPr>
            <a:spLocks noChangeShapeType="1"/>
          </p:cNvSpPr>
          <p:nvPr/>
        </p:nvSpPr>
        <p:spPr bwMode="auto">
          <a:xfrm>
            <a:off x="685800" y="692150"/>
            <a:ext cx="77724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11" name="Text Placeholder 10"/>
          <p:cNvSpPr>
            <a:spLocks noGrp="1"/>
          </p:cNvSpPr>
          <p:nvPr>
            <p:ph type="body" sz="quarter" idx="11"/>
          </p:nvPr>
        </p:nvSpPr>
        <p:spPr>
          <a:xfrm>
            <a:off x="781050" y="1800225"/>
            <a:ext cx="7600950" cy="46672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12" name="Title 11"/>
          <p:cNvSpPr>
            <a:spLocks noGrp="1"/>
          </p:cNvSpPr>
          <p:nvPr>
            <p:ph type="title"/>
          </p:nvPr>
        </p:nvSpPr>
        <p:spPr>
          <a:xfrm>
            <a:off x="685800" y="685800"/>
            <a:ext cx="7772400" cy="895350"/>
          </a:xfrm>
        </p:spPr>
        <p:txBody>
          <a:bodyPr/>
          <a:lstStyle/>
          <a:p>
            <a:r>
              <a:rPr lang="en-US" dirty="0" smtClean="0"/>
              <a:t>Click to edit Master title style</a:t>
            </a:r>
            <a:endParaRPr lang="en-SG" dirty="0"/>
          </a:p>
        </p:txBody>
      </p:sp>
      <p:sp>
        <p:nvSpPr>
          <p:cNvPr id="9" name="Rectangle 6"/>
          <p:cNvSpPr>
            <a:spLocks noGrp="1" noChangeArrowheads="1"/>
          </p:cNvSpPr>
          <p:nvPr>
            <p:ph type="sldNum" sz="quarter" idx="12"/>
          </p:nvPr>
        </p:nvSpPr>
        <p:spPr>
          <a:xfrm>
            <a:off x="4211638" y="6526213"/>
            <a:ext cx="782637" cy="215900"/>
          </a:xfrm>
        </p:spPr>
        <p:txBody>
          <a:bodyPr/>
          <a:lstStyle>
            <a:lvl1pPr>
              <a:defRPr/>
            </a:lvl1pPr>
          </a:lstStyle>
          <a:p>
            <a:pPr>
              <a:defRPr/>
            </a:pPr>
            <a:r>
              <a:rPr lang="en-US" altLang="ja-JP"/>
              <a:t>Slide </a:t>
            </a:r>
            <a:fld id="{330592BF-2534-4133-949D-550697C7A1D6}"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24A90CE-1477-4880-B0E7-70000D1C1564}" type="datetimeFigureOut">
              <a:rPr lang="en-SG"/>
              <a:pPr>
                <a:defRPr/>
              </a:pPr>
              <a:t>9/22/2011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A7E5716D-1757-45A9-826F-7293A2424309}"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65A5CE1-862D-473F-BD9F-FECE9A8FA3C6}" type="datetimeFigureOut">
              <a:rPr lang="en-SG"/>
              <a:pPr>
                <a:defRPr/>
              </a:pPr>
              <a:t>9/22/2011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8E6D7757-535B-4891-96FE-F1EAC3362F0F}" type="slidenum">
              <a:rPr lang="en-SG"/>
              <a:pPr>
                <a:defRPr/>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fld id="{4B00F2ED-80E0-4869-B65C-2E9AF05CAB93}" type="datetimeFigureOut">
              <a:rPr lang="en-SG"/>
              <a:pPr>
                <a:defRPr/>
              </a:pPr>
              <a:t>9/22/2011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FA49A4BE-E29C-425A-88C9-177A36386A68}" type="slidenum">
              <a:rPr lang="en-SG"/>
              <a:pPr>
                <a:defRPr/>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fld id="{4EE0BCE7-125D-4303-A7A2-74CFF7F81384}" type="datetimeFigureOut">
              <a:rPr lang="en-SG"/>
              <a:pPr>
                <a:defRPr/>
              </a:pPr>
              <a:t>9/22/2011</a:t>
            </a:fld>
            <a:endParaRPr lang="en-SG"/>
          </a:p>
        </p:txBody>
      </p:sp>
      <p:sp>
        <p:nvSpPr>
          <p:cNvPr id="8" name="Footer Placeholder 4"/>
          <p:cNvSpPr>
            <a:spLocks noGrp="1"/>
          </p:cNvSpPr>
          <p:nvPr>
            <p:ph type="ftr" sz="quarter" idx="11"/>
          </p:nvPr>
        </p:nvSpPr>
        <p:spPr/>
        <p:txBody>
          <a:bodyPr/>
          <a:lstStyle>
            <a:lvl1pPr>
              <a:defRPr/>
            </a:lvl1pPr>
          </a:lstStyle>
          <a:p>
            <a:pPr>
              <a:defRPr/>
            </a:pPr>
            <a:endParaRPr lang="en-SG"/>
          </a:p>
        </p:txBody>
      </p:sp>
      <p:sp>
        <p:nvSpPr>
          <p:cNvPr id="9" name="Slide Number Placeholder 5"/>
          <p:cNvSpPr>
            <a:spLocks noGrp="1"/>
          </p:cNvSpPr>
          <p:nvPr>
            <p:ph type="sldNum" sz="quarter" idx="12"/>
          </p:nvPr>
        </p:nvSpPr>
        <p:spPr/>
        <p:txBody>
          <a:bodyPr/>
          <a:lstStyle>
            <a:lvl1pPr>
              <a:defRPr/>
            </a:lvl1pPr>
          </a:lstStyle>
          <a:p>
            <a:pPr>
              <a:defRPr/>
            </a:pPr>
            <a:fld id="{B4F73D58-B540-47B9-A782-1F834C1EEE27}" type="slidenum">
              <a:rPr lang="en-SG"/>
              <a:pPr>
                <a:defRPr/>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fld id="{1D3B59ED-9265-4BD0-833B-FF97085C5906}" type="datetimeFigureOut">
              <a:rPr lang="en-SG"/>
              <a:pPr>
                <a:defRPr/>
              </a:pPr>
              <a:t>9/22/2011</a:t>
            </a:fld>
            <a:endParaRPr lang="en-SG"/>
          </a:p>
        </p:txBody>
      </p:sp>
      <p:sp>
        <p:nvSpPr>
          <p:cNvPr id="4" name="Footer Placeholder 4"/>
          <p:cNvSpPr>
            <a:spLocks noGrp="1"/>
          </p:cNvSpPr>
          <p:nvPr>
            <p:ph type="ftr" sz="quarter" idx="11"/>
          </p:nvPr>
        </p:nvSpPr>
        <p:spPr/>
        <p:txBody>
          <a:bodyPr/>
          <a:lstStyle>
            <a:lvl1pPr>
              <a:defRPr/>
            </a:lvl1pPr>
          </a:lstStyle>
          <a:p>
            <a:pPr>
              <a:defRPr/>
            </a:pPr>
            <a:endParaRPr lang="en-SG"/>
          </a:p>
        </p:txBody>
      </p:sp>
      <p:sp>
        <p:nvSpPr>
          <p:cNvPr id="5" name="Slide Number Placeholder 5"/>
          <p:cNvSpPr>
            <a:spLocks noGrp="1"/>
          </p:cNvSpPr>
          <p:nvPr>
            <p:ph type="sldNum" sz="quarter" idx="12"/>
          </p:nvPr>
        </p:nvSpPr>
        <p:spPr/>
        <p:txBody>
          <a:bodyPr/>
          <a:lstStyle>
            <a:lvl1pPr>
              <a:defRPr/>
            </a:lvl1pPr>
          </a:lstStyle>
          <a:p>
            <a:pPr>
              <a:defRPr/>
            </a:pPr>
            <a:fld id="{EB35A98B-2A5D-43D9-8764-87DB28274BEE}" type="slidenum">
              <a:rPr lang="en-SG"/>
              <a:pPr>
                <a:defRPr/>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171A69-0A9E-42FF-84E4-08F4C5B7CECF}" type="datetimeFigureOut">
              <a:rPr lang="en-SG"/>
              <a:pPr>
                <a:defRPr/>
              </a:pPr>
              <a:t>9/22/2011</a:t>
            </a:fld>
            <a:endParaRPr lang="en-SG"/>
          </a:p>
        </p:txBody>
      </p:sp>
      <p:sp>
        <p:nvSpPr>
          <p:cNvPr id="3" name="Footer Placeholder 4"/>
          <p:cNvSpPr>
            <a:spLocks noGrp="1"/>
          </p:cNvSpPr>
          <p:nvPr>
            <p:ph type="ftr" sz="quarter" idx="11"/>
          </p:nvPr>
        </p:nvSpPr>
        <p:spPr/>
        <p:txBody>
          <a:bodyPr/>
          <a:lstStyle>
            <a:lvl1pPr>
              <a:defRPr/>
            </a:lvl1pPr>
          </a:lstStyle>
          <a:p>
            <a:pPr>
              <a:defRPr/>
            </a:pPr>
            <a:endParaRPr lang="en-SG"/>
          </a:p>
        </p:txBody>
      </p:sp>
      <p:sp>
        <p:nvSpPr>
          <p:cNvPr id="4" name="Slide Number Placeholder 5"/>
          <p:cNvSpPr>
            <a:spLocks noGrp="1"/>
          </p:cNvSpPr>
          <p:nvPr>
            <p:ph type="sldNum" sz="quarter" idx="12"/>
          </p:nvPr>
        </p:nvSpPr>
        <p:spPr/>
        <p:txBody>
          <a:bodyPr/>
          <a:lstStyle>
            <a:lvl1pPr>
              <a:defRPr/>
            </a:lvl1pPr>
          </a:lstStyle>
          <a:p>
            <a:pPr>
              <a:defRPr/>
            </a:pPr>
            <a:fld id="{41E6310C-4A7E-4C13-A0BF-49BBFA1EDF9E}" type="slidenum">
              <a:rPr lang="en-SG"/>
              <a:pPr>
                <a:defRPr/>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F38D6D-5688-40A1-B66D-E0B8D2B38970}" type="datetimeFigureOut">
              <a:rPr lang="en-SG"/>
              <a:pPr>
                <a:defRPr/>
              </a:pPr>
              <a:t>9/22/2011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6D48C251-ACFB-47A2-B017-3B6C3D4EBDEA}" type="slidenum">
              <a:rPr lang="en-SG"/>
              <a:pPr>
                <a:defRPr/>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F10981-CA24-42C0-BDBB-963389B4D03A}" type="datetimeFigureOut">
              <a:rPr lang="en-SG"/>
              <a:pPr>
                <a:defRPr/>
              </a:pPr>
              <a:t>9/22/2011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E0D32ACA-0B52-4FC6-8EF4-A0D25621E781}" type="slidenum">
              <a:rPr lang="en-SG"/>
              <a:pPr>
                <a:defRPr/>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1067542D-29F4-43C9-AA04-77B80375A48D}" type="datetimeFigureOut">
              <a:rPr lang="en-SG"/>
              <a:pPr>
                <a:defRPr/>
              </a:pPr>
              <a:t>9/22/2011</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2EBF6270-ACF5-48CC-AF06-536E2DF045B3}"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bwMode="auto">
          <a:noFill/>
          <a:ln>
            <a:miter lim="800000"/>
            <a:headEnd/>
            <a:tailEnd/>
          </a:ln>
        </p:spPr>
        <p:txBody>
          <a:bodyPr/>
          <a:lstStyle/>
          <a:p>
            <a:r>
              <a:rPr lang="en-US" altLang="ja-JP" smtClean="0">
                <a:latin typeface="Times New Roman" pitchFamily="18" charset="0"/>
              </a:rPr>
              <a:t>Slide </a:t>
            </a:r>
            <a:fld id="{F936B8E5-A684-4A42-9C9D-7298E653F335}" type="slidenum">
              <a:rPr lang="en-US" altLang="ja-JP" smtClean="0">
                <a:latin typeface="Times New Roman" pitchFamily="18" charset="0"/>
              </a:rPr>
              <a:pPr/>
              <a:t>1</a:t>
            </a:fld>
            <a:endParaRPr lang="en-US" altLang="ja-JP" smtClean="0">
              <a:latin typeface="Times New Roman" pitchFamily="18" charset="0"/>
            </a:endParaRPr>
          </a:p>
        </p:txBody>
      </p:sp>
      <p:sp>
        <p:nvSpPr>
          <p:cNvPr id="27651" name="Rectangle 3"/>
          <p:cNvSpPr>
            <a:spLocks noChangeArrowheads="1"/>
          </p:cNvSpPr>
          <p:nvPr/>
        </p:nvSpPr>
        <p:spPr bwMode="auto">
          <a:xfrm>
            <a:off x="100013" y="950913"/>
            <a:ext cx="8964612" cy="5546725"/>
          </a:xfrm>
          <a:prstGeom prst="rect">
            <a:avLst/>
          </a:prstGeom>
          <a:noFill/>
          <a:ln w="12700">
            <a:noFill/>
            <a:miter lim="800000"/>
            <a:headEnd type="none" w="sm" len="sm"/>
            <a:tailEnd type="none" w="sm" len="sm"/>
          </a:ln>
          <a:effectLst/>
        </p:spPr>
        <p:txBody>
          <a:bodyPr>
            <a:spAutoFit/>
          </a:bodyPr>
          <a:lstStyle/>
          <a:p>
            <a:pPr algn="ctr" eaLnBrk="0" hangingPunct="0">
              <a:lnSpc>
                <a:spcPct val="120000"/>
              </a:lnSpc>
              <a:defRPr/>
            </a:pPr>
            <a:r>
              <a:rPr lang="en-US" altLang="ja-JP" b="1" u="sng" dirty="0">
                <a:effectLst>
                  <a:outerShdw blurRad="38100" dist="38100" dir="2700000" algn="tl">
                    <a:srgbClr val="C0C0C0"/>
                  </a:outerShdw>
                </a:effectLst>
              </a:rPr>
              <a:t>Project: IEEE P802.15 </a:t>
            </a:r>
            <a:r>
              <a:rPr lang="en-US" altLang="ja-JP" b="1" u="sng" dirty="0">
                <a:effectLst>
                  <a:outerShdw blurRad="38100" dist="38100" dir="2700000" algn="tl">
                    <a:srgbClr val="C0C0C0"/>
                  </a:outerShdw>
                </a:effectLst>
                <a:latin typeface="Times New Roman" pitchFamily="18" charset="0"/>
              </a:rPr>
              <a:t>Working Group for Wireless Personal Area Networks (WPANs)</a:t>
            </a:r>
            <a:endParaRPr lang="en-US" altLang="ja-JP" sz="1600" b="1" dirty="0">
              <a:latin typeface="Times New Roman" pitchFamily="18" charset="0"/>
            </a:endParaRPr>
          </a:p>
          <a:p>
            <a:pPr eaLnBrk="0" hangingPunct="0">
              <a:lnSpc>
                <a:spcPct val="120000"/>
              </a:lnSpc>
              <a:defRPr/>
            </a:pP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Submission Title:</a:t>
            </a:r>
            <a:r>
              <a:rPr lang="en-US" altLang="ja-JP" sz="1600" dirty="0">
                <a:latin typeface="Times New Roman" pitchFamily="18" charset="0"/>
              </a:rPr>
              <a:t> [Comment resolutions </a:t>
            </a:r>
            <a:r>
              <a:rPr lang="en-US" altLang="ja-JP" sz="1600" dirty="0" smtClean="0">
                <a:latin typeface="Times New Roman" pitchFamily="18" charset="0"/>
              </a:rPr>
              <a:t>for 4g sponsor ballot]</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Date Submitted:</a:t>
            </a:r>
            <a:r>
              <a:rPr lang="en-US" altLang="ja-JP" sz="1600" dirty="0">
                <a:latin typeface="Times New Roman" pitchFamily="18" charset="0"/>
              </a:rPr>
              <a:t> </a:t>
            </a:r>
            <a:r>
              <a:rPr lang="en-US" altLang="ja-JP" sz="1600" dirty="0" smtClean="0">
                <a:latin typeface="Times New Roman" pitchFamily="18" charset="0"/>
              </a:rPr>
              <a:t>[September, </a:t>
            </a:r>
            <a:r>
              <a:rPr lang="en-US" altLang="ja-JP" sz="1600" dirty="0">
                <a:latin typeface="Times New Roman" pitchFamily="18" charset="0"/>
              </a:rPr>
              <a:t>2011]	</a:t>
            </a:r>
          </a:p>
          <a:p>
            <a:pPr>
              <a:defRPr/>
            </a:pPr>
            <a:r>
              <a:rPr lang="en-US" altLang="ja-JP" sz="1600" b="1" dirty="0">
                <a:latin typeface="Times New Roman" pitchFamily="18" charset="0"/>
              </a:rPr>
              <a:t>Source:</a:t>
            </a:r>
            <a:r>
              <a:rPr lang="en-US" altLang="ja-JP" sz="1600" dirty="0">
                <a:latin typeface="Times New Roman" pitchFamily="18" charset="0"/>
              </a:rPr>
              <a:t> </a:t>
            </a:r>
            <a:r>
              <a:rPr lang="en-GB" sz="1600" dirty="0">
                <a:solidFill>
                  <a:srgbClr val="000000"/>
                </a:solidFill>
                <a:latin typeface="Times New Roman" pitchFamily="18" charset="0"/>
                <a:ea typeface="ＭＳ Ｐゴシック" pitchFamily="34" charset="-128"/>
              </a:rPr>
              <a:t>[Daniel Popa</a:t>
            </a:r>
            <a:r>
              <a:rPr lang="en-GB" sz="1600" dirty="0" smtClean="0">
                <a:solidFill>
                  <a:srgbClr val="000000"/>
                </a:solidFill>
                <a:latin typeface="Times New Roman" pitchFamily="18" charset="0"/>
                <a:ea typeface="ＭＳ Ｐゴシック" pitchFamily="34" charset="-128"/>
              </a:rPr>
              <a:t>, Ruben Salazar]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Company [</a:t>
            </a:r>
            <a:r>
              <a:rPr lang="en-GB" sz="1600" dirty="0" err="1">
                <a:solidFill>
                  <a:srgbClr val="000000"/>
                </a:solidFill>
                <a:latin typeface="Times New Roman" pitchFamily="18" charset="0"/>
                <a:ea typeface="ＭＳ Ｐゴシック" pitchFamily="34" charset="-128"/>
              </a:rPr>
              <a:t>Itron</a:t>
            </a:r>
            <a:r>
              <a:rPr lang="en-GB" sz="1600" dirty="0">
                <a:solidFill>
                  <a:srgbClr val="000000"/>
                </a:solidFill>
                <a:latin typeface="Times New Roman" pitchFamily="18" charset="0"/>
                <a:ea typeface="ＭＳ Ｐゴシック" pitchFamily="34" charset="-128"/>
              </a:rPr>
              <a:t>, Inc</a:t>
            </a:r>
            <a:r>
              <a:rPr lang="en-GB" sz="1600" dirty="0" smtClean="0">
                <a:solidFill>
                  <a:srgbClr val="000000"/>
                </a:solidFill>
                <a:latin typeface="Times New Roman" pitchFamily="18" charset="0"/>
                <a:ea typeface="ＭＳ Ｐゴシック" pitchFamily="34" charset="-128"/>
              </a:rPr>
              <a:t>., </a:t>
            </a:r>
            <a:r>
              <a:rPr lang="en-GB" sz="1600" dirty="0" err="1" smtClean="0">
                <a:solidFill>
                  <a:srgbClr val="000000"/>
                </a:solidFill>
                <a:latin typeface="Times New Roman" pitchFamily="18" charset="0"/>
                <a:ea typeface="ＭＳ Ｐゴシック" pitchFamily="34" charset="-128"/>
              </a:rPr>
              <a:t>Landys</a:t>
            </a:r>
            <a:r>
              <a:rPr lang="en-GB" sz="1600" dirty="0" smtClean="0">
                <a:solidFill>
                  <a:srgbClr val="000000"/>
                </a:solidFill>
                <a:latin typeface="Times New Roman" pitchFamily="18" charset="0"/>
                <a:ea typeface="ＭＳ Ｐゴシック" pitchFamily="34" charset="-128"/>
              </a:rPr>
              <a:t> + Gyr]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Address </a:t>
            </a:r>
            <a:r>
              <a:rPr lang="en-GB" sz="1600" dirty="0" smtClean="0">
                <a:solidFill>
                  <a:srgbClr val="000000"/>
                </a:solidFill>
                <a:latin typeface="Times New Roman" pitchFamily="18" charset="0"/>
                <a:ea typeface="ＭＳ Ｐゴシック" pitchFamily="34" charset="-128"/>
              </a:rPr>
              <a:t>[]</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E-Mail: </a:t>
            </a:r>
            <a:r>
              <a:rPr lang="en-GB" sz="1600" dirty="0" smtClean="0">
                <a:solidFill>
                  <a:srgbClr val="000000"/>
                </a:solidFill>
                <a:latin typeface="Times New Roman" pitchFamily="18" charset="0"/>
                <a:ea typeface="ＭＳ Ｐゴシック" pitchFamily="34" charset="-128"/>
              </a:rPr>
              <a:t>[]</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Re:</a:t>
            </a:r>
            <a:r>
              <a:rPr lang="en-US" altLang="ja-JP" sz="1600" dirty="0">
                <a:latin typeface="Times New Roman" pitchFamily="18" charset="0"/>
              </a:rPr>
              <a:t> []</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Abstract:</a:t>
            </a:r>
            <a:r>
              <a:rPr lang="en-GB" sz="1600" dirty="0">
                <a:solidFill>
                  <a:srgbClr val="000000"/>
                </a:solidFill>
                <a:latin typeface="Times New Roman" pitchFamily="18" charset="0"/>
                <a:ea typeface="ＭＳ Ｐゴシック" pitchFamily="34" charset="-128"/>
              </a:rPr>
              <a:t>	[This document describe </a:t>
            </a:r>
            <a:r>
              <a:rPr lang="en-GB" sz="1600" dirty="0" smtClean="0">
                <a:solidFill>
                  <a:srgbClr val="000000"/>
                </a:solidFill>
                <a:latin typeface="Times New Roman" pitchFamily="18" charset="0"/>
                <a:ea typeface="ＭＳ Ｐゴシック" pitchFamily="34" charset="-128"/>
              </a:rPr>
              <a:t> MR-FSK modes for 169 </a:t>
            </a:r>
            <a:r>
              <a:rPr lang="en-GB" sz="1600" dirty="0">
                <a:solidFill>
                  <a:srgbClr val="000000"/>
                </a:solidFill>
                <a:latin typeface="Times New Roman" pitchFamily="18" charset="0"/>
                <a:ea typeface="ＭＳ Ｐゴシック" pitchFamily="34" charset="-128"/>
              </a:rPr>
              <a:t>MHZ European band - reserved for Smart Metering Applications ]</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Purpose:</a:t>
            </a:r>
            <a:r>
              <a:rPr lang="en-GB" sz="1600" dirty="0">
                <a:solidFill>
                  <a:srgbClr val="000000"/>
                </a:solidFill>
                <a:latin typeface="Times New Roman" pitchFamily="18" charset="0"/>
                <a:ea typeface="ＭＳ Ｐゴシック" pitchFamily="34" charset="-128"/>
              </a:rPr>
              <a:t>	[This document provides resolutions to comments </a:t>
            </a:r>
            <a:r>
              <a:rPr lang="en-GB" sz="1600" dirty="0" smtClean="0">
                <a:solidFill>
                  <a:srgbClr val="000000"/>
                </a:solidFill>
                <a:latin typeface="Times New Roman" pitchFamily="18" charset="0"/>
                <a:ea typeface="ＭＳ Ｐゴシック" pitchFamily="34" charset="-128"/>
              </a:rPr>
              <a:t>of 4g Sponsor Ballot]</a:t>
            </a:r>
            <a:endParaRPr lang="en-GB" sz="1600" dirty="0">
              <a:solidFill>
                <a:srgbClr val="000000"/>
              </a:solidFill>
              <a:latin typeface="Times New Roman" pitchFamily="18" charset="0"/>
              <a:ea typeface="ＭＳ Ｐゴシック" pitchFamily="34" charset="-128"/>
            </a:endParaRP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Notice:</a:t>
            </a:r>
            <a:r>
              <a:rPr lang="en-GB" sz="1600" dirty="0">
                <a:solidFill>
                  <a:srgbClr val="000000"/>
                </a:solidFill>
                <a:latin typeface="Times New Roman" pitchFamily="18" charset="0"/>
                <a:ea typeface="ＭＳ Ｐゴシック"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rgbClr val="000000"/>
                </a:solidFill>
                <a:latin typeface="Times New Roman" pitchFamily="18" charset="0"/>
                <a:ea typeface="ＭＳ Ｐゴシック" pitchFamily="34" charset="-128"/>
              </a:rPr>
              <a:t>Release:</a:t>
            </a:r>
            <a:r>
              <a:rPr lang="en-GB" sz="1600" dirty="0">
                <a:solidFill>
                  <a:srgbClr val="000000"/>
                </a:solidFill>
                <a:latin typeface="Times New Roman" pitchFamily="18" charset="0"/>
                <a:ea typeface="ＭＳ Ｐゴシック"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781050" y="1800225"/>
            <a:ext cx="7600950" cy="3861023"/>
          </a:xfrm>
        </p:spPr>
        <p:txBody>
          <a:bodyPr/>
          <a:lstStyle/>
          <a:p>
            <a:r>
              <a:rPr lang="en-US" sz="1800" dirty="0" smtClean="0"/>
              <a:t>Comment: </a:t>
            </a:r>
          </a:p>
          <a:p>
            <a:pPr lvl="1"/>
            <a:r>
              <a:rPr lang="en-US" sz="1400" dirty="0" smtClean="0"/>
              <a:t>Since the 4g standard is targeting world wide markets, it should not exclude bands specifically allocated for smart metering. To fill this gap, 4g should include the 169 MHz European band into its specification.</a:t>
            </a:r>
          </a:p>
          <a:p>
            <a:r>
              <a:rPr lang="en-US" sz="1800" dirty="0" smtClean="0"/>
              <a:t>Propose changed (by commenter)</a:t>
            </a:r>
          </a:p>
          <a:p>
            <a:pPr lvl="1"/>
            <a:r>
              <a:rPr lang="en-US" sz="1400" dirty="0" smtClean="0"/>
              <a:t>Since the total bandwidth available in 169 MHz band for smart metering applications is 75 kHz, 4g should include one mandatory (low bit rate) and one optional (higher bit rate) narrowband MR-FSK mode.</a:t>
            </a:r>
          </a:p>
          <a:p>
            <a:pPr lvl="1"/>
            <a:endParaRPr lang="en-US" sz="1400" dirty="0" smtClean="0"/>
          </a:p>
          <a:p>
            <a:r>
              <a:rPr lang="en-US" sz="1800" dirty="0" smtClean="0"/>
              <a:t>Resolution:</a:t>
            </a:r>
          </a:p>
          <a:p>
            <a:pPr lvl="1"/>
            <a:r>
              <a:rPr lang="en-US" sz="1400" dirty="0" smtClean="0"/>
              <a:t>Revised as proposed in this document. </a:t>
            </a:r>
          </a:p>
          <a:p>
            <a:pPr lvl="1"/>
            <a:r>
              <a:rPr lang="en-US" sz="1400" dirty="0" smtClean="0"/>
              <a:t>Instruction to the editors: Include the MR-FSK PHY modes for the 169MHz band as provided in this document </a:t>
            </a:r>
            <a:r>
              <a:rPr lang="en-US" sz="1400" dirty="0" smtClean="0"/>
              <a:t>(i.e., document 651rev2 </a:t>
            </a:r>
            <a:r>
              <a:rPr lang="en-US" sz="1400" dirty="0" smtClean="0"/>
              <a:t>- last slide), as well as corresponding information in the following Tables: 4d, 66, 68a, 68c, 116. </a:t>
            </a:r>
          </a:p>
        </p:txBody>
      </p:sp>
      <p:sp>
        <p:nvSpPr>
          <p:cNvPr id="4099" name="Title 2"/>
          <p:cNvSpPr>
            <a:spLocks noGrp="1"/>
          </p:cNvSpPr>
          <p:nvPr>
            <p:ph type="title"/>
          </p:nvPr>
        </p:nvSpPr>
        <p:spPr/>
        <p:txBody>
          <a:bodyPr/>
          <a:lstStyle/>
          <a:p>
            <a:r>
              <a:rPr lang="en-US" sz="2800" dirty="0" smtClean="0"/>
              <a:t>CID # 189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r>
              <a:rPr lang="en-US" sz="2800" dirty="0" smtClean="0"/>
              <a:t>CID # 197 </a:t>
            </a:r>
          </a:p>
        </p:txBody>
      </p:sp>
      <p:sp>
        <p:nvSpPr>
          <p:cNvPr id="5" name="Text Placeholder 1"/>
          <p:cNvSpPr>
            <a:spLocks noGrp="1"/>
          </p:cNvSpPr>
          <p:nvPr>
            <p:ph type="body" sz="quarter" idx="11"/>
          </p:nvPr>
        </p:nvSpPr>
        <p:spPr>
          <a:xfrm>
            <a:off x="781050" y="1800225"/>
            <a:ext cx="7600950" cy="3140943"/>
          </a:xfrm>
        </p:spPr>
        <p:txBody>
          <a:bodyPr/>
          <a:lstStyle/>
          <a:p>
            <a:r>
              <a:rPr lang="en-US" sz="1800" dirty="0" smtClean="0"/>
              <a:t>Comment: </a:t>
            </a:r>
          </a:p>
          <a:p>
            <a:pPr lvl="1"/>
            <a:r>
              <a:rPr lang="en-US" sz="1400" dirty="0" smtClean="0"/>
              <a:t>In Table 68c: there is missing the 169 MHz European band, specifically allocated for smart metering applications. </a:t>
            </a:r>
          </a:p>
          <a:p>
            <a:r>
              <a:rPr lang="en-US" sz="2200" dirty="0" smtClean="0"/>
              <a:t>Propose changed (by commenter)</a:t>
            </a:r>
          </a:p>
          <a:p>
            <a:pPr lvl="1"/>
            <a:r>
              <a:rPr lang="en-US" sz="1400" dirty="0" smtClean="0"/>
              <a:t>Define one mandatory and one optional narrowband MR-FSK mode, for the 169 MHz band.</a:t>
            </a:r>
          </a:p>
          <a:p>
            <a:endParaRPr lang="en-US" sz="1800" dirty="0" smtClean="0"/>
          </a:p>
          <a:p>
            <a:r>
              <a:rPr lang="en-US" sz="1800" dirty="0" smtClean="0"/>
              <a:t>Resolution:</a:t>
            </a:r>
          </a:p>
          <a:p>
            <a:pPr lvl="1"/>
            <a:r>
              <a:rPr lang="en-US" sz="1400" dirty="0" smtClean="0"/>
              <a:t>Revised as proposed in this document. </a:t>
            </a:r>
          </a:p>
          <a:p>
            <a:pPr lvl="1"/>
            <a:r>
              <a:rPr lang="en-US" sz="1400" dirty="0" smtClean="0"/>
              <a:t>Instruction to the editors: Include the MR-FSK PHY modes for the 169MHz band as provided in this document </a:t>
            </a:r>
            <a:r>
              <a:rPr lang="en-US" sz="1400" dirty="0" smtClean="0"/>
              <a:t>(i.e., document 651rev2 </a:t>
            </a:r>
            <a:r>
              <a:rPr lang="en-US" sz="1400" dirty="0" smtClean="0"/>
              <a:t>- last slide), as well as corresponding information in the following Tables: 4d, 66, 68a, 68c, 116.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781050" y="1800225"/>
            <a:ext cx="7600950" cy="549275"/>
          </a:xfrm>
        </p:spPr>
        <p:txBody>
          <a:bodyPr/>
          <a:lstStyle/>
          <a:p>
            <a:r>
              <a:rPr lang="en-US" sz="1800" dirty="0" smtClean="0"/>
              <a:t>ERC/REC 70-03 – 9 February 2011 defines </a:t>
            </a:r>
          </a:p>
          <a:p>
            <a:pPr lvl="1">
              <a:buFont typeface="Arial" charset="0"/>
              <a:buNone/>
            </a:pPr>
            <a:endParaRPr lang="en-US" sz="1400" dirty="0" smtClean="0"/>
          </a:p>
        </p:txBody>
      </p:sp>
      <p:sp>
        <p:nvSpPr>
          <p:cNvPr id="4099" name="Title 2"/>
          <p:cNvSpPr>
            <a:spLocks noGrp="1"/>
          </p:cNvSpPr>
          <p:nvPr>
            <p:ph type="title"/>
          </p:nvPr>
        </p:nvSpPr>
        <p:spPr/>
        <p:txBody>
          <a:bodyPr/>
          <a:lstStyle/>
          <a:p>
            <a:r>
              <a:rPr lang="en-US" sz="2800" smtClean="0"/>
              <a:t>169 MHz European band for Smart Metering Applications</a:t>
            </a:r>
          </a:p>
        </p:txBody>
      </p:sp>
      <p:pic>
        <p:nvPicPr>
          <p:cNvPr id="4100" name="Picture 2"/>
          <p:cNvPicPr>
            <a:picLocks noChangeAspect="1" noChangeArrowheads="1"/>
          </p:cNvPicPr>
          <p:nvPr/>
        </p:nvPicPr>
        <p:blipFill>
          <a:blip r:embed="rId2" cstate="print"/>
          <a:srcRect/>
          <a:stretch>
            <a:fillRect/>
          </a:stretch>
        </p:blipFill>
        <p:spPr bwMode="auto">
          <a:xfrm>
            <a:off x="1023938" y="3479800"/>
            <a:ext cx="6884987" cy="596900"/>
          </a:xfrm>
          <a:prstGeom prst="rect">
            <a:avLst/>
          </a:prstGeom>
          <a:noFill/>
          <a:ln w="9525">
            <a:noFill/>
            <a:miter lim="800000"/>
            <a:headEnd/>
            <a:tailEnd/>
          </a:ln>
        </p:spPr>
      </p:pic>
      <p:pic>
        <p:nvPicPr>
          <p:cNvPr id="4101" name="Picture 3"/>
          <p:cNvPicPr>
            <a:picLocks noChangeAspect="1" noChangeArrowheads="1"/>
          </p:cNvPicPr>
          <p:nvPr/>
        </p:nvPicPr>
        <p:blipFill>
          <a:blip r:embed="rId3" cstate="print"/>
          <a:srcRect/>
          <a:stretch>
            <a:fillRect/>
          </a:stretch>
        </p:blipFill>
        <p:spPr bwMode="auto">
          <a:xfrm>
            <a:off x="1052513" y="2867025"/>
            <a:ext cx="6769100" cy="608013"/>
          </a:xfrm>
          <a:prstGeom prst="rect">
            <a:avLst/>
          </a:prstGeom>
          <a:noFill/>
          <a:ln w="9525">
            <a:noFill/>
            <a:miter lim="800000"/>
            <a:headEnd/>
            <a:tailEnd/>
          </a:ln>
        </p:spPr>
      </p:pic>
      <p:pic>
        <p:nvPicPr>
          <p:cNvPr id="4102" name="Picture 4"/>
          <p:cNvPicPr>
            <a:picLocks noChangeAspect="1" noChangeArrowheads="1"/>
          </p:cNvPicPr>
          <p:nvPr/>
        </p:nvPicPr>
        <p:blipFill>
          <a:blip r:embed="rId4" cstate="print"/>
          <a:srcRect/>
          <a:stretch>
            <a:fillRect/>
          </a:stretch>
        </p:blipFill>
        <p:spPr bwMode="auto">
          <a:xfrm>
            <a:off x="1116013" y="4038600"/>
            <a:ext cx="7732712" cy="1123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169 MHz band</a:t>
            </a:r>
            <a:endParaRPr lang="en-US" dirty="0"/>
          </a:p>
        </p:txBody>
      </p:sp>
      <p:graphicFrame>
        <p:nvGraphicFramePr>
          <p:cNvPr id="4" name="Table 3"/>
          <p:cNvGraphicFramePr>
            <a:graphicFrameLocks noGrp="1"/>
          </p:cNvGraphicFramePr>
          <p:nvPr/>
        </p:nvGraphicFramePr>
        <p:xfrm>
          <a:off x="971600" y="2420888"/>
          <a:ext cx="7128793" cy="3326770"/>
        </p:xfrm>
        <a:graphic>
          <a:graphicData uri="http://schemas.openxmlformats.org/drawingml/2006/table">
            <a:tbl>
              <a:tblPr/>
              <a:tblGrid>
                <a:gridCol w="1561276"/>
                <a:gridCol w="1561276"/>
                <a:gridCol w="1368271"/>
                <a:gridCol w="1368271"/>
                <a:gridCol w="1269699"/>
              </a:tblGrid>
              <a:tr h="604867">
                <a:tc>
                  <a:txBody>
                    <a:bodyPr/>
                    <a:lstStyle/>
                    <a:p>
                      <a:pPr>
                        <a:lnSpc>
                          <a:spcPct val="115000"/>
                        </a:lnSpc>
                        <a:spcAft>
                          <a:spcPts val="0"/>
                        </a:spcAft>
                      </a:pPr>
                      <a:r>
                        <a:rPr lang="en-US" sz="1100" dirty="0">
                          <a:latin typeface="+mn-lt"/>
                          <a:ea typeface="Calibri"/>
                          <a:cs typeface="Times New Roman"/>
                        </a:rPr>
                        <a:t>Frequency band [MHz]</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latin typeface="+mn-lt"/>
                          <a:ea typeface="Calibri"/>
                          <a:cs typeface="Times New Roman"/>
                        </a:rPr>
                        <a:t>Parameter</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mn-lt"/>
                          <a:ea typeface="Calibri"/>
                          <a:cs typeface="Times New Roman"/>
                        </a:rPr>
                        <a:t>Operating mode </a:t>
                      </a:r>
                      <a:r>
                        <a:rPr lang="en-US" sz="1100" dirty="0" smtClean="0">
                          <a:latin typeface="+mn-lt"/>
                          <a:ea typeface="Calibri"/>
                          <a:cs typeface="Times New Roman"/>
                        </a:rPr>
                        <a:t># 1</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mn-lt"/>
                          <a:ea typeface="Calibri"/>
                          <a:cs typeface="Times New Roman"/>
                        </a:rPr>
                        <a:t>Operating </a:t>
                      </a:r>
                      <a:r>
                        <a:rPr lang="en-US" sz="1100" dirty="0" smtClean="0">
                          <a:latin typeface="+mn-lt"/>
                          <a:ea typeface="Calibri"/>
                          <a:cs typeface="Times New Roman"/>
                        </a:rPr>
                        <a:t>mode #</a:t>
                      </a:r>
                      <a:r>
                        <a:rPr lang="en-US" sz="1100" baseline="0" dirty="0" smtClean="0">
                          <a:latin typeface="+mn-lt"/>
                          <a:ea typeface="Calibri"/>
                          <a:cs typeface="Times New Roman"/>
                        </a:rPr>
                        <a:t> 2</a:t>
                      </a:r>
                      <a:endParaRPr lang="en-US" sz="1100" dirty="0" smtClean="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mn-lt"/>
                          <a:ea typeface="Calibri"/>
                          <a:cs typeface="Times New Roman"/>
                        </a:rPr>
                        <a:t>Operating mode </a:t>
                      </a:r>
                      <a:r>
                        <a:rPr lang="en-US" sz="1100" dirty="0" smtClean="0">
                          <a:latin typeface="+mn-lt"/>
                          <a:ea typeface="Calibri"/>
                          <a:cs typeface="Times New Roman"/>
                        </a:rPr>
                        <a:t># 3</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34">
                <a:tc rowSpan="6">
                  <a:txBody>
                    <a:bodyPr/>
                    <a:lstStyle/>
                    <a:p>
                      <a:pPr>
                        <a:lnSpc>
                          <a:spcPct val="115000"/>
                        </a:lnSpc>
                        <a:spcAft>
                          <a:spcPts val="0"/>
                        </a:spcAft>
                      </a:pPr>
                      <a:endParaRPr lang="en-US" sz="1100" dirty="0">
                        <a:latin typeface="+mn-lt"/>
                        <a:ea typeface="Calibri"/>
                        <a:cs typeface="Times New Roman"/>
                      </a:endParaRPr>
                    </a:p>
                    <a:p>
                      <a:pPr>
                        <a:lnSpc>
                          <a:spcPct val="115000"/>
                        </a:lnSpc>
                        <a:spcAft>
                          <a:spcPts val="0"/>
                        </a:spcAft>
                      </a:pPr>
                      <a:r>
                        <a:rPr lang="en-US" sz="1100" dirty="0" smtClean="0">
                          <a:latin typeface="+mn-lt"/>
                          <a:ea typeface="Calibri"/>
                          <a:cs typeface="Times New Roman"/>
                        </a:rPr>
                        <a:t>169.400 </a:t>
                      </a:r>
                      <a:r>
                        <a:rPr lang="en-US" sz="1100" dirty="0">
                          <a:latin typeface="+mn-lt"/>
                          <a:ea typeface="Calibri"/>
                          <a:cs typeface="Times New Roman"/>
                        </a:rPr>
                        <a:t>– 169.475</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mn-lt"/>
                          <a:ea typeface="Calibri"/>
                          <a:cs typeface="Times New Roman"/>
                        </a:rPr>
                        <a:t>Data rate (kbps)</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mn-lt"/>
                          <a:ea typeface="Calibri"/>
                          <a:cs typeface="Times New Roman"/>
                        </a:rPr>
                        <a:t>4.8</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mn-lt"/>
                          <a:ea typeface="Calibri"/>
                          <a:cs typeface="Times New Roman"/>
                        </a:rPr>
                        <a:t>2.4</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100" kern="1200" baseline="0" dirty="0" smtClean="0">
                          <a:solidFill>
                            <a:schemeClr val="tx1"/>
                          </a:solidFill>
                          <a:latin typeface="+mn-lt"/>
                          <a:ea typeface="+mn-ea"/>
                          <a:cs typeface="+mn-cs"/>
                        </a:rPr>
                        <a:t>9.6</a:t>
                      </a:r>
                      <a:r>
                        <a:rPr lang="en-US" sz="1100" kern="1200" baseline="0" dirty="0" smtClean="0">
                          <a:solidFill>
                            <a:schemeClr val="tx1"/>
                          </a:solidFill>
                          <a:latin typeface="+mn-lt"/>
                          <a:ea typeface="+mn-ea"/>
                          <a:cs typeface="+mn-cs"/>
                        </a:rPr>
                        <a:t>	</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34">
                <a:tc vMerge="1">
                  <a:txBody>
                    <a:bodyPr/>
                    <a:lstStyle/>
                    <a:p>
                      <a:endParaRPr lang="en-US"/>
                    </a:p>
                  </a:txBody>
                  <a:tcPr/>
                </a:tc>
                <a:tc>
                  <a:txBody>
                    <a:bodyPr/>
                    <a:lstStyle/>
                    <a:p>
                      <a:pPr>
                        <a:lnSpc>
                          <a:spcPct val="115000"/>
                        </a:lnSpc>
                        <a:spcAft>
                          <a:spcPts val="0"/>
                        </a:spcAft>
                      </a:pPr>
                      <a:r>
                        <a:rPr lang="en-US" sz="1100" dirty="0">
                          <a:latin typeface="+mn-lt"/>
                          <a:ea typeface="Calibri"/>
                          <a:cs typeface="Times New Roman"/>
                        </a:rPr>
                        <a:t>Modulation</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mn-lt"/>
                          <a:ea typeface="Calibri"/>
                          <a:cs typeface="Times New Roman"/>
                        </a:rPr>
                        <a:t>Filtered 2-FSK</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mn-lt"/>
                          <a:ea typeface="Calibri"/>
                          <a:cs typeface="Times New Roman"/>
                        </a:rPr>
                        <a:t>Filtered 2-FSK</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mn-lt"/>
                          <a:ea typeface="Calibri"/>
                          <a:cs typeface="Times New Roman"/>
                        </a:rPr>
                        <a:t>Filtered </a:t>
                      </a:r>
                      <a:r>
                        <a:rPr lang="en-US" sz="1100" dirty="0" smtClean="0">
                          <a:latin typeface="+mn-lt"/>
                          <a:ea typeface="Calibri"/>
                          <a:cs typeface="Times New Roman"/>
                        </a:rPr>
                        <a:t>4-FSK</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34">
                <a:tc vMerge="1">
                  <a:txBody>
                    <a:bodyPr/>
                    <a:lstStyle/>
                    <a:p>
                      <a:endParaRPr lang="en-US"/>
                    </a:p>
                  </a:txBody>
                  <a:tcPr/>
                </a:tc>
                <a:tc>
                  <a:txBody>
                    <a:bodyPr/>
                    <a:lstStyle/>
                    <a:p>
                      <a:pPr>
                        <a:lnSpc>
                          <a:spcPct val="115000"/>
                        </a:lnSpc>
                        <a:spcAft>
                          <a:spcPts val="0"/>
                        </a:spcAft>
                      </a:pPr>
                      <a:r>
                        <a:rPr lang="en-US" sz="1100">
                          <a:latin typeface="+mn-lt"/>
                          <a:ea typeface="Calibri"/>
                          <a:cs typeface="Times New Roman"/>
                        </a:rPr>
                        <a:t>Modulation index</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mn-lt"/>
                          <a:ea typeface="Calibri"/>
                          <a:cs typeface="Times New Roman"/>
                        </a:rPr>
                        <a:t>0.5</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mn-lt"/>
                          <a:ea typeface="Calibri"/>
                          <a:cs typeface="Times New Roman"/>
                        </a:rPr>
                        <a:t>2.0</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mn-lt"/>
                          <a:ea typeface="Calibri"/>
                          <a:cs typeface="Times New Roman"/>
                        </a:rPr>
                        <a:t>0.33</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867">
                <a:tc vMerge="1">
                  <a:txBody>
                    <a:bodyPr/>
                    <a:lstStyle/>
                    <a:p>
                      <a:endParaRPr lang="en-US"/>
                    </a:p>
                  </a:txBody>
                  <a:tcPr/>
                </a:tc>
                <a:tc>
                  <a:txBody>
                    <a:bodyPr/>
                    <a:lstStyle/>
                    <a:p>
                      <a:pPr>
                        <a:lnSpc>
                          <a:spcPct val="115000"/>
                        </a:lnSpc>
                        <a:spcAft>
                          <a:spcPts val="0"/>
                        </a:spcAft>
                      </a:pPr>
                      <a:r>
                        <a:rPr lang="en-US" sz="1100">
                          <a:latin typeface="+mn-lt"/>
                          <a:ea typeface="Calibri"/>
                          <a:cs typeface="Times New Roman"/>
                        </a:rPr>
                        <a:t>Channel spacing (kHz)</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mn-lt"/>
                          <a:ea typeface="Calibri"/>
                          <a:cs typeface="Times New Roman"/>
                        </a:rPr>
                        <a:t>12.5</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mn-lt"/>
                          <a:ea typeface="Calibri"/>
                          <a:cs typeface="Times New Roman"/>
                        </a:rPr>
                        <a:t>12.5</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mn-lt"/>
                          <a:ea typeface="Calibri"/>
                          <a:cs typeface="Times New Roman"/>
                        </a:rPr>
                        <a:t>12.5</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867">
                <a:tc vMerge="1">
                  <a:txBody>
                    <a:bodyPr/>
                    <a:lstStyle/>
                    <a:p>
                      <a:pPr>
                        <a:lnSpc>
                          <a:spcPct val="115000"/>
                        </a:lnSpc>
                        <a:spcAft>
                          <a:spcPts val="0"/>
                        </a:spcAft>
                      </a:pP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mn-lt"/>
                          <a:ea typeface="Calibri"/>
                          <a:cs typeface="Times New Roman"/>
                        </a:rPr>
                        <a:t>Total</a:t>
                      </a:r>
                      <a:r>
                        <a:rPr lang="en-US" sz="1100" baseline="0" dirty="0" smtClean="0">
                          <a:latin typeface="+mn-lt"/>
                          <a:ea typeface="Calibri"/>
                          <a:cs typeface="Times New Roman"/>
                        </a:rPr>
                        <a:t> number of channels</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mn-lt"/>
                          <a:ea typeface="Calibri"/>
                          <a:cs typeface="Times New Roman"/>
                        </a:rPr>
                        <a:t>6</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mn-lt"/>
                          <a:ea typeface="Calibri"/>
                          <a:cs typeface="Times New Roman"/>
                        </a:rPr>
                        <a:t>6</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mn-lt"/>
                          <a:ea typeface="Calibri"/>
                          <a:cs typeface="Times New Roman"/>
                        </a:rPr>
                        <a:t>6</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867">
                <a:tc vMerge="1">
                  <a:txBody>
                    <a:bodyPr/>
                    <a:lstStyle/>
                    <a:p>
                      <a:pPr>
                        <a:lnSpc>
                          <a:spcPct val="115000"/>
                        </a:lnSpc>
                        <a:spcAft>
                          <a:spcPts val="0"/>
                        </a:spcAft>
                      </a:pP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mn-lt"/>
                          <a:ea typeface="Calibri"/>
                          <a:cs typeface="Times New Roman"/>
                        </a:rPr>
                        <a:t>First center frequency (MHz)</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mn-lt"/>
                          <a:ea typeface="Calibri"/>
                          <a:cs typeface="Times New Roman"/>
                        </a:rPr>
                        <a:t>169.40625</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mn-lt"/>
                          <a:ea typeface="Calibri"/>
                          <a:cs typeface="Times New Roman"/>
                        </a:rPr>
                        <a:t>169.40625</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mn-lt"/>
                          <a:ea typeface="Calibri"/>
                          <a:cs typeface="Times New Roman"/>
                        </a:rPr>
                        <a:t>169.40625</a:t>
                      </a:r>
                      <a:endParaRPr lang="en-US" sz="1100" dirty="0">
                        <a:latin typeface="+mn-lt"/>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1537</TotalTime>
  <Words>386</Words>
  <Application>Microsoft Office PowerPoint</Application>
  <PresentationFormat>On-screen Show (4:3)</PresentationFormat>
  <Paragraphs>73</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CID # 189 </vt:lpstr>
      <vt:lpstr>CID # 197 </vt:lpstr>
      <vt:lpstr>169 MHz European band for Smart Metering Applications</vt:lpstr>
      <vt:lpstr>169 MHz band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FEC Comment Resolutions</dc:title>
  <dc:creator>Alina</dc:creator>
  <cp:lastModifiedBy>Popa, Daniel</cp:lastModifiedBy>
  <cp:revision>161</cp:revision>
  <dcterms:created xsi:type="dcterms:W3CDTF">2010-07-11T04:49:45Z</dcterms:created>
  <dcterms:modified xsi:type="dcterms:W3CDTF">2011-09-21T23:13:30Z</dcterms:modified>
</cp:coreProperties>
</file>