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76" r:id="rId3"/>
    <p:sldId id="280" r:id="rId4"/>
    <p:sldId id="279" r:id="rId5"/>
    <p:sldId id="278"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504" y="906"/>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9/20/2011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900"/>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dirty="0" smtClean="0"/>
              <a:t>15-11-651-01-004g</a:t>
            </a:r>
            <a:r>
              <a:rPr lang="en-US" altLang="ja-JP" sz="1400" dirty="0" smtClean="0"/>
              <a:t> </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a:t>
            </a:r>
            <a:r>
              <a:rPr lang="en-US" altLang="ja-JP" sz="1400" b="1" dirty="0"/>
              <a:t>, 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a:t>Daniel </a:t>
            </a:r>
            <a:r>
              <a:rPr lang="en-US" altLang="ja-JP" sz="1200" b="1" dirty="0" smtClean="0"/>
              <a:t>Popa, Ruben Salazar </a:t>
            </a:r>
            <a:r>
              <a:rPr lang="en-US" altLang="ja-JP" sz="1200" b="1" dirty="0"/>
              <a:t>&lt;</a:t>
            </a:r>
            <a:r>
              <a:rPr lang="en-US" altLang="ja-JP" sz="1200" b="1" dirty="0" err="1" smtClean="0"/>
              <a:t>Itron</a:t>
            </a:r>
            <a:r>
              <a:rPr lang="en-US" altLang="ja-JP" sz="1200" b="1" dirty="0" smtClean="0"/>
              <a:t>, L+G&gt;</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9/20/2011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9/20/2011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9/20/2011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9/20/2011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725"/>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a:t>
            </a:r>
            <a:r>
              <a:rPr lang="en-US" altLang="ja-JP" sz="1600" dirty="0" smtClean="0">
                <a:latin typeface="Times New Roman" pitchFamily="18" charset="0"/>
              </a:rPr>
              <a:t>for 4g 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a:t>
            </a:r>
            <a:r>
              <a:rPr lang="en-US" altLang="ja-JP" sz="1600" dirty="0" smtClean="0">
                <a:latin typeface="Times New Roman" pitchFamily="18" charset="0"/>
              </a:rPr>
              <a:t>September</a:t>
            </a:r>
            <a:r>
              <a:rPr lang="en-US" altLang="ja-JP" sz="1600" dirty="0" smtClean="0">
                <a:latin typeface="Times New Roman" pitchFamily="18" charset="0"/>
              </a:rPr>
              <a:t>,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a:solidFill>
                  <a:srgbClr val="000000"/>
                </a:solidFill>
                <a:latin typeface="Times New Roman" pitchFamily="18" charset="0"/>
                <a:ea typeface="ＭＳ Ｐゴシック" pitchFamily="34" charset="-128"/>
              </a:rPr>
              <a:t>[Daniel Popa</a:t>
            </a:r>
            <a:r>
              <a:rPr lang="en-GB" sz="1600" dirty="0" smtClean="0">
                <a:solidFill>
                  <a:srgbClr val="000000"/>
                </a:solidFill>
                <a:latin typeface="Times New Roman" pitchFamily="18" charset="0"/>
                <a:ea typeface="ＭＳ Ｐゴシック" pitchFamily="34" charset="-128"/>
              </a:rPr>
              <a:t>, 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err="1">
                <a:solidFill>
                  <a:srgbClr val="000000"/>
                </a:solidFill>
                <a:latin typeface="Times New Roman" pitchFamily="18" charset="0"/>
                <a:ea typeface="ＭＳ Ｐゴシック" pitchFamily="34" charset="-128"/>
              </a:rPr>
              <a:t>Itron</a:t>
            </a:r>
            <a:r>
              <a:rPr lang="en-GB" sz="1600" dirty="0">
                <a:solidFill>
                  <a:srgbClr val="000000"/>
                </a:solidFill>
                <a:latin typeface="Times New Roman" pitchFamily="18" charset="0"/>
                <a:ea typeface="ＭＳ Ｐゴシック" pitchFamily="34" charset="-128"/>
              </a:rPr>
              <a:t>, Inc</a:t>
            </a:r>
            <a:r>
              <a:rPr lang="en-GB" sz="1600" dirty="0" smtClean="0">
                <a:solidFill>
                  <a:srgbClr val="000000"/>
                </a:solidFill>
                <a:latin typeface="Times New Roman" pitchFamily="18" charset="0"/>
                <a:ea typeface="ＭＳ Ｐゴシック" pitchFamily="34" charset="-128"/>
              </a:rPr>
              <a:t>., </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a:t>
            </a:r>
            <a:r>
              <a:rPr lang="en-GB" sz="1600" dirty="0" smtClean="0">
                <a:solidFill>
                  <a:srgbClr val="000000"/>
                </a:solidFill>
                <a:latin typeface="Times New Roman" pitchFamily="18" charset="0"/>
                <a:ea typeface="ＭＳ Ｐゴシック" pitchFamily="34" charset="-128"/>
              </a:rPr>
              <a:t> </a:t>
            </a:r>
            <a:r>
              <a:rPr lang="en-GB" sz="1600" dirty="0" smtClean="0">
                <a:solidFill>
                  <a:srgbClr val="000000"/>
                </a:solidFill>
                <a:latin typeface="Times New Roman" pitchFamily="18" charset="0"/>
                <a:ea typeface="ＭＳ Ｐゴシック" pitchFamily="34" charset="-128"/>
              </a:rPr>
              <a:t>MR-FSK modes for </a:t>
            </a:r>
            <a:r>
              <a:rPr lang="en-GB" sz="1600" dirty="0" smtClean="0">
                <a:solidFill>
                  <a:srgbClr val="000000"/>
                </a:solidFill>
                <a:latin typeface="Times New Roman" pitchFamily="18" charset="0"/>
                <a:ea typeface="ＭＳ Ｐゴシック" pitchFamily="34" charset="-128"/>
              </a:rPr>
              <a:t>169 </a:t>
            </a:r>
            <a:r>
              <a:rPr lang="en-GB" sz="1600" dirty="0">
                <a:solidFill>
                  <a:srgbClr val="000000"/>
                </a:solidFill>
                <a:latin typeface="Times New Roman" pitchFamily="18" charset="0"/>
                <a:ea typeface="ＭＳ Ｐゴシック" pitchFamily="34" charset="-128"/>
              </a:rPr>
              <a:t>MHZ European band - reserved for Smart Metering Applications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comments </a:t>
            </a:r>
            <a:r>
              <a:rPr lang="en-GB" sz="1600" dirty="0" smtClean="0">
                <a:solidFill>
                  <a:srgbClr val="000000"/>
                </a:solidFill>
                <a:latin typeface="Times New Roman" pitchFamily="18" charset="0"/>
                <a:ea typeface="ＭＳ Ｐゴシック" pitchFamily="34" charset="-128"/>
              </a:rPr>
              <a:t>of </a:t>
            </a:r>
            <a:r>
              <a:rPr lang="en-GB" sz="1600" dirty="0" smtClean="0">
                <a:solidFill>
                  <a:srgbClr val="000000"/>
                </a:solidFill>
                <a:latin typeface="Times New Roman" pitchFamily="18" charset="0"/>
                <a:ea typeface="ＭＳ Ｐゴシック" pitchFamily="34" charset="-128"/>
              </a:rPr>
              <a:t>4g </a:t>
            </a:r>
            <a:r>
              <a:rPr lang="en-GB" sz="1600" dirty="0" smtClean="0">
                <a:solidFill>
                  <a:srgbClr val="000000"/>
                </a:solidFill>
                <a:latin typeface="Times New Roman" pitchFamily="18" charset="0"/>
                <a:ea typeface="ＭＳ Ｐゴシック" pitchFamily="34" charset="-128"/>
              </a:rPr>
              <a:t>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861023"/>
          </a:xfrm>
        </p:spPr>
        <p:txBody>
          <a:bodyPr/>
          <a:lstStyle/>
          <a:p>
            <a:r>
              <a:rPr lang="en-US" sz="1800" dirty="0" smtClean="0"/>
              <a:t>Comment: </a:t>
            </a:r>
          </a:p>
          <a:p>
            <a:pPr lvl="1"/>
            <a:r>
              <a:rPr lang="en-US" sz="1400" dirty="0" smtClean="0"/>
              <a:t>Since the 4g standard is targeting world wide markets, it should not exclude bands specifically allocated for smart metering. To fill this gap, 4g should include the 169 MHz European band into its specification.</a:t>
            </a:r>
          </a:p>
          <a:p>
            <a:r>
              <a:rPr lang="en-US" sz="1800" dirty="0" smtClean="0"/>
              <a:t>Propose changed (by commenter)</a:t>
            </a:r>
          </a:p>
          <a:p>
            <a:pPr lvl="1"/>
            <a:r>
              <a:rPr lang="en-US" sz="1400" dirty="0" smtClean="0"/>
              <a:t>Since the total bandwidth available in 169 MHz band for smart metering applications is 75 kHz, 4g should include one mandatory (low bit rate) and one optional (higher bit rate) narrowband MR-FSK mode.</a:t>
            </a:r>
          </a:p>
          <a:p>
            <a:pPr lvl="1"/>
            <a:endParaRPr lang="en-US" sz="1400" dirty="0" smtClean="0"/>
          </a:p>
          <a:p>
            <a:r>
              <a:rPr lang="en-US" sz="1800" dirty="0" smtClean="0"/>
              <a:t>Resolution:</a:t>
            </a:r>
          </a:p>
          <a:p>
            <a:pPr lvl="1"/>
            <a:r>
              <a:rPr lang="en-US" sz="1400" dirty="0" smtClean="0"/>
              <a:t>Revised as proposed in this document. </a:t>
            </a:r>
          </a:p>
          <a:p>
            <a:pPr lvl="1"/>
            <a:r>
              <a:rPr lang="en-US" sz="1400" dirty="0" smtClean="0"/>
              <a:t>Instruction to the editors: Include </a:t>
            </a:r>
            <a:r>
              <a:rPr lang="en-US" sz="1400" dirty="0" smtClean="0"/>
              <a:t>the MR-FSK PHY modes for the 169MHz band as </a:t>
            </a:r>
            <a:r>
              <a:rPr lang="en-US" sz="1400" dirty="0" smtClean="0"/>
              <a:t>provided in this document (document </a:t>
            </a:r>
            <a:r>
              <a:rPr lang="en-US" sz="1400" dirty="0" smtClean="0"/>
              <a:t>651rev1 - last slide), </a:t>
            </a:r>
            <a:r>
              <a:rPr lang="en-US" sz="1400" dirty="0" smtClean="0"/>
              <a:t>as well as corresponding information in the following Tables: 4d, 66, 68c, 116. </a:t>
            </a:r>
          </a:p>
        </p:txBody>
      </p:sp>
      <p:sp>
        <p:nvSpPr>
          <p:cNvPr id="4099" name="Title 2"/>
          <p:cNvSpPr>
            <a:spLocks noGrp="1"/>
          </p:cNvSpPr>
          <p:nvPr>
            <p:ph type="title"/>
          </p:nvPr>
        </p:nvSpPr>
        <p:spPr/>
        <p:txBody>
          <a:bodyPr/>
          <a:lstStyle/>
          <a:p>
            <a:r>
              <a:rPr lang="en-US" sz="2800" dirty="0" smtClean="0"/>
              <a:t>CID # 189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197 </a:t>
            </a:r>
          </a:p>
        </p:txBody>
      </p:sp>
      <p:sp>
        <p:nvSpPr>
          <p:cNvPr id="5" name="Text Placeholder 1"/>
          <p:cNvSpPr>
            <a:spLocks noGrp="1"/>
          </p:cNvSpPr>
          <p:nvPr>
            <p:ph type="body" sz="quarter" idx="11"/>
          </p:nvPr>
        </p:nvSpPr>
        <p:spPr>
          <a:xfrm>
            <a:off x="781050" y="1800225"/>
            <a:ext cx="7600950" cy="3140943"/>
          </a:xfrm>
        </p:spPr>
        <p:txBody>
          <a:bodyPr/>
          <a:lstStyle/>
          <a:p>
            <a:r>
              <a:rPr lang="en-US" sz="1800" dirty="0" smtClean="0"/>
              <a:t>Comment: </a:t>
            </a:r>
          </a:p>
          <a:p>
            <a:pPr lvl="1"/>
            <a:r>
              <a:rPr lang="en-US" sz="1400" dirty="0" smtClean="0"/>
              <a:t>In Table 68c: there is missing the 169 MHz European band, specifically allocated for smart metering applications. </a:t>
            </a:r>
          </a:p>
          <a:p>
            <a:r>
              <a:rPr lang="en-US" sz="2200" dirty="0" smtClean="0"/>
              <a:t>Propose changed (by commenter)</a:t>
            </a:r>
          </a:p>
          <a:p>
            <a:pPr lvl="1"/>
            <a:r>
              <a:rPr lang="en-US" sz="1400" dirty="0" smtClean="0"/>
              <a:t>Define one mandatory and one optional narrowband MR-FSK mode, for the 169 MHz band.</a:t>
            </a:r>
          </a:p>
          <a:p>
            <a:endParaRPr lang="en-US" sz="1800" dirty="0" smtClean="0"/>
          </a:p>
          <a:p>
            <a:r>
              <a:rPr lang="en-US" sz="1800" dirty="0" smtClean="0"/>
              <a:t>Resolution:</a:t>
            </a:r>
          </a:p>
          <a:p>
            <a:pPr lvl="1"/>
            <a:r>
              <a:rPr lang="en-US" sz="1400" dirty="0" smtClean="0"/>
              <a:t>Revised as proposed in this document. </a:t>
            </a:r>
          </a:p>
          <a:p>
            <a:pPr lvl="1"/>
            <a:r>
              <a:rPr lang="en-US" sz="1400" dirty="0" smtClean="0"/>
              <a:t>Instruction to the editors: Include the MR-FSK PHY modes for the 169MHz band as provided in this document (document 651rev1 - last slide), as well as corresponding information in the following Tables: 4d, 66, 68c, 116. </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549275"/>
          </a:xfrm>
        </p:spPr>
        <p:txBody>
          <a:bodyPr/>
          <a:lstStyle/>
          <a:p>
            <a:r>
              <a:rPr lang="en-US" sz="1800" dirty="0" smtClean="0"/>
              <a:t>ERC/REC 70-03 – 9 February 2011 defines </a:t>
            </a:r>
          </a:p>
          <a:p>
            <a:pPr lvl="1">
              <a:buFont typeface="Arial" charset="0"/>
              <a:buNone/>
            </a:pPr>
            <a:endParaRPr lang="en-US" sz="1400" dirty="0" smtClean="0"/>
          </a:p>
        </p:txBody>
      </p:sp>
      <p:sp>
        <p:nvSpPr>
          <p:cNvPr id="4099" name="Title 2"/>
          <p:cNvSpPr>
            <a:spLocks noGrp="1"/>
          </p:cNvSpPr>
          <p:nvPr>
            <p:ph type="title"/>
          </p:nvPr>
        </p:nvSpPr>
        <p:spPr/>
        <p:txBody>
          <a:bodyPr/>
          <a:lstStyle/>
          <a:p>
            <a:r>
              <a:rPr lang="en-US" sz="2800" smtClean="0"/>
              <a:t>169 MHz European band for Smart Metering Applications</a:t>
            </a:r>
          </a:p>
        </p:txBody>
      </p:sp>
      <p:pic>
        <p:nvPicPr>
          <p:cNvPr id="4100" name="Picture 2"/>
          <p:cNvPicPr>
            <a:picLocks noChangeAspect="1" noChangeArrowheads="1"/>
          </p:cNvPicPr>
          <p:nvPr/>
        </p:nvPicPr>
        <p:blipFill>
          <a:blip r:embed="rId2" cstate="print"/>
          <a:srcRect/>
          <a:stretch>
            <a:fillRect/>
          </a:stretch>
        </p:blipFill>
        <p:spPr bwMode="auto">
          <a:xfrm>
            <a:off x="1023938" y="3479800"/>
            <a:ext cx="6884987" cy="596900"/>
          </a:xfrm>
          <a:prstGeom prst="rect">
            <a:avLst/>
          </a:prstGeom>
          <a:noFill/>
          <a:ln w="9525">
            <a:noFill/>
            <a:miter lim="800000"/>
            <a:headEnd/>
            <a:tailEnd/>
          </a:ln>
        </p:spPr>
      </p:pic>
      <p:pic>
        <p:nvPicPr>
          <p:cNvPr id="4101" name="Picture 3"/>
          <p:cNvPicPr>
            <a:picLocks noChangeAspect="1" noChangeArrowheads="1"/>
          </p:cNvPicPr>
          <p:nvPr/>
        </p:nvPicPr>
        <p:blipFill>
          <a:blip r:embed="rId3" cstate="print"/>
          <a:srcRect/>
          <a:stretch>
            <a:fillRect/>
          </a:stretch>
        </p:blipFill>
        <p:spPr bwMode="auto">
          <a:xfrm>
            <a:off x="1052513" y="2867025"/>
            <a:ext cx="6769100" cy="608013"/>
          </a:xfrm>
          <a:prstGeom prst="rect">
            <a:avLst/>
          </a:prstGeom>
          <a:noFill/>
          <a:ln w="9525">
            <a:noFill/>
            <a:miter lim="800000"/>
            <a:headEnd/>
            <a:tailEnd/>
          </a:ln>
        </p:spPr>
      </p:pic>
      <p:pic>
        <p:nvPicPr>
          <p:cNvPr id="4102" name="Picture 4"/>
          <p:cNvPicPr>
            <a:picLocks noChangeAspect="1" noChangeArrowheads="1"/>
          </p:cNvPicPr>
          <p:nvPr/>
        </p:nvPicPr>
        <p:blipFill>
          <a:blip r:embed="rId4" cstate="print"/>
          <a:srcRect/>
          <a:stretch>
            <a:fillRect/>
          </a:stretch>
        </p:blipFill>
        <p:spPr bwMode="auto">
          <a:xfrm>
            <a:off x="1116013" y="4038600"/>
            <a:ext cx="7732712"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169 MHz band</a:t>
            </a:r>
            <a:endParaRPr lang="en-US" dirty="0"/>
          </a:p>
        </p:txBody>
      </p:sp>
      <p:graphicFrame>
        <p:nvGraphicFramePr>
          <p:cNvPr id="4" name="Table 3"/>
          <p:cNvGraphicFramePr>
            <a:graphicFrameLocks noGrp="1"/>
          </p:cNvGraphicFramePr>
          <p:nvPr/>
        </p:nvGraphicFramePr>
        <p:xfrm>
          <a:off x="971600" y="2420888"/>
          <a:ext cx="7128793" cy="2117036"/>
        </p:xfrm>
        <a:graphic>
          <a:graphicData uri="http://schemas.openxmlformats.org/drawingml/2006/table">
            <a:tbl>
              <a:tblPr/>
              <a:tblGrid>
                <a:gridCol w="1561276"/>
                <a:gridCol w="1561276"/>
                <a:gridCol w="1368271"/>
                <a:gridCol w="1368271"/>
                <a:gridCol w="1269699"/>
              </a:tblGrid>
              <a:tr h="604867">
                <a:tc>
                  <a:txBody>
                    <a:bodyPr/>
                    <a:lstStyle/>
                    <a:p>
                      <a:pPr>
                        <a:lnSpc>
                          <a:spcPct val="115000"/>
                        </a:lnSpc>
                        <a:spcAft>
                          <a:spcPts val="0"/>
                        </a:spcAft>
                      </a:pPr>
                      <a:r>
                        <a:rPr lang="en-US" sz="1100" dirty="0">
                          <a:latin typeface="Calibri"/>
                          <a:ea typeface="Calibri"/>
                          <a:cs typeface="Times New Roman"/>
                        </a:rPr>
                        <a:t>Frequency band [MHz]</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Calibri"/>
                          <a:ea typeface="Calibri"/>
                          <a:cs typeface="Times New Roman"/>
                        </a:rPr>
                        <a:t>Parameter</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Operating mode </a:t>
                      </a:r>
                      <a:r>
                        <a:rPr lang="en-US" sz="1100" dirty="0" smtClean="0">
                          <a:latin typeface="Calibri"/>
                          <a:ea typeface="Calibri"/>
                          <a:cs typeface="Times New Roman"/>
                        </a:rPr>
                        <a:t># 1</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Operating </a:t>
                      </a:r>
                      <a:r>
                        <a:rPr lang="en-US" sz="1100" dirty="0" smtClean="0">
                          <a:latin typeface="Calibri"/>
                          <a:ea typeface="Calibri"/>
                          <a:cs typeface="Times New Roman"/>
                        </a:rPr>
                        <a:t>mode #</a:t>
                      </a:r>
                      <a:r>
                        <a:rPr lang="en-US" sz="1100" baseline="0" dirty="0" smtClean="0">
                          <a:latin typeface="Calibri"/>
                          <a:ea typeface="Calibri"/>
                          <a:cs typeface="Times New Roman"/>
                        </a:rPr>
                        <a:t> 2</a:t>
                      </a:r>
                      <a:endParaRPr lang="en-US" sz="1100" dirty="0" smtClean="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Operating mode </a:t>
                      </a:r>
                      <a:r>
                        <a:rPr lang="en-US" sz="1100" dirty="0" smtClean="0">
                          <a:latin typeface="Calibri"/>
                          <a:ea typeface="Calibri"/>
                          <a:cs typeface="Times New Roman"/>
                        </a:rPr>
                        <a:t># 3</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rowSpan="4">
                  <a:txBody>
                    <a:bodyPr/>
                    <a:lstStyle/>
                    <a:p>
                      <a:pPr>
                        <a:lnSpc>
                          <a:spcPct val="115000"/>
                        </a:lnSpc>
                        <a:spcAft>
                          <a:spcPts val="0"/>
                        </a:spcAft>
                      </a:pPr>
                      <a:endParaRPr lang="en-US" sz="1100" dirty="0">
                        <a:latin typeface="Calibri"/>
                        <a:ea typeface="Calibri"/>
                        <a:cs typeface="Times New Roman"/>
                      </a:endParaRPr>
                    </a:p>
                    <a:p>
                      <a:pPr>
                        <a:lnSpc>
                          <a:spcPct val="115000"/>
                        </a:lnSpc>
                        <a:spcAft>
                          <a:spcPts val="0"/>
                        </a:spcAft>
                      </a:pPr>
                      <a:r>
                        <a:rPr lang="en-US" sz="1100" dirty="0" smtClean="0">
                          <a:latin typeface="Calibri"/>
                          <a:ea typeface="Calibri"/>
                          <a:cs typeface="Times New Roman"/>
                        </a:rPr>
                        <a:t>169.400 </a:t>
                      </a:r>
                      <a:r>
                        <a:rPr lang="en-US" sz="1100" dirty="0">
                          <a:latin typeface="Calibri"/>
                          <a:ea typeface="Calibri"/>
                          <a:cs typeface="Times New Roman"/>
                        </a:rPr>
                        <a:t>– 169.475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Data rate (kbps)</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4.8</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2.4</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9.6 </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vMerge="1">
                  <a:txBody>
                    <a:bodyPr/>
                    <a:lstStyle/>
                    <a:p>
                      <a:endParaRPr lang="en-US"/>
                    </a:p>
                  </a:txBody>
                  <a:tcPr/>
                </a:tc>
                <a:tc>
                  <a:txBody>
                    <a:bodyPr/>
                    <a:lstStyle/>
                    <a:p>
                      <a:pPr>
                        <a:lnSpc>
                          <a:spcPct val="115000"/>
                        </a:lnSpc>
                        <a:spcAft>
                          <a:spcPts val="0"/>
                        </a:spcAft>
                      </a:pPr>
                      <a:r>
                        <a:rPr lang="en-US" sz="1100" dirty="0">
                          <a:latin typeface="Calibri"/>
                          <a:ea typeface="Calibri"/>
                          <a:cs typeface="Times New Roman"/>
                        </a:rPr>
                        <a:t>Modulation</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Filtered 2-FSK</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Filtered 2-FSK</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Filtered </a:t>
                      </a:r>
                      <a:r>
                        <a:rPr lang="en-US" sz="1100" dirty="0" smtClean="0">
                          <a:latin typeface="Calibri"/>
                          <a:ea typeface="Calibri"/>
                          <a:cs typeface="Times New Roman"/>
                        </a:rPr>
                        <a:t>4-FSK</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vMerge="1">
                  <a:txBody>
                    <a:bodyPr/>
                    <a:lstStyle/>
                    <a:p>
                      <a:endParaRPr lang="en-US"/>
                    </a:p>
                  </a:txBody>
                  <a:tcPr/>
                </a:tc>
                <a:tc>
                  <a:txBody>
                    <a:bodyPr/>
                    <a:lstStyle/>
                    <a:p>
                      <a:pPr>
                        <a:lnSpc>
                          <a:spcPct val="115000"/>
                        </a:lnSpc>
                        <a:spcAft>
                          <a:spcPts val="0"/>
                        </a:spcAft>
                      </a:pPr>
                      <a:r>
                        <a:rPr lang="en-US" sz="1100">
                          <a:latin typeface="Calibri"/>
                          <a:ea typeface="Calibri"/>
                          <a:cs typeface="Times New Roman"/>
                        </a:rPr>
                        <a:t>Modulation index</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0.5</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2.0</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0.33</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vMerge="1">
                  <a:txBody>
                    <a:bodyPr/>
                    <a:lstStyle/>
                    <a:p>
                      <a:endParaRPr lang="en-US"/>
                    </a:p>
                  </a:txBody>
                  <a:tcPr/>
                </a:tc>
                <a:tc>
                  <a:txBody>
                    <a:bodyPr/>
                    <a:lstStyle/>
                    <a:p>
                      <a:pPr>
                        <a:lnSpc>
                          <a:spcPct val="115000"/>
                        </a:lnSpc>
                        <a:spcAft>
                          <a:spcPts val="0"/>
                        </a:spcAft>
                      </a:pPr>
                      <a:r>
                        <a:rPr lang="en-US" sz="1100">
                          <a:latin typeface="Calibri"/>
                          <a:ea typeface="Calibri"/>
                          <a:cs typeface="Times New Roman"/>
                        </a:rPr>
                        <a:t>Channel spacing (kHz)</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12.5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12.5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12.5</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Left Brace 4"/>
          <p:cNvSpPr/>
          <p:nvPr/>
        </p:nvSpPr>
        <p:spPr>
          <a:xfrm rot="16200000">
            <a:off x="5184068" y="3609020"/>
            <a:ext cx="576064" cy="26642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7164288" y="4293096"/>
            <a:ext cx="576064"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4716016" y="5373216"/>
            <a:ext cx="1420582" cy="461665"/>
          </a:xfrm>
          <a:prstGeom prst="rect">
            <a:avLst/>
          </a:prstGeom>
          <a:noFill/>
        </p:spPr>
        <p:txBody>
          <a:bodyPr wrap="none" rtlCol="0">
            <a:spAutoFit/>
          </a:bodyPr>
          <a:lstStyle/>
          <a:p>
            <a:r>
              <a:rPr lang="en-US" sz="1200" dirty="0" smtClean="0"/>
              <a:t>Compatibility with </a:t>
            </a:r>
          </a:p>
          <a:p>
            <a:r>
              <a:rPr lang="en-US" sz="1200" dirty="0" smtClean="0"/>
              <a:t>WMBUS Mode N</a:t>
            </a:r>
            <a:endParaRPr lang="en-US" sz="1200" dirty="0"/>
          </a:p>
        </p:txBody>
      </p:sp>
      <p:sp>
        <p:nvSpPr>
          <p:cNvPr id="8" name="TextBox 7"/>
          <p:cNvSpPr txBox="1"/>
          <p:nvPr/>
        </p:nvSpPr>
        <p:spPr>
          <a:xfrm>
            <a:off x="6676658" y="5373216"/>
            <a:ext cx="1718740" cy="646331"/>
          </a:xfrm>
          <a:prstGeom prst="rect">
            <a:avLst/>
          </a:prstGeom>
          <a:noFill/>
        </p:spPr>
        <p:txBody>
          <a:bodyPr wrap="none" rtlCol="0">
            <a:spAutoFit/>
          </a:bodyPr>
          <a:lstStyle/>
          <a:p>
            <a:r>
              <a:rPr lang="en-US" sz="1200" dirty="0" smtClean="0"/>
              <a:t>Compatibility with </a:t>
            </a:r>
            <a:br>
              <a:rPr lang="en-US" sz="1200" dirty="0" smtClean="0"/>
            </a:br>
            <a:r>
              <a:rPr lang="en-US" sz="1200" dirty="0" smtClean="0"/>
              <a:t>4g operating mode #1 </a:t>
            </a:r>
            <a:br>
              <a:rPr lang="en-US" sz="1200" dirty="0" smtClean="0"/>
            </a:br>
            <a:r>
              <a:rPr lang="en-US" sz="1200" dirty="0" smtClean="0"/>
              <a:t>in 450-470 MHz</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369</Words>
  <Application>Microsoft Office PowerPoint</Application>
  <PresentationFormat>On-screen Show (4:3)</PresentationFormat>
  <Paragraphs>68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CID # 189 </vt:lpstr>
      <vt:lpstr>CID # 197 </vt:lpstr>
      <vt:lpstr>169 MHz European band for Smart Metering Applications</vt:lpstr>
      <vt:lpstr>169 MHz band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Popa, Daniel</cp:lastModifiedBy>
  <cp:revision>153</cp:revision>
  <dcterms:created xsi:type="dcterms:W3CDTF">2010-07-11T04:49:45Z</dcterms:created>
  <dcterms:modified xsi:type="dcterms:W3CDTF">2011-09-20T06:43:19Z</dcterms:modified>
</cp:coreProperties>
</file>