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tiff" ContentType="image/tiff"/>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9" r:id="rId2"/>
    <p:sldId id="260" r:id="rId3"/>
    <p:sldId id="261" r:id="rId4"/>
    <p:sldId id="262" r:id="rId5"/>
    <p:sldId id="263" r:id="rId6"/>
    <p:sldId id="264" r:id="rId7"/>
    <p:sldId id="265" r:id="rId8"/>
    <p:sldId id="282" r:id="rId9"/>
    <p:sldId id="283" r:id="rId10"/>
    <p:sldId id="284" r:id="rId11"/>
    <p:sldId id="266" r:id="rId12"/>
    <p:sldId id="267" r:id="rId13"/>
    <p:sldId id="269" r:id="rId14"/>
    <p:sldId id="277" r:id="rId15"/>
    <p:sldId id="278" r:id="rId16"/>
    <p:sldId id="270" r:id="rId17"/>
    <p:sldId id="273" r:id="rId18"/>
    <p:sldId id="281" r:id="rId19"/>
    <p:sldId id="274" r:id="rId20"/>
    <p:sldId id="276" r:id="rId21"/>
    <p:sldId id="258" r:id="rId22"/>
    <p:sldId id="279" r:id="rId23"/>
    <p:sldId id="28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60F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3" autoAdjust="0"/>
    <p:restoredTop sz="94584" autoAdjust="0"/>
  </p:normalViewPr>
  <p:slideViewPr>
    <p:cSldViewPr>
      <p:cViewPr>
        <p:scale>
          <a:sx n="70" d="100"/>
          <a:sy n="70" d="100"/>
        </p:scale>
        <p:origin x="-76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1626"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99D98B7D-4B3E-4CC3-9426-B33D181ED1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extLst>
      <p:ext uri="{BB962C8B-B14F-4D97-AF65-F5344CB8AC3E}">
        <p14:creationId xmlns:p14="http://schemas.microsoft.com/office/powerpoint/2010/main" val="1588294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a:t>
            </a:r>
            <a:r>
              <a:rPr lang="en-US" altLang="zh-CN" dirty="0" smtClean="0">
                <a:ea typeface="宋体" pitchFamily="2" charset="-122"/>
              </a:rPr>
              <a:t> September, 2011 </a:t>
            </a:r>
            <a:r>
              <a:rPr lang="en-US" altLang="ja-JP" dirty="0" smtClean="0"/>
              <a:t>&gt;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&lt;</a:t>
            </a:r>
            <a:r>
              <a:rPr lang="en-US" altLang="ja-JP" dirty="0" err="1" smtClean="0"/>
              <a:t>Shu</a:t>
            </a:r>
            <a:r>
              <a:rPr lang="en-US" altLang="ja-JP" dirty="0" smtClean="0"/>
              <a:t> Kato&gt;, &lt;Tohoku University&gt;</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7589EAD7-D413-4228-B81A-9EA22B621B40}"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extLst>
      <p:ext uri="{BB962C8B-B14F-4D97-AF65-F5344CB8AC3E}">
        <p14:creationId xmlns:p14="http://schemas.microsoft.com/office/powerpoint/2010/main" val="1215732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ja-JP" smtClean="0"/>
              <a:t>doc.: IEEE 802.15-&lt;doc#&gt;</a:t>
            </a:r>
            <a:endParaRPr lang="en-US" altLang="ja-JP"/>
          </a:p>
        </p:txBody>
      </p:sp>
      <p:sp>
        <p:nvSpPr>
          <p:cNvPr id="5" name="Date Placeholder 4"/>
          <p:cNvSpPr>
            <a:spLocks noGrp="1"/>
          </p:cNvSpPr>
          <p:nvPr>
            <p:ph type="dt" idx="11"/>
          </p:nvPr>
        </p:nvSpPr>
        <p:spPr/>
        <p:txBody>
          <a:bodyPr/>
          <a:lstStyle/>
          <a:p>
            <a:r>
              <a:rPr lang="en-US" altLang="ja-JP" smtClean="0"/>
              <a:t>&lt;</a:t>
            </a:r>
            <a:r>
              <a:rPr lang="en-US" altLang="zh-CN" smtClean="0">
                <a:ea typeface="宋体" pitchFamily="2" charset="-122"/>
              </a:rPr>
              <a:t> September, 2011 </a:t>
            </a:r>
            <a:r>
              <a:rPr lang="en-US" altLang="ja-JP" smtClean="0"/>
              <a:t>&gt;</a:t>
            </a:r>
            <a:endParaRPr lang="en-US" altLang="ja-JP" dirty="0"/>
          </a:p>
        </p:txBody>
      </p:sp>
      <p:sp>
        <p:nvSpPr>
          <p:cNvPr id="6" name="Footer Placeholder 5"/>
          <p:cNvSpPr>
            <a:spLocks noGrp="1"/>
          </p:cNvSpPr>
          <p:nvPr>
            <p:ph type="ftr" sz="quarter" idx="12"/>
          </p:nvPr>
        </p:nvSpPr>
        <p:spPr/>
        <p:txBody>
          <a:bodyPr/>
          <a:lstStyle/>
          <a:p>
            <a:pPr lvl="4"/>
            <a:r>
              <a:rPr lang="en-US" altLang="ja-JP" smtClean="0"/>
              <a:t>&lt;Shu Kato&gt;, &lt;Tohoku University&gt;</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7589EAD7-D413-4228-B81A-9EA22B621B40}" type="slidenum">
              <a:rPr lang="en-US" altLang="ja-JP" smtClean="0"/>
              <a:pPr/>
              <a:t>1</a:t>
            </a:fld>
            <a:endParaRPr lang="en-US" altLang="ja-JP"/>
          </a:p>
        </p:txBody>
      </p:sp>
    </p:spTree>
    <p:extLst>
      <p:ext uri="{BB962C8B-B14F-4D97-AF65-F5344CB8AC3E}">
        <p14:creationId xmlns:p14="http://schemas.microsoft.com/office/powerpoint/2010/main" val="160420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ja-JP" smtClean="0"/>
              <a:t>doc.: IEEE 802.15-&lt;doc#&gt;</a:t>
            </a:r>
            <a:endParaRPr lang="en-US" altLang="ja-JP"/>
          </a:p>
        </p:txBody>
      </p:sp>
      <p:sp>
        <p:nvSpPr>
          <p:cNvPr id="5" name="Date Placeholder 4"/>
          <p:cNvSpPr>
            <a:spLocks noGrp="1"/>
          </p:cNvSpPr>
          <p:nvPr>
            <p:ph type="dt" idx="11"/>
          </p:nvPr>
        </p:nvSpPr>
        <p:spPr/>
        <p:txBody>
          <a:bodyPr/>
          <a:lstStyle/>
          <a:p>
            <a:r>
              <a:rPr lang="en-US" altLang="ja-JP" smtClean="0"/>
              <a:t>&lt;</a:t>
            </a:r>
            <a:r>
              <a:rPr lang="en-US" altLang="zh-CN" smtClean="0">
                <a:ea typeface="宋体" pitchFamily="2" charset="-122"/>
              </a:rPr>
              <a:t> September, 2011 </a:t>
            </a:r>
            <a:r>
              <a:rPr lang="en-US" altLang="ja-JP" smtClean="0"/>
              <a:t>&gt;</a:t>
            </a:r>
            <a:endParaRPr lang="en-US" altLang="ja-JP" dirty="0"/>
          </a:p>
        </p:txBody>
      </p:sp>
      <p:sp>
        <p:nvSpPr>
          <p:cNvPr id="6" name="Footer Placeholder 5"/>
          <p:cNvSpPr>
            <a:spLocks noGrp="1"/>
          </p:cNvSpPr>
          <p:nvPr>
            <p:ph type="ftr" sz="quarter" idx="12"/>
          </p:nvPr>
        </p:nvSpPr>
        <p:spPr/>
        <p:txBody>
          <a:bodyPr/>
          <a:lstStyle/>
          <a:p>
            <a:pPr lvl="4"/>
            <a:r>
              <a:rPr lang="en-US" altLang="ja-JP" smtClean="0"/>
              <a:t>&lt;Shu Kato&gt;, &lt;Tohoku University&gt;</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7589EAD7-D413-4228-B81A-9EA22B621B40}" type="slidenum">
              <a:rPr lang="en-US" altLang="ja-JP" smtClean="0"/>
              <a:pPr/>
              <a:t>2</a:t>
            </a:fld>
            <a:endParaRPr lang="en-US" altLang="ja-JP"/>
          </a:p>
        </p:txBody>
      </p:sp>
    </p:spTree>
    <p:extLst>
      <p:ext uri="{BB962C8B-B14F-4D97-AF65-F5344CB8AC3E}">
        <p14:creationId xmlns:p14="http://schemas.microsoft.com/office/powerpoint/2010/main" val="4111575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ja-JP" smtClean="0"/>
              <a:t>doc.: IEEE 802.15-&lt;doc#&gt;</a:t>
            </a:r>
            <a:endParaRPr lang="en-US" altLang="ja-JP"/>
          </a:p>
        </p:txBody>
      </p:sp>
      <p:sp>
        <p:nvSpPr>
          <p:cNvPr id="5" name="Date Placeholder 4"/>
          <p:cNvSpPr>
            <a:spLocks noGrp="1"/>
          </p:cNvSpPr>
          <p:nvPr>
            <p:ph type="dt" idx="11"/>
          </p:nvPr>
        </p:nvSpPr>
        <p:spPr/>
        <p:txBody>
          <a:bodyPr/>
          <a:lstStyle/>
          <a:p>
            <a:r>
              <a:rPr lang="en-US" altLang="ja-JP" smtClean="0"/>
              <a:t>&lt;</a:t>
            </a:r>
            <a:r>
              <a:rPr lang="en-US" altLang="zh-CN" smtClean="0">
                <a:ea typeface="宋体" pitchFamily="2" charset="-122"/>
              </a:rPr>
              <a:t> September, 2011 </a:t>
            </a:r>
            <a:r>
              <a:rPr lang="en-US" altLang="ja-JP" smtClean="0"/>
              <a:t>&gt;</a:t>
            </a:r>
            <a:endParaRPr lang="en-US" altLang="ja-JP" dirty="0"/>
          </a:p>
        </p:txBody>
      </p:sp>
      <p:sp>
        <p:nvSpPr>
          <p:cNvPr id="6" name="Footer Placeholder 5"/>
          <p:cNvSpPr>
            <a:spLocks noGrp="1"/>
          </p:cNvSpPr>
          <p:nvPr>
            <p:ph type="ftr" sz="quarter" idx="12"/>
          </p:nvPr>
        </p:nvSpPr>
        <p:spPr/>
        <p:txBody>
          <a:bodyPr/>
          <a:lstStyle/>
          <a:p>
            <a:pPr lvl="4"/>
            <a:r>
              <a:rPr lang="en-US" altLang="ja-JP" smtClean="0"/>
              <a:t>&lt;Shu Kato&gt;, &lt;Tohoku University&gt;</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7589EAD7-D413-4228-B81A-9EA22B621B40}" type="slidenum">
              <a:rPr lang="en-US" altLang="ja-JP" smtClean="0"/>
              <a:pPr/>
              <a:t>3</a:t>
            </a:fld>
            <a:endParaRPr lang="en-US" altLang="ja-JP"/>
          </a:p>
        </p:txBody>
      </p:sp>
    </p:spTree>
    <p:extLst>
      <p:ext uri="{BB962C8B-B14F-4D97-AF65-F5344CB8AC3E}">
        <p14:creationId xmlns:p14="http://schemas.microsoft.com/office/powerpoint/2010/main" val="2270339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ja-JP" smtClean="0"/>
              <a:t>doc.: IEEE 802.15-&lt;doc#&gt;</a:t>
            </a:r>
            <a:endParaRPr lang="en-US" altLang="ja-JP"/>
          </a:p>
        </p:txBody>
      </p:sp>
      <p:sp>
        <p:nvSpPr>
          <p:cNvPr id="5" name="Date Placeholder 4"/>
          <p:cNvSpPr>
            <a:spLocks noGrp="1"/>
          </p:cNvSpPr>
          <p:nvPr>
            <p:ph type="dt" idx="11"/>
          </p:nvPr>
        </p:nvSpPr>
        <p:spPr/>
        <p:txBody>
          <a:bodyPr/>
          <a:lstStyle/>
          <a:p>
            <a:r>
              <a:rPr lang="en-US" altLang="ja-JP" smtClean="0"/>
              <a:t>&lt;</a:t>
            </a:r>
            <a:r>
              <a:rPr lang="en-US" altLang="zh-CN" smtClean="0">
                <a:ea typeface="宋体" pitchFamily="2" charset="-122"/>
              </a:rPr>
              <a:t> September, 2011 </a:t>
            </a:r>
            <a:r>
              <a:rPr lang="en-US" altLang="ja-JP" smtClean="0"/>
              <a:t>&gt;</a:t>
            </a:r>
            <a:endParaRPr lang="en-US" altLang="ja-JP" dirty="0"/>
          </a:p>
        </p:txBody>
      </p:sp>
      <p:sp>
        <p:nvSpPr>
          <p:cNvPr id="6" name="Footer Placeholder 5"/>
          <p:cNvSpPr>
            <a:spLocks noGrp="1"/>
          </p:cNvSpPr>
          <p:nvPr>
            <p:ph type="ftr" sz="quarter" idx="12"/>
          </p:nvPr>
        </p:nvSpPr>
        <p:spPr/>
        <p:txBody>
          <a:bodyPr/>
          <a:lstStyle/>
          <a:p>
            <a:pPr lvl="4"/>
            <a:r>
              <a:rPr lang="en-US" altLang="ja-JP" smtClean="0"/>
              <a:t>&lt;Shu Kato&gt;, &lt;Tohoku University&gt;</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7589EAD7-D413-4228-B81A-9EA22B621B40}" type="slidenum">
              <a:rPr lang="en-US" altLang="ja-JP" smtClean="0"/>
              <a:pPr/>
              <a:t>4</a:t>
            </a:fld>
            <a:endParaRPr lang="en-US" altLang="ja-JP"/>
          </a:p>
        </p:txBody>
      </p:sp>
    </p:spTree>
    <p:extLst>
      <p:ext uri="{BB962C8B-B14F-4D97-AF65-F5344CB8AC3E}">
        <p14:creationId xmlns:p14="http://schemas.microsoft.com/office/powerpoint/2010/main" val="2408124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ja-JP" smtClean="0"/>
              <a:t>doc.: IEEE 802.15-&lt;doc#&gt;</a:t>
            </a:r>
            <a:endParaRPr lang="en-US" altLang="ja-JP"/>
          </a:p>
        </p:txBody>
      </p:sp>
      <p:sp>
        <p:nvSpPr>
          <p:cNvPr id="5" name="Date Placeholder 4"/>
          <p:cNvSpPr>
            <a:spLocks noGrp="1"/>
          </p:cNvSpPr>
          <p:nvPr>
            <p:ph type="dt" idx="11"/>
          </p:nvPr>
        </p:nvSpPr>
        <p:spPr/>
        <p:txBody>
          <a:bodyPr/>
          <a:lstStyle/>
          <a:p>
            <a:r>
              <a:rPr lang="en-US" altLang="ja-JP" smtClean="0"/>
              <a:t>&lt;</a:t>
            </a:r>
            <a:r>
              <a:rPr lang="en-US" altLang="zh-CN" smtClean="0">
                <a:ea typeface="宋体" pitchFamily="2" charset="-122"/>
              </a:rPr>
              <a:t> September, 2011 </a:t>
            </a:r>
            <a:r>
              <a:rPr lang="en-US" altLang="ja-JP" smtClean="0"/>
              <a:t>&gt;</a:t>
            </a:r>
            <a:endParaRPr lang="en-US" altLang="ja-JP" dirty="0"/>
          </a:p>
        </p:txBody>
      </p:sp>
      <p:sp>
        <p:nvSpPr>
          <p:cNvPr id="6" name="Footer Placeholder 5"/>
          <p:cNvSpPr>
            <a:spLocks noGrp="1"/>
          </p:cNvSpPr>
          <p:nvPr>
            <p:ph type="ftr" sz="quarter" idx="12"/>
          </p:nvPr>
        </p:nvSpPr>
        <p:spPr/>
        <p:txBody>
          <a:bodyPr/>
          <a:lstStyle/>
          <a:p>
            <a:pPr lvl="4"/>
            <a:r>
              <a:rPr lang="en-US" altLang="ja-JP" smtClean="0"/>
              <a:t>&lt;Shu Kato&gt;, &lt;Tohoku University&gt;</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7589EAD7-D413-4228-B81A-9EA22B621B40}" type="slidenum">
              <a:rPr lang="en-US" altLang="ja-JP" smtClean="0"/>
              <a:pPr/>
              <a:t>5</a:t>
            </a:fld>
            <a:endParaRPr lang="en-US" altLang="ja-JP"/>
          </a:p>
        </p:txBody>
      </p:sp>
    </p:spTree>
    <p:extLst>
      <p:ext uri="{BB962C8B-B14F-4D97-AF65-F5344CB8AC3E}">
        <p14:creationId xmlns:p14="http://schemas.microsoft.com/office/powerpoint/2010/main" val="3686396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1978686" y="-119736"/>
            <a:ext cx="4303053" cy="430887"/>
          </a:xfrm>
        </p:spPr>
        <p:txBody>
          <a:bodyPr/>
          <a:lstStyle/>
          <a:p>
            <a:r>
              <a:rPr lang="en-US" smtClean="0"/>
              <a:t>doc.: IEEE 802.11-09/1234r0doc.: IEEE 802.11-yy/xxxxr0</a:t>
            </a:r>
            <a:endParaRPr lang="en-US" dirty="0"/>
          </a:p>
        </p:txBody>
      </p:sp>
      <p:sp>
        <p:nvSpPr>
          <p:cNvPr id="5" name="Date Placeholder 4"/>
          <p:cNvSpPr>
            <a:spLocks noGrp="1"/>
          </p:cNvSpPr>
          <p:nvPr>
            <p:ph type="dt" idx="11"/>
          </p:nvPr>
        </p:nvSpPr>
        <p:spPr>
          <a:xfrm>
            <a:off x="654050" y="-119736"/>
            <a:ext cx="1878172" cy="430887"/>
          </a:xfrm>
        </p:spPr>
        <p:txBody>
          <a:bodyPr/>
          <a:lstStyle/>
          <a:p>
            <a:fld id="{225029A0-B148-4017-8EF9-00F7FC1C617B}" type="datetime1">
              <a:rPr lang="en-US" smtClean="0"/>
              <a:pPr/>
              <a:t>2011-09-21</a:t>
            </a:fld>
            <a:r>
              <a:rPr lang="en-US" smtClean="0"/>
              <a:t>November 2009</a:t>
            </a:r>
            <a:endParaRPr lang="en-US" dirty="0"/>
          </a:p>
        </p:txBody>
      </p:sp>
      <p:sp>
        <p:nvSpPr>
          <p:cNvPr id="6" name="Footer Placeholder 5"/>
          <p:cNvSpPr>
            <a:spLocks noGrp="1"/>
          </p:cNvSpPr>
          <p:nvPr>
            <p:ph type="ftr" sz="quarter" idx="12"/>
          </p:nvPr>
        </p:nvSpPr>
        <p:spPr>
          <a:xfrm>
            <a:off x="4080264" y="8985251"/>
            <a:ext cx="2201474" cy="369332"/>
          </a:xfrm>
        </p:spPr>
        <p:txBody>
          <a:bodyPr/>
          <a:lstStyle/>
          <a:p>
            <a:pPr lvl="4"/>
            <a:r>
              <a:rPr lang="en-US" smtClean="0"/>
              <a:t>Sameer Vermani, Qualcomm</a:t>
            </a:r>
            <a:endParaRPr lang="en-US" dirty="0"/>
          </a:p>
        </p:txBody>
      </p:sp>
      <p:sp>
        <p:nvSpPr>
          <p:cNvPr id="7" name="Slide Number Placeholder 6"/>
          <p:cNvSpPr>
            <a:spLocks noGrp="1"/>
          </p:cNvSpPr>
          <p:nvPr>
            <p:ph type="sldNum" sz="quarter" idx="13"/>
          </p:nvPr>
        </p:nvSpPr>
        <p:spPr>
          <a:xfrm>
            <a:off x="3328594" y="8985251"/>
            <a:ext cx="406795" cy="369332"/>
          </a:xfrm>
        </p:spPr>
        <p:txBody>
          <a:bodyPr/>
          <a:lstStyle/>
          <a:p>
            <a:pPr>
              <a:defRPr/>
            </a:pPr>
            <a:r>
              <a:rPr lang="en-US" smtClean="0"/>
              <a:t>Page </a:t>
            </a:r>
            <a:fld id="{A40D6B13-8646-42AE-AE5F-75F7278B0F18}"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ja-JP" smtClean="0"/>
              <a:t>doc.: IEEE 802.15-&lt;doc#&gt;</a:t>
            </a:r>
            <a:endParaRPr lang="en-US" altLang="ja-JP"/>
          </a:p>
        </p:txBody>
      </p:sp>
      <p:sp>
        <p:nvSpPr>
          <p:cNvPr id="5" name="Date Placeholder 4"/>
          <p:cNvSpPr>
            <a:spLocks noGrp="1"/>
          </p:cNvSpPr>
          <p:nvPr>
            <p:ph type="dt" idx="11"/>
          </p:nvPr>
        </p:nvSpPr>
        <p:spPr/>
        <p:txBody>
          <a:bodyPr/>
          <a:lstStyle/>
          <a:p>
            <a:r>
              <a:rPr lang="en-US" altLang="ja-JP" smtClean="0"/>
              <a:t>&lt;</a:t>
            </a:r>
            <a:r>
              <a:rPr lang="en-US" altLang="zh-CN" smtClean="0">
                <a:ea typeface="宋体" pitchFamily="2" charset="-122"/>
              </a:rPr>
              <a:t> September, 2011 </a:t>
            </a:r>
            <a:r>
              <a:rPr lang="en-US" altLang="ja-JP" smtClean="0"/>
              <a:t>&gt;</a:t>
            </a:r>
            <a:endParaRPr lang="en-US" altLang="ja-JP" dirty="0"/>
          </a:p>
        </p:txBody>
      </p:sp>
      <p:sp>
        <p:nvSpPr>
          <p:cNvPr id="6" name="Footer Placeholder 5"/>
          <p:cNvSpPr>
            <a:spLocks noGrp="1"/>
          </p:cNvSpPr>
          <p:nvPr>
            <p:ph type="ftr" sz="quarter" idx="12"/>
          </p:nvPr>
        </p:nvSpPr>
        <p:spPr/>
        <p:txBody>
          <a:bodyPr/>
          <a:lstStyle/>
          <a:p>
            <a:pPr lvl="4"/>
            <a:r>
              <a:rPr lang="en-US" altLang="ja-JP" smtClean="0"/>
              <a:t>&lt;Shu Kato&gt;, &lt;Tohoku University&gt;</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7589EAD7-D413-4228-B81A-9EA22B621B40}" type="slidenum">
              <a:rPr lang="en-US" altLang="ja-JP" smtClean="0"/>
              <a:pPr/>
              <a:t>8</a:t>
            </a:fld>
            <a:endParaRPr lang="en-US" altLang="ja-JP"/>
          </a:p>
        </p:txBody>
      </p:sp>
    </p:spTree>
    <p:extLst>
      <p:ext uri="{BB962C8B-B14F-4D97-AF65-F5344CB8AC3E}">
        <p14:creationId xmlns:p14="http://schemas.microsoft.com/office/powerpoint/2010/main" val="2571056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ja-JP" smtClean="0"/>
              <a:t>doc.: IEEE 802.15-&lt;doc#&gt;</a:t>
            </a:r>
            <a:endParaRPr lang="en-US" altLang="ja-JP"/>
          </a:p>
        </p:txBody>
      </p:sp>
      <p:sp>
        <p:nvSpPr>
          <p:cNvPr id="5" name="Date Placeholder 4"/>
          <p:cNvSpPr>
            <a:spLocks noGrp="1"/>
          </p:cNvSpPr>
          <p:nvPr>
            <p:ph type="dt" idx="11"/>
          </p:nvPr>
        </p:nvSpPr>
        <p:spPr/>
        <p:txBody>
          <a:bodyPr/>
          <a:lstStyle/>
          <a:p>
            <a:r>
              <a:rPr lang="en-US" altLang="ja-JP" smtClean="0"/>
              <a:t>&lt;</a:t>
            </a:r>
            <a:r>
              <a:rPr lang="en-US" altLang="zh-CN" smtClean="0">
                <a:ea typeface="宋体" pitchFamily="2" charset="-122"/>
              </a:rPr>
              <a:t> September, 2011 </a:t>
            </a:r>
            <a:r>
              <a:rPr lang="en-US" altLang="ja-JP" smtClean="0"/>
              <a:t>&gt;</a:t>
            </a:r>
            <a:endParaRPr lang="en-US" altLang="ja-JP" dirty="0"/>
          </a:p>
        </p:txBody>
      </p:sp>
      <p:sp>
        <p:nvSpPr>
          <p:cNvPr id="6" name="Footer Placeholder 5"/>
          <p:cNvSpPr>
            <a:spLocks noGrp="1"/>
          </p:cNvSpPr>
          <p:nvPr>
            <p:ph type="ftr" sz="quarter" idx="12"/>
          </p:nvPr>
        </p:nvSpPr>
        <p:spPr/>
        <p:txBody>
          <a:bodyPr/>
          <a:lstStyle/>
          <a:p>
            <a:pPr lvl="4"/>
            <a:r>
              <a:rPr lang="en-US" altLang="ja-JP" smtClean="0"/>
              <a:t>&lt;Shu Kato&gt;, &lt;Tohoku University&gt;</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7589EAD7-D413-4228-B81A-9EA22B621B40}" type="slidenum">
              <a:rPr lang="en-US" altLang="ja-JP" smtClean="0"/>
              <a:pPr/>
              <a:t>9</a:t>
            </a:fld>
            <a:endParaRPr lang="en-US" altLang="ja-JP"/>
          </a:p>
        </p:txBody>
      </p:sp>
    </p:spTree>
    <p:extLst>
      <p:ext uri="{BB962C8B-B14F-4D97-AF65-F5344CB8AC3E}">
        <p14:creationId xmlns:p14="http://schemas.microsoft.com/office/powerpoint/2010/main" val="1443046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a:t>
            </a:r>
            <a:r>
              <a:rPr lang="en-US" altLang="zh-CN" smtClean="0">
                <a:ea typeface="宋体" pitchFamily="2" charset="-122"/>
              </a:rPr>
              <a:t> September, 2011 </a:t>
            </a:r>
            <a:r>
              <a:rPr lang="en-US" altLang="ja-JP" smtClean="0"/>
              <a:t>&gt;</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&lt;Shu Kato&gt;, &lt;Tohoku University&gt;</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7589EAD7-D413-4228-B81A-9EA22B621B40}" type="slidenum">
              <a:rPr lang="en-US" altLang="ja-JP" smtClean="0"/>
              <a:pPr/>
              <a:t>19</a:t>
            </a:fld>
            <a:endParaRPr lang="en-US" altLang="ja-JP"/>
          </a:p>
        </p:txBody>
      </p:sp>
    </p:spTree>
    <p:extLst>
      <p:ext uri="{BB962C8B-B14F-4D97-AF65-F5344CB8AC3E}">
        <p14:creationId xmlns:p14="http://schemas.microsoft.com/office/powerpoint/2010/main" val="384730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09E80338-AD17-4A8D-9736-CACAC731AE2F}"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020879DF-E9A8-4C20-A05F-6007F18805E0}"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B9D72F2F-9C1D-498A-9632-471EE52B4193}"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C6D41411-7A40-4426-BD0F-B2AC579E512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B000828D-55E8-4ECC-A993-32E77AAD1D92}"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6BD38794-CF09-42F4-8D17-2DE283522FD3}"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9" name="スライド番号プレースホルダ 8"/>
          <p:cNvSpPr>
            <a:spLocks noGrp="1"/>
          </p:cNvSpPr>
          <p:nvPr>
            <p:ph type="sldNum" sz="quarter" idx="12"/>
          </p:nvPr>
        </p:nvSpPr>
        <p:spPr/>
        <p:txBody>
          <a:bodyPr/>
          <a:lstStyle>
            <a:lvl1pPr>
              <a:defRPr/>
            </a:lvl1pPr>
          </a:lstStyle>
          <a:p>
            <a:r>
              <a:rPr lang="en-US" altLang="ja-JP"/>
              <a:t>Slide </a:t>
            </a:r>
            <a:fld id="{701B6CD4-F0E4-4503-A6A8-8E5397E9284B}"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5" name="スライド番号プレースホルダ 4"/>
          <p:cNvSpPr>
            <a:spLocks noGrp="1"/>
          </p:cNvSpPr>
          <p:nvPr>
            <p:ph type="sldNum" sz="quarter" idx="12"/>
          </p:nvPr>
        </p:nvSpPr>
        <p:spPr/>
        <p:txBody>
          <a:bodyPr/>
          <a:lstStyle>
            <a:lvl1pPr>
              <a:defRPr/>
            </a:lvl1pPr>
          </a:lstStyle>
          <a:p>
            <a:r>
              <a:rPr lang="en-US" altLang="ja-JP"/>
              <a:t>Slide </a:t>
            </a:r>
            <a:fld id="{9A8650F2-F17B-4903-BB1A-46F71895656B}"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4" name="スライド番号プレースホルダ 3"/>
          <p:cNvSpPr>
            <a:spLocks noGrp="1"/>
          </p:cNvSpPr>
          <p:nvPr>
            <p:ph type="sldNum" sz="quarter" idx="12"/>
          </p:nvPr>
        </p:nvSpPr>
        <p:spPr/>
        <p:txBody>
          <a:bodyPr/>
          <a:lstStyle>
            <a:lvl1pPr>
              <a:defRPr/>
            </a:lvl1pPr>
          </a:lstStyle>
          <a:p>
            <a:r>
              <a:rPr lang="en-US" altLang="ja-JP"/>
              <a:t>Slide </a:t>
            </a:r>
            <a:fld id="{3CC51840-E056-40D1-8D7C-AACDEE9FEEB4}"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572CD3B2-7908-4CD1-A2EC-BE77FF999991}"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&lt; September, 2011 &gt;</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Shu Kato, Tohoku University</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FCB48217-B01C-4F33-B948-9FE2AA72AD56}"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&lt; September, 2011 &gt;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Shu Kato, Tohoku University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F9E575C7-AA80-4EB1-82FB-E02A5F786BE0}" type="slidenum">
              <a:rPr lang="en-US" altLang="ja-JP"/>
              <a:pPr/>
              <a:t>‹#›</a:t>
            </a:fld>
            <a:endParaRPr lang="en-US" altLang="ja-JP"/>
          </a:p>
        </p:txBody>
      </p:sp>
      <p:sp>
        <p:nvSpPr>
          <p:cNvPr id="1031" name="Rectangle 7"/>
          <p:cNvSpPr>
            <a:spLocks noChangeArrowheads="1"/>
          </p:cNvSpPr>
          <p:nvPr/>
        </p:nvSpPr>
        <p:spPr bwMode="auto">
          <a:xfrm>
            <a:off x="3347864" y="394156"/>
            <a:ext cx="5110336" cy="215444"/>
          </a:xfrm>
          <a:prstGeom prst="rect">
            <a:avLst/>
          </a:prstGeom>
          <a:noFill/>
          <a:ln w="9525">
            <a:noFill/>
            <a:miter lim="800000"/>
            <a:headEnd/>
            <a:tailEnd/>
          </a:ln>
          <a:effectLst/>
        </p:spPr>
        <p:txBody>
          <a:bodyPr wrap="square" lIns="0" tIns="0" rIns="0" bIns="0" anchor="b">
            <a:spAutoFit/>
          </a:bodyPr>
          <a:lstStyle/>
          <a:p>
            <a:pPr lvl="4" algn="r"/>
            <a:r>
              <a:rPr lang="en-US" altLang="ja-JP" sz="1400" b="1" dirty="0">
                <a:ea typeface="ＭＳ Ｐゴシック" charset="-128"/>
              </a:rPr>
              <a:t>doc.: </a:t>
            </a:r>
            <a:r>
              <a:rPr lang="en-US" altLang="ja-JP" sz="1400" b="1" dirty="0" smtClean="0">
                <a:ea typeface="ＭＳ Ｐゴシック" charset="-128"/>
              </a:rPr>
              <a:t>IEEE </a:t>
            </a:r>
            <a:r>
              <a:rPr lang="en-US" altLang="ja-JP" sz="1400" b="1" dirty="0" smtClean="0">
                <a:ea typeface="ＭＳ Ｐゴシック" charset="-128"/>
              </a:rPr>
              <a:t>802.15-11-0641-02-004k</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t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smtClean="0"/>
              <a:t>&lt; September, 2011 &gt;</a:t>
            </a:r>
            <a:endParaRPr lang="en-US" altLang="ja-JP" dirty="0"/>
          </a:p>
        </p:txBody>
      </p:sp>
      <p:sp>
        <p:nvSpPr>
          <p:cNvPr id="5" name="フッター プレースホルダ 2"/>
          <p:cNvSpPr>
            <a:spLocks noGrp="1"/>
          </p:cNvSpPr>
          <p:nvPr>
            <p:ph type="ftr" sz="quarter" idx="11"/>
          </p:nvPr>
        </p:nvSpPr>
        <p:spPr/>
        <p:txBody>
          <a:bodyPr/>
          <a:lstStyle/>
          <a:p>
            <a:r>
              <a:rPr lang="en-US" altLang="ja-JP" smtClean="0"/>
              <a:t>Shu Kato, Tohoku University</a:t>
            </a:r>
            <a:endParaRPr lang="en-US" altLang="ja-JP"/>
          </a:p>
        </p:txBody>
      </p:sp>
      <p:sp>
        <p:nvSpPr>
          <p:cNvPr id="6" name="スライド番号プレースホルダ 3"/>
          <p:cNvSpPr>
            <a:spLocks noGrp="1"/>
          </p:cNvSpPr>
          <p:nvPr>
            <p:ph type="sldNum" sz="quarter" idx="12"/>
          </p:nvPr>
        </p:nvSpPr>
        <p:spPr/>
        <p:txBody>
          <a:bodyPr/>
          <a:lstStyle/>
          <a:p>
            <a:r>
              <a:rPr lang="en-US" altLang="ja-JP"/>
              <a:t>Slide </a:t>
            </a:r>
            <a:fld id="{25911F47-EE7D-4F2F-87FE-805CD7449DA6}" type="slidenum">
              <a:rPr lang="en-US" altLang="ja-JP"/>
              <a:pPr/>
              <a:t>1</a:t>
            </a:fld>
            <a:endParaRPr lang="en-US" altLang="ja-JP"/>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t>IEEE 802.4k System Proposal - ISWAN (Integrated Services Wide Area</a:t>
            </a:r>
            <a:br>
              <a:rPr lang="en-US" altLang="ja-JP" sz="1600" dirty="0" smtClean="0"/>
            </a:br>
            <a:r>
              <a:rPr lang="en-US" altLang="ja-JP" sz="1600" dirty="0" smtClean="0"/>
              <a:t>Networks)</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20 Sep, 2011</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Shu</a:t>
            </a:r>
            <a:r>
              <a:rPr lang="en-US" altLang="ja-JP" sz="1600" dirty="0" smtClean="0">
                <a:solidFill>
                  <a:schemeClr val="tx2"/>
                </a:solidFill>
                <a:ea typeface="ＭＳ Ｐゴシック" charset="-128"/>
              </a:rPr>
              <a:t> Kato</a:t>
            </a:r>
            <a:r>
              <a:rPr lang="en-US" altLang="ja-JP" sz="1600" baseline="30000" dirty="0" smtClean="0">
                <a:solidFill>
                  <a:schemeClr val="tx2"/>
                </a:solidFill>
                <a:ea typeface="ＭＳ Ｐゴシック" charset="-128"/>
              </a:rPr>
              <a:t>1</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Hirokazu</a:t>
            </a:r>
            <a:r>
              <a:rPr lang="en-US" altLang="ja-JP" sz="1600" dirty="0" smtClean="0">
                <a:solidFill>
                  <a:schemeClr val="tx2"/>
                </a:solidFill>
                <a:ea typeface="ＭＳ Ｐゴシック" charset="-128"/>
              </a:rPr>
              <a:t> Sawada</a:t>
            </a:r>
            <a:r>
              <a:rPr lang="en-US" altLang="ja-JP" sz="1600" baseline="30000" dirty="0" smtClean="0">
                <a:solidFill>
                  <a:schemeClr val="tx2"/>
                </a:solidFill>
                <a:ea typeface="ＭＳ Ｐゴシック" charset="-128"/>
              </a:rPr>
              <a:t>1</a:t>
            </a:r>
            <a:r>
              <a:rPr lang="en-US" altLang="ja-JP" sz="1600" dirty="0" smtClean="0">
                <a:solidFill>
                  <a:schemeClr val="tx2"/>
                </a:solidFill>
                <a:ea typeface="ＭＳ Ｐゴシック" charset="-128"/>
              </a:rPr>
              <a:t>, Lawrence Materum</a:t>
            </a:r>
            <a:r>
              <a:rPr lang="en-US" altLang="ja-JP" sz="1600" baseline="30000" dirty="0" smtClean="0">
                <a:solidFill>
                  <a:schemeClr val="tx2"/>
                </a:solidFill>
                <a:ea typeface="ＭＳ Ｐゴシック" charset="-128"/>
              </a:rPr>
              <a:t>1</a:t>
            </a:r>
            <a:r>
              <a:rPr lang="en-US" altLang="ja-JP" sz="1600" dirty="0" smtClean="0">
                <a:solidFill>
                  <a:schemeClr val="tx2"/>
                </a:solidFill>
                <a:ea typeface="ＭＳ Ｐゴシック" charset="-128"/>
              </a:rPr>
              <a:t>, Nobuhiko Shibagaki</a:t>
            </a:r>
            <a:r>
              <a:rPr lang="en-US" altLang="ja-JP" sz="1600" baseline="30000" dirty="0" smtClean="0">
                <a:solidFill>
                  <a:schemeClr val="tx2"/>
                </a:solidFill>
                <a:ea typeface="ＭＳ Ｐゴシック" charset="-128"/>
              </a:rPr>
              <a:t>2</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[1 Tohoku University, 2 Hitachi</a:t>
            </a:r>
            <a:r>
              <a:rPr lang="ja-JP" altLang="en-US" sz="1600" dirty="0" smtClean="0">
                <a:solidFill>
                  <a:schemeClr val="tx2"/>
                </a:solidFill>
                <a:ea typeface="ＭＳ Ｐゴシック" charset="-128"/>
              </a:rPr>
              <a:t>　</a:t>
            </a:r>
            <a:r>
              <a:rPr lang="en-US" altLang="ja-JP" sz="1600" dirty="0" smtClean="0">
                <a:solidFill>
                  <a:schemeClr val="tx2"/>
                </a:solidFill>
                <a:ea typeface="ＭＳ Ｐゴシック" charset="-128"/>
              </a:rPr>
              <a:t>Ltd.]</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[2-1-1, </a:t>
            </a:r>
            <a:r>
              <a:rPr lang="en-US" altLang="ja-JP" sz="1600" dirty="0" err="1" smtClean="0">
                <a:solidFill>
                  <a:schemeClr val="tx2"/>
                </a:solidFill>
                <a:ea typeface="ＭＳ Ｐゴシック" charset="-128"/>
              </a:rPr>
              <a:t>Katahira</a:t>
            </a:r>
            <a:r>
              <a:rPr lang="en-US" altLang="ja-JP" sz="1600" dirty="0" smtClean="0">
                <a:solidFill>
                  <a:schemeClr val="tx2"/>
                </a:solidFill>
                <a:ea typeface="ＭＳ Ｐゴシック" charset="-128"/>
              </a:rPr>
              <a:t>, Aoba-</a:t>
            </a:r>
            <a:r>
              <a:rPr lang="en-US" altLang="ja-JP" sz="1600" dirty="0" err="1" smtClean="0">
                <a:solidFill>
                  <a:schemeClr val="tx2"/>
                </a:solidFill>
                <a:ea typeface="ＭＳ Ｐゴシック" charset="-128"/>
              </a:rPr>
              <a:t>ku</a:t>
            </a:r>
            <a:r>
              <a:rPr lang="en-US" altLang="ja-JP" sz="1600" dirty="0" smtClean="0">
                <a:solidFill>
                  <a:schemeClr val="tx2"/>
                </a:solidFill>
                <a:ea typeface="ＭＳ Ｐゴシック" charset="-128"/>
              </a:rPr>
              <a:t>, Sendai, Miyagi, 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:[+81-22-217-5506],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[+81-22-217-5476],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:[shukato@riec.tohoku.ac.jp]</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[802.15.4K final proposal call]</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t>IEEE 802.4k System Proposal - ISWAN (Integrated Services Wide Area Networks)</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[Presented to the IEEE802.15.4k LECIM task group for </a:t>
            </a:r>
            <a:r>
              <a:rPr lang="en-US" altLang="ja-JP" sz="1600" dirty="0" smtClean="0">
                <a:solidFill>
                  <a:schemeClr val="tx2"/>
                </a:solidFill>
                <a:ea typeface="ＭＳ Ｐゴシック" pitchFamily="34" charset="-128"/>
              </a:rPr>
              <a:t>consideration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76672"/>
            <a:ext cx="7772400" cy="1066800"/>
          </a:xfrm>
        </p:spPr>
        <p:txBody>
          <a:bodyPr/>
          <a:lstStyle/>
          <a:p>
            <a:r>
              <a:rPr lang="en-US" altLang="ja-JP" sz="2400" b="1" dirty="0">
                <a:solidFill>
                  <a:srgbClr val="060FBA"/>
                </a:solidFill>
              </a:rPr>
              <a:t>Path Loss Characteristics at </a:t>
            </a:r>
            <a:r>
              <a:rPr lang="en-US" altLang="ja-JP" sz="2400" b="1" dirty="0" smtClean="0">
                <a:solidFill>
                  <a:srgbClr val="060FBA"/>
                </a:solidFill>
              </a:rPr>
              <a:t>2.4 GHz</a:t>
            </a:r>
            <a:r>
              <a:rPr lang="en-US" altLang="ja-JP" sz="2400" b="1" dirty="0">
                <a:solidFill>
                  <a:srgbClr val="060FBA"/>
                </a:solidFill>
              </a:rPr>
              <a:t/>
            </a:r>
            <a:br>
              <a:rPr lang="en-US" altLang="ja-JP" sz="2400" b="1" dirty="0">
                <a:solidFill>
                  <a:srgbClr val="060FBA"/>
                </a:solidFill>
              </a:rPr>
            </a:br>
            <a:r>
              <a:rPr lang="en-US" altLang="ja-JP" sz="2400" b="1" dirty="0">
                <a:solidFill>
                  <a:srgbClr val="060FBA"/>
                </a:solidFill>
              </a:rPr>
              <a:t>(Okumura-</a:t>
            </a:r>
            <a:r>
              <a:rPr lang="en-US" altLang="ja-JP" sz="2400" b="1" dirty="0" err="1">
                <a:solidFill>
                  <a:srgbClr val="060FBA"/>
                </a:solidFill>
              </a:rPr>
              <a:t>Hata</a:t>
            </a:r>
            <a:r>
              <a:rPr lang="en-US" altLang="ja-JP" sz="2400" b="1" dirty="0">
                <a:solidFill>
                  <a:srgbClr val="060FBA"/>
                </a:solidFill>
              </a:rPr>
              <a:t> Model: assumed</a:t>
            </a:r>
            <a:r>
              <a:rPr lang="en-US" altLang="ja-JP" sz="2400" b="1" dirty="0" smtClean="0">
                <a:solidFill>
                  <a:srgbClr val="060FBA"/>
                </a:solidFill>
              </a:rPr>
              <a:t>)</a:t>
            </a:r>
            <a:endParaRPr kumimoji="1" lang="ja-JP" altLang="en-US" sz="2400" dirty="0"/>
          </a:p>
        </p:txBody>
      </p:sp>
      <p:sp>
        <p:nvSpPr>
          <p:cNvPr id="4" name="日付プレースホルダー 3"/>
          <p:cNvSpPr>
            <a:spLocks noGrp="1"/>
          </p:cNvSpPr>
          <p:nvPr>
            <p:ph type="dt" sz="half" idx="10"/>
          </p:nvPr>
        </p:nvSpPr>
        <p:spPr/>
        <p:txBody>
          <a:bodyPr/>
          <a:lstStyle/>
          <a:p>
            <a:r>
              <a:rPr lang="en-US" altLang="ja-JP" smtClean="0"/>
              <a:t>&lt; September, 2011 &gt;</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 Kato, Tohoku University</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C6D41411-7A40-4426-BD0F-B2AC579E5127}" type="slidenum">
              <a:rPr lang="en-US" altLang="ja-JP" smtClean="0"/>
              <a:pPr/>
              <a:t>10</a:t>
            </a:fld>
            <a:endParaRPr lang="en-US" altLang="ja-JP"/>
          </a:p>
        </p:txBody>
      </p:sp>
      <p:pic>
        <p:nvPicPr>
          <p:cNvPr id="7" name="Content Placeholder 7"/>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828800" y="1676400"/>
            <a:ext cx="5599285" cy="4680000"/>
          </a:xfrm>
          <a:prstGeom prst="rect">
            <a:avLst/>
          </a:prstGeom>
          <a:noFill/>
          <a:ln w="9525">
            <a:noFill/>
            <a:miter lim="800000"/>
            <a:headEnd/>
            <a:tailEnd/>
          </a:ln>
          <a:effectLst/>
        </p:spPr>
      </p:pic>
    </p:spTree>
    <p:extLst>
      <p:ext uri="{BB962C8B-B14F-4D97-AF65-F5344CB8AC3E}">
        <p14:creationId xmlns:p14="http://schemas.microsoft.com/office/powerpoint/2010/main" val="676234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56467126"/>
              </p:ext>
            </p:extLst>
          </p:nvPr>
        </p:nvGraphicFramePr>
        <p:xfrm>
          <a:off x="323529" y="1443808"/>
          <a:ext cx="8280918" cy="5030773"/>
        </p:xfrm>
        <a:graphic>
          <a:graphicData uri="http://schemas.openxmlformats.org/drawingml/2006/table">
            <a:tbl>
              <a:tblPr firstRow="1" bandRow="1">
                <a:tableStyleId>{5C22544A-7EE6-4342-B048-85BDC9FD1C3A}</a:tableStyleId>
              </a:tblPr>
              <a:tblGrid>
                <a:gridCol w="1368151"/>
                <a:gridCol w="997826"/>
                <a:gridCol w="1091989"/>
                <a:gridCol w="1273988"/>
                <a:gridCol w="1182988"/>
                <a:gridCol w="1182988"/>
                <a:gridCol w="1182988"/>
              </a:tblGrid>
              <a:tr h="382483">
                <a:tc>
                  <a:txBody>
                    <a:bodyPr/>
                    <a:lstStyle/>
                    <a:p>
                      <a:endParaRPr lang="ja-JP" altLang="en-US" dirty="0"/>
                    </a:p>
                  </a:txBody>
                  <a:tcPr/>
                </a:tc>
                <a:tc>
                  <a:txBody>
                    <a:bodyPr/>
                    <a:lstStyle/>
                    <a:p>
                      <a:r>
                        <a:rPr kumimoji="1" lang="en-US" altLang="ja-JP" sz="1200" dirty="0" smtClean="0"/>
                        <a:t>TX power</a:t>
                      </a:r>
                      <a:endParaRPr kumimoji="1" lang="ja-JP" altLang="en-US" sz="1200" dirty="0"/>
                    </a:p>
                  </a:txBody>
                  <a:tcPr/>
                </a:tc>
                <a:tc>
                  <a:txBody>
                    <a:bodyPr/>
                    <a:lstStyle/>
                    <a:p>
                      <a:r>
                        <a:rPr kumimoji="1" lang="en-US" altLang="ja-JP" sz="1200" dirty="0" smtClean="0"/>
                        <a:t>Antenna gain</a:t>
                      </a:r>
                      <a:endParaRPr kumimoji="1" lang="ja-JP" altLang="en-US" sz="1200" dirty="0"/>
                    </a:p>
                  </a:txBody>
                  <a:tcPr/>
                </a:tc>
                <a:tc>
                  <a:txBody>
                    <a:bodyPr/>
                    <a:lstStyle/>
                    <a:p>
                      <a:r>
                        <a:rPr kumimoji="1" lang="en-US" altLang="ja-JP" sz="1200" dirty="0" smtClean="0"/>
                        <a:t>Channel bandwidth</a:t>
                      </a:r>
                      <a:endParaRPr kumimoji="1" lang="ja-JP" altLang="en-US" sz="1200" dirty="0"/>
                    </a:p>
                  </a:txBody>
                  <a:tcPr/>
                </a:tc>
                <a:tc>
                  <a:txBody>
                    <a:bodyPr/>
                    <a:lstStyle/>
                    <a:p>
                      <a:r>
                        <a:rPr kumimoji="1" lang="en-US" altLang="ja-JP" sz="1200" dirty="0" smtClean="0"/>
                        <a:t>Antenna </a:t>
                      </a:r>
                      <a:r>
                        <a:rPr kumimoji="1" lang="en-US" altLang="ja-JP" sz="1200" dirty="0" err="1" smtClean="0"/>
                        <a:t>Tx</a:t>
                      </a:r>
                      <a:r>
                        <a:rPr kumimoji="1" lang="en-US" altLang="ja-JP" sz="1200" dirty="0" smtClean="0"/>
                        <a:t> power</a:t>
                      </a:r>
                      <a:r>
                        <a:rPr kumimoji="1" lang="en-US" altLang="ja-JP" sz="1200" baseline="0" dirty="0" smtClean="0"/>
                        <a:t>(</a:t>
                      </a:r>
                      <a:r>
                        <a:rPr kumimoji="1" lang="en-US" altLang="ja-JP" sz="1200" baseline="0" dirty="0" err="1" smtClean="0"/>
                        <a:t>dBm</a:t>
                      </a:r>
                      <a:r>
                        <a:rPr kumimoji="1" lang="en-US" altLang="ja-JP" sz="1200" baseline="0" dirty="0" smtClean="0"/>
                        <a:t>)</a:t>
                      </a:r>
                      <a:endParaRPr kumimoji="1" lang="ja-JP" altLang="en-US" sz="1200" dirty="0"/>
                    </a:p>
                  </a:txBody>
                  <a:tcPr/>
                </a:tc>
                <a:tc>
                  <a:txBody>
                    <a:bodyPr/>
                    <a:lstStyle/>
                    <a:p>
                      <a:r>
                        <a:rPr kumimoji="1" lang="en-US" altLang="ja-JP" sz="1200" dirty="0" smtClean="0"/>
                        <a:t>Relative path loss</a:t>
                      </a:r>
                      <a:r>
                        <a:rPr kumimoji="1" lang="en-US" altLang="ja-JP" sz="1200" baseline="0" dirty="0" smtClean="0"/>
                        <a:t> </a:t>
                      </a:r>
                      <a:r>
                        <a:rPr kumimoji="1" lang="en-US" altLang="ja-JP" sz="1200" dirty="0" smtClean="0"/>
                        <a:t>(dB)</a:t>
                      </a:r>
                      <a:endParaRPr kumimoji="1" lang="ja-JP" altLang="en-US" sz="1200" dirty="0"/>
                    </a:p>
                  </a:txBody>
                  <a:tcPr/>
                </a:tc>
                <a:tc>
                  <a:txBody>
                    <a:bodyPr/>
                    <a:lstStyle/>
                    <a:p>
                      <a:r>
                        <a:rPr kumimoji="1" lang="en-US" altLang="ja-JP" sz="1200" dirty="0" smtClean="0"/>
                        <a:t>Use case</a:t>
                      </a:r>
                      <a:endParaRPr kumimoji="1" lang="ja-JP" altLang="en-US" sz="1200" dirty="0"/>
                    </a:p>
                  </a:txBody>
                  <a:tcPr/>
                </a:tc>
              </a:tr>
              <a:tr h="550213">
                <a:tc>
                  <a:txBody>
                    <a:bodyPr/>
                    <a:lstStyle/>
                    <a:p>
                      <a:r>
                        <a:rPr kumimoji="1" lang="en-US" altLang="ja-JP" sz="1600" b="1" dirty="0" smtClean="0">
                          <a:solidFill>
                            <a:srgbClr val="FF33CC"/>
                          </a:solidFill>
                        </a:rPr>
                        <a:t>429.8125</a:t>
                      </a:r>
                      <a:r>
                        <a:rPr kumimoji="1" lang="en-US" altLang="ja-JP" sz="1600" b="1" baseline="0" dirty="0" smtClean="0">
                          <a:solidFill>
                            <a:srgbClr val="FF33CC"/>
                          </a:solidFill>
                        </a:rPr>
                        <a:t> -</a:t>
                      </a:r>
                      <a:endParaRPr kumimoji="1" lang="en-US" altLang="ja-JP" sz="1600" b="1" dirty="0" smtClean="0">
                        <a:solidFill>
                          <a:srgbClr val="FF33CC"/>
                        </a:solidFill>
                      </a:endParaRPr>
                    </a:p>
                    <a:p>
                      <a:r>
                        <a:rPr kumimoji="1" lang="en-US" altLang="ja-JP" sz="1600" b="1" dirty="0" smtClean="0">
                          <a:solidFill>
                            <a:srgbClr val="FF33CC"/>
                          </a:solidFill>
                        </a:rPr>
                        <a:t>429.925MHz</a:t>
                      </a:r>
                      <a:endParaRPr kumimoji="1" lang="ja-JP" altLang="en-US" sz="1600" b="1" dirty="0">
                        <a:solidFill>
                          <a:srgbClr val="FF33CC"/>
                        </a:solidFill>
                      </a:endParaRPr>
                    </a:p>
                  </a:txBody>
                  <a:tcPr marT="0" marB="0"/>
                </a:tc>
                <a:tc>
                  <a:txBody>
                    <a:bodyPr/>
                    <a:lstStyle/>
                    <a:p>
                      <a:pPr algn="ctr"/>
                      <a:r>
                        <a:rPr kumimoji="1" lang="en-US" altLang="ja-JP" sz="1200" dirty="0" smtClean="0">
                          <a:solidFill>
                            <a:srgbClr val="0070C0"/>
                          </a:solidFill>
                        </a:rPr>
                        <a:t>10mW</a:t>
                      </a:r>
                      <a:endParaRPr kumimoji="1" lang="ja-JP" altLang="en-US" sz="1200" dirty="0">
                        <a:solidFill>
                          <a:srgbClr val="0070C0"/>
                        </a:solidFill>
                      </a:endParaRPr>
                    </a:p>
                  </a:txBody>
                  <a:tcPr marT="0" marB="0"/>
                </a:tc>
                <a:tc>
                  <a:txBody>
                    <a:bodyPr/>
                    <a:lstStyle/>
                    <a:p>
                      <a:pPr algn="ctr"/>
                      <a:r>
                        <a:rPr kumimoji="1" lang="en-US" altLang="ja-JP" sz="1200" dirty="0" smtClean="0">
                          <a:solidFill>
                            <a:srgbClr val="0070C0"/>
                          </a:solidFill>
                        </a:rPr>
                        <a:t>~ 2.14 </a:t>
                      </a:r>
                      <a:r>
                        <a:rPr kumimoji="1" lang="en-US" altLang="ja-JP" sz="1200" dirty="0" err="1" smtClean="0">
                          <a:solidFill>
                            <a:srgbClr val="0070C0"/>
                          </a:solidFill>
                        </a:rPr>
                        <a:t>dBi</a:t>
                      </a:r>
                      <a:endParaRPr kumimoji="1" lang="ja-JP" altLang="en-US" sz="1200" dirty="0">
                        <a:solidFill>
                          <a:srgbClr val="0070C0"/>
                        </a:solidFill>
                      </a:endParaRPr>
                    </a:p>
                  </a:txBody>
                  <a:tcPr marT="0" marB="0"/>
                </a:tc>
                <a:tc>
                  <a:txBody>
                    <a:bodyPr/>
                    <a:lstStyle/>
                    <a:p>
                      <a:pPr algn="ctr"/>
                      <a:r>
                        <a:rPr kumimoji="1" lang="en-US" altLang="ja-JP" sz="1200" dirty="0" smtClean="0"/>
                        <a:t>8.5kHz</a:t>
                      </a:r>
                      <a:endParaRPr kumimoji="1" lang="ja-JP" altLang="en-US" sz="1200" dirty="0"/>
                    </a:p>
                  </a:txBody>
                  <a:tcPr marT="0" marB="0"/>
                </a:tc>
                <a:tc>
                  <a:txBody>
                    <a:bodyPr/>
                    <a:lstStyle/>
                    <a:p>
                      <a:r>
                        <a:rPr kumimoji="1" lang="en-US" altLang="ja-JP" sz="1200" dirty="0" smtClean="0"/>
                        <a:t>12 </a:t>
                      </a:r>
                      <a:r>
                        <a:rPr kumimoji="1" lang="en-US" altLang="ja-JP" sz="1200" dirty="0" err="1" smtClean="0"/>
                        <a:t>dBm</a:t>
                      </a:r>
                      <a:endParaRPr kumimoji="1" lang="ja-JP" altLang="en-US" sz="1200" dirty="0"/>
                    </a:p>
                  </a:txBody>
                  <a:tcPr marT="0" marB="0"/>
                </a:tc>
                <a:tc>
                  <a:txBody>
                    <a:bodyPr/>
                    <a:lstStyle/>
                    <a:p>
                      <a:r>
                        <a:rPr kumimoji="1" lang="en-US" altLang="ja-JP" sz="1200" b="1" dirty="0" smtClean="0">
                          <a:solidFill>
                            <a:srgbClr val="0070C0"/>
                          </a:solidFill>
                        </a:rPr>
                        <a:t>0</a:t>
                      </a:r>
                      <a:endParaRPr kumimoji="1" lang="ja-JP" altLang="en-US" sz="1200" b="1" dirty="0">
                        <a:solidFill>
                          <a:srgbClr val="0070C0"/>
                        </a:solidFill>
                      </a:endParaRPr>
                    </a:p>
                  </a:txBody>
                  <a:tcPr marT="0" marB="0"/>
                </a:tc>
                <a:tc>
                  <a:txBody>
                    <a:bodyPr/>
                    <a:lstStyle/>
                    <a:p>
                      <a:r>
                        <a:rPr kumimoji="1" lang="en-US" altLang="ja-JP" sz="1100" dirty="0" smtClean="0"/>
                        <a:t>Telemeter, Tele-control, Data</a:t>
                      </a:r>
                      <a:r>
                        <a:rPr kumimoji="1" lang="en-US" altLang="ja-JP" sz="1100" baseline="0" dirty="0" smtClean="0"/>
                        <a:t> transmission</a:t>
                      </a:r>
                      <a:endParaRPr kumimoji="1" lang="ja-JP" altLang="en-US" sz="1100" dirty="0"/>
                    </a:p>
                  </a:txBody>
                  <a:tcPr marT="0" marB="0" anchor="ctr"/>
                </a:tc>
              </a:tr>
              <a:tr h="5043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920.5 - 923.5MHz</a:t>
                      </a:r>
                      <a:endParaRPr kumimoji="1" lang="ja-JP" altLang="en-US" sz="1600" b="1" dirty="0" smtClean="0">
                        <a:solidFill>
                          <a:srgbClr val="FF33CC"/>
                        </a:solidFill>
                      </a:endParaRPr>
                    </a:p>
                    <a:p>
                      <a:endParaRPr kumimoji="1" lang="ja-JP" altLang="en-US" sz="1200" b="0" dirty="0"/>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rgbClr val="FF0000"/>
                          </a:solidFill>
                        </a:rPr>
                        <a:t>250mW</a:t>
                      </a:r>
                      <a:endParaRPr kumimoji="1" lang="ja-JP" altLang="en-US" sz="1200" dirty="0" smtClean="0">
                        <a:solidFill>
                          <a:srgbClr val="FF0000"/>
                        </a:solidFill>
                      </a:endParaRPr>
                    </a:p>
                    <a:p>
                      <a:pPr algn="ctr"/>
                      <a:endParaRPr kumimoji="1" lang="ja-JP" altLang="en-US" sz="1200" dirty="0">
                        <a:solidFill>
                          <a:srgbClr val="0070C0"/>
                        </a:solidFill>
                      </a:endParaRPr>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rgbClr val="0070C0"/>
                          </a:solidFill>
                        </a:rPr>
                        <a:t>3dBi</a:t>
                      </a:r>
                      <a:endParaRPr kumimoji="1" lang="ja-JP" altLang="en-US" sz="1200" dirty="0" smtClean="0">
                        <a:solidFill>
                          <a:srgbClr val="0070C0"/>
                        </a:solidFill>
                      </a:endParaRPr>
                    </a:p>
                    <a:p>
                      <a:pPr algn="ctr"/>
                      <a:endParaRPr kumimoji="1" lang="ja-JP" altLang="en-US" sz="1200" dirty="0">
                        <a:solidFill>
                          <a:srgbClr val="0070C0"/>
                        </a:solidFill>
                      </a:endParaRPr>
                    </a:p>
                  </a:txBody>
                  <a:tcPr marT="0" marB="0"/>
                </a:tc>
                <a:tc>
                  <a:txBody>
                    <a:bodyPr/>
                    <a:lstStyle/>
                    <a:p>
                      <a:pPr algn="ctr"/>
                      <a:r>
                        <a:rPr kumimoji="1" lang="en-US" altLang="ja-JP" sz="1200" dirty="0" smtClean="0"/>
                        <a:t>200kHz×n</a:t>
                      </a:r>
                    </a:p>
                    <a:p>
                      <a:pPr algn="ctr"/>
                      <a:r>
                        <a:rPr kumimoji="1" lang="en-US" altLang="ja-JP" sz="1200" dirty="0" smtClean="0"/>
                        <a:t>(n=1 – 5)</a:t>
                      </a:r>
                      <a:endParaRPr kumimoji="1" lang="ja-JP" altLang="en-US" sz="1200" dirty="0" smtClean="0"/>
                    </a:p>
                    <a:p>
                      <a:pPr algn="ctr"/>
                      <a:endParaRPr kumimoji="1" lang="ja-JP" altLang="en-US" sz="1200" dirty="0"/>
                    </a:p>
                  </a:txBody>
                  <a:tcPr marT="0" marB="0"/>
                </a:tc>
                <a:tc>
                  <a:txBody>
                    <a:bodyPr/>
                    <a:lstStyle/>
                    <a:p>
                      <a:r>
                        <a:rPr kumimoji="1" lang="en-US" altLang="ja-JP" sz="1200" dirty="0" smtClean="0"/>
                        <a:t>30 </a:t>
                      </a:r>
                      <a:r>
                        <a:rPr kumimoji="1" lang="en-US" altLang="ja-JP" sz="1200" dirty="0" err="1" smtClean="0"/>
                        <a:t>dBm</a:t>
                      </a:r>
                      <a:endParaRPr kumimoji="1" lang="ja-JP" altLang="en-US" sz="1200" dirty="0"/>
                    </a:p>
                  </a:txBody>
                  <a:tcPr marT="0" marB="0"/>
                </a:tc>
                <a:tc>
                  <a:txBody>
                    <a:bodyPr/>
                    <a:lstStyle/>
                    <a:p>
                      <a:r>
                        <a:rPr kumimoji="1" lang="en-US" altLang="ja-JP" sz="1200" b="1" dirty="0" smtClean="0">
                          <a:solidFill>
                            <a:srgbClr val="0070C0"/>
                          </a:solidFill>
                        </a:rPr>
                        <a:t>- 6.6</a:t>
                      </a:r>
                      <a:endParaRPr kumimoji="1" lang="ja-JP" altLang="en-US" sz="1200" b="1" dirty="0">
                        <a:solidFill>
                          <a:srgbClr val="0070C0"/>
                        </a:solidFill>
                      </a:endParaRPr>
                    </a:p>
                  </a:txBody>
                  <a:tcPr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Sensor Networks, Smart Meters</a:t>
                      </a:r>
                      <a:endParaRPr kumimoji="1" lang="ja-JP" altLang="en-US"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(Middle Power)</a:t>
                      </a:r>
                      <a:endParaRPr kumimoji="1" lang="ja-JP" altLang="en-US" sz="1100" dirty="0"/>
                    </a:p>
                  </a:txBody>
                  <a:tcPr marT="0" marB="0" anchor="ctr"/>
                </a:tc>
              </a:tr>
              <a:tr h="6304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920.5 – 928.1MHz</a:t>
                      </a:r>
                      <a:endParaRPr kumimoji="1" lang="ja-JP" altLang="en-US" sz="1600" b="1" dirty="0" smtClean="0">
                        <a:solidFill>
                          <a:srgbClr val="FF33CC"/>
                        </a:solidFill>
                      </a:endParaRPr>
                    </a:p>
                    <a:p>
                      <a:endParaRPr kumimoji="1" lang="ja-JP" altLang="en-US" sz="1200" b="0" dirty="0"/>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20mW</a:t>
                      </a:r>
                      <a:endParaRPr kumimoji="1" lang="ja-JP" altLang="en-US" sz="1200" dirty="0" smtClean="0"/>
                    </a:p>
                    <a:p>
                      <a:pPr algn="ctr"/>
                      <a:endParaRPr kumimoji="1" lang="ja-JP" altLang="en-US" sz="1200" dirty="0"/>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3dBi</a:t>
                      </a:r>
                      <a:endParaRPr kumimoji="1" lang="ja-JP" altLang="en-US" sz="1200" dirty="0" smtClean="0"/>
                    </a:p>
                    <a:p>
                      <a:pPr algn="ctr"/>
                      <a:endParaRPr kumimoji="1" lang="ja-JP" altLang="en-US" sz="1200" dirty="0"/>
                    </a:p>
                  </a:txBody>
                  <a:tcPr marT="0" marB="0"/>
                </a:tc>
                <a:tc>
                  <a:txBody>
                    <a:bodyPr/>
                    <a:lstStyle/>
                    <a:p>
                      <a:pPr algn="ctr"/>
                      <a:r>
                        <a:rPr kumimoji="1" lang="en-US" altLang="ja-JP" sz="1200" dirty="0" smtClean="0"/>
                        <a:t>200kHz×n</a:t>
                      </a:r>
                    </a:p>
                    <a:p>
                      <a:pPr algn="ctr"/>
                      <a:r>
                        <a:rPr kumimoji="1" lang="en-US" altLang="ja-JP" sz="1200" dirty="0" smtClean="0"/>
                        <a:t>(n=1 – 5)</a:t>
                      </a:r>
                      <a:endParaRPr kumimoji="1" lang="ja-JP" altLang="en-US" sz="1200" dirty="0" smtClean="0"/>
                    </a:p>
                    <a:p>
                      <a:pPr algn="ctr"/>
                      <a:endParaRPr kumimoji="1" lang="ja-JP" altLang="en-US" sz="1200" dirty="0"/>
                    </a:p>
                  </a:txBody>
                  <a:tcPr marT="0" marB="0"/>
                </a:tc>
                <a:tc>
                  <a:txBody>
                    <a:bodyPr/>
                    <a:lstStyle/>
                    <a:p>
                      <a:r>
                        <a:rPr kumimoji="1" lang="en-US" altLang="ja-JP" sz="1200" dirty="0" smtClean="0"/>
                        <a:t>16 </a:t>
                      </a:r>
                      <a:r>
                        <a:rPr kumimoji="1" lang="en-US" altLang="ja-JP" sz="1200" dirty="0" err="1" smtClean="0"/>
                        <a:t>dBm</a:t>
                      </a:r>
                      <a:endParaRPr kumimoji="1" lang="ja-JP" altLang="en-US" sz="1200" dirty="0"/>
                    </a:p>
                  </a:txBody>
                  <a:tcPr marT="0" marB="0"/>
                </a:tc>
                <a:tc>
                  <a:txBody>
                    <a:bodyPr/>
                    <a:lstStyle/>
                    <a:p>
                      <a:endParaRPr kumimoji="1" lang="ja-JP" altLang="en-US" sz="1200" b="1" dirty="0">
                        <a:solidFill>
                          <a:srgbClr val="0070C0"/>
                        </a:solidFill>
                      </a:endParaRPr>
                    </a:p>
                  </a:txBody>
                  <a:tcPr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Sensor Networks, Smart Meters</a:t>
                      </a:r>
                      <a:endParaRPr kumimoji="1" lang="ja-JP" altLang="en-US"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Low Power(Basic)</a:t>
                      </a:r>
                      <a:endParaRPr kumimoji="1" lang="ja-JP" altLang="en-US" sz="1100" dirty="0" smtClean="0"/>
                    </a:p>
                  </a:txBody>
                  <a:tcPr marT="0" marB="0" anchor="ctr"/>
                </a:tc>
              </a:tr>
              <a:tr h="5609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920.5 - 923.5MHz</a:t>
                      </a:r>
                      <a:endParaRPr kumimoji="1" lang="ja-JP" altLang="en-US" sz="1200" dirty="0" smtClean="0"/>
                    </a:p>
                    <a:p>
                      <a:endParaRPr kumimoji="1" lang="ja-JP" altLang="en-US" sz="1200" dirty="0"/>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20mW</a:t>
                      </a:r>
                      <a:endParaRPr kumimoji="1" lang="ja-JP" altLang="en-US" sz="1200" dirty="0" smtClean="0"/>
                    </a:p>
                    <a:p>
                      <a:pPr algn="ctr"/>
                      <a:endParaRPr kumimoji="1" lang="ja-JP" altLang="en-US" sz="1200" dirty="0"/>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3dBi</a:t>
                      </a:r>
                      <a:endParaRPr kumimoji="1" lang="ja-JP" altLang="en-US" sz="1200" dirty="0" smtClean="0"/>
                    </a:p>
                    <a:p>
                      <a:pPr algn="ctr"/>
                      <a:endParaRPr kumimoji="1" lang="ja-JP" altLang="en-US" sz="1200" dirty="0"/>
                    </a:p>
                  </a:txBody>
                  <a:tcPr marT="0" marB="0"/>
                </a:tc>
                <a:tc>
                  <a:txBody>
                    <a:bodyPr/>
                    <a:lstStyle/>
                    <a:p>
                      <a:pPr algn="ctr"/>
                      <a:r>
                        <a:rPr kumimoji="1" lang="en-US" altLang="ja-JP" sz="1200" dirty="0" smtClean="0"/>
                        <a:t>200kHz×n</a:t>
                      </a:r>
                    </a:p>
                    <a:p>
                      <a:pPr algn="ctr"/>
                      <a:r>
                        <a:rPr kumimoji="1" lang="en-US" altLang="ja-JP" sz="1200" dirty="0" smtClean="0"/>
                        <a:t>(n=1 – 5)</a:t>
                      </a:r>
                      <a:endParaRPr kumimoji="1" lang="ja-JP" altLang="en-US" sz="1200" dirty="0" smtClean="0"/>
                    </a:p>
                    <a:p>
                      <a:pPr algn="ctr"/>
                      <a:endParaRPr kumimoji="1" lang="ja-JP" altLang="en-US" sz="1200" dirty="0"/>
                    </a:p>
                  </a:txBody>
                  <a:tcPr marT="0" marB="0"/>
                </a:tc>
                <a:tc>
                  <a:txBody>
                    <a:bodyPr/>
                    <a:lstStyle/>
                    <a:p>
                      <a:endParaRPr kumimoji="1" lang="ja-JP" altLang="en-US" sz="1200" dirty="0"/>
                    </a:p>
                  </a:txBody>
                  <a:tcPr marT="0" marB="0"/>
                </a:tc>
                <a:tc>
                  <a:txBody>
                    <a:bodyPr/>
                    <a:lstStyle/>
                    <a:p>
                      <a:endParaRPr kumimoji="1" lang="ja-JP" altLang="en-US" sz="1200" b="1" dirty="0">
                        <a:solidFill>
                          <a:srgbClr val="0070C0"/>
                        </a:solidFill>
                      </a:endParaRPr>
                    </a:p>
                  </a:txBody>
                  <a:tcPr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Tele-metering, Tele-control (Low Power (Extended))</a:t>
                      </a:r>
                      <a:endParaRPr kumimoji="1" lang="ja-JP" altLang="en-US" sz="1100" dirty="0" smtClean="0"/>
                    </a:p>
                  </a:txBody>
                  <a:tcPr marT="0" marB="0" anchor="ctr"/>
                </a:tc>
              </a:tr>
              <a:tr h="4688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915.9 - 928.1MHz</a:t>
                      </a:r>
                      <a:endParaRPr kumimoji="1" lang="ja-JP" altLang="en-US" sz="1200" dirty="0"/>
                    </a:p>
                  </a:txBody>
                  <a:tcPr marT="0" marB="0" anchor="ctr"/>
                </a:tc>
                <a:tc>
                  <a:txBody>
                    <a:bodyPr/>
                    <a:lstStyle/>
                    <a:p>
                      <a:pPr algn="ctr"/>
                      <a:r>
                        <a:rPr kumimoji="1" lang="en-US" altLang="ja-JP" sz="1200" dirty="0" smtClean="0"/>
                        <a:t>1mW</a:t>
                      </a:r>
                      <a:endParaRPr kumimoji="1" lang="ja-JP" altLang="en-US" sz="1200" dirty="0"/>
                    </a:p>
                  </a:txBody>
                  <a:tcPr marT="0" marB="0" anchor="ctr"/>
                </a:tc>
                <a:tc>
                  <a:txBody>
                    <a:bodyPr/>
                    <a:lstStyle/>
                    <a:p>
                      <a:pPr algn="ctr"/>
                      <a:r>
                        <a:rPr kumimoji="1" lang="en-US" altLang="ja-JP" sz="1200" dirty="0" smtClean="0"/>
                        <a:t>3dBi</a:t>
                      </a:r>
                      <a:endParaRPr kumimoji="1" lang="ja-JP" altLang="en-US" sz="1200" dirty="0"/>
                    </a:p>
                  </a:txBody>
                  <a:tcPr marT="0" marB="0" anchor="ctr"/>
                </a:tc>
                <a:tc>
                  <a:txBody>
                    <a:bodyPr/>
                    <a:lstStyle/>
                    <a:p>
                      <a:pPr algn="ctr"/>
                      <a:r>
                        <a:rPr kumimoji="1" lang="en-US" altLang="ja-JP" sz="1200" dirty="0" smtClean="0"/>
                        <a:t>200kHz×n</a:t>
                      </a:r>
                    </a:p>
                    <a:p>
                      <a:pPr algn="ctr"/>
                      <a:r>
                        <a:rPr kumimoji="1" lang="en-US" altLang="ja-JP" sz="1200" dirty="0" smtClean="0"/>
                        <a:t>(n=1 – 5)</a:t>
                      </a:r>
                      <a:endParaRPr kumimoji="1" lang="ja-JP" altLang="en-US" sz="1200" dirty="0" smtClean="0"/>
                    </a:p>
                  </a:txBody>
                  <a:tcPr marT="0" marB="0" anchor="ctr"/>
                </a:tc>
                <a:tc>
                  <a:txBody>
                    <a:bodyPr/>
                    <a:lstStyle/>
                    <a:p>
                      <a:endParaRPr kumimoji="1" lang="ja-JP" altLang="en-US" sz="1200" dirty="0"/>
                    </a:p>
                  </a:txBody>
                  <a:tcPr marT="0" marB="0" anchor="ctr"/>
                </a:tc>
                <a:tc>
                  <a:txBody>
                    <a:bodyPr/>
                    <a:lstStyle/>
                    <a:p>
                      <a:endParaRPr kumimoji="1" lang="ja-JP" altLang="en-US" sz="1200" b="1" dirty="0">
                        <a:solidFill>
                          <a:srgbClr val="0070C0"/>
                        </a:solidFill>
                      </a:endParaRPr>
                    </a:p>
                  </a:txBody>
                  <a:tcPr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Active RFID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(Ultra Low Power (Basic))</a:t>
                      </a:r>
                      <a:endParaRPr kumimoji="1" lang="ja-JP" altLang="en-US" sz="1100" dirty="0" smtClean="0"/>
                    </a:p>
                  </a:txBody>
                  <a:tcPr marT="0" marB="0" anchor="ctr"/>
                </a:tc>
              </a:tr>
              <a:tr h="5043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928.1 - 929.7MHz</a:t>
                      </a:r>
                      <a:endParaRPr kumimoji="1" lang="ja-JP" altLang="en-US" sz="1200" dirty="0"/>
                    </a:p>
                  </a:txBody>
                  <a:tcPr marT="0" marB="0" anchor="ctr"/>
                </a:tc>
                <a:tc>
                  <a:txBody>
                    <a:bodyPr/>
                    <a:lstStyle/>
                    <a:p>
                      <a:pPr algn="ctr"/>
                      <a:r>
                        <a:rPr kumimoji="1" lang="en-US" altLang="ja-JP" sz="1200" dirty="0" smtClean="0"/>
                        <a:t>1mW</a:t>
                      </a:r>
                      <a:endParaRPr kumimoji="1" lang="ja-JP" altLang="en-US" sz="1200" dirty="0"/>
                    </a:p>
                  </a:txBody>
                  <a:tcPr marT="0" marB="0" anchor="ctr"/>
                </a:tc>
                <a:tc>
                  <a:txBody>
                    <a:bodyPr/>
                    <a:lstStyle/>
                    <a:p>
                      <a:pPr algn="ctr"/>
                      <a:r>
                        <a:rPr kumimoji="1" lang="en-US" altLang="ja-JP" sz="1200" dirty="0" smtClean="0"/>
                        <a:t>3dBi</a:t>
                      </a:r>
                      <a:endParaRPr kumimoji="1" lang="ja-JP" altLang="en-US" sz="1200" dirty="0"/>
                    </a:p>
                  </a:txBody>
                  <a:tcPr marT="0" marB="0" anchor="ctr"/>
                </a:tc>
                <a:tc>
                  <a:txBody>
                    <a:bodyPr/>
                    <a:lstStyle/>
                    <a:p>
                      <a:pPr algn="ctr"/>
                      <a:r>
                        <a:rPr kumimoji="1" lang="en-US" altLang="ja-JP" sz="1200" dirty="0" smtClean="0"/>
                        <a:t>200kHz×n</a:t>
                      </a:r>
                    </a:p>
                    <a:p>
                      <a:pPr algn="ctr"/>
                      <a:r>
                        <a:rPr kumimoji="1" lang="en-US" altLang="ja-JP" sz="1200" dirty="0" smtClean="0"/>
                        <a:t>(n=1 – 5)</a:t>
                      </a:r>
                      <a:endParaRPr kumimoji="1" lang="ja-JP" altLang="en-US" sz="1200" dirty="0" smtClean="0"/>
                    </a:p>
                  </a:txBody>
                  <a:tcPr marT="0" marB="0" anchor="ctr"/>
                </a:tc>
                <a:tc>
                  <a:txBody>
                    <a:bodyPr/>
                    <a:lstStyle/>
                    <a:p>
                      <a:endParaRPr kumimoji="1" lang="ja-JP" altLang="en-US" sz="1200" dirty="0"/>
                    </a:p>
                  </a:txBody>
                  <a:tcPr marT="0" marB="0" anchor="ctr"/>
                </a:tc>
                <a:tc>
                  <a:txBody>
                    <a:bodyPr/>
                    <a:lstStyle/>
                    <a:p>
                      <a:endParaRPr kumimoji="1" lang="ja-JP" altLang="en-US" sz="1200" b="1" dirty="0">
                        <a:solidFill>
                          <a:srgbClr val="0070C0"/>
                        </a:solidFill>
                      </a:endParaRPr>
                    </a:p>
                  </a:txBody>
                  <a:tcPr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Remote control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(Ultra Low Power (Extended))</a:t>
                      </a:r>
                      <a:endParaRPr kumimoji="1" lang="ja-JP" altLang="en-US" sz="1100" dirty="0" smtClean="0"/>
                    </a:p>
                  </a:txBody>
                  <a:tcPr marT="0" marB="0" anchor="ctr"/>
                </a:tc>
              </a:tr>
              <a:tr h="550213">
                <a:tc>
                  <a:txBody>
                    <a:bodyPr/>
                    <a:lstStyle/>
                    <a:p>
                      <a:r>
                        <a:rPr kumimoji="1" lang="en-US" altLang="ja-JP" sz="1600" b="1" dirty="0" smtClean="0">
                          <a:solidFill>
                            <a:srgbClr val="FF33CC"/>
                          </a:solidFill>
                        </a:rPr>
                        <a:t>2400MHz</a:t>
                      </a:r>
                    </a:p>
                    <a:p>
                      <a:r>
                        <a:rPr kumimoji="1" lang="en-US" altLang="ja-JP" sz="1600" b="1" dirty="0" smtClean="0">
                          <a:solidFill>
                            <a:srgbClr val="FF33CC"/>
                          </a:solidFill>
                        </a:rPr>
                        <a:t>~2483.5MHz</a:t>
                      </a:r>
                      <a:endParaRPr kumimoji="1" lang="ja-JP" altLang="en-US" sz="1600" b="1" dirty="0">
                        <a:solidFill>
                          <a:srgbClr val="FF33CC"/>
                        </a:solidFill>
                      </a:endParaRPr>
                    </a:p>
                  </a:txBody>
                  <a:tcPr marT="0" marB="0"/>
                </a:tc>
                <a:tc>
                  <a:txBody>
                    <a:bodyPr/>
                    <a:lstStyle/>
                    <a:p>
                      <a:pPr algn="ctr"/>
                      <a:r>
                        <a:rPr kumimoji="1" lang="en-US" altLang="ja-JP" sz="1200" dirty="0" smtClean="0">
                          <a:solidFill>
                            <a:srgbClr val="0070C0"/>
                          </a:solidFill>
                        </a:rPr>
                        <a:t>10mW/MHz</a:t>
                      </a:r>
                      <a:endParaRPr kumimoji="1" lang="ja-JP" altLang="en-US" sz="1200" dirty="0">
                        <a:solidFill>
                          <a:srgbClr val="0070C0"/>
                        </a:solidFill>
                      </a:endParaRPr>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rgbClr val="0070C0"/>
                          </a:solidFill>
                        </a:rPr>
                        <a:t>~</a:t>
                      </a:r>
                      <a:r>
                        <a:rPr kumimoji="1" lang="en-US" altLang="ja-JP" sz="1200" baseline="0" dirty="0" smtClean="0">
                          <a:solidFill>
                            <a:srgbClr val="0070C0"/>
                          </a:solidFill>
                        </a:rPr>
                        <a:t> 12.14 </a:t>
                      </a:r>
                      <a:r>
                        <a:rPr kumimoji="1" lang="en-US" altLang="ja-JP" sz="1200" baseline="0" dirty="0" err="1" smtClean="0">
                          <a:solidFill>
                            <a:srgbClr val="0070C0"/>
                          </a:solidFill>
                        </a:rPr>
                        <a:t>dBi</a:t>
                      </a:r>
                      <a:endParaRPr kumimoji="1" lang="ja-JP" altLang="en-US" sz="1200" dirty="0">
                        <a:solidFill>
                          <a:srgbClr val="0070C0"/>
                        </a:solidFill>
                      </a:endParaRPr>
                    </a:p>
                  </a:txBody>
                  <a:tcPr marT="0" marB="0"/>
                </a:tc>
                <a:tc>
                  <a:txBody>
                    <a:bodyPr/>
                    <a:lstStyle/>
                    <a:p>
                      <a:pPr algn="ctr"/>
                      <a:r>
                        <a:rPr kumimoji="1" lang="en-US" altLang="ja-JP" sz="1200" dirty="0" smtClean="0"/>
                        <a:t>26MHz</a:t>
                      </a:r>
                    </a:p>
                    <a:p>
                      <a:pPr algn="ctr"/>
                      <a:r>
                        <a:rPr kumimoji="1" lang="en-US" altLang="ja-JP" sz="1200" dirty="0" smtClean="0"/>
                        <a:t>38MHz(OFDM)</a:t>
                      </a:r>
                      <a:endParaRPr kumimoji="1" lang="ja-JP" altLang="en-US" sz="1200" dirty="0"/>
                    </a:p>
                  </a:txBody>
                  <a:tcPr marT="0" marB="0"/>
                </a:tc>
                <a:tc>
                  <a:txBody>
                    <a:bodyPr/>
                    <a:lstStyle/>
                    <a:p>
                      <a:r>
                        <a:rPr kumimoji="1" lang="en-US" altLang="ja-JP" sz="1200" dirty="0" smtClean="0"/>
                        <a:t>36.2 </a:t>
                      </a:r>
                      <a:r>
                        <a:rPr kumimoji="1" lang="en-US" altLang="ja-JP" sz="1200" dirty="0" err="1" smtClean="0"/>
                        <a:t>dBm</a:t>
                      </a:r>
                      <a:r>
                        <a:rPr kumimoji="1" lang="en-US" altLang="ja-JP" sz="1200" dirty="0" smtClean="0"/>
                        <a:t> </a:t>
                      </a:r>
                    </a:p>
                    <a:p>
                      <a:r>
                        <a:rPr kumimoji="1" lang="en-US" altLang="ja-JP" sz="1100" dirty="0" smtClean="0"/>
                        <a:t>(/26 MHz)</a:t>
                      </a:r>
                      <a:endParaRPr kumimoji="1" lang="ja-JP" altLang="en-US" sz="1200" dirty="0"/>
                    </a:p>
                  </a:txBody>
                  <a:tcPr marT="0" marB="0"/>
                </a:tc>
                <a:tc>
                  <a:txBody>
                    <a:bodyPr/>
                    <a:lstStyle/>
                    <a:p>
                      <a:r>
                        <a:rPr kumimoji="1" lang="en-US" altLang="ja-JP" sz="1200" b="1" dirty="0" smtClean="0">
                          <a:solidFill>
                            <a:srgbClr val="0070C0"/>
                          </a:solidFill>
                        </a:rPr>
                        <a:t>- 15</a:t>
                      </a:r>
                      <a:endParaRPr kumimoji="1" lang="ja-JP" altLang="en-US" sz="1200" b="1" dirty="0">
                        <a:solidFill>
                          <a:srgbClr val="0070C0"/>
                        </a:solidFill>
                      </a:endParaRPr>
                    </a:p>
                  </a:txBody>
                  <a:tcPr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 </a:t>
                      </a:r>
                      <a:r>
                        <a:rPr kumimoji="1" lang="en-US" altLang="ja-JP" sz="1100" dirty="0" smtClean="0"/>
                        <a:t>(WLAN)</a:t>
                      </a:r>
                      <a:endParaRPr kumimoji="1" lang="ja-JP" altLang="en-US" sz="1100" dirty="0" smtClean="0"/>
                    </a:p>
                  </a:txBody>
                  <a:tcPr marT="0" marB="0" anchor="ctr"/>
                </a:tc>
              </a:tr>
            </a:tbl>
          </a:graphicData>
        </a:graphic>
      </p:graphicFrame>
      <p:sp>
        <p:nvSpPr>
          <p:cNvPr id="4" name="タイトル 1"/>
          <p:cNvSpPr txBox="1">
            <a:spLocks/>
          </p:cNvSpPr>
          <p:nvPr/>
        </p:nvSpPr>
        <p:spPr>
          <a:xfrm>
            <a:off x="179512" y="548680"/>
            <a:ext cx="8640960" cy="1008112"/>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b="1" dirty="0" smtClean="0">
                <a:solidFill>
                  <a:srgbClr val="0000FF"/>
                </a:solidFill>
                <a:latin typeface="Arial" pitchFamily="34" charset="0"/>
                <a:cs typeface="Arial" pitchFamily="34" charset="0"/>
              </a:rPr>
              <a:t>　</a:t>
            </a:r>
            <a:r>
              <a:rPr lang="en-US" altLang="ja-JP" sz="2400" b="1" dirty="0" smtClean="0">
                <a:solidFill>
                  <a:srgbClr val="0000FF"/>
                </a:solidFill>
                <a:latin typeface="Arial" pitchFamily="34" charset="0"/>
                <a:cs typeface="Arial" pitchFamily="34" charset="0"/>
              </a:rPr>
              <a:t>Spectrum Candidates and TX Power and Antenna Gain Regulations for ISWAN in Japan</a:t>
            </a:r>
            <a:endParaRPr lang="ja-JP" altLang="en-US" sz="24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CC51840-E056-40D1-8D7C-AACDEE9FEEB4}" type="slidenum">
              <a:rPr lang="en-US" altLang="ja-JP" smtClean="0"/>
              <a:pPr/>
              <a:t>11</a:t>
            </a:fld>
            <a:endParaRPr lang="en-US" altLang="ja-JP"/>
          </a:p>
        </p:txBody>
      </p:sp>
    </p:spTree>
    <p:extLst>
      <p:ext uri="{BB962C8B-B14F-4D97-AF65-F5344CB8AC3E}">
        <p14:creationId xmlns:p14="http://schemas.microsoft.com/office/powerpoint/2010/main" val="33355543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6686"/>
            <a:ext cx="7787208" cy="850106"/>
          </a:xfrm>
        </p:spPr>
        <p:txBody>
          <a:bodyPr>
            <a:noAutofit/>
          </a:bodyPr>
          <a:lstStyle/>
          <a:p>
            <a:r>
              <a:rPr kumimoji="1" lang="en-US" altLang="ja-JP" sz="2800" b="1" dirty="0" smtClean="0">
                <a:solidFill>
                  <a:srgbClr val="060FBA"/>
                </a:solidFill>
              </a:rPr>
              <a:t>Frequency and Dual-band Operation </a:t>
            </a:r>
            <a:br>
              <a:rPr kumimoji="1" lang="en-US" altLang="ja-JP" sz="2800" b="1" dirty="0" smtClean="0">
                <a:solidFill>
                  <a:srgbClr val="060FBA"/>
                </a:solidFill>
              </a:rPr>
            </a:br>
            <a:r>
              <a:rPr lang="en-US" altLang="ja-JP" sz="2800" b="1" dirty="0" smtClean="0">
                <a:solidFill>
                  <a:srgbClr val="060FBA"/>
                </a:solidFill>
              </a:rPr>
              <a:t>for Higher Reliability</a:t>
            </a:r>
            <a:endParaRPr kumimoji="1" lang="ja-JP" altLang="en-US" sz="2800" b="1" dirty="0">
              <a:solidFill>
                <a:srgbClr val="060FBA"/>
              </a:solidFill>
            </a:endParaRPr>
          </a:p>
        </p:txBody>
      </p:sp>
      <p:sp>
        <p:nvSpPr>
          <p:cNvPr id="3" name="コンテンツ プレースホルダー 2"/>
          <p:cNvSpPr>
            <a:spLocks noGrp="1"/>
          </p:cNvSpPr>
          <p:nvPr>
            <p:ph idx="1"/>
          </p:nvPr>
        </p:nvSpPr>
        <p:spPr>
          <a:xfrm>
            <a:off x="323528" y="2060848"/>
            <a:ext cx="8721602" cy="4320480"/>
          </a:xfrm>
        </p:spPr>
        <p:txBody>
          <a:bodyPr>
            <a:noAutofit/>
          </a:bodyPr>
          <a:lstStyle/>
          <a:p>
            <a:pPr marL="514350" indent="-514350">
              <a:buAutoNum type="arabicPeriod"/>
            </a:pPr>
            <a:r>
              <a:rPr lang="en-US" altLang="ja-JP" sz="2400" b="1" dirty="0" smtClean="0">
                <a:solidFill>
                  <a:srgbClr val="060FBA"/>
                </a:solidFill>
                <a:latin typeface="Arial" pitchFamily="34" charset="0"/>
                <a:cs typeface="Arial" pitchFamily="34" charset="0"/>
              </a:rPr>
              <a:t>Unlicensed</a:t>
            </a:r>
            <a:r>
              <a:rPr lang="ja-JP" altLang="en-US" sz="2400" b="1" dirty="0" smtClean="0">
                <a:solidFill>
                  <a:srgbClr val="060FBA"/>
                </a:solidFill>
                <a:latin typeface="Arial" pitchFamily="34" charset="0"/>
                <a:cs typeface="Arial" pitchFamily="34" charset="0"/>
              </a:rPr>
              <a:t> </a:t>
            </a:r>
            <a:r>
              <a:rPr lang="en-US" altLang="ja-JP" sz="2400" b="1" dirty="0" smtClean="0">
                <a:solidFill>
                  <a:srgbClr val="060FBA"/>
                </a:solidFill>
                <a:latin typeface="Arial" pitchFamily="34" charset="0"/>
                <a:cs typeface="Arial" pitchFamily="34" charset="0"/>
              </a:rPr>
              <a:t>band </a:t>
            </a:r>
            <a:r>
              <a:rPr lang="en-US" altLang="ja-JP" sz="2400" dirty="0" smtClean="0">
                <a:latin typeface="Arial" pitchFamily="34" charset="0"/>
                <a:cs typeface="Arial" pitchFamily="34" charset="0"/>
              </a:rPr>
              <a:t>for better global / local promotion</a:t>
            </a:r>
          </a:p>
          <a:p>
            <a:pPr marL="0" indent="0"/>
            <a:r>
              <a:rPr lang="en-US" altLang="ja-JP" sz="1800" dirty="0">
                <a:latin typeface="Arial" pitchFamily="34" charset="0"/>
                <a:cs typeface="Arial" pitchFamily="34" charset="0"/>
              </a:rPr>
              <a:t>	</a:t>
            </a:r>
            <a:r>
              <a:rPr lang="en-US" altLang="ja-JP" sz="1800" dirty="0" smtClean="0">
                <a:latin typeface="Arial" pitchFamily="34" charset="0"/>
                <a:cs typeface="Arial" pitchFamily="34" charset="0"/>
              </a:rPr>
              <a:t>- 2.4 GHz,</a:t>
            </a:r>
          </a:p>
          <a:p>
            <a:pPr marL="0" indent="0"/>
            <a:r>
              <a:rPr lang="en-US" altLang="ja-JP" sz="1800" dirty="0">
                <a:latin typeface="Arial" pitchFamily="34" charset="0"/>
                <a:cs typeface="Arial" pitchFamily="34" charset="0"/>
              </a:rPr>
              <a:t>	</a:t>
            </a:r>
            <a:r>
              <a:rPr lang="en-US" altLang="ja-JP" sz="1800" dirty="0" smtClean="0">
                <a:latin typeface="Arial" pitchFamily="34" charset="0"/>
                <a:cs typeface="Arial" pitchFamily="34" charset="0"/>
              </a:rPr>
              <a:t>- 920 MHz,</a:t>
            </a:r>
          </a:p>
          <a:p>
            <a:pPr marL="0" indent="0"/>
            <a:r>
              <a:rPr lang="en-US" altLang="ja-JP" sz="1800" dirty="0">
                <a:latin typeface="Arial" pitchFamily="34" charset="0"/>
                <a:cs typeface="Arial" pitchFamily="34" charset="0"/>
              </a:rPr>
              <a:t>	</a:t>
            </a:r>
            <a:r>
              <a:rPr lang="en-US" altLang="ja-JP" sz="1800" dirty="0" smtClean="0">
                <a:latin typeface="Arial" pitchFamily="34" charset="0"/>
                <a:cs typeface="Arial" pitchFamily="34" charset="0"/>
              </a:rPr>
              <a:t>- 420MHz (in Japan)</a:t>
            </a:r>
          </a:p>
          <a:p>
            <a:r>
              <a:rPr lang="en-US" altLang="ja-JP" sz="2400" dirty="0" smtClean="0">
                <a:latin typeface="Arial" pitchFamily="34" charset="0"/>
                <a:cs typeface="Arial" pitchFamily="34" charset="0"/>
              </a:rPr>
              <a:t>2. </a:t>
            </a:r>
            <a:r>
              <a:rPr lang="en-US" altLang="ja-JP" sz="2400" b="1" dirty="0" smtClean="0">
                <a:solidFill>
                  <a:srgbClr val="060FBA"/>
                </a:solidFill>
                <a:latin typeface="Arial" pitchFamily="34" charset="0"/>
                <a:cs typeface="Arial" pitchFamily="34" charset="0"/>
              </a:rPr>
              <a:t>Dual-band nodes </a:t>
            </a:r>
            <a:r>
              <a:rPr lang="en-US" altLang="ja-JP" sz="2400" dirty="0" smtClean="0">
                <a:latin typeface="Arial" pitchFamily="34" charset="0"/>
                <a:cs typeface="Arial" pitchFamily="34" charset="0"/>
              </a:rPr>
              <a:t>/ AP for better connectivity</a:t>
            </a:r>
          </a:p>
          <a:p>
            <a:r>
              <a:rPr lang="en-US" altLang="ja-JP" sz="2400" dirty="0">
                <a:latin typeface="Arial" pitchFamily="34" charset="0"/>
                <a:cs typeface="Arial" pitchFamily="34" charset="0"/>
              </a:rPr>
              <a:t>	</a:t>
            </a:r>
            <a:r>
              <a:rPr lang="en-US" altLang="ja-JP" sz="2000" dirty="0" smtClean="0">
                <a:latin typeface="Arial" pitchFamily="34" charset="0"/>
                <a:cs typeface="Arial" pitchFamily="34" charset="0"/>
              </a:rPr>
              <a:t>2.4 GHz / 423 MHz, 920 MHz / 423 MHz</a:t>
            </a:r>
          </a:p>
          <a:p>
            <a:r>
              <a:rPr lang="en-US" altLang="ja-JP" sz="2400" dirty="0" smtClean="0">
                <a:latin typeface="Arial" pitchFamily="34" charset="0"/>
                <a:cs typeface="Arial" pitchFamily="34" charset="0"/>
              </a:rPr>
              <a:t>3</a:t>
            </a:r>
            <a:r>
              <a:rPr lang="en-US" altLang="ja-JP" sz="2400" b="1" dirty="0" smtClean="0">
                <a:solidFill>
                  <a:srgbClr val="060FBA"/>
                </a:solidFill>
                <a:latin typeface="Arial" pitchFamily="34" charset="0"/>
                <a:cs typeface="Arial" pitchFamily="34" charset="0"/>
              </a:rPr>
              <a:t>. Bandwidth</a:t>
            </a:r>
          </a:p>
          <a:p>
            <a:r>
              <a:rPr lang="en-US" altLang="ja-JP" sz="2400" dirty="0">
                <a:latin typeface="Arial" pitchFamily="34" charset="0"/>
                <a:cs typeface="Arial" pitchFamily="34" charset="0"/>
              </a:rPr>
              <a:t>	</a:t>
            </a:r>
            <a:r>
              <a:rPr lang="en-US" altLang="ja-JP" sz="2400" dirty="0" smtClean="0">
                <a:latin typeface="Arial" pitchFamily="34" charset="0"/>
                <a:cs typeface="Arial" pitchFamily="34" charset="0"/>
              </a:rPr>
              <a:t>i. 2.4 GHz / 900 MHz: 1 MHz with 1 MHz guard band</a:t>
            </a:r>
          </a:p>
          <a:p>
            <a:r>
              <a:rPr lang="en-US" altLang="ja-JP" sz="2400" dirty="0">
                <a:latin typeface="Arial" pitchFamily="34" charset="0"/>
                <a:cs typeface="Arial" pitchFamily="34" charset="0"/>
              </a:rPr>
              <a:t>	</a:t>
            </a:r>
            <a:r>
              <a:rPr lang="en-US" altLang="ja-JP" sz="2400" dirty="0" smtClean="0">
                <a:latin typeface="Arial" pitchFamily="34" charset="0"/>
                <a:cs typeface="Arial" pitchFamily="34" charset="0"/>
              </a:rPr>
              <a:t>ii. 423 MHz (in Japan): 8.5 kHz/</a:t>
            </a:r>
            <a:r>
              <a:rPr lang="en-US" altLang="ja-JP" sz="2400" dirty="0" err="1" smtClean="0">
                <a:latin typeface="Arial" pitchFamily="34" charset="0"/>
                <a:cs typeface="Arial" pitchFamily="34" charset="0"/>
              </a:rPr>
              <a:t>Ch</a:t>
            </a:r>
            <a:endParaRPr lang="en-US" altLang="ja-JP" sz="2400" dirty="0" smtClean="0">
              <a:latin typeface="Arial" pitchFamily="34" charset="0"/>
              <a:cs typeface="Arial" pitchFamily="34" charset="0"/>
            </a:endParaRPr>
          </a:p>
          <a:p>
            <a:r>
              <a:rPr lang="en-US" altLang="ja-JP" sz="2000" dirty="0">
                <a:latin typeface="Arial" pitchFamily="34" charset="0"/>
                <a:cs typeface="Arial" pitchFamily="34" charset="0"/>
              </a:rPr>
              <a:t>(</a:t>
            </a:r>
            <a:r>
              <a:rPr lang="en-US" altLang="ja-JP" sz="2000" dirty="0" smtClean="0">
                <a:latin typeface="Arial" pitchFamily="34" charset="0"/>
                <a:cs typeface="Arial" pitchFamily="34" charset="0"/>
              </a:rPr>
              <a:t>May lead to a </a:t>
            </a:r>
            <a:r>
              <a:rPr lang="en-US" altLang="ja-JP" sz="2000" dirty="0">
                <a:latin typeface="Arial" pitchFamily="34" charset="0"/>
                <a:cs typeface="Arial" pitchFamily="34" charset="0"/>
              </a:rPr>
              <a:t>n</a:t>
            </a:r>
            <a:r>
              <a:rPr lang="en-US" altLang="ja-JP" sz="2000" dirty="0" smtClean="0">
                <a:latin typeface="Arial" pitchFamily="34" charset="0"/>
                <a:cs typeface="Arial" pitchFamily="34" charset="0"/>
              </a:rPr>
              <a:t>ew MAC development necessity)</a:t>
            </a:r>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12</a:t>
            </a:fld>
            <a:endParaRPr lang="en-US" altLang="ja-JP"/>
          </a:p>
        </p:txBody>
      </p:sp>
    </p:spTree>
    <p:extLst>
      <p:ext uri="{BB962C8B-B14F-4D97-AF65-F5344CB8AC3E}">
        <p14:creationId xmlns:p14="http://schemas.microsoft.com/office/powerpoint/2010/main" val="3912439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8654"/>
            <a:ext cx="8435280" cy="850106"/>
          </a:xfrm>
        </p:spPr>
        <p:txBody>
          <a:bodyPr>
            <a:noAutofit/>
          </a:bodyPr>
          <a:lstStyle/>
          <a:p>
            <a:r>
              <a:rPr kumimoji="1" lang="en-US" altLang="ja-JP" sz="2800" b="1" dirty="0" smtClean="0">
                <a:solidFill>
                  <a:srgbClr val="060FBA"/>
                </a:solidFill>
              </a:rPr>
              <a:t>Topology: </a:t>
            </a:r>
            <a:r>
              <a:rPr lang="en-US" altLang="ja-JP" sz="2800" b="1" dirty="0" smtClean="0">
                <a:solidFill>
                  <a:srgbClr val="060FBA"/>
                </a:solidFill>
              </a:rPr>
              <a:t>Double layer </a:t>
            </a:r>
            <a:r>
              <a:rPr kumimoji="1" lang="en-US" altLang="ja-JP" sz="2800" b="1" dirty="0" smtClean="0">
                <a:solidFill>
                  <a:srgbClr val="060FBA"/>
                </a:solidFill>
              </a:rPr>
              <a:t>Network</a:t>
            </a:r>
            <a:endParaRPr kumimoji="1" lang="ja-JP" altLang="en-US" sz="2800" b="1" dirty="0">
              <a:solidFill>
                <a:srgbClr val="060FBA"/>
              </a:solidFill>
            </a:endParaRPr>
          </a:p>
        </p:txBody>
      </p:sp>
      <p:sp>
        <p:nvSpPr>
          <p:cNvPr id="3" name="コンテンツ プレースホルダー 2"/>
          <p:cNvSpPr>
            <a:spLocks noGrp="1"/>
          </p:cNvSpPr>
          <p:nvPr>
            <p:ph idx="1"/>
          </p:nvPr>
        </p:nvSpPr>
        <p:spPr>
          <a:xfrm>
            <a:off x="467544" y="1320718"/>
            <a:ext cx="8433570" cy="5204626"/>
          </a:xfrm>
        </p:spPr>
        <p:txBody>
          <a:bodyPr/>
          <a:lstStyle/>
          <a:p>
            <a:pPr marL="514350" indent="-514350">
              <a:buAutoNum type="arabicPeriod"/>
            </a:pPr>
            <a:r>
              <a:rPr lang="en-US" altLang="ja-JP" sz="2800" dirty="0" smtClean="0"/>
              <a:t>Two layer topology composed of STAR like networks (Top layer) and Bottom layer</a:t>
            </a:r>
          </a:p>
          <a:p>
            <a:pPr marL="514350" indent="-514350">
              <a:buAutoNum type="arabicPeriod"/>
            </a:pPr>
            <a:r>
              <a:rPr lang="en-US" altLang="ja-JP" sz="2800" dirty="0" smtClean="0"/>
              <a:t>Star like network with one AP and many nodes (devices) for higher capacity and low system &amp; operation cost </a:t>
            </a:r>
          </a:p>
          <a:p>
            <a:pPr marL="514350" indent="-514350">
              <a:buAutoNum type="arabicPeriod"/>
            </a:pPr>
            <a:r>
              <a:rPr lang="en-US" altLang="ja-JP" sz="2800" dirty="0" smtClean="0"/>
              <a:t>Bottom layer network with higher reliable connections to </a:t>
            </a:r>
            <a:r>
              <a:rPr lang="en-US" altLang="ja-JP" sz="2800" dirty="0"/>
              <a:t>Top layer nodes with low capacity </a:t>
            </a:r>
            <a:r>
              <a:rPr lang="en-US" altLang="ja-JP" sz="2800" dirty="0" smtClean="0"/>
              <a:t>as an extension for specific applications / environments</a:t>
            </a:r>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13</a:t>
            </a:fld>
            <a:endParaRPr lang="en-US" altLang="ja-JP"/>
          </a:p>
        </p:txBody>
      </p:sp>
    </p:spTree>
    <p:extLst>
      <p:ext uri="{BB962C8B-B14F-4D97-AF65-F5344CB8AC3E}">
        <p14:creationId xmlns:p14="http://schemas.microsoft.com/office/powerpoint/2010/main" val="78769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9742"/>
            <a:ext cx="8496944" cy="1179092"/>
          </a:xfrm>
        </p:spPr>
        <p:txBody>
          <a:bodyPr/>
          <a:lstStyle/>
          <a:p>
            <a:r>
              <a:rPr lang="en-GB" sz="2400" b="1" dirty="0" smtClean="0">
                <a:solidFill>
                  <a:srgbClr val="060FBA"/>
                </a:solidFill>
                <a:latin typeface="+mn-lt"/>
              </a:rPr>
              <a:t>Proposed MAC Modes: Dual mode MAC</a:t>
            </a:r>
            <a:br>
              <a:rPr lang="en-GB" sz="2400" b="1" dirty="0" smtClean="0">
                <a:solidFill>
                  <a:srgbClr val="060FBA"/>
                </a:solidFill>
                <a:latin typeface="+mn-lt"/>
              </a:rPr>
            </a:br>
            <a:r>
              <a:rPr lang="en-GB" sz="2400" b="1" dirty="0" smtClean="0">
                <a:solidFill>
                  <a:srgbClr val="060FBA"/>
                </a:solidFill>
                <a:latin typeface="+mn-lt"/>
              </a:rPr>
              <a:t>- CSMA mode for small number of terminals</a:t>
            </a:r>
            <a:endParaRPr lang="en-GB" sz="2400" b="1" dirty="0">
              <a:solidFill>
                <a:srgbClr val="060FBA"/>
              </a:solidFill>
              <a:latin typeface="+mn-lt"/>
            </a:endParaRPr>
          </a:p>
        </p:txBody>
      </p:sp>
      <p:sp>
        <p:nvSpPr>
          <p:cNvPr id="3" name="Content Placeholder 2"/>
          <p:cNvSpPr>
            <a:spLocks noGrp="1"/>
          </p:cNvSpPr>
          <p:nvPr>
            <p:ph idx="1"/>
          </p:nvPr>
        </p:nvSpPr>
        <p:spPr>
          <a:xfrm>
            <a:off x="323528" y="5589240"/>
            <a:ext cx="8515672" cy="792088"/>
          </a:xfrm>
        </p:spPr>
        <p:txBody>
          <a:bodyPr>
            <a:noAutofit/>
          </a:bodyPr>
          <a:lstStyle/>
          <a:p>
            <a:r>
              <a:rPr lang="en-GB" sz="2000" dirty="0" smtClean="0"/>
              <a:t>CCA - even though not very effective – comes with little additional cost and it is used in non-beacon enabled mode for generality. </a:t>
            </a:r>
            <a:endParaRPr lang="en-GB" sz="2000" dirty="0"/>
          </a:p>
        </p:txBody>
      </p:sp>
      <p:grpSp>
        <p:nvGrpSpPr>
          <p:cNvPr id="4" name="グループ化 3"/>
          <p:cNvGrpSpPr/>
          <p:nvPr/>
        </p:nvGrpSpPr>
        <p:grpSpPr>
          <a:xfrm>
            <a:off x="1828800" y="1638834"/>
            <a:ext cx="6127576" cy="3878398"/>
            <a:chOff x="1828800" y="1350802"/>
            <a:chExt cx="5867400" cy="3602198"/>
          </a:xfrm>
        </p:grpSpPr>
        <p:sp>
          <p:nvSpPr>
            <p:cNvPr id="6" name="Rectangle 5"/>
            <p:cNvSpPr/>
            <p:nvPr/>
          </p:nvSpPr>
          <p:spPr>
            <a:xfrm>
              <a:off x="3657560" y="1350802"/>
              <a:ext cx="2057440" cy="477998"/>
            </a:xfrm>
            <a:prstGeom prst="rect">
              <a:avLst/>
            </a:prstGeom>
            <a:noFill/>
            <a:ln w="76200" cmpd="sng">
              <a:solidFill>
                <a:schemeClr val="tx1"/>
              </a:solidFill>
            </a:ln>
          </p:spPr>
          <p:style>
            <a:lnRef idx="1">
              <a:schemeClr val="accent1"/>
            </a:lnRef>
            <a:fillRef idx="3">
              <a:schemeClr val="accent1"/>
            </a:fillRef>
            <a:effectRef idx="2">
              <a:schemeClr val="accent1"/>
            </a:effectRef>
            <a:fontRef idx="minor">
              <a:schemeClr val="lt1"/>
            </a:fontRef>
          </p:style>
          <p:txBody>
            <a:bodyPr/>
            <a:lstStyle/>
            <a:p>
              <a:pPr algn="ctr"/>
              <a:r>
                <a:rPr lang="en-GB" sz="2400" dirty="0" smtClean="0">
                  <a:solidFill>
                    <a:schemeClr val="tx1"/>
                  </a:solidFill>
                  <a:latin typeface="Helvetica"/>
                  <a:cs typeface="Helvetica"/>
                </a:rPr>
                <a:t>LECIM MAC</a:t>
              </a:r>
              <a:endParaRPr lang="en-GB" sz="2400" dirty="0">
                <a:solidFill>
                  <a:schemeClr val="tx1"/>
                </a:solidFill>
                <a:latin typeface="Helvetica"/>
                <a:cs typeface="Helvetica"/>
              </a:endParaRPr>
            </a:p>
          </p:txBody>
        </p:sp>
        <p:sp>
          <p:nvSpPr>
            <p:cNvPr id="7" name="Rectangle 6"/>
            <p:cNvSpPr/>
            <p:nvPr/>
          </p:nvSpPr>
          <p:spPr>
            <a:xfrm>
              <a:off x="5562600" y="2286000"/>
              <a:ext cx="2133600" cy="838200"/>
            </a:xfrm>
            <a:prstGeom prst="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lstStyle/>
            <a:p>
              <a:pPr algn="ctr"/>
              <a:r>
                <a:rPr lang="en-GB" sz="2400" dirty="0" smtClean="0">
                  <a:solidFill>
                    <a:schemeClr val="tx1"/>
                  </a:solidFill>
                  <a:latin typeface="Helvetica"/>
                  <a:cs typeface="Helvetica"/>
                </a:rPr>
                <a:t>Non-beacon enabled Mode</a:t>
              </a:r>
              <a:endParaRPr lang="en-GB" sz="2400" dirty="0">
                <a:solidFill>
                  <a:schemeClr val="tx1"/>
                </a:solidFill>
                <a:latin typeface="Helvetica"/>
                <a:cs typeface="Helvetica"/>
              </a:endParaRPr>
            </a:p>
          </p:txBody>
        </p:sp>
        <p:sp>
          <p:nvSpPr>
            <p:cNvPr id="8" name="Rectangle 7"/>
            <p:cNvSpPr/>
            <p:nvPr/>
          </p:nvSpPr>
          <p:spPr>
            <a:xfrm>
              <a:off x="5562600" y="3352800"/>
              <a:ext cx="2133600" cy="762793"/>
            </a:xfrm>
            <a:prstGeom prst="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lstStyle/>
            <a:p>
              <a:pPr algn="ctr"/>
              <a:r>
                <a:rPr lang="en-GB" sz="2400" dirty="0" smtClean="0">
                  <a:solidFill>
                    <a:srgbClr val="FF0000"/>
                  </a:solidFill>
                  <a:latin typeface="Helvetica"/>
                  <a:cs typeface="Helvetica"/>
                </a:rPr>
                <a:t>CSMA </a:t>
              </a:r>
            </a:p>
            <a:p>
              <a:pPr algn="ctr"/>
              <a:r>
                <a:rPr lang="en-GB" sz="1600" dirty="0" smtClean="0">
                  <a:solidFill>
                    <a:srgbClr val="FF0000"/>
                  </a:solidFill>
                  <a:latin typeface="Helvetica"/>
                  <a:cs typeface="Helvetica"/>
                </a:rPr>
                <a:t>(for low power MAC)</a:t>
              </a:r>
              <a:endParaRPr lang="en-GB" sz="1600" dirty="0">
                <a:solidFill>
                  <a:srgbClr val="FF0000"/>
                </a:solidFill>
                <a:latin typeface="Helvetica"/>
                <a:cs typeface="Helvetica"/>
              </a:endParaRPr>
            </a:p>
          </p:txBody>
        </p:sp>
        <p:sp>
          <p:nvSpPr>
            <p:cNvPr id="9" name="Rectangle 8"/>
            <p:cNvSpPr/>
            <p:nvPr/>
          </p:nvSpPr>
          <p:spPr>
            <a:xfrm>
              <a:off x="1905000" y="2286000"/>
              <a:ext cx="2133600" cy="838200"/>
            </a:xfrm>
            <a:prstGeom prst="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lstStyle/>
            <a:p>
              <a:pPr algn="ctr"/>
              <a:r>
                <a:rPr lang="en-GB" sz="2400" dirty="0" smtClean="0">
                  <a:solidFill>
                    <a:schemeClr val="tx1"/>
                  </a:solidFill>
                  <a:latin typeface="Helvetica"/>
                  <a:cs typeface="Helvetica"/>
                </a:rPr>
                <a:t>Beacon enabled Mode</a:t>
              </a:r>
              <a:endParaRPr lang="en-GB" sz="2400" dirty="0">
                <a:solidFill>
                  <a:schemeClr val="tx1"/>
                </a:solidFill>
                <a:latin typeface="Helvetica"/>
                <a:cs typeface="Helvetica"/>
              </a:endParaRPr>
            </a:p>
          </p:txBody>
        </p:sp>
        <p:sp>
          <p:nvSpPr>
            <p:cNvPr id="10" name="Rectangle 9"/>
            <p:cNvSpPr/>
            <p:nvPr/>
          </p:nvSpPr>
          <p:spPr>
            <a:xfrm>
              <a:off x="1905000" y="3352800"/>
              <a:ext cx="2133600" cy="533400"/>
            </a:xfrm>
            <a:prstGeom prst="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lstStyle/>
            <a:p>
              <a:pPr algn="ctr"/>
              <a:r>
                <a:rPr lang="en-GB" sz="2400" dirty="0" err="1" smtClean="0">
                  <a:solidFill>
                    <a:schemeClr val="tx1"/>
                  </a:solidFill>
                  <a:latin typeface="Helvetica"/>
                  <a:cs typeface="Helvetica"/>
                </a:rPr>
                <a:t>Superframe</a:t>
              </a:r>
              <a:endParaRPr lang="en-GB" sz="2400" dirty="0">
                <a:solidFill>
                  <a:schemeClr val="tx1"/>
                </a:solidFill>
                <a:latin typeface="Helvetica"/>
                <a:cs typeface="Helvetica"/>
              </a:endParaRPr>
            </a:p>
          </p:txBody>
        </p:sp>
        <p:sp>
          <p:nvSpPr>
            <p:cNvPr id="11" name="Rectangle 10"/>
            <p:cNvSpPr/>
            <p:nvPr/>
          </p:nvSpPr>
          <p:spPr>
            <a:xfrm>
              <a:off x="1828800" y="4114800"/>
              <a:ext cx="2286000" cy="838200"/>
            </a:xfrm>
            <a:prstGeom prst="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lstStyle/>
            <a:p>
              <a:pPr algn="ctr"/>
              <a:r>
                <a:rPr lang="en-GB" sz="2400" dirty="0" smtClean="0">
                  <a:solidFill>
                    <a:srgbClr val="FF0000"/>
                  </a:solidFill>
                  <a:latin typeface="Helvetica"/>
                  <a:cs typeface="Helvetica"/>
                </a:rPr>
                <a:t>TDMA with Slotted ALOHA</a:t>
              </a:r>
              <a:endParaRPr lang="en-GB" sz="2400" dirty="0">
                <a:solidFill>
                  <a:srgbClr val="FF0000"/>
                </a:solidFill>
                <a:latin typeface="Helvetica"/>
                <a:cs typeface="Helvetica"/>
              </a:endParaRPr>
            </a:p>
          </p:txBody>
        </p:sp>
        <p:cxnSp>
          <p:nvCxnSpPr>
            <p:cNvPr id="14" name="Elbow Connector 13"/>
            <p:cNvCxnSpPr>
              <a:stCxn id="6" idx="2"/>
              <a:endCxn id="7" idx="0"/>
            </p:cNvCxnSpPr>
            <p:nvPr/>
          </p:nvCxnSpPr>
          <p:spPr>
            <a:xfrm rot="16200000" flipH="1">
              <a:off x="5429240" y="1085840"/>
              <a:ext cx="457200" cy="1943120"/>
            </a:xfrm>
            <a:prstGeom prst="bentConnector3">
              <a:avLst>
                <a:gd name="adj1" fmla="val 50000"/>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Elbow Connector 17"/>
            <p:cNvCxnSpPr>
              <a:stCxn id="6" idx="2"/>
              <a:endCxn id="9" idx="0"/>
            </p:cNvCxnSpPr>
            <p:nvPr/>
          </p:nvCxnSpPr>
          <p:spPr>
            <a:xfrm rot="5400000">
              <a:off x="3600440" y="1200160"/>
              <a:ext cx="457200" cy="1714480"/>
            </a:xfrm>
            <a:prstGeom prst="bentConnector3">
              <a:avLst>
                <a:gd name="adj1" fmla="val 50000"/>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7" idx="2"/>
              <a:endCxn id="8" idx="0"/>
            </p:cNvCxnSpPr>
            <p:nvPr/>
          </p:nvCxnSpPr>
          <p:spPr>
            <a:xfrm>
              <a:off x="6629401" y="3124200"/>
              <a:ext cx="0" cy="2286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rot="5400000">
              <a:off x="2858294" y="3237706"/>
              <a:ext cx="228600"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10" idx="2"/>
              <a:endCxn id="11" idx="0"/>
            </p:cNvCxnSpPr>
            <p:nvPr/>
          </p:nvCxnSpPr>
          <p:spPr>
            <a:xfrm rot="5400000">
              <a:off x="2857500" y="4000500"/>
              <a:ext cx="228600"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p:txBody>
          <a:bodyPr/>
          <a:lstStyle/>
          <a:p>
            <a:r>
              <a:rPr lang="en-US" altLang="ja-JP" smtClean="0"/>
              <a:t>&lt; September, 2011 &gt;</a:t>
            </a:r>
            <a:endParaRPr lang="en-US" altLang="ja-JP"/>
          </a:p>
        </p:txBody>
      </p:sp>
      <p:sp>
        <p:nvSpPr>
          <p:cNvPr id="12" name="Footer Placeholder 11"/>
          <p:cNvSpPr>
            <a:spLocks noGrp="1"/>
          </p:cNvSpPr>
          <p:nvPr>
            <p:ph type="ftr" sz="quarter" idx="11"/>
          </p:nvPr>
        </p:nvSpPr>
        <p:spPr/>
        <p:txBody>
          <a:bodyPr/>
          <a:lstStyle/>
          <a:p>
            <a:r>
              <a:rPr lang="en-US" altLang="ja-JP" smtClean="0"/>
              <a:t>Shu Kato, Tohoku University</a:t>
            </a:r>
            <a:endParaRPr lang="en-US" altLang="ja-JP"/>
          </a:p>
        </p:txBody>
      </p:sp>
      <p:sp>
        <p:nvSpPr>
          <p:cNvPr id="13" name="Slide Number Placeholder 12"/>
          <p:cNvSpPr>
            <a:spLocks noGrp="1"/>
          </p:cNvSpPr>
          <p:nvPr>
            <p:ph type="sldNum" sz="quarter" idx="12"/>
          </p:nvPr>
        </p:nvSpPr>
        <p:spPr/>
        <p:txBody>
          <a:bodyPr/>
          <a:lstStyle/>
          <a:p>
            <a:r>
              <a:rPr lang="en-US" altLang="ja-JP" smtClean="0"/>
              <a:t>Slide </a:t>
            </a:r>
            <a:fld id="{C6D41411-7A40-4426-BD0F-B2AC579E5127}" type="slidenum">
              <a:rPr lang="en-US" altLang="ja-JP" smtClean="0"/>
              <a:pPr/>
              <a:t>14</a:t>
            </a:fld>
            <a:endParaRPr lang="en-US" altLang="ja-JP"/>
          </a:p>
        </p:txBody>
      </p:sp>
    </p:spTree>
    <p:extLst>
      <p:ext uri="{BB962C8B-B14F-4D97-AF65-F5344CB8AC3E}">
        <p14:creationId xmlns:p14="http://schemas.microsoft.com/office/powerpoint/2010/main" val="958940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2338536"/>
            <a:ext cx="7772400" cy="4114800"/>
          </a:xfrm>
        </p:spPr>
        <p:txBody>
          <a:bodyPr/>
          <a:lstStyle/>
          <a:p>
            <a:endParaRPr kumimoji="1" lang="ja-JP" altLang="en-US"/>
          </a:p>
        </p:txBody>
      </p:sp>
      <p:sp>
        <p:nvSpPr>
          <p:cNvPr id="4" name="日付プレースホルダー 3"/>
          <p:cNvSpPr>
            <a:spLocks noGrp="1"/>
          </p:cNvSpPr>
          <p:nvPr>
            <p:ph type="dt" sz="half" idx="10"/>
          </p:nvPr>
        </p:nvSpPr>
        <p:spPr/>
        <p:txBody>
          <a:bodyPr/>
          <a:lstStyle/>
          <a:p>
            <a:r>
              <a:rPr lang="en-US" altLang="ja-JP" smtClean="0"/>
              <a:t>&lt; September, 2011 &gt;</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 Kato, Tohoku University</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C6D41411-7A40-4426-BD0F-B2AC579E5127}" type="slidenum">
              <a:rPr lang="en-US" altLang="ja-JP" smtClean="0"/>
              <a:pPr/>
              <a:t>15</a:t>
            </a:fld>
            <a:endParaRPr lang="en-US" altLang="ja-JP"/>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871" y="1357461"/>
            <a:ext cx="8429625" cy="509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539552" y="548680"/>
            <a:ext cx="8371266" cy="769441"/>
          </a:xfrm>
          <a:prstGeom prst="rect">
            <a:avLst/>
          </a:prstGeom>
          <a:noFill/>
        </p:spPr>
        <p:txBody>
          <a:bodyPr wrap="none" rtlCol="0">
            <a:spAutoFit/>
          </a:bodyPr>
          <a:lstStyle/>
          <a:p>
            <a:r>
              <a:rPr kumimoji="1" lang="en-US" altLang="ja-JP" sz="2400" b="1" dirty="0" smtClean="0">
                <a:solidFill>
                  <a:srgbClr val="060FBA"/>
                </a:solidFill>
              </a:rPr>
              <a:t>Energy </a:t>
            </a:r>
            <a:r>
              <a:rPr kumimoji="1" lang="en-US" altLang="ja-JP" sz="2400" b="1" dirty="0">
                <a:solidFill>
                  <a:srgbClr val="060FBA"/>
                </a:solidFill>
              </a:rPr>
              <a:t>R</a:t>
            </a:r>
            <a:r>
              <a:rPr kumimoji="1" lang="en-US" altLang="ja-JP" sz="2400" b="1" dirty="0" smtClean="0">
                <a:solidFill>
                  <a:srgbClr val="060FBA"/>
                </a:solidFill>
              </a:rPr>
              <a:t>atio Example: non-beacon </a:t>
            </a:r>
            <a:r>
              <a:rPr kumimoji="1" lang="en-US" altLang="ja-JP" sz="2400" b="1" dirty="0">
                <a:solidFill>
                  <a:srgbClr val="060FBA"/>
                </a:solidFill>
              </a:rPr>
              <a:t>e</a:t>
            </a:r>
            <a:r>
              <a:rPr kumimoji="1" lang="en-US" altLang="ja-JP" sz="2400" b="1" dirty="0" smtClean="0">
                <a:solidFill>
                  <a:srgbClr val="060FBA"/>
                </a:solidFill>
              </a:rPr>
              <a:t>nabled over slotted TDM</a:t>
            </a:r>
          </a:p>
          <a:p>
            <a:r>
              <a:rPr kumimoji="1" lang="en-US" altLang="ja-JP" sz="2000" b="1" dirty="0" smtClean="0">
                <a:solidFill>
                  <a:srgbClr val="060FBA"/>
                </a:solidFill>
              </a:rPr>
              <a:t>Non-beacon mode is quite energy efficient with low duty ratio devices</a:t>
            </a:r>
            <a:endParaRPr kumimoji="1" lang="ja-JP" altLang="en-US" sz="2000" b="1" dirty="0">
              <a:solidFill>
                <a:srgbClr val="060FBA"/>
              </a:solidFill>
            </a:endParaRPr>
          </a:p>
        </p:txBody>
      </p:sp>
    </p:spTree>
    <p:extLst>
      <p:ext uri="{BB962C8B-B14F-4D97-AF65-F5344CB8AC3E}">
        <p14:creationId xmlns:p14="http://schemas.microsoft.com/office/powerpoint/2010/main" val="3620091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20688"/>
            <a:ext cx="8147248" cy="576064"/>
          </a:xfrm>
        </p:spPr>
        <p:txBody>
          <a:bodyPr>
            <a:normAutofit/>
          </a:bodyPr>
          <a:lstStyle/>
          <a:p>
            <a:r>
              <a:rPr kumimoji="1" lang="en-US" altLang="ja-JP" sz="2800" b="1" dirty="0" smtClean="0">
                <a:solidFill>
                  <a:srgbClr val="060FBA"/>
                </a:solidFill>
              </a:rPr>
              <a:t>Low Power and High </a:t>
            </a:r>
            <a:r>
              <a:rPr lang="en-US" altLang="ja-JP" sz="2800" b="1" dirty="0">
                <a:solidFill>
                  <a:srgbClr val="060FBA"/>
                </a:solidFill>
              </a:rPr>
              <a:t>R</a:t>
            </a:r>
            <a:r>
              <a:rPr kumimoji="1" lang="en-US" altLang="ja-JP" sz="2800" b="1" dirty="0" smtClean="0">
                <a:solidFill>
                  <a:srgbClr val="060FBA"/>
                </a:solidFill>
              </a:rPr>
              <a:t>eliability</a:t>
            </a:r>
            <a:r>
              <a:rPr kumimoji="1" lang="en-US" altLang="ja-JP" sz="2800" dirty="0" smtClean="0">
                <a:solidFill>
                  <a:srgbClr val="060FBA"/>
                </a:solidFill>
              </a:rPr>
              <a:t> </a:t>
            </a:r>
            <a:endParaRPr kumimoji="1" lang="ja-JP" altLang="en-US" sz="2800" dirty="0">
              <a:solidFill>
                <a:srgbClr val="060FBA"/>
              </a:solidFill>
            </a:endParaRPr>
          </a:p>
        </p:txBody>
      </p:sp>
      <p:sp>
        <p:nvSpPr>
          <p:cNvPr id="3" name="コンテンツ プレースホルダー 2"/>
          <p:cNvSpPr>
            <a:spLocks noGrp="1"/>
          </p:cNvSpPr>
          <p:nvPr>
            <p:ph idx="1"/>
          </p:nvPr>
        </p:nvSpPr>
        <p:spPr>
          <a:xfrm>
            <a:off x="683568" y="1196752"/>
            <a:ext cx="8217546" cy="5132618"/>
          </a:xfrm>
        </p:spPr>
        <p:txBody>
          <a:bodyPr>
            <a:normAutofit/>
          </a:bodyPr>
          <a:lstStyle/>
          <a:p>
            <a:pPr marL="457200" indent="-457200">
              <a:buFontTx/>
              <a:buChar char="-"/>
            </a:pPr>
            <a:r>
              <a:rPr lang="en-US" altLang="ja-JP" sz="2400" b="1" dirty="0" smtClean="0">
                <a:solidFill>
                  <a:srgbClr val="060FBA"/>
                </a:solidFill>
              </a:rPr>
              <a:t>Low power MAC: </a:t>
            </a:r>
            <a:r>
              <a:rPr lang="en-US" altLang="ja-JP" sz="2400" dirty="0" smtClean="0"/>
              <a:t>two dynamic mode change – Non-beacon and TDMA-TDD</a:t>
            </a:r>
          </a:p>
          <a:p>
            <a:pPr marL="457200" indent="-457200">
              <a:buFontTx/>
              <a:buChar char="-"/>
            </a:pPr>
            <a:r>
              <a:rPr lang="en-US" altLang="ja-JP" sz="2400" b="1" dirty="0" smtClean="0">
                <a:solidFill>
                  <a:srgbClr val="060FBA"/>
                </a:solidFill>
              </a:rPr>
              <a:t>Double layer network topology </a:t>
            </a:r>
            <a:r>
              <a:rPr lang="en-US" altLang="ja-JP" sz="2400" dirty="0" smtClean="0"/>
              <a:t>for higher reliability</a:t>
            </a:r>
          </a:p>
          <a:p>
            <a:pPr marL="457200" indent="-457200">
              <a:buFontTx/>
              <a:buChar char="-"/>
            </a:pPr>
            <a:r>
              <a:rPr lang="en-US" altLang="ja-JP" sz="2400" b="1" dirty="0" smtClean="0">
                <a:solidFill>
                  <a:srgbClr val="060FBA"/>
                </a:solidFill>
              </a:rPr>
              <a:t>Fragmentation : </a:t>
            </a:r>
            <a:r>
              <a:rPr lang="en-US" altLang="ja-JP" sz="2400" dirty="0" smtClean="0"/>
              <a:t>mandatory for reliable transmission in interference environment /unlicensed bands  - how to implement fragmentation will be depending on TG4K discussion (Ref.: Rolf)</a:t>
            </a:r>
          </a:p>
          <a:p>
            <a:pPr marL="0" indent="0">
              <a:buNone/>
            </a:pPr>
            <a:endParaRPr lang="en-US" altLang="ja-JP" sz="2400" dirty="0"/>
          </a:p>
          <a:p>
            <a:endParaRPr kumimoji="1" lang="ja-JP" altLang="en-US" sz="2400" dirty="0"/>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16</a:t>
            </a:fld>
            <a:endParaRPr lang="en-US" altLang="ja-JP"/>
          </a:p>
        </p:txBody>
      </p:sp>
    </p:spTree>
    <p:extLst>
      <p:ext uri="{BB962C8B-B14F-4D97-AF65-F5344CB8AC3E}">
        <p14:creationId xmlns:p14="http://schemas.microsoft.com/office/powerpoint/2010/main" val="2852555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90662"/>
            <a:ext cx="7931224" cy="562074"/>
          </a:xfrm>
        </p:spPr>
        <p:txBody>
          <a:bodyPr>
            <a:noAutofit/>
          </a:bodyPr>
          <a:lstStyle/>
          <a:p>
            <a:r>
              <a:rPr kumimoji="1" lang="en-US" altLang="ja-JP" sz="2800" b="1" dirty="0" smtClean="0">
                <a:solidFill>
                  <a:srgbClr val="060FBA"/>
                </a:solidFill>
              </a:rPr>
              <a:t>PHY</a:t>
            </a:r>
            <a:endParaRPr kumimoji="1" lang="ja-JP" altLang="en-US" sz="2800" b="1" dirty="0">
              <a:solidFill>
                <a:srgbClr val="060FBA"/>
              </a:solidFill>
            </a:endParaRPr>
          </a:p>
        </p:txBody>
      </p:sp>
      <p:sp>
        <p:nvSpPr>
          <p:cNvPr id="3" name="コンテンツ プレースホルダー 2"/>
          <p:cNvSpPr>
            <a:spLocks noGrp="1"/>
          </p:cNvSpPr>
          <p:nvPr>
            <p:ph idx="1"/>
          </p:nvPr>
        </p:nvSpPr>
        <p:spPr>
          <a:xfrm>
            <a:off x="323528" y="980728"/>
            <a:ext cx="8577586" cy="5348642"/>
          </a:xfrm>
        </p:spPr>
        <p:txBody>
          <a:bodyPr>
            <a:normAutofit fontScale="70000" lnSpcReduction="20000"/>
          </a:bodyPr>
          <a:lstStyle/>
          <a:p>
            <a:pPr marL="571500" indent="-571500">
              <a:buAutoNum type="romanUcPeriod"/>
            </a:pPr>
            <a:r>
              <a:rPr kumimoji="1" lang="en-US" altLang="ja-JP" dirty="0" smtClean="0"/>
              <a:t>Modulation: Constant / quasi-constant envelope modulation –GMSK / XPSK, OQPSK, Pie/2 DBPSK</a:t>
            </a:r>
          </a:p>
          <a:p>
            <a:pPr marL="571500" indent="-571500">
              <a:buAutoNum type="romanUcPeriod"/>
            </a:pPr>
            <a:r>
              <a:rPr lang="en-US" altLang="ja-JP" dirty="0" smtClean="0"/>
              <a:t>FEC: Convolutional encoding – Viterbi decoding (R=1/2, K=7)]</a:t>
            </a:r>
          </a:p>
          <a:p>
            <a:pPr marL="0" indent="0">
              <a:buNone/>
            </a:pPr>
            <a:r>
              <a:rPr kumimoji="1" lang="en-US" altLang="ja-JP" dirty="0"/>
              <a:t>	</a:t>
            </a:r>
            <a:r>
              <a:rPr lang="en-US" altLang="ja-JP" dirty="0"/>
              <a:t> </a:t>
            </a:r>
            <a:r>
              <a:rPr lang="en-US" altLang="ja-JP" sz="2900" dirty="0"/>
              <a:t>Double SD Maximum Likelihood Decoding </a:t>
            </a:r>
            <a:r>
              <a:rPr lang="en-US" altLang="ja-JP" sz="2900" dirty="0" smtClean="0"/>
              <a:t>for 5.5 dB coding gain</a:t>
            </a:r>
            <a:endParaRPr kumimoji="1" lang="en-US" altLang="ja-JP" dirty="0" smtClean="0"/>
          </a:p>
          <a:p>
            <a:pPr marL="571500" indent="-571500">
              <a:buAutoNum type="romanUcPeriod"/>
            </a:pPr>
            <a:r>
              <a:rPr lang="en-US" altLang="ja-JP" dirty="0" smtClean="0"/>
              <a:t>TDMA/TDD (optionally non-beacon systems)</a:t>
            </a:r>
          </a:p>
          <a:p>
            <a:pPr marL="571500" indent="-571500">
              <a:buAutoNum type="romanUcPeriod"/>
            </a:pPr>
            <a:r>
              <a:rPr lang="en-US" altLang="ja-JP" dirty="0" smtClean="0"/>
              <a:t>DSSS for uplink and down link to mitigate high path loss and interference: spreading factor ranging from 1 – 10,000</a:t>
            </a:r>
          </a:p>
          <a:p>
            <a:pPr marL="571500" indent="-571500">
              <a:buAutoNum type="romanUcPeriod"/>
            </a:pPr>
            <a:r>
              <a:rPr kumimoji="1" lang="en-US" altLang="ja-JP" dirty="0" smtClean="0"/>
              <a:t>Bit rate: Adaptive bit rates ranging from 100 bps to 40 kbps by changing spreading factor and modem rates  </a:t>
            </a:r>
          </a:p>
          <a:p>
            <a:pPr marL="571500" indent="-571500">
              <a:buAutoNum type="romanUcPeriod"/>
            </a:pPr>
            <a:r>
              <a:rPr lang="en-US" altLang="ja-JP" dirty="0" smtClean="0"/>
              <a:t>Software defined modem for both Top layer and Bottom layer communications</a:t>
            </a:r>
          </a:p>
          <a:p>
            <a:pPr marL="571500" indent="-571500">
              <a:buAutoNum type="romanUcPeriod"/>
            </a:pPr>
            <a:r>
              <a:rPr lang="en-US" altLang="ja-JP" dirty="0" smtClean="0"/>
              <a:t>Hi PAE PA by “constant envelope” modulations: low power consumption</a:t>
            </a:r>
          </a:p>
          <a:p>
            <a:pPr marL="571500" indent="-571500">
              <a:buAutoNum type="romanUcPeriod"/>
            </a:pPr>
            <a:r>
              <a:rPr kumimoji="1" lang="en-US" altLang="ja-JP" dirty="0" smtClean="0"/>
              <a:t>Beam forming antenna for higher link margin and higher reliability – beam direction adjustment at installation based on TG3C Specification / technology</a:t>
            </a:r>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17</a:t>
            </a:fld>
            <a:endParaRPr lang="en-US" altLang="ja-JP"/>
          </a:p>
        </p:txBody>
      </p:sp>
    </p:spTree>
    <p:extLst>
      <p:ext uri="{BB962C8B-B14F-4D97-AF65-F5344CB8AC3E}">
        <p14:creationId xmlns:p14="http://schemas.microsoft.com/office/powerpoint/2010/main" val="1425669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48680"/>
            <a:ext cx="8676456" cy="720080"/>
          </a:xfrm>
        </p:spPr>
        <p:txBody>
          <a:bodyPr/>
          <a:lstStyle/>
          <a:p>
            <a:r>
              <a:rPr kumimoji="1" lang="en-US" altLang="ja-JP" sz="2000" b="1" dirty="0" smtClean="0"/>
              <a:t>Convolutiona</a:t>
            </a:r>
            <a:r>
              <a:rPr lang="en-US" altLang="ja-JP" sz="2000" b="1" dirty="0" smtClean="0"/>
              <a:t>l Encoding and Viterbi Decoding </a:t>
            </a:r>
            <a:r>
              <a:rPr kumimoji="1" lang="en-US" altLang="ja-JP" sz="2000" b="1" dirty="0" smtClean="0"/>
              <a:t>Performance</a:t>
            </a:r>
            <a:br>
              <a:rPr kumimoji="1" lang="en-US" altLang="ja-JP" sz="2000" b="1" dirty="0" smtClean="0"/>
            </a:br>
            <a:r>
              <a:rPr lang="en-US" altLang="ja-JP" sz="2000" b="1" dirty="0" smtClean="0"/>
              <a:t>Higher Coding Gain in  Interference than AWGN Environments</a:t>
            </a:r>
            <a:endParaRPr kumimoji="1" lang="ja-JP" altLang="en-US" sz="2000" b="1" dirty="0"/>
          </a:p>
        </p:txBody>
      </p:sp>
      <p:sp>
        <p:nvSpPr>
          <p:cNvPr id="4" name="日付プレースホルダー 3"/>
          <p:cNvSpPr>
            <a:spLocks noGrp="1"/>
          </p:cNvSpPr>
          <p:nvPr>
            <p:ph type="dt" sz="half" idx="10"/>
          </p:nvPr>
        </p:nvSpPr>
        <p:spPr/>
        <p:txBody>
          <a:bodyPr/>
          <a:lstStyle/>
          <a:p>
            <a:r>
              <a:rPr lang="en-US" altLang="ja-JP" smtClean="0"/>
              <a:t>&lt; September, 2011 &gt;</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 Kato, Tohoku University</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C6D41411-7A40-4426-BD0F-B2AC579E5127}" type="slidenum">
              <a:rPr lang="en-US" altLang="ja-JP" smtClean="0"/>
              <a:pPr/>
              <a:t>18</a:t>
            </a:fld>
            <a:endParaRPr lang="en-US" altLang="ja-JP"/>
          </a:p>
        </p:txBody>
      </p:sp>
      <p:pic>
        <p:nvPicPr>
          <p:cNvPr id="7" name="Picture 5" descr="berperformance"/>
          <p:cNvPicPr>
            <a:picLocks noChangeAspect="1" noChangeArrowheads="1"/>
          </p:cNvPicPr>
          <p:nvPr/>
        </p:nvPicPr>
        <p:blipFill>
          <a:blip r:embed="rId2" cstate="print"/>
          <a:srcRect b="8992"/>
          <a:stretch>
            <a:fillRect/>
          </a:stretch>
        </p:blipFill>
        <p:spPr bwMode="auto">
          <a:xfrm>
            <a:off x="1907704" y="3324750"/>
            <a:ext cx="6480720" cy="3056578"/>
          </a:xfrm>
          <a:prstGeom prst="rect">
            <a:avLst/>
          </a:prstGeom>
          <a:noFill/>
          <a:ln w="9525">
            <a:noFill/>
            <a:miter lim="800000"/>
            <a:headEnd/>
            <a:tailEnd/>
          </a:ln>
        </p:spPr>
      </p:pic>
      <p:pic>
        <p:nvPicPr>
          <p:cNvPr id="8" name="Picture 3" descr="図2"/>
          <p:cNvPicPr>
            <a:picLocks noChangeAspect="1" noChangeArrowheads="1"/>
          </p:cNvPicPr>
          <p:nvPr/>
        </p:nvPicPr>
        <p:blipFill>
          <a:blip r:embed="rId3" cstate="print"/>
          <a:srcRect/>
          <a:stretch>
            <a:fillRect/>
          </a:stretch>
        </p:blipFill>
        <p:spPr bwMode="auto">
          <a:xfrm>
            <a:off x="3923928" y="1196752"/>
            <a:ext cx="4104456" cy="2052228"/>
          </a:xfrm>
          <a:prstGeom prst="rect">
            <a:avLst/>
          </a:prstGeom>
          <a:noFill/>
          <a:ln w="9525">
            <a:noFill/>
            <a:miter lim="800000"/>
            <a:headEnd/>
            <a:tailEnd/>
          </a:ln>
        </p:spPr>
      </p:pic>
      <p:sp>
        <p:nvSpPr>
          <p:cNvPr id="9" name="テキスト ボックス 8"/>
          <p:cNvSpPr txBox="1"/>
          <p:nvPr/>
        </p:nvSpPr>
        <p:spPr>
          <a:xfrm>
            <a:off x="1475656" y="2052137"/>
            <a:ext cx="2493118" cy="584775"/>
          </a:xfrm>
          <a:prstGeom prst="rect">
            <a:avLst/>
          </a:prstGeom>
          <a:noFill/>
        </p:spPr>
        <p:txBody>
          <a:bodyPr wrap="none" rtlCol="0">
            <a:spAutoFit/>
          </a:bodyPr>
          <a:lstStyle/>
          <a:p>
            <a:r>
              <a:rPr kumimoji="1" lang="en-US" altLang="ja-JP" sz="1600" dirty="0" smtClean="0"/>
              <a:t>Assumed channel model: </a:t>
            </a:r>
          </a:p>
          <a:p>
            <a:r>
              <a:rPr kumimoji="1" lang="en-US" altLang="ja-JP" sz="1600" dirty="0" smtClean="0"/>
              <a:t>Two path exponential decay</a:t>
            </a:r>
            <a:endParaRPr kumimoji="1" lang="ja-JP" altLang="en-US" sz="1600" dirty="0"/>
          </a:p>
        </p:txBody>
      </p:sp>
      <p:sp>
        <p:nvSpPr>
          <p:cNvPr id="10" name="テキスト ボックス 9"/>
          <p:cNvSpPr txBox="1"/>
          <p:nvPr/>
        </p:nvSpPr>
        <p:spPr>
          <a:xfrm>
            <a:off x="611560" y="3167261"/>
            <a:ext cx="3797835" cy="338554"/>
          </a:xfrm>
          <a:prstGeom prst="rect">
            <a:avLst/>
          </a:prstGeom>
          <a:noFill/>
        </p:spPr>
        <p:txBody>
          <a:bodyPr wrap="none" rtlCol="0">
            <a:spAutoFit/>
          </a:bodyPr>
          <a:lstStyle/>
          <a:p>
            <a:r>
              <a:rPr kumimoji="1" lang="en-US" altLang="ja-JP" sz="1600" dirty="0" smtClean="0">
                <a:solidFill>
                  <a:srgbClr val="FF0000"/>
                </a:solidFill>
              </a:rPr>
              <a:t>More than 7 dB Coding gain at </a:t>
            </a:r>
            <a:r>
              <a:rPr kumimoji="1" lang="en-US" altLang="ja-JP" sz="1600" dirty="0" err="1" smtClean="0">
                <a:solidFill>
                  <a:srgbClr val="FF0000"/>
                </a:solidFill>
              </a:rPr>
              <a:t>Pe</a:t>
            </a:r>
            <a:r>
              <a:rPr kumimoji="1" lang="en-US" altLang="ja-JP" sz="1600" dirty="0" smtClean="0">
                <a:solidFill>
                  <a:srgbClr val="FF0000"/>
                </a:solidFill>
              </a:rPr>
              <a:t>=1 x 10-4</a:t>
            </a:r>
            <a:endParaRPr kumimoji="1" lang="ja-JP" altLang="en-US" sz="1600" dirty="0">
              <a:solidFill>
                <a:srgbClr val="FF0000"/>
              </a:solidFill>
            </a:endParaRPr>
          </a:p>
        </p:txBody>
      </p:sp>
    </p:spTree>
    <p:extLst>
      <p:ext uri="{BB962C8B-B14F-4D97-AF65-F5344CB8AC3E}">
        <p14:creationId xmlns:p14="http://schemas.microsoft.com/office/powerpoint/2010/main" val="3358257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62670"/>
            <a:ext cx="7931224" cy="490066"/>
          </a:xfrm>
        </p:spPr>
        <p:txBody>
          <a:bodyPr>
            <a:normAutofit fontScale="90000"/>
          </a:bodyPr>
          <a:lstStyle/>
          <a:p>
            <a:pPr marL="0" indent="0"/>
            <a:r>
              <a:rPr lang="en-US" altLang="ja-JP" sz="2800" b="1" dirty="0">
                <a:solidFill>
                  <a:srgbClr val="060FBA"/>
                </a:solidFill>
              </a:rPr>
              <a:t>Major system parameters</a:t>
            </a:r>
          </a:p>
        </p:txBody>
      </p:sp>
      <p:sp>
        <p:nvSpPr>
          <p:cNvPr id="3" name="コンテンツ プレースホルダー 2"/>
          <p:cNvSpPr>
            <a:spLocks noGrp="1"/>
          </p:cNvSpPr>
          <p:nvPr>
            <p:ph idx="1"/>
          </p:nvPr>
        </p:nvSpPr>
        <p:spPr>
          <a:xfrm>
            <a:off x="467544" y="1052736"/>
            <a:ext cx="8505578" cy="5276634"/>
          </a:xfrm>
        </p:spPr>
        <p:txBody>
          <a:bodyPr/>
          <a:lstStyle/>
          <a:p>
            <a:pPr marL="514350" indent="-514350">
              <a:buAutoNum type="arabicPeriod"/>
            </a:pPr>
            <a:r>
              <a:rPr kumimoji="1" lang="en-US" altLang="ja-JP" sz="1600" dirty="0" smtClean="0"/>
              <a:t>Channel bandwidth:</a:t>
            </a:r>
          </a:p>
          <a:p>
            <a:pPr marL="0" indent="0">
              <a:buNone/>
            </a:pPr>
            <a:r>
              <a:rPr lang="en-US" altLang="ja-JP" sz="1600" dirty="0"/>
              <a:t>	</a:t>
            </a:r>
            <a:r>
              <a:rPr lang="en-US" altLang="ja-JP" sz="1600" dirty="0" smtClean="0"/>
              <a:t>i. 1 MHz for 920 MHz and 2.4 GHz</a:t>
            </a:r>
          </a:p>
          <a:p>
            <a:pPr marL="0" indent="0">
              <a:buNone/>
            </a:pPr>
            <a:r>
              <a:rPr kumimoji="1" lang="en-US" altLang="ja-JP" sz="1600" dirty="0"/>
              <a:t>	</a:t>
            </a:r>
            <a:r>
              <a:rPr kumimoji="1" lang="en-US" altLang="ja-JP" sz="1600" dirty="0" smtClean="0"/>
              <a:t>ii. 8.5 kHz for 420 MHz</a:t>
            </a:r>
          </a:p>
          <a:p>
            <a:pPr marL="0" indent="0">
              <a:buNone/>
            </a:pPr>
            <a:r>
              <a:rPr kumimoji="1" lang="en-US" altLang="ja-JP" sz="1600" dirty="0" smtClean="0"/>
              <a:t>2.	Bit rates:</a:t>
            </a:r>
          </a:p>
          <a:p>
            <a:pPr marL="971550" lvl="1" indent="-571500">
              <a:buAutoNum type="romanLcPeriod"/>
            </a:pPr>
            <a:r>
              <a:rPr kumimoji="1" lang="en-US" altLang="ja-JP" sz="1600" dirty="0" smtClean="0"/>
              <a:t>Category 1 – up to 40 kbps/ 1 MHz</a:t>
            </a:r>
          </a:p>
          <a:p>
            <a:pPr marL="971550" lvl="1" indent="-571500">
              <a:buAutoNum type="romanLcPeriod"/>
            </a:pPr>
            <a:r>
              <a:rPr lang="en-US" altLang="ja-JP" sz="1600" dirty="0" smtClean="0"/>
              <a:t>Category 2 – up to 9.6 kbps/ 8.5kHz for Bottom layer </a:t>
            </a:r>
          </a:p>
          <a:p>
            <a:pPr marL="0" indent="0">
              <a:buNone/>
            </a:pPr>
            <a:r>
              <a:rPr lang="en-US" altLang="ja-JP" sz="1600" dirty="0" smtClean="0"/>
              <a:t>3.	Spreading factor: 1 – 10,000 for category 1</a:t>
            </a:r>
          </a:p>
          <a:p>
            <a:pPr marL="514350" indent="-514350">
              <a:buAutoNum type="arabicPeriod" startAt="4"/>
            </a:pPr>
            <a:r>
              <a:rPr lang="en-US" altLang="ja-JP" sz="1600" dirty="0" smtClean="0"/>
              <a:t>Antenna gain: up to regulations limit</a:t>
            </a:r>
          </a:p>
          <a:p>
            <a:pPr marL="0" indent="0">
              <a:buNone/>
            </a:pPr>
            <a:r>
              <a:rPr lang="en-US" altLang="ja-JP" sz="1600" dirty="0"/>
              <a:t>	</a:t>
            </a:r>
            <a:r>
              <a:rPr lang="en-US" altLang="ja-JP" sz="1600" dirty="0" smtClean="0"/>
              <a:t>2.4 GHz: 10-12 </a:t>
            </a:r>
            <a:r>
              <a:rPr lang="en-US" altLang="ja-JP" sz="1600" dirty="0" err="1" smtClean="0"/>
              <a:t>dBi</a:t>
            </a:r>
            <a:r>
              <a:rPr lang="en-US" altLang="ja-JP" sz="1600" dirty="0" smtClean="0"/>
              <a:t> with beam forming capability 	</a:t>
            </a:r>
          </a:p>
          <a:p>
            <a:pPr marL="0" indent="0">
              <a:buNone/>
            </a:pPr>
            <a:r>
              <a:rPr lang="en-US" altLang="ja-JP" sz="1600" dirty="0"/>
              <a:t>	</a:t>
            </a:r>
            <a:r>
              <a:rPr lang="en-US" altLang="ja-JP" sz="1600" dirty="0" smtClean="0"/>
              <a:t>900 MHz, 420 MHz: 2-3 </a:t>
            </a:r>
            <a:r>
              <a:rPr lang="en-US" altLang="ja-JP" sz="1600" dirty="0" err="1" smtClean="0"/>
              <a:t>dBI</a:t>
            </a:r>
            <a:endParaRPr lang="en-US" altLang="ja-JP" sz="1600" dirty="0" smtClean="0"/>
          </a:p>
          <a:p>
            <a:pPr marL="0" indent="0">
              <a:buNone/>
            </a:pPr>
            <a:r>
              <a:rPr kumimoji="1" lang="en-US" altLang="ja-JP" sz="1600" dirty="0" smtClean="0"/>
              <a:t>5. 	</a:t>
            </a:r>
            <a:r>
              <a:rPr kumimoji="1" lang="en-US" altLang="ja-JP" sz="1600" dirty="0" err="1" smtClean="0"/>
              <a:t>Tx</a:t>
            </a:r>
            <a:r>
              <a:rPr kumimoji="1" lang="en-US" altLang="ja-JP" sz="1600" dirty="0" smtClean="0"/>
              <a:t> output power: up to regulations limit (Limits in Japan shown below)</a:t>
            </a:r>
          </a:p>
          <a:p>
            <a:pPr marL="0" indent="0">
              <a:buNone/>
            </a:pPr>
            <a:r>
              <a:rPr lang="en-US" altLang="ja-JP" sz="1600" dirty="0"/>
              <a:t>	</a:t>
            </a:r>
            <a:r>
              <a:rPr lang="en-US" altLang="ja-JP" sz="1600" dirty="0" smtClean="0"/>
              <a:t>2.4 GHz:10 </a:t>
            </a:r>
            <a:r>
              <a:rPr lang="en-US" altLang="ja-JP" sz="1600" dirty="0" err="1" smtClean="0"/>
              <a:t>dBm</a:t>
            </a:r>
            <a:r>
              <a:rPr lang="en-US" altLang="ja-JP" sz="1600" dirty="0" smtClean="0"/>
              <a:t> </a:t>
            </a:r>
          </a:p>
          <a:p>
            <a:pPr marL="0" indent="0">
              <a:buNone/>
            </a:pPr>
            <a:r>
              <a:rPr kumimoji="1" lang="en-US" altLang="ja-JP" sz="1600" dirty="0"/>
              <a:t>	</a:t>
            </a:r>
            <a:r>
              <a:rPr kumimoji="1" lang="en-US" altLang="ja-JP" sz="1600" dirty="0" smtClean="0"/>
              <a:t>900 MHz: 10/24 </a:t>
            </a:r>
            <a:r>
              <a:rPr kumimoji="1" lang="en-US" altLang="ja-JP" sz="1600" dirty="0" err="1" smtClean="0"/>
              <a:t>dBm</a:t>
            </a:r>
            <a:endParaRPr kumimoji="1" lang="en-US" altLang="ja-JP" sz="1600" dirty="0" smtClean="0"/>
          </a:p>
          <a:p>
            <a:pPr marL="0" indent="0">
              <a:buNone/>
            </a:pPr>
            <a:r>
              <a:rPr lang="en-US" altLang="ja-JP" sz="1600" dirty="0"/>
              <a:t>	</a:t>
            </a:r>
            <a:r>
              <a:rPr lang="en-US" altLang="ja-JP" sz="1600" dirty="0" smtClean="0"/>
              <a:t>420 MHz: 10 </a:t>
            </a:r>
            <a:r>
              <a:rPr lang="en-US" altLang="ja-JP" sz="1600" dirty="0" err="1" smtClean="0"/>
              <a:t>dBm</a:t>
            </a:r>
            <a:endParaRPr lang="en-US" altLang="ja-JP" sz="1600" dirty="0" smtClean="0"/>
          </a:p>
          <a:p>
            <a:pPr marL="0" indent="0">
              <a:buNone/>
            </a:pPr>
            <a:r>
              <a:rPr kumimoji="1" lang="en-US" altLang="ja-JP" sz="1600" dirty="0" smtClean="0"/>
              <a:t>6. 	MCS</a:t>
            </a:r>
          </a:p>
          <a:p>
            <a:pPr marL="0" indent="0">
              <a:buNone/>
            </a:pPr>
            <a:r>
              <a:rPr lang="en-US" altLang="ja-JP" sz="1600" dirty="0" smtClean="0"/>
              <a:t>             “Constant envelope modulation” for power efficiency: </a:t>
            </a:r>
            <a:r>
              <a:rPr lang="en-US" altLang="ja-JP" sz="1200" dirty="0" smtClean="0"/>
              <a:t>GMSK, XPSK, (OQPSK, pie/2 DBPSK)</a:t>
            </a:r>
          </a:p>
          <a:p>
            <a:pPr marL="0" indent="0">
              <a:buNone/>
            </a:pPr>
            <a:r>
              <a:rPr kumimoji="1" lang="en-US" altLang="ja-JP" sz="1400" dirty="0"/>
              <a:t>	</a:t>
            </a:r>
            <a:r>
              <a:rPr kumimoji="1" lang="en-US" altLang="ja-JP" sz="1400" dirty="0" smtClean="0"/>
              <a:t>FEC: Convolutional encoding and Viterbi decoding (R=1/2, K=7)</a:t>
            </a:r>
            <a:endParaRPr kumimoji="1" lang="en-US" altLang="ja-JP" sz="1800" dirty="0" smtClean="0"/>
          </a:p>
          <a:p>
            <a:pPr marL="0" indent="0">
              <a:buNone/>
            </a:pPr>
            <a:endParaRPr kumimoji="1" lang="en-US" altLang="ja-JP" sz="1600" dirty="0" smtClean="0"/>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19</a:t>
            </a:fld>
            <a:endParaRPr lang="en-US" altLang="ja-JP"/>
          </a:p>
        </p:txBody>
      </p:sp>
    </p:spTree>
    <p:extLst>
      <p:ext uri="{BB962C8B-B14F-4D97-AF65-F5344CB8AC3E}">
        <p14:creationId xmlns:p14="http://schemas.microsoft.com/office/powerpoint/2010/main" val="123416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620688"/>
            <a:ext cx="8640960" cy="792088"/>
          </a:xfrm>
        </p:spPr>
        <p:txBody>
          <a:bodyPr>
            <a:normAutofit fontScale="90000"/>
          </a:bodyPr>
          <a:lstStyle/>
          <a:p>
            <a:r>
              <a:rPr lang="ja-JP" altLang="en-US" sz="2800" b="1" dirty="0" smtClean="0">
                <a:solidFill>
                  <a:srgbClr val="0000FF"/>
                </a:solidFill>
                <a:latin typeface="Arial" pitchFamily="34" charset="0"/>
                <a:cs typeface="Arial" pitchFamily="34" charset="0"/>
              </a:rPr>
              <a:t>　</a:t>
            </a:r>
            <a:r>
              <a:rPr lang="en-US" altLang="ja-JP" sz="2800" b="1" dirty="0" smtClean="0">
                <a:solidFill>
                  <a:srgbClr val="0000FF"/>
                </a:solidFill>
                <a:latin typeface="Arial" pitchFamily="34" charset="0"/>
                <a:cs typeface="Arial" pitchFamily="34" charset="0"/>
              </a:rPr>
              <a:t>IEEE 802.4k System Proposal </a:t>
            </a:r>
            <a:br>
              <a:rPr lang="en-US" altLang="ja-JP" sz="2800" b="1" dirty="0" smtClean="0">
                <a:solidFill>
                  <a:srgbClr val="0000FF"/>
                </a:solidFill>
                <a:latin typeface="Arial" pitchFamily="34" charset="0"/>
                <a:cs typeface="Arial" pitchFamily="34" charset="0"/>
              </a:rPr>
            </a:br>
            <a:r>
              <a:rPr lang="en-US" altLang="ja-JP" sz="2800" b="1" dirty="0" smtClean="0">
                <a:solidFill>
                  <a:srgbClr val="0000FF"/>
                </a:solidFill>
                <a:latin typeface="Arial" pitchFamily="34" charset="0"/>
                <a:cs typeface="Arial" pitchFamily="34" charset="0"/>
              </a:rPr>
              <a:t>- </a:t>
            </a:r>
            <a:r>
              <a:rPr lang="en-US" altLang="ja-JP" sz="3200" b="1" dirty="0" smtClean="0">
                <a:solidFill>
                  <a:srgbClr val="0000FF"/>
                </a:solidFill>
                <a:latin typeface="Arial" pitchFamily="34" charset="0"/>
                <a:cs typeface="Arial" pitchFamily="34" charset="0"/>
              </a:rPr>
              <a:t>ISWAN </a:t>
            </a:r>
            <a:r>
              <a:rPr lang="en-US" altLang="ja-JP" sz="2800" b="1" dirty="0" smtClean="0">
                <a:solidFill>
                  <a:srgbClr val="0000FF"/>
                </a:solidFill>
                <a:latin typeface="Arial" pitchFamily="34" charset="0"/>
                <a:cs typeface="Arial" pitchFamily="34" charset="0"/>
              </a:rPr>
              <a:t>(Integrated Services Wide Area Networks)</a:t>
            </a:r>
            <a:endParaRPr kumimoji="1" lang="ja-JP" altLang="en-US" sz="2400" b="1" dirty="0">
              <a:latin typeface="Arial" pitchFamily="34" charset="0"/>
              <a:cs typeface="Arial" pitchFamily="34" charset="0"/>
            </a:endParaRPr>
          </a:p>
        </p:txBody>
      </p:sp>
      <p:sp>
        <p:nvSpPr>
          <p:cNvPr id="3" name="コンテンツ プレースホルダ 2"/>
          <p:cNvSpPr>
            <a:spLocks noGrp="1"/>
          </p:cNvSpPr>
          <p:nvPr>
            <p:ph idx="1"/>
          </p:nvPr>
        </p:nvSpPr>
        <p:spPr>
          <a:xfrm>
            <a:off x="395536" y="3284984"/>
            <a:ext cx="8496944" cy="2016224"/>
          </a:xfrm>
        </p:spPr>
        <p:txBody>
          <a:bodyPr>
            <a:normAutofit/>
          </a:bodyPr>
          <a:lstStyle/>
          <a:p>
            <a:pPr algn="ctr"/>
            <a:r>
              <a:rPr lang="en-US" altLang="ja-JP" sz="2800" dirty="0">
                <a:solidFill>
                  <a:schemeClr val="tx2"/>
                </a:solidFill>
                <a:ea typeface="ＭＳ Ｐゴシック" charset="-128"/>
              </a:rPr>
              <a:t>Shu Kato</a:t>
            </a:r>
            <a:r>
              <a:rPr lang="en-US" altLang="ja-JP" sz="2800" baseline="30000" dirty="0">
                <a:solidFill>
                  <a:schemeClr val="tx2"/>
                </a:solidFill>
                <a:ea typeface="ＭＳ Ｐゴシック" charset="-128"/>
              </a:rPr>
              <a:t>1</a:t>
            </a:r>
            <a:r>
              <a:rPr lang="en-US" altLang="ja-JP" sz="2800" dirty="0">
                <a:solidFill>
                  <a:schemeClr val="tx2"/>
                </a:solidFill>
                <a:ea typeface="ＭＳ Ｐゴシック" charset="-128"/>
              </a:rPr>
              <a:t>, </a:t>
            </a:r>
            <a:r>
              <a:rPr lang="en-US" altLang="ja-JP" sz="2800" dirty="0" err="1">
                <a:solidFill>
                  <a:schemeClr val="tx2"/>
                </a:solidFill>
                <a:ea typeface="ＭＳ Ｐゴシック" charset="-128"/>
              </a:rPr>
              <a:t>Hirokazu</a:t>
            </a:r>
            <a:r>
              <a:rPr lang="en-US" altLang="ja-JP" sz="2800" dirty="0">
                <a:solidFill>
                  <a:schemeClr val="tx2"/>
                </a:solidFill>
                <a:ea typeface="ＭＳ Ｐゴシック" charset="-128"/>
              </a:rPr>
              <a:t> Sawada</a:t>
            </a:r>
            <a:r>
              <a:rPr lang="en-US" altLang="ja-JP" sz="2800" baseline="30000" dirty="0">
                <a:solidFill>
                  <a:schemeClr val="tx2"/>
                </a:solidFill>
                <a:ea typeface="ＭＳ Ｐゴシック" charset="-128"/>
              </a:rPr>
              <a:t>1</a:t>
            </a:r>
            <a:r>
              <a:rPr lang="en-US" altLang="ja-JP" sz="2800" dirty="0">
                <a:solidFill>
                  <a:schemeClr val="tx2"/>
                </a:solidFill>
                <a:ea typeface="ＭＳ Ｐゴシック" charset="-128"/>
              </a:rPr>
              <a:t>, Lawrence Materum</a:t>
            </a:r>
            <a:r>
              <a:rPr lang="en-US" altLang="ja-JP" sz="2800" baseline="30000" dirty="0">
                <a:solidFill>
                  <a:schemeClr val="tx2"/>
                </a:solidFill>
                <a:ea typeface="ＭＳ Ｐゴシック" charset="-128"/>
              </a:rPr>
              <a:t>1</a:t>
            </a:r>
            <a:r>
              <a:rPr lang="en-US" altLang="ja-JP" sz="2800" dirty="0">
                <a:solidFill>
                  <a:schemeClr val="tx2"/>
                </a:solidFill>
                <a:ea typeface="ＭＳ Ｐゴシック" charset="-128"/>
              </a:rPr>
              <a:t>, Nobuhiko </a:t>
            </a:r>
            <a:r>
              <a:rPr lang="en-US" altLang="ja-JP" sz="2800" dirty="0" smtClean="0">
                <a:solidFill>
                  <a:schemeClr val="tx2"/>
                </a:solidFill>
                <a:ea typeface="ＭＳ Ｐゴシック" charset="-128"/>
              </a:rPr>
              <a:t>Shibagaki</a:t>
            </a:r>
            <a:r>
              <a:rPr lang="en-US" altLang="ja-JP" sz="2800" baseline="30000" dirty="0" smtClean="0">
                <a:solidFill>
                  <a:schemeClr val="tx2"/>
                </a:solidFill>
                <a:ea typeface="ＭＳ Ｐゴシック" charset="-128"/>
              </a:rPr>
              <a:t>2</a:t>
            </a:r>
            <a:r>
              <a:rPr lang="en-US" altLang="ja-JP" sz="2800" dirty="0" smtClean="0">
                <a:solidFill>
                  <a:schemeClr val="tx2"/>
                </a:solidFill>
                <a:ea typeface="ＭＳ Ｐゴシック" charset="-128"/>
              </a:rPr>
              <a:t> </a:t>
            </a:r>
            <a:endParaRPr lang="en-US" altLang="ja-JP" sz="2800" dirty="0">
              <a:solidFill>
                <a:schemeClr val="tx2"/>
              </a:solidFill>
              <a:ea typeface="ＭＳ Ｐゴシック" charset="-128"/>
            </a:endParaRPr>
          </a:p>
          <a:p>
            <a:pPr marL="0" indent="0" algn="ctr">
              <a:buNone/>
            </a:pPr>
            <a:r>
              <a:rPr lang="en-US" altLang="ja-JP" sz="2800" dirty="0" smtClean="0">
                <a:solidFill>
                  <a:schemeClr val="tx2"/>
                </a:solidFill>
                <a:ea typeface="ＭＳ Ｐゴシック" charset="-128"/>
              </a:rPr>
              <a:t> (1 </a:t>
            </a:r>
            <a:r>
              <a:rPr lang="en-US" altLang="ja-JP" sz="2800" dirty="0">
                <a:solidFill>
                  <a:schemeClr val="tx2"/>
                </a:solidFill>
                <a:ea typeface="ＭＳ Ｐゴシック" charset="-128"/>
              </a:rPr>
              <a:t>Tohoku University, 2 Hitachi</a:t>
            </a:r>
            <a:r>
              <a:rPr lang="ja-JP" altLang="en-US" sz="2800" dirty="0">
                <a:solidFill>
                  <a:schemeClr val="tx2"/>
                </a:solidFill>
                <a:ea typeface="ＭＳ Ｐゴシック" charset="-128"/>
              </a:rPr>
              <a:t>　</a:t>
            </a:r>
            <a:r>
              <a:rPr lang="en-US" altLang="ja-JP" sz="2800" dirty="0" smtClean="0">
                <a:solidFill>
                  <a:schemeClr val="tx2"/>
                </a:solidFill>
                <a:ea typeface="ＭＳ Ｐゴシック" charset="-128"/>
              </a:rPr>
              <a:t>Ltd)</a:t>
            </a:r>
            <a:endParaRPr kumimoji="1" lang="en-US" altLang="ja-JP" sz="2800" b="1" dirty="0" smtClean="0">
              <a:solidFill>
                <a:srgbClr val="060FBA"/>
              </a:solidFill>
              <a:latin typeface="Arial" pitchFamily="34" charset="0"/>
              <a:ea typeface="+mj-ea"/>
              <a:cs typeface="Arial" pitchFamily="34" charset="0"/>
            </a:endParaRPr>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2</a:t>
            </a:fld>
            <a:endParaRPr lang="en-US" altLang="ja-JP"/>
          </a:p>
        </p:txBody>
      </p:sp>
    </p:spTree>
    <p:extLst>
      <p:ext uri="{BB962C8B-B14F-4D97-AF65-F5344CB8AC3E}">
        <p14:creationId xmlns:p14="http://schemas.microsoft.com/office/powerpoint/2010/main" val="4126816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543800" cy="654968"/>
          </a:xfrm>
        </p:spPr>
        <p:txBody>
          <a:bodyPr/>
          <a:lstStyle/>
          <a:p>
            <a:r>
              <a:rPr lang="en-GB" sz="2800" b="1" dirty="0" smtClean="0">
                <a:solidFill>
                  <a:srgbClr val="060FBA"/>
                </a:solidFill>
              </a:rPr>
              <a:t>Super frame format for TDMA-TDD</a:t>
            </a:r>
            <a:endParaRPr lang="en-GB" sz="2800" b="1" dirty="0">
              <a:solidFill>
                <a:srgbClr val="060FBA"/>
              </a:solidFill>
            </a:endParaRPr>
          </a:p>
        </p:txBody>
      </p:sp>
      <p:sp>
        <p:nvSpPr>
          <p:cNvPr id="3" name="Content Placeholder 2"/>
          <p:cNvSpPr>
            <a:spLocks noGrp="1"/>
          </p:cNvSpPr>
          <p:nvPr>
            <p:ph idx="1"/>
          </p:nvPr>
        </p:nvSpPr>
        <p:spPr>
          <a:xfrm>
            <a:off x="251521" y="5589241"/>
            <a:ext cx="8684288" cy="864096"/>
          </a:xfrm>
        </p:spPr>
        <p:txBody>
          <a:bodyPr>
            <a:noAutofit/>
          </a:bodyPr>
          <a:lstStyle/>
          <a:p>
            <a:r>
              <a:rPr lang="en-GB" sz="2800" dirty="0" smtClean="0"/>
              <a:t>Slot length dynamically adjusted </a:t>
            </a:r>
          </a:p>
          <a:p>
            <a:pPr marL="0" indent="0">
              <a:buNone/>
            </a:pPr>
            <a:r>
              <a:rPr lang="en-GB" sz="2400" dirty="0" smtClean="0"/>
              <a:t>(Length based on </a:t>
            </a:r>
            <a:r>
              <a:rPr lang="en-GB" sz="2400" dirty="0" err="1" smtClean="0"/>
              <a:t>ACKed</a:t>
            </a:r>
            <a:r>
              <a:rPr lang="en-GB" sz="2400" dirty="0" smtClean="0"/>
              <a:t> data transaction with lowest bit rate)</a:t>
            </a:r>
            <a:endParaRPr lang="en-GB" sz="2400" dirty="0"/>
          </a:p>
        </p:txBody>
      </p:sp>
      <p:cxnSp>
        <p:nvCxnSpPr>
          <p:cNvPr id="5" name="Straight Connector 4"/>
          <p:cNvCxnSpPr/>
          <p:nvPr/>
        </p:nvCxnSpPr>
        <p:spPr>
          <a:xfrm>
            <a:off x="533400" y="3124200"/>
            <a:ext cx="8153400"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533400" y="2362200"/>
            <a:ext cx="228600" cy="7620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762000" y="2362200"/>
            <a:ext cx="228600" cy="762000"/>
          </a:xfrm>
          <a:prstGeom prst="rect">
            <a:avLst/>
          </a:prstGeom>
          <a:solidFill>
            <a:schemeClr val="bg1">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p:cNvSpPr/>
          <p:nvPr/>
        </p:nvSpPr>
        <p:spPr>
          <a:xfrm>
            <a:off x="990600" y="2362200"/>
            <a:ext cx="228600" cy="762000"/>
          </a:xfrm>
          <a:prstGeom prst="rect">
            <a:avLst/>
          </a:prstGeom>
          <a:solidFill>
            <a:schemeClr val="bg1">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Rectangle 8"/>
          <p:cNvSpPr/>
          <p:nvPr/>
        </p:nvSpPr>
        <p:spPr>
          <a:xfrm>
            <a:off x="12192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Rectangle 9"/>
          <p:cNvSpPr/>
          <p:nvPr/>
        </p:nvSpPr>
        <p:spPr>
          <a:xfrm>
            <a:off x="14478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Rectangle 10"/>
          <p:cNvSpPr/>
          <p:nvPr/>
        </p:nvSpPr>
        <p:spPr>
          <a:xfrm>
            <a:off x="16764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ectangle 11"/>
          <p:cNvSpPr/>
          <p:nvPr/>
        </p:nvSpPr>
        <p:spPr>
          <a:xfrm>
            <a:off x="19050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Oval 12"/>
          <p:cNvSpPr/>
          <p:nvPr/>
        </p:nvSpPr>
        <p:spPr>
          <a:xfrm>
            <a:off x="2362200"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Oval 13"/>
          <p:cNvSpPr/>
          <p:nvPr/>
        </p:nvSpPr>
        <p:spPr>
          <a:xfrm>
            <a:off x="2514600"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Oval 14"/>
          <p:cNvSpPr/>
          <p:nvPr/>
        </p:nvSpPr>
        <p:spPr>
          <a:xfrm>
            <a:off x="2667000"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Rectangle 15"/>
          <p:cNvSpPr/>
          <p:nvPr/>
        </p:nvSpPr>
        <p:spPr>
          <a:xfrm>
            <a:off x="28956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Rectangle 16"/>
          <p:cNvSpPr/>
          <p:nvPr/>
        </p:nvSpPr>
        <p:spPr>
          <a:xfrm>
            <a:off x="33528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Rectangle 17"/>
          <p:cNvSpPr/>
          <p:nvPr/>
        </p:nvSpPr>
        <p:spPr>
          <a:xfrm>
            <a:off x="35814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9" name="Rectangle 18"/>
          <p:cNvSpPr/>
          <p:nvPr/>
        </p:nvSpPr>
        <p:spPr>
          <a:xfrm>
            <a:off x="31242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0" name="Rectangle 19"/>
          <p:cNvSpPr/>
          <p:nvPr/>
        </p:nvSpPr>
        <p:spPr>
          <a:xfrm>
            <a:off x="3810000" y="2362200"/>
            <a:ext cx="228600" cy="762000"/>
          </a:xfrm>
          <a:prstGeom prst="rect">
            <a:avLst/>
          </a:prstGeom>
          <a:gradFill flip="none" rotWithShape="1">
            <a:gsLst>
              <a:gs pos="0">
                <a:schemeClr val="tx1"/>
              </a:gs>
              <a:gs pos="100000">
                <a:srgbClr val="FFFFFF"/>
              </a:gs>
            </a:gsLst>
            <a:lin ang="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3" name="Rectangle 22"/>
          <p:cNvSpPr/>
          <p:nvPr/>
        </p:nvSpPr>
        <p:spPr>
          <a:xfrm>
            <a:off x="4495800" y="2362200"/>
            <a:ext cx="228600" cy="762000"/>
          </a:xfrm>
          <a:prstGeom prst="rect">
            <a:avLst/>
          </a:prstGeom>
          <a:gradFill flip="none" rotWithShape="1">
            <a:gsLst>
              <a:gs pos="0">
                <a:schemeClr val="tx1"/>
              </a:gs>
              <a:gs pos="100000">
                <a:srgbClr val="FFFFFF"/>
              </a:gs>
            </a:gsLst>
            <a:lin ang="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4" name="Oval 23"/>
          <p:cNvSpPr/>
          <p:nvPr/>
        </p:nvSpPr>
        <p:spPr>
          <a:xfrm>
            <a:off x="4064518"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Oval 24"/>
          <p:cNvSpPr/>
          <p:nvPr/>
        </p:nvSpPr>
        <p:spPr>
          <a:xfrm>
            <a:off x="4216918"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6" name="Oval 25"/>
          <p:cNvSpPr/>
          <p:nvPr/>
        </p:nvSpPr>
        <p:spPr>
          <a:xfrm>
            <a:off x="4369318"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7" name="Rectangle 26"/>
          <p:cNvSpPr/>
          <p:nvPr/>
        </p:nvSpPr>
        <p:spPr>
          <a:xfrm>
            <a:off x="4724400" y="2362200"/>
            <a:ext cx="228600" cy="7620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8" name="Rectangle 27"/>
          <p:cNvSpPr/>
          <p:nvPr/>
        </p:nvSpPr>
        <p:spPr>
          <a:xfrm>
            <a:off x="4953000" y="2362200"/>
            <a:ext cx="228600" cy="762000"/>
          </a:xfrm>
          <a:prstGeom prst="rect">
            <a:avLst/>
          </a:prstGeom>
          <a:solidFill>
            <a:schemeClr val="bg1">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9" name="Rectangle 28"/>
          <p:cNvSpPr/>
          <p:nvPr/>
        </p:nvSpPr>
        <p:spPr>
          <a:xfrm>
            <a:off x="5181600" y="2362200"/>
            <a:ext cx="228600" cy="762000"/>
          </a:xfrm>
          <a:prstGeom prst="rect">
            <a:avLst/>
          </a:prstGeom>
          <a:solidFill>
            <a:schemeClr val="bg1">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0" name="Rectangle 29"/>
          <p:cNvSpPr/>
          <p:nvPr/>
        </p:nvSpPr>
        <p:spPr>
          <a:xfrm>
            <a:off x="8229600" y="2362200"/>
            <a:ext cx="228600" cy="762000"/>
          </a:xfrm>
          <a:prstGeom prst="rect">
            <a:avLst/>
          </a:prstGeom>
          <a:gradFill flip="none" rotWithShape="1">
            <a:gsLst>
              <a:gs pos="0">
                <a:schemeClr val="tx1"/>
              </a:gs>
              <a:gs pos="100000">
                <a:srgbClr val="FFFFFF"/>
              </a:gs>
            </a:gsLst>
            <a:lin ang="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2" name="Rectangle 31"/>
          <p:cNvSpPr/>
          <p:nvPr/>
        </p:nvSpPr>
        <p:spPr>
          <a:xfrm>
            <a:off x="54102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3" name="Rectangle 32"/>
          <p:cNvSpPr/>
          <p:nvPr/>
        </p:nvSpPr>
        <p:spPr>
          <a:xfrm>
            <a:off x="56388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4" name="Rectangle 33"/>
          <p:cNvSpPr/>
          <p:nvPr/>
        </p:nvSpPr>
        <p:spPr>
          <a:xfrm>
            <a:off x="58674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5" name="Rectangle 34"/>
          <p:cNvSpPr/>
          <p:nvPr/>
        </p:nvSpPr>
        <p:spPr>
          <a:xfrm>
            <a:off x="60960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6" name="Oval 35"/>
          <p:cNvSpPr/>
          <p:nvPr/>
        </p:nvSpPr>
        <p:spPr>
          <a:xfrm>
            <a:off x="6553200"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7" name="Oval 36"/>
          <p:cNvSpPr/>
          <p:nvPr/>
        </p:nvSpPr>
        <p:spPr>
          <a:xfrm>
            <a:off x="6705600"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8" name="Oval 37"/>
          <p:cNvSpPr/>
          <p:nvPr/>
        </p:nvSpPr>
        <p:spPr>
          <a:xfrm>
            <a:off x="6858000" y="2667000"/>
            <a:ext cx="76200" cy="762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9" name="Rectangle 38"/>
          <p:cNvSpPr/>
          <p:nvPr/>
        </p:nvSpPr>
        <p:spPr>
          <a:xfrm>
            <a:off x="70866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0" name="Rectangle 39"/>
          <p:cNvSpPr/>
          <p:nvPr/>
        </p:nvSpPr>
        <p:spPr>
          <a:xfrm>
            <a:off x="75438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1" name="Rectangle 40"/>
          <p:cNvSpPr/>
          <p:nvPr/>
        </p:nvSpPr>
        <p:spPr>
          <a:xfrm>
            <a:off x="77724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2" name="Rectangle 41"/>
          <p:cNvSpPr/>
          <p:nvPr/>
        </p:nvSpPr>
        <p:spPr>
          <a:xfrm>
            <a:off x="73152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8458200" y="2362200"/>
            <a:ext cx="228600" cy="7620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4" name="Rectangle 43"/>
          <p:cNvSpPr/>
          <p:nvPr/>
        </p:nvSpPr>
        <p:spPr>
          <a:xfrm>
            <a:off x="8001000" y="2362200"/>
            <a:ext cx="228600" cy="762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45" name="Straight Connector 44"/>
          <p:cNvCxnSpPr/>
          <p:nvPr/>
        </p:nvCxnSpPr>
        <p:spPr>
          <a:xfrm>
            <a:off x="547466" y="3333370"/>
            <a:ext cx="4176934" cy="19430"/>
          </a:xfrm>
          <a:prstGeom prst="line">
            <a:avLst/>
          </a:prstGeom>
          <a:ln>
            <a:solidFill>
              <a:schemeClr val="tx1"/>
            </a:solidFill>
            <a:headEnd type="triangle" w="lg"/>
            <a:tailEnd type="triangle" w="lg"/>
          </a:ln>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1828800" y="3352800"/>
            <a:ext cx="1593706" cy="400110"/>
          </a:xfrm>
          <a:prstGeom prst="rect">
            <a:avLst/>
          </a:prstGeom>
          <a:noFill/>
        </p:spPr>
        <p:txBody>
          <a:bodyPr wrap="none" rtlCol="0">
            <a:spAutoFit/>
          </a:bodyPr>
          <a:lstStyle/>
          <a:p>
            <a:r>
              <a:rPr lang="en-GB" sz="2000" dirty="0" smtClean="0">
                <a:latin typeface="Helvetica"/>
                <a:cs typeface="Helvetica"/>
              </a:rPr>
              <a:t>Super frame</a:t>
            </a:r>
            <a:endParaRPr lang="en-GB" sz="2000" dirty="0">
              <a:latin typeface="Helvetica"/>
              <a:cs typeface="Helvetica"/>
            </a:endParaRPr>
          </a:p>
        </p:txBody>
      </p:sp>
      <p:sp>
        <p:nvSpPr>
          <p:cNvPr id="50" name="Rectangle 49"/>
          <p:cNvSpPr/>
          <p:nvPr/>
        </p:nvSpPr>
        <p:spPr>
          <a:xfrm>
            <a:off x="533400" y="4191000"/>
            <a:ext cx="228600" cy="3810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2" name="TextBox 51"/>
          <p:cNvSpPr txBox="1"/>
          <p:nvPr/>
        </p:nvSpPr>
        <p:spPr>
          <a:xfrm>
            <a:off x="762000" y="4191000"/>
            <a:ext cx="1054546" cy="400110"/>
          </a:xfrm>
          <a:prstGeom prst="rect">
            <a:avLst/>
          </a:prstGeom>
          <a:noFill/>
        </p:spPr>
        <p:txBody>
          <a:bodyPr wrap="none" rtlCol="0">
            <a:spAutoFit/>
          </a:bodyPr>
          <a:lstStyle/>
          <a:p>
            <a:r>
              <a:rPr lang="en-GB" sz="2000" dirty="0" smtClean="0">
                <a:latin typeface="Helvetica"/>
                <a:cs typeface="Helvetica"/>
              </a:rPr>
              <a:t>Beacon</a:t>
            </a:r>
            <a:endParaRPr lang="en-GB" sz="2000" dirty="0">
              <a:latin typeface="Helvetica"/>
              <a:cs typeface="Helvetica"/>
            </a:endParaRPr>
          </a:p>
        </p:txBody>
      </p:sp>
      <p:sp>
        <p:nvSpPr>
          <p:cNvPr id="53" name="Rectangle 52"/>
          <p:cNvSpPr/>
          <p:nvPr/>
        </p:nvSpPr>
        <p:spPr>
          <a:xfrm>
            <a:off x="1905000" y="4191000"/>
            <a:ext cx="228600" cy="381000"/>
          </a:xfrm>
          <a:prstGeom prst="rect">
            <a:avLst/>
          </a:prstGeom>
          <a:solidFill>
            <a:schemeClr val="bg1">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4" name="TextBox 53"/>
          <p:cNvSpPr txBox="1"/>
          <p:nvPr/>
        </p:nvSpPr>
        <p:spPr>
          <a:xfrm>
            <a:off x="2133600" y="4191000"/>
            <a:ext cx="1768433" cy="400110"/>
          </a:xfrm>
          <a:prstGeom prst="rect">
            <a:avLst/>
          </a:prstGeom>
          <a:noFill/>
        </p:spPr>
        <p:txBody>
          <a:bodyPr wrap="none" rtlCol="0">
            <a:spAutoFit/>
          </a:bodyPr>
          <a:lstStyle/>
          <a:p>
            <a:r>
              <a:rPr lang="en-GB" sz="2000" dirty="0" smtClean="0">
                <a:latin typeface="Helvetica"/>
                <a:cs typeface="Helvetica"/>
              </a:rPr>
              <a:t>Down link </a:t>
            </a:r>
            <a:r>
              <a:rPr lang="en-GB" sz="2000" dirty="0">
                <a:latin typeface="Helvetica"/>
                <a:cs typeface="Helvetica"/>
              </a:rPr>
              <a:t>s</a:t>
            </a:r>
            <a:r>
              <a:rPr lang="en-GB" sz="2000" dirty="0" smtClean="0">
                <a:latin typeface="Helvetica"/>
                <a:cs typeface="Helvetica"/>
              </a:rPr>
              <a:t>lot</a:t>
            </a:r>
            <a:endParaRPr lang="en-GB" sz="2000" dirty="0">
              <a:latin typeface="Helvetica"/>
              <a:cs typeface="Helvetica"/>
            </a:endParaRPr>
          </a:p>
        </p:txBody>
      </p:sp>
      <p:sp>
        <p:nvSpPr>
          <p:cNvPr id="55" name="Rectangle 54"/>
          <p:cNvSpPr/>
          <p:nvPr/>
        </p:nvSpPr>
        <p:spPr>
          <a:xfrm>
            <a:off x="4495800" y="4191000"/>
            <a:ext cx="228600" cy="381000"/>
          </a:xfrm>
          <a:prstGeom prst="rect">
            <a:avLst/>
          </a:prstGeom>
          <a:gradFill flip="none" rotWithShape="1">
            <a:gsLst>
              <a:gs pos="0">
                <a:schemeClr val="tx1"/>
              </a:gs>
              <a:gs pos="100000">
                <a:srgbClr val="FFFFFF"/>
              </a:gs>
            </a:gsLst>
            <a:lin ang="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6" name="TextBox 55"/>
          <p:cNvSpPr txBox="1"/>
          <p:nvPr/>
        </p:nvSpPr>
        <p:spPr>
          <a:xfrm>
            <a:off x="4724400" y="4191000"/>
            <a:ext cx="4211409" cy="369332"/>
          </a:xfrm>
          <a:prstGeom prst="rect">
            <a:avLst/>
          </a:prstGeom>
          <a:noFill/>
        </p:spPr>
        <p:txBody>
          <a:bodyPr wrap="none" rtlCol="0">
            <a:spAutoFit/>
          </a:bodyPr>
          <a:lstStyle/>
          <a:p>
            <a:r>
              <a:rPr lang="en-GB" sz="1800" dirty="0" smtClean="0">
                <a:latin typeface="Helvetica"/>
                <a:cs typeface="Helvetica"/>
              </a:rPr>
              <a:t>Contention Slot (Up link), if space in SF</a:t>
            </a:r>
            <a:endParaRPr lang="en-GB" sz="1800" dirty="0">
              <a:latin typeface="Helvetica"/>
              <a:cs typeface="Helvetica"/>
            </a:endParaRPr>
          </a:p>
        </p:txBody>
      </p:sp>
      <p:sp>
        <p:nvSpPr>
          <p:cNvPr id="57" name="Rectangle 56"/>
          <p:cNvSpPr/>
          <p:nvPr/>
        </p:nvSpPr>
        <p:spPr>
          <a:xfrm>
            <a:off x="533400" y="5029200"/>
            <a:ext cx="228600" cy="381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8" name="TextBox 57"/>
          <p:cNvSpPr txBox="1"/>
          <p:nvPr/>
        </p:nvSpPr>
        <p:spPr>
          <a:xfrm>
            <a:off x="762000" y="5029200"/>
            <a:ext cx="8379473" cy="400110"/>
          </a:xfrm>
          <a:prstGeom prst="rect">
            <a:avLst/>
          </a:prstGeom>
          <a:noFill/>
        </p:spPr>
        <p:txBody>
          <a:bodyPr wrap="none" rtlCol="0">
            <a:spAutoFit/>
          </a:bodyPr>
          <a:lstStyle/>
          <a:p>
            <a:r>
              <a:rPr lang="en-GB" sz="2000" dirty="0" smtClean="0">
                <a:latin typeface="Helvetica"/>
                <a:cs typeface="Helvetica"/>
              </a:rPr>
              <a:t>TDMA slot (Up link), assigned based on DEVID &amp; Beacon sequence No.</a:t>
            </a:r>
            <a:endParaRPr lang="en-GB" sz="2000" dirty="0">
              <a:latin typeface="Helvetica"/>
              <a:cs typeface="Helvetica"/>
            </a:endParaRPr>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21" name="Footer Placeholder 20"/>
          <p:cNvSpPr>
            <a:spLocks noGrp="1"/>
          </p:cNvSpPr>
          <p:nvPr>
            <p:ph type="ftr" sz="quarter" idx="11"/>
          </p:nvPr>
        </p:nvSpPr>
        <p:spPr/>
        <p:txBody>
          <a:bodyPr/>
          <a:lstStyle/>
          <a:p>
            <a:r>
              <a:rPr lang="en-US" altLang="ja-JP" smtClean="0"/>
              <a:t>Shu Kato, Tohoku University</a:t>
            </a:r>
            <a:endParaRPr lang="en-US" altLang="ja-JP"/>
          </a:p>
        </p:txBody>
      </p:sp>
      <p:sp>
        <p:nvSpPr>
          <p:cNvPr id="22" name="Slide Number Placeholder 21"/>
          <p:cNvSpPr>
            <a:spLocks noGrp="1"/>
          </p:cNvSpPr>
          <p:nvPr>
            <p:ph type="sldNum" sz="quarter" idx="12"/>
          </p:nvPr>
        </p:nvSpPr>
        <p:spPr/>
        <p:txBody>
          <a:bodyPr/>
          <a:lstStyle/>
          <a:p>
            <a:r>
              <a:rPr lang="en-US" altLang="ja-JP" smtClean="0"/>
              <a:t>Slide </a:t>
            </a:r>
            <a:fld id="{C6D41411-7A40-4426-BD0F-B2AC579E5127}" type="slidenum">
              <a:rPr lang="en-US" altLang="ja-JP" smtClean="0"/>
              <a:pPr/>
              <a:t>20</a:t>
            </a:fld>
            <a:endParaRPr lang="en-US" altLang="ja-JP"/>
          </a:p>
        </p:txBody>
      </p:sp>
    </p:spTree>
    <p:extLst>
      <p:ext uri="{BB962C8B-B14F-4D97-AF65-F5344CB8AC3E}">
        <p14:creationId xmlns:p14="http://schemas.microsoft.com/office/powerpoint/2010/main" val="3601048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&lt; September, 2011 &gt;</a:t>
            </a:r>
            <a:endParaRPr lang="en-US" altLang="ja-JP"/>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ja-JP" smtClean="0"/>
              <a:t>Shu Kato, Tohoku University</a:t>
            </a:r>
            <a:endParaRPr lang="en-US" altLang="ja-JP" dirty="0"/>
          </a:p>
        </p:txBody>
      </p:sp>
      <p:sp>
        <p:nvSpPr>
          <p:cNvPr id="6" name="スライド番号プレースホルダ 5"/>
          <p:cNvSpPr>
            <a:spLocks noGrp="1"/>
          </p:cNvSpPr>
          <p:nvPr>
            <p:ph type="sldNum" sz="quarter" idx="12"/>
          </p:nvPr>
        </p:nvSpPr>
        <p:spPr/>
        <p:txBody>
          <a:bodyPr/>
          <a:lstStyle/>
          <a:p>
            <a:r>
              <a:rPr lang="en-US" altLang="ja-JP"/>
              <a:t>Slide </a:t>
            </a:r>
            <a:fld id="{FDF66B4E-69BE-4CB1-A36D-67132F655A27}" type="slidenum">
              <a:rPr lang="en-US" altLang="ja-JP"/>
              <a:pPr/>
              <a:t>21</a:t>
            </a:fld>
            <a:endParaRPr lang="en-US" altLang="ja-JP"/>
          </a:p>
        </p:txBody>
      </p:sp>
      <p:sp>
        <p:nvSpPr>
          <p:cNvPr id="9" name="タイトル 8"/>
          <p:cNvSpPr>
            <a:spLocks noGrp="1"/>
          </p:cNvSpPr>
          <p:nvPr>
            <p:ph type="ctrTitle"/>
          </p:nvPr>
        </p:nvSpPr>
        <p:spPr>
          <a:xfrm>
            <a:off x="685800" y="620689"/>
            <a:ext cx="7772400" cy="504055"/>
          </a:xfrm>
        </p:spPr>
        <p:txBody>
          <a:bodyPr/>
          <a:lstStyle/>
          <a:p>
            <a:r>
              <a:rPr kumimoji="1" lang="fr-FR" altLang="ja-JP" sz="2400" b="1" kern="1200" dirty="0" smtClean="0">
                <a:solidFill>
                  <a:srgbClr val="0000FF"/>
                </a:solidFill>
                <a:latin typeface="+mn-lt"/>
                <a:ea typeface="ＭＳ Ｐゴシック"/>
              </a:rPr>
              <a:t>ISWAN Link Budget Example </a:t>
            </a:r>
            <a:endParaRPr kumimoji="1" lang="ja-JP" altLang="en-US" sz="2400" b="1" dirty="0">
              <a:latin typeface="+mn-lt"/>
            </a:endParaRPr>
          </a:p>
        </p:txBody>
      </p:sp>
      <p:graphicFrame>
        <p:nvGraphicFramePr>
          <p:cNvPr id="11" name="表 10"/>
          <p:cNvGraphicFramePr>
            <a:graphicFrameLocks noGrp="1"/>
          </p:cNvGraphicFramePr>
          <p:nvPr>
            <p:extLst>
              <p:ext uri="{D42A27DB-BD31-4B8C-83A1-F6EECF244321}">
                <p14:modId xmlns:p14="http://schemas.microsoft.com/office/powerpoint/2010/main" val="3146267717"/>
              </p:ext>
            </p:extLst>
          </p:nvPr>
        </p:nvGraphicFramePr>
        <p:xfrm>
          <a:off x="1979712" y="1124744"/>
          <a:ext cx="5161964" cy="5259316"/>
        </p:xfrm>
        <a:graphic>
          <a:graphicData uri="http://schemas.openxmlformats.org/drawingml/2006/table">
            <a:tbl>
              <a:tblPr/>
              <a:tblGrid>
                <a:gridCol w="1916120"/>
                <a:gridCol w="1081948"/>
                <a:gridCol w="1081948"/>
                <a:gridCol w="1081948"/>
              </a:tblGrid>
              <a:tr h="153907">
                <a:tc>
                  <a:txBody>
                    <a:bodyPr/>
                    <a:lstStyle/>
                    <a:p>
                      <a:pPr algn="l" fontAlgn="b"/>
                      <a:r>
                        <a:rPr lang="en-US" sz="900" b="0" i="0" u="none" strike="noStrike" dirty="0">
                          <a:solidFill>
                            <a:srgbClr val="FFFFFF"/>
                          </a:solidFill>
                          <a:latin typeface="ＭＳ Ｐゴシック"/>
                        </a:rPr>
                        <a:t>Channel model</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l" fontAlgn="b"/>
                      <a:r>
                        <a:rPr lang="en-US" sz="900" b="0" i="0" u="none" strike="noStrike">
                          <a:solidFill>
                            <a:srgbClr val="FFFFFF"/>
                          </a:solidFill>
                          <a:latin typeface="ＭＳ Ｐゴシック"/>
                        </a:rPr>
                        <a:t>Hata (large urban)</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l" fontAlgn="b"/>
                      <a:r>
                        <a:rPr lang="en-US" sz="900" b="0" i="0" u="none" strike="noStrike">
                          <a:solidFill>
                            <a:srgbClr val="FFFFFF"/>
                          </a:solidFill>
                          <a:latin typeface="ＭＳ Ｐゴシック"/>
                        </a:rPr>
                        <a:t>Hata (large urban)</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l" fontAlgn="b"/>
                      <a:r>
                        <a:rPr lang="en-US" sz="900" b="0" i="0" u="none" strike="noStrike">
                          <a:solidFill>
                            <a:srgbClr val="FFFFFF"/>
                          </a:solidFill>
                          <a:latin typeface="ＭＳ Ｐゴシック"/>
                        </a:rPr>
                        <a:t>Erceg (Flat)</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53907">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07">
                <a:tc gridSpan="2">
                  <a:txBody>
                    <a:bodyPr/>
                    <a:lstStyle/>
                    <a:p>
                      <a:pPr algn="ctr" fontAlgn="b"/>
                      <a:r>
                        <a:rPr lang="en-US" sz="900" b="1" i="0" u="none" strike="noStrike" dirty="0">
                          <a:solidFill>
                            <a:srgbClr val="FFFFFF"/>
                          </a:solidFill>
                          <a:latin typeface="ＭＳ Ｐゴシック"/>
                        </a:rPr>
                        <a:t>Channel Model Parameters</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hMerge="1">
                  <a:txBody>
                    <a:bodyPr/>
                    <a:lstStyle/>
                    <a:p>
                      <a:endParaRPr kumimoji="1" lang="ja-JP" altLang="en-US"/>
                    </a:p>
                  </a:txBody>
                  <a:tcPr/>
                </a:tc>
                <a:tc>
                  <a:txBody>
                    <a:bodyPr/>
                    <a:lstStyle/>
                    <a:p>
                      <a:pPr algn="ctr" fontAlgn="b"/>
                      <a:r>
                        <a:rPr lang="ja-JP" altLang="en-US" sz="900" b="1" i="0" u="none" strike="noStrike">
                          <a:solidFill>
                            <a:srgbClr val="FFFFFF"/>
                          </a:solidFill>
                          <a:latin typeface="ＭＳ Ｐゴシック"/>
                        </a:rPr>
                        <a:t>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ja-JP" altLang="en-US" sz="900" b="1" i="0" u="none" strike="noStrike">
                          <a:solidFill>
                            <a:srgbClr val="FFFFFF"/>
                          </a:solidFill>
                          <a:latin typeface="ＭＳ Ｐゴシック"/>
                        </a:rPr>
                        <a:t>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53907">
                <a:tc>
                  <a:txBody>
                    <a:bodyPr/>
                    <a:lstStyle/>
                    <a:p>
                      <a:pPr algn="l" fontAlgn="b"/>
                      <a:r>
                        <a:rPr lang="en-US" sz="900" b="1" i="0" u="none" strike="noStrike" dirty="0">
                          <a:solidFill>
                            <a:srgbClr val="FF0000"/>
                          </a:solidFill>
                          <a:latin typeface="ＭＳ Ｐゴシック"/>
                        </a:rPr>
                        <a:t>Frequency (MHz)</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1" i="0" u="none" strike="noStrike" dirty="0">
                          <a:solidFill>
                            <a:srgbClr val="FF0000"/>
                          </a:solidFill>
                          <a:latin typeface="ＭＳ Ｐゴシック"/>
                        </a:rPr>
                        <a:t>420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1" i="0" u="none" strike="noStrike" dirty="0">
                          <a:solidFill>
                            <a:srgbClr val="FF0000"/>
                          </a:solidFill>
                          <a:latin typeface="ＭＳ Ｐゴシック"/>
                        </a:rPr>
                        <a:t>920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1" i="0" u="none" strike="noStrike" dirty="0">
                          <a:solidFill>
                            <a:srgbClr val="FF0000"/>
                          </a:solidFill>
                          <a:latin typeface="ＭＳ Ｐゴシック"/>
                        </a:rPr>
                        <a:t>2400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Collector Antenna Height (m)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Endpoint Antenna Height (m)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Distance (km)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FF0000"/>
                          </a:solidFill>
                          <a:latin typeface="ＭＳ Ｐゴシック"/>
                        </a:rPr>
                        <a:t>6.5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8</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Channel Band Width(KHz)</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FF0000"/>
                          </a:solidFill>
                          <a:latin typeface="ＭＳ Ｐゴシック"/>
                        </a:rPr>
                        <a:t>8.5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1000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1000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07">
                <a:tc gridSpan="2">
                  <a:txBody>
                    <a:bodyPr/>
                    <a:lstStyle/>
                    <a:p>
                      <a:pPr algn="ctr" fontAlgn="b"/>
                      <a:r>
                        <a:rPr lang="en-US" sz="900" b="1" i="0" u="none" strike="noStrike">
                          <a:solidFill>
                            <a:srgbClr val="FFFFFF"/>
                          </a:solidFill>
                          <a:latin typeface="ＭＳ Ｐゴシック"/>
                        </a:rPr>
                        <a:t> Downlink Path Loss Calculation</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hMerge="1">
                  <a:txBody>
                    <a:bodyPr/>
                    <a:lstStyle/>
                    <a:p>
                      <a:endParaRPr kumimoji="1" lang="ja-JP" altLang="en-US"/>
                    </a:p>
                  </a:txBody>
                  <a:tcPr/>
                </a:tc>
                <a:tc>
                  <a:txBody>
                    <a:bodyPr/>
                    <a:lstStyle/>
                    <a:p>
                      <a:pPr algn="ctr" fontAlgn="b"/>
                      <a:r>
                        <a:rPr lang="ja-JP" altLang="en-US" sz="900" b="1" i="0" u="none" strike="noStrike">
                          <a:solidFill>
                            <a:srgbClr val="FFFFFF"/>
                          </a:solidFill>
                          <a:latin typeface="ＭＳ Ｐゴシック"/>
                        </a:rPr>
                        <a:t>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ja-JP" altLang="en-US" sz="900" b="1" i="0" u="none" strike="noStrike">
                          <a:solidFill>
                            <a:srgbClr val="FFFFFF"/>
                          </a:solidFill>
                          <a:latin typeface="ＭＳ Ｐゴシック"/>
                        </a:rPr>
                        <a:t>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53907">
                <a:tc>
                  <a:txBody>
                    <a:bodyPr/>
                    <a:lstStyle/>
                    <a:p>
                      <a:pPr algn="l" fontAlgn="b"/>
                      <a:r>
                        <a:rPr lang="en-US" sz="900" b="0" i="0" u="none" strike="noStrike">
                          <a:solidFill>
                            <a:srgbClr val="000000"/>
                          </a:solidFill>
                          <a:latin typeface="ＭＳ Ｐゴシック"/>
                        </a:rPr>
                        <a:t>Collector Tx Power (dBm)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24</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Collector Tx Antenna Gain (dBi)</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3</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12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Path Loss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-154.5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-166.9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-174.4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Shadowing Margin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FF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Penetration Loss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Endpoint Rx Antenna Gain (dBi)</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Endpoint Interference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1</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67146">
                <a:tc>
                  <a:txBody>
                    <a:bodyPr/>
                    <a:lstStyle/>
                    <a:p>
                      <a:pPr algn="l" fontAlgn="b"/>
                      <a:r>
                        <a:rPr lang="en-US" sz="900" b="0" i="0" u="none" strike="noStrike">
                          <a:solidFill>
                            <a:srgbClr val="000000"/>
                          </a:solidFill>
                          <a:latin typeface="ＭＳ Ｐゴシック"/>
                        </a:rPr>
                        <a:t>Rx Power at Endpoint (dBm)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1000" b="1" i="0" u="none" strike="noStrike">
                          <a:solidFill>
                            <a:srgbClr val="000000"/>
                          </a:solidFill>
                          <a:latin typeface="ＭＳ Ｐゴシック"/>
                        </a:rPr>
                        <a:t>-149.5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altLang="ja-JP" sz="1000" b="1" i="0" u="none" strike="noStrike">
                          <a:solidFill>
                            <a:srgbClr val="000000"/>
                          </a:solidFill>
                          <a:latin typeface="ＭＳ Ｐゴシック"/>
                        </a:rPr>
                        <a:t>-136.9</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altLang="ja-JP" sz="1000" b="1" i="0" u="none" strike="noStrike">
                          <a:solidFill>
                            <a:srgbClr val="000000"/>
                          </a:solidFill>
                          <a:latin typeface="ＭＳ Ｐゴシック"/>
                        </a:rPr>
                        <a:t>-149.4</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53907">
                <a:tc>
                  <a:txBody>
                    <a:bodyPr/>
                    <a:lstStyle/>
                    <a:p>
                      <a:pPr algn="l" fontAlgn="b"/>
                      <a:r>
                        <a:rPr lang="en-US" sz="900" b="0" i="0" u="none" strike="noStrike">
                          <a:solidFill>
                            <a:srgbClr val="000000"/>
                          </a:solidFill>
                          <a:latin typeface="ＭＳ Ｐゴシック"/>
                        </a:rPr>
                        <a:t>Spread gain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33</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en-US" altLang="ja-JP" sz="900" b="0" i="0" u="none" strike="noStrike">
                          <a:solidFill>
                            <a:srgbClr val="000000"/>
                          </a:solidFill>
                          <a:latin typeface="ＭＳ Ｐゴシック"/>
                        </a:rPr>
                        <a:t>33</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en-US" altLang="ja-JP" sz="900" b="0" i="0" u="none" strike="noStrike">
                          <a:solidFill>
                            <a:srgbClr val="000000"/>
                          </a:solidFill>
                          <a:latin typeface="ＭＳ Ｐゴシック"/>
                        </a:rPr>
                        <a:t>33</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53907">
                <a:tc>
                  <a:txBody>
                    <a:bodyPr/>
                    <a:lstStyle/>
                    <a:p>
                      <a:pPr algn="l" fontAlgn="b"/>
                      <a:r>
                        <a:rPr lang="en-US" sz="900" b="0" i="0" u="none" strike="noStrike">
                          <a:solidFill>
                            <a:srgbClr val="000000"/>
                          </a:solidFill>
                          <a:latin typeface="ＭＳ Ｐゴシック"/>
                        </a:rPr>
                        <a:t>FEC gain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5.5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en-US" altLang="ja-JP" sz="900" b="0" i="0" u="none" strike="noStrike">
                          <a:solidFill>
                            <a:srgbClr val="000000"/>
                          </a:solidFill>
                          <a:latin typeface="ＭＳ Ｐゴシック"/>
                        </a:rPr>
                        <a:t>5.5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en-US" altLang="ja-JP" sz="900" b="0" i="0" u="none" strike="noStrike">
                          <a:solidFill>
                            <a:srgbClr val="000000"/>
                          </a:solidFill>
                          <a:latin typeface="ＭＳ Ｐゴシック"/>
                        </a:rPr>
                        <a:t>5.5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53907">
                <a:tc>
                  <a:txBody>
                    <a:bodyPr/>
                    <a:lstStyle/>
                    <a:p>
                      <a:pPr algn="l" fontAlgn="b"/>
                      <a:r>
                        <a:rPr lang="en-US" sz="900" b="0" i="0" u="none" strike="noStrike">
                          <a:solidFill>
                            <a:srgbClr val="000000"/>
                          </a:solidFill>
                          <a:latin typeface="ＭＳ Ｐゴシック"/>
                        </a:rPr>
                        <a:t>Reciever sencitivity (dBm)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1" i="0" u="none" strike="noStrike">
                          <a:solidFill>
                            <a:srgbClr val="000000"/>
                          </a:solidFill>
                          <a:latin typeface="ＭＳ Ｐゴシック"/>
                        </a:rPr>
                        <a:t>-111.0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altLang="ja-JP" sz="900" b="1" i="0" u="none" strike="noStrike">
                          <a:solidFill>
                            <a:srgbClr val="000000"/>
                          </a:solidFill>
                          <a:latin typeface="ＭＳ Ｐゴシック"/>
                        </a:rPr>
                        <a:t>-98.4</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altLang="ja-JP" sz="900" b="1" i="0" u="none" strike="noStrike">
                          <a:solidFill>
                            <a:srgbClr val="000000"/>
                          </a:solidFill>
                          <a:latin typeface="ＭＳ Ｐゴシック"/>
                        </a:rPr>
                        <a:t>-110.9</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53907">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latin typeface="ＭＳ Ｐゴシック"/>
                      </a:endParaRPr>
                    </a:p>
                  </a:txBody>
                  <a:tcPr marL="8390" marR="8390" marT="83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907">
                <a:tc gridSpan="2">
                  <a:txBody>
                    <a:bodyPr/>
                    <a:lstStyle/>
                    <a:p>
                      <a:pPr algn="ctr" fontAlgn="b"/>
                      <a:r>
                        <a:rPr lang="en-US" sz="900" b="1" i="0" u="none" strike="noStrike">
                          <a:solidFill>
                            <a:srgbClr val="FFFFFF"/>
                          </a:solidFill>
                          <a:latin typeface="ＭＳ Ｐゴシック"/>
                        </a:rPr>
                        <a:t> Uplink Path Loss Calculation</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hMerge="1">
                  <a:txBody>
                    <a:bodyPr/>
                    <a:lstStyle/>
                    <a:p>
                      <a:endParaRPr kumimoji="1" lang="ja-JP" altLang="en-US"/>
                    </a:p>
                  </a:txBody>
                  <a:tcPr/>
                </a:tc>
                <a:tc>
                  <a:txBody>
                    <a:bodyPr/>
                    <a:lstStyle/>
                    <a:p>
                      <a:pPr algn="ctr" fontAlgn="b"/>
                      <a:r>
                        <a:rPr lang="ja-JP" altLang="en-US" sz="900" b="1" i="0" u="none" strike="noStrike">
                          <a:solidFill>
                            <a:srgbClr val="FFFFFF"/>
                          </a:solidFill>
                          <a:latin typeface="ＭＳ Ｐゴシック"/>
                        </a:rPr>
                        <a:t>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ja-JP" altLang="en-US" sz="900" b="1" i="0" u="none" strike="noStrike">
                          <a:solidFill>
                            <a:srgbClr val="FFFFFF"/>
                          </a:solidFill>
                          <a:latin typeface="ＭＳ Ｐゴシック"/>
                        </a:rPr>
                        <a:t>　</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53907">
                <a:tc>
                  <a:txBody>
                    <a:bodyPr/>
                    <a:lstStyle/>
                    <a:p>
                      <a:pPr algn="l" fontAlgn="b"/>
                      <a:r>
                        <a:rPr lang="en-US" sz="900" b="0" i="0" u="none" strike="noStrike">
                          <a:solidFill>
                            <a:srgbClr val="000000"/>
                          </a:solidFill>
                          <a:latin typeface="ＭＳ Ｐゴシック"/>
                        </a:rPr>
                        <a:t>Endpoint Tx Power (dBm)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Endpoint Tx Antenna Gain (dBi)</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3</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FF0000"/>
                          </a:solidFill>
                          <a:latin typeface="ＭＳ Ｐゴシック"/>
                        </a:rPr>
                        <a:t>12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Penetration Loss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-10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Path Loss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-154.5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-166.9</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-174.4</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Shadowing Margin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Collector Rx Antenna Gain (dBi)</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53907">
                <a:tc>
                  <a:txBody>
                    <a:bodyPr/>
                    <a:lstStyle/>
                    <a:p>
                      <a:pPr algn="l" fontAlgn="b"/>
                      <a:r>
                        <a:rPr lang="en-US" sz="900" b="0" i="0" u="none" strike="noStrike">
                          <a:solidFill>
                            <a:srgbClr val="000000"/>
                          </a:solidFill>
                          <a:latin typeface="ＭＳ Ｐゴシック"/>
                        </a:rPr>
                        <a:t>Collector Interference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altLang="ja-JP" sz="900" b="0" i="0" u="none" strike="noStrike">
                          <a:solidFill>
                            <a:srgbClr val="000000"/>
                          </a:solidFill>
                          <a:latin typeface="ＭＳ Ｐゴシック"/>
                        </a:rPr>
                        <a:t>2</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67146">
                <a:tc>
                  <a:txBody>
                    <a:bodyPr/>
                    <a:lstStyle/>
                    <a:p>
                      <a:pPr algn="l" fontAlgn="b"/>
                      <a:r>
                        <a:rPr lang="en-US" sz="900" b="0" i="0" u="none" strike="noStrike">
                          <a:solidFill>
                            <a:srgbClr val="000000"/>
                          </a:solidFill>
                          <a:latin typeface="ＭＳ Ｐゴシック"/>
                        </a:rPr>
                        <a:t>Rx Power at Collector (dBm)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1000" b="1" i="0" u="none" strike="noStrike">
                          <a:solidFill>
                            <a:srgbClr val="000000"/>
                          </a:solidFill>
                          <a:latin typeface="ＭＳ Ｐゴシック"/>
                        </a:rPr>
                        <a:t>-148.5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altLang="ja-JP" sz="1000" b="1" i="0" u="none" strike="noStrike">
                          <a:solidFill>
                            <a:srgbClr val="000000"/>
                          </a:solidFill>
                          <a:latin typeface="ＭＳ Ｐゴシック"/>
                        </a:rPr>
                        <a:t>-149.9</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altLang="ja-JP" sz="1000" b="1" i="0" u="none" strike="noStrike">
                          <a:solidFill>
                            <a:srgbClr val="000000"/>
                          </a:solidFill>
                          <a:latin typeface="ＭＳ Ｐゴシック"/>
                        </a:rPr>
                        <a:t>-148.4</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53907">
                <a:tc>
                  <a:txBody>
                    <a:bodyPr/>
                    <a:lstStyle/>
                    <a:p>
                      <a:pPr algn="l" fontAlgn="b"/>
                      <a:r>
                        <a:rPr lang="en-US" sz="900" b="0" i="0" u="none" strike="noStrike">
                          <a:solidFill>
                            <a:srgbClr val="000000"/>
                          </a:solidFill>
                          <a:latin typeface="ＭＳ Ｐゴシック"/>
                        </a:rPr>
                        <a:t>Spread gain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33</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en-US" altLang="ja-JP" sz="900" b="0" i="0" u="none" strike="noStrike">
                          <a:solidFill>
                            <a:srgbClr val="000000"/>
                          </a:solidFill>
                          <a:latin typeface="ＭＳ Ｐゴシック"/>
                        </a:rPr>
                        <a:t>33</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en-US" altLang="ja-JP" sz="900" b="0" i="0" u="none" strike="noStrike">
                          <a:solidFill>
                            <a:srgbClr val="000000"/>
                          </a:solidFill>
                          <a:latin typeface="ＭＳ Ｐゴシック"/>
                        </a:rPr>
                        <a:t>33</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53907">
                <a:tc>
                  <a:txBody>
                    <a:bodyPr/>
                    <a:lstStyle/>
                    <a:p>
                      <a:pPr algn="l" fontAlgn="b"/>
                      <a:r>
                        <a:rPr lang="en-US" sz="900" b="0" i="0" u="none" strike="noStrike">
                          <a:solidFill>
                            <a:srgbClr val="000000"/>
                          </a:solidFill>
                          <a:latin typeface="ＭＳ Ｐゴシック"/>
                        </a:rPr>
                        <a:t>FEC gain (dB)</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0" i="0" u="none" strike="noStrike">
                          <a:solidFill>
                            <a:srgbClr val="000000"/>
                          </a:solidFill>
                          <a:latin typeface="ＭＳ Ｐゴシック"/>
                        </a:rPr>
                        <a:t>5.5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en-US" altLang="ja-JP" sz="900" b="0" i="0" u="none" strike="noStrike">
                          <a:solidFill>
                            <a:srgbClr val="000000"/>
                          </a:solidFill>
                          <a:latin typeface="ＭＳ Ｐゴシック"/>
                        </a:rPr>
                        <a:t>5.5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en-US" altLang="ja-JP" sz="900" b="0" i="0" u="none" strike="noStrike">
                          <a:solidFill>
                            <a:srgbClr val="000000"/>
                          </a:solidFill>
                          <a:latin typeface="ＭＳ Ｐゴシック"/>
                        </a:rPr>
                        <a:t>5.5</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53907">
                <a:tc>
                  <a:txBody>
                    <a:bodyPr/>
                    <a:lstStyle/>
                    <a:p>
                      <a:pPr algn="l" fontAlgn="b"/>
                      <a:r>
                        <a:rPr lang="en-US" sz="900" b="0" i="0" u="none" strike="noStrike">
                          <a:solidFill>
                            <a:srgbClr val="000000"/>
                          </a:solidFill>
                          <a:latin typeface="ＭＳ Ｐゴシック"/>
                        </a:rPr>
                        <a:t>Reciever sencitivity (dBm)</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b"/>
                      <a:r>
                        <a:rPr lang="en-US" altLang="ja-JP" sz="900" b="1" i="0" u="none" strike="noStrike" dirty="0">
                          <a:solidFill>
                            <a:srgbClr val="000000"/>
                          </a:solidFill>
                          <a:latin typeface="ＭＳ Ｐゴシック"/>
                        </a:rPr>
                        <a:t>-110.0</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altLang="ja-JP" sz="900" b="1" i="0" u="none" strike="noStrike" dirty="0">
                          <a:solidFill>
                            <a:srgbClr val="000000"/>
                          </a:solidFill>
                          <a:latin typeface="ＭＳ Ｐゴシック"/>
                        </a:rPr>
                        <a:t>-111.4</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altLang="ja-JP" sz="900" b="1" i="0" u="none" strike="noStrike" dirty="0">
                          <a:solidFill>
                            <a:srgbClr val="000000"/>
                          </a:solidFill>
                          <a:latin typeface="ＭＳ Ｐゴシック"/>
                        </a:rPr>
                        <a:t>-109.9</a:t>
                      </a:r>
                    </a:p>
                  </a:txBody>
                  <a:tcPr marL="8390" marR="8390" marT="83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76672"/>
            <a:ext cx="7342584" cy="582960"/>
          </a:xfrm>
        </p:spPr>
        <p:txBody>
          <a:bodyPr/>
          <a:lstStyle/>
          <a:p>
            <a:r>
              <a:rPr kumimoji="1" lang="en-US" altLang="ja-JP" sz="2800" b="1" dirty="0" smtClean="0">
                <a:solidFill>
                  <a:srgbClr val="060FBA"/>
                </a:solidFill>
              </a:rPr>
              <a:t>PHY/MAC Consideration</a:t>
            </a:r>
            <a:endParaRPr kumimoji="1" lang="ja-JP" altLang="en-US" sz="2800" b="1" dirty="0">
              <a:solidFill>
                <a:srgbClr val="060FBA"/>
              </a:solidFill>
            </a:endParaRPr>
          </a:p>
        </p:txBody>
      </p:sp>
      <p:sp>
        <p:nvSpPr>
          <p:cNvPr id="3" name="コンテンツ プレースホルダー 2"/>
          <p:cNvSpPr>
            <a:spLocks noGrp="1"/>
          </p:cNvSpPr>
          <p:nvPr>
            <p:ph idx="1"/>
          </p:nvPr>
        </p:nvSpPr>
        <p:spPr>
          <a:xfrm>
            <a:off x="685800" y="980728"/>
            <a:ext cx="7990656" cy="5472608"/>
          </a:xfrm>
        </p:spPr>
        <p:txBody>
          <a:bodyPr/>
          <a:lstStyle/>
          <a:p>
            <a:pPr marL="514350" indent="-514350">
              <a:buAutoNum type="arabicPeriod"/>
            </a:pPr>
            <a:r>
              <a:rPr kumimoji="1" lang="en-US" altLang="ja-JP" sz="1800" dirty="0" smtClean="0"/>
              <a:t>To mitigate high path loss of 120 dB and high interference in unlicensed bands, DSSS is the most efficient way as proposed by On-Ramp as well and we promote this approach basically with following major items to be clarified</a:t>
            </a:r>
          </a:p>
          <a:p>
            <a:pPr marL="514350" indent="-514350">
              <a:buAutoNum type="arabicPeriod"/>
            </a:pPr>
            <a:r>
              <a:rPr lang="en-US" altLang="ja-JP" sz="1800" dirty="0" smtClean="0"/>
              <a:t>Major items need to be clarified </a:t>
            </a:r>
          </a:p>
          <a:p>
            <a:pPr marL="0" indent="0">
              <a:buNone/>
            </a:pPr>
            <a:r>
              <a:rPr kumimoji="1" lang="en-US" altLang="ja-JP" sz="1800" dirty="0"/>
              <a:t>	</a:t>
            </a:r>
            <a:r>
              <a:rPr kumimoji="1" lang="en-US" altLang="ja-JP" sz="1800" dirty="0" smtClean="0"/>
              <a:t>i. Synchronization of direct sequence spread code in very low C/N 	environments, 40 dB lower than conventional SC transmission,</a:t>
            </a:r>
          </a:p>
          <a:p>
            <a:pPr marL="0" indent="0">
              <a:buNone/>
            </a:pPr>
            <a:r>
              <a:rPr lang="en-US" altLang="ja-JP" sz="1800" dirty="0"/>
              <a:t>	</a:t>
            </a:r>
            <a:r>
              <a:rPr lang="en-US" altLang="ja-JP" sz="1800" b="1" dirty="0" smtClean="0">
                <a:solidFill>
                  <a:srgbClr val="060FBA"/>
                </a:solidFill>
              </a:rPr>
              <a:t>(We propose to use </a:t>
            </a:r>
            <a:r>
              <a:rPr lang="en-US" altLang="ja-JP" sz="1800" b="1" dirty="0" err="1" smtClean="0">
                <a:solidFill>
                  <a:srgbClr val="060FBA"/>
                </a:solidFill>
              </a:rPr>
              <a:t>Golay</a:t>
            </a:r>
            <a:r>
              <a:rPr lang="en-US" altLang="ja-JP" sz="1800" b="1" dirty="0" smtClean="0">
                <a:solidFill>
                  <a:srgbClr val="060FBA"/>
                </a:solidFill>
              </a:rPr>
              <a:t> sequence with a length of 512)</a:t>
            </a:r>
            <a:endParaRPr kumimoji="1" lang="en-US" altLang="ja-JP" sz="1800" b="1" dirty="0" smtClean="0">
              <a:solidFill>
                <a:srgbClr val="060FBA"/>
              </a:solidFill>
            </a:endParaRPr>
          </a:p>
          <a:p>
            <a:pPr marL="0" indent="0">
              <a:buNone/>
            </a:pPr>
            <a:r>
              <a:rPr lang="en-US" altLang="ja-JP" sz="1800" dirty="0"/>
              <a:t>	</a:t>
            </a:r>
            <a:r>
              <a:rPr lang="en-US" altLang="ja-JP" sz="1800" dirty="0" smtClean="0"/>
              <a:t>ii. Preamble design (of the packet) fro robust 	communications,</a:t>
            </a:r>
          </a:p>
          <a:p>
            <a:pPr marL="0" indent="0">
              <a:buNone/>
            </a:pPr>
            <a:r>
              <a:rPr lang="en-US" altLang="ja-JP" sz="1800" dirty="0"/>
              <a:t>	</a:t>
            </a:r>
            <a:r>
              <a:rPr lang="en-US" altLang="ja-JP" sz="1600" b="1" dirty="0" smtClean="0">
                <a:solidFill>
                  <a:srgbClr val="060FBA"/>
                </a:solidFill>
              </a:rPr>
              <a:t>(We propose to use Gold code or M-sequence with a length of 32 – 48)</a:t>
            </a:r>
            <a:endParaRPr lang="en-US" altLang="ja-JP" sz="1800" b="1" dirty="0" smtClean="0">
              <a:solidFill>
                <a:srgbClr val="060FBA"/>
              </a:solidFill>
            </a:endParaRPr>
          </a:p>
          <a:p>
            <a:pPr marL="0" indent="0">
              <a:buNone/>
            </a:pPr>
            <a:r>
              <a:rPr lang="en-US" altLang="ja-JP" sz="1800" dirty="0" smtClean="0"/>
              <a:t>	iii. Modulation schemes: constant envelope, quasi constant 	envelope</a:t>
            </a:r>
            <a:r>
              <a:rPr lang="en-US" altLang="ja-JP" sz="1800" b="1" dirty="0" smtClean="0">
                <a:solidFill>
                  <a:srgbClr val="060FBA"/>
                </a:solidFill>
              </a:rPr>
              <a:t>, (We propose to use constant envelope or quasi-	constant envelope modulation schemes)</a:t>
            </a:r>
          </a:p>
          <a:p>
            <a:pPr marL="0" indent="0">
              <a:buNone/>
            </a:pPr>
            <a:r>
              <a:rPr lang="en-US" altLang="ja-JP" sz="1800" dirty="0"/>
              <a:t>	</a:t>
            </a:r>
            <a:r>
              <a:rPr lang="en-US" altLang="ja-JP" sz="1800" dirty="0" smtClean="0"/>
              <a:t>iv. TDMA –TDD frame structure for multiple services</a:t>
            </a:r>
          </a:p>
          <a:p>
            <a:pPr marL="0" indent="0">
              <a:buNone/>
            </a:pPr>
            <a:r>
              <a:rPr lang="en-US" altLang="ja-JP" sz="1800" dirty="0"/>
              <a:t>	</a:t>
            </a:r>
            <a:r>
              <a:rPr lang="en-US" altLang="ja-JP" sz="1800" dirty="0" smtClean="0"/>
              <a:t>v. PSDU FCS: 16 bit FCS will be good enough</a:t>
            </a:r>
          </a:p>
          <a:p>
            <a:pPr marL="0" indent="0">
              <a:buNone/>
            </a:pPr>
            <a:r>
              <a:rPr lang="en-US" altLang="ja-JP" sz="1800" dirty="0"/>
              <a:t>	</a:t>
            </a:r>
            <a:r>
              <a:rPr lang="en-US" altLang="ja-JP" sz="1800" dirty="0" smtClean="0"/>
              <a:t>vi. Device wake up process and system management</a:t>
            </a:r>
          </a:p>
          <a:p>
            <a:pPr marL="0" indent="0">
              <a:buNone/>
            </a:pPr>
            <a:r>
              <a:rPr lang="en-US" altLang="ja-JP" sz="1800" dirty="0"/>
              <a:t>	</a:t>
            </a:r>
            <a:r>
              <a:rPr lang="en-US" altLang="ja-JP" sz="1800" dirty="0" smtClean="0"/>
              <a:t>vii. Network coordination/synchronization</a:t>
            </a:r>
          </a:p>
          <a:p>
            <a:pPr marL="0" indent="0">
              <a:buNone/>
            </a:pPr>
            <a:r>
              <a:rPr lang="en-US" altLang="ja-JP" sz="1800" dirty="0"/>
              <a:t>	</a:t>
            </a:r>
            <a:r>
              <a:rPr lang="en-US" altLang="ja-JP" sz="1800" dirty="0" smtClean="0"/>
              <a:t>Viii. Necessity of </a:t>
            </a:r>
            <a:r>
              <a:rPr lang="en-US" altLang="ja-JP" sz="1800" dirty="0" err="1" smtClean="0"/>
              <a:t>interleaver</a:t>
            </a:r>
            <a:r>
              <a:rPr lang="en-US" altLang="ja-JP" sz="1800" dirty="0" smtClean="0"/>
              <a:t>?</a:t>
            </a:r>
          </a:p>
          <a:p>
            <a:pPr marL="0" indent="0">
              <a:buNone/>
            </a:pPr>
            <a:endParaRPr lang="en-US" altLang="ja-JP" sz="1800" dirty="0" smtClean="0"/>
          </a:p>
          <a:p>
            <a:pPr marL="0" indent="0">
              <a:buNone/>
            </a:pPr>
            <a:endParaRPr kumimoji="1" lang="ja-JP" altLang="en-US" sz="1800" dirty="0"/>
          </a:p>
        </p:txBody>
      </p:sp>
      <p:sp>
        <p:nvSpPr>
          <p:cNvPr id="4" name="日付プレースホルダー 3"/>
          <p:cNvSpPr>
            <a:spLocks noGrp="1"/>
          </p:cNvSpPr>
          <p:nvPr>
            <p:ph type="dt" sz="half" idx="10"/>
          </p:nvPr>
        </p:nvSpPr>
        <p:spPr/>
        <p:txBody>
          <a:bodyPr/>
          <a:lstStyle/>
          <a:p>
            <a:r>
              <a:rPr lang="en-US" altLang="ja-JP" smtClean="0"/>
              <a:t>&lt; September, 2011 &gt;</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 Kato, Tohoku University</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C6D41411-7A40-4426-BD0F-B2AC579E5127}" type="slidenum">
              <a:rPr lang="en-US" altLang="ja-JP" smtClean="0"/>
              <a:pPr/>
              <a:t>22</a:t>
            </a:fld>
            <a:endParaRPr lang="en-US" altLang="ja-JP"/>
          </a:p>
        </p:txBody>
      </p:sp>
    </p:spTree>
    <p:extLst>
      <p:ext uri="{BB962C8B-B14F-4D97-AF65-F5344CB8AC3E}">
        <p14:creationId xmlns:p14="http://schemas.microsoft.com/office/powerpoint/2010/main" val="41203148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02624" cy="654968"/>
          </a:xfrm>
        </p:spPr>
        <p:txBody>
          <a:bodyPr/>
          <a:lstStyle/>
          <a:p>
            <a:r>
              <a:rPr kumimoji="1" lang="en-US" altLang="ja-JP" sz="2000" b="1" dirty="0" smtClean="0">
                <a:solidFill>
                  <a:srgbClr val="060FBA"/>
                </a:solidFill>
              </a:rPr>
              <a:t>Conclusion</a:t>
            </a:r>
            <a:br>
              <a:rPr kumimoji="1" lang="en-US" altLang="ja-JP" sz="2000" b="1" dirty="0" smtClean="0">
                <a:solidFill>
                  <a:srgbClr val="060FBA"/>
                </a:solidFill>
              </a:rPr>
            </a:br>
            <a:r>
              <a:rPr lang="en-US" altLang="ja-JP" sz="2000" b="1" dirty="0" smtClean="0">
                <a:solidFill>
                  <a:srgbClr val="060FBA"/>
                </a:solidFill>
              </a:rPr>
              <a:t>ISWAN for High Reliable and Low Power Monitoring Systems</a:t>
            </a:r>
            <a:endParaRPr kumimoji="1" lang="ja-JP" altLang="en-US" sz="2000" b="1" dirty="0">
              <a:solidFill>
                <a:srgbClr val="060FBA"/>
              </a:solidFill>
            </a:endParaRPr>
          </a:p>
        </p:txBody>
      </p:sp>
      <p:sp>
        <p:nvSpPr>
          <p:cNvPr id="3" name="コンテンツ プレースホルダー 2"/>
          <p:cNvSpPr>
            <a:spLocks noGrp="1"/>
          </p:cNvSpPr>
          <p:nvPr>
            <p:ph idx="1"/>
          </p:nvPr>
        </p:nvSpPr>
        <p:spPr>
          <a:xfrm>
            <a:off x="685800" y="1330424"/>
            <a:ext cx="7918648" cy="4762872"/>
          </a:xfrm>
        </p:spPr>
        <p:txBody>
          <a:bodyPr/>
          <a:lstStyle/>
          <a:p>
            <a:r>
              <a:rPr lang="en-US" altLang="ja-JP" sz="2000" dirty="0"/>
              <a:t>In order to realize more economical low energy sensor systems, Integrated Services Wide Area Networks (ISWAN) has been proposed. ISWAN intends to provide multiple services ranging from low cost wide area sensor/monitoring, to anti-disaster &amp; disaster-relief systems by one physical network.</a:t>
            </a:r>
          </a:p>
          <a:p>
            <a:r>
              <a:rPr lang="en-US" altLang="ja-JP" sz="2000" dirty="0"/>
              <a:t>The proposed system adopts DSSS with strong FEC to mitigate high path loss / wider coverage, high and unknown interferences in the unlicensed bands and to realize high reliable sensor data transmission with TDMA –TDD as access methodology (with an option of non-beacon transmission). </a:t>
            </a:r>
          </a:p>
          <a:p>
            <a:r>
              <a:rPr lang="en-US" altLang="ja-JP" sz="2000" dirty="0"/>
              <a:t>To enhance reliability further, a Double layer topology with multiple frequency bands has been proposed.</a:t>
            </a:r>
          </a:p>
          <a:p>
            <a:r>
              <a:rPr lang="en-US" altLang="ja-JP" sz="2000" dirty="0"/>
              <a:t>To realize lower power consumption, a dynamic network configuration, “Non-beacon and TDMA-TDD with beacon” system has been proposed as an alternative MAC.</a:t>
            </a:r>
            <a:endParaRPr lang="ja-JP" altLang="en-US" sz="2000" dirty="0"/>
          </a:p>
        </p:txBody>
      </p:sp>
      <p:sp>
        <p:nvSpPr>
          <p:cNvPr id="4" name="日付プレースホルダー 3"/>
          <p:cNvSpPr>
            <a:spLocks noGrp="1"/>
          </p:cNvSpPr>
          <p:nvPr>
            <p:ph type="dt" sz="half" idx="10"/>
          </p:nvPr>
        </p:nvSpPr>
        <p:spPr/>
        <p:txBody>
          <a:bodyPr/>
          <a:lstStyle/>
          <a:p>
            <a:r>
              <a:rPr lang="en-US" altLang="ja-JP" smtClean="0"/>
              <a:t>&lt; September, 2011 &gt;</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 Kato, Tohoku University</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C6D41411-7A40-4426-BD0F-B2AC579E5127}" type="slidenum">
              <a:rPr lang="en-US" altLang="ja-JP" smtClean="0"/>
              <a:pPr/>
              <a:t>23</a:t>
            </a:fld>
            <a:endParaRPr lang="en-US" altLang="ja-JP"/>
          </a:p>
        </p:txBody>
      </p:sp>
    </p:spTree>
    <p:extLst>
      <p:ext uri="{BB962C8B-B14F-4D97-AF65-F5344CB8AC3E}">
        <p14:creationId xmlns:p14="http://schemas.microsoft.com/office/powerpoint/2010/main" val="3671354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62670"/>
            <a:ext cx="8075240" cy="778098"/>
          </a:xfrm>
        </p:spPr>
        <p:txBody>
          <a:bodyPr>
            <a:normAutofit/>
          </a:bodyPr>
          <a:lstStyle/>
          <a:p>
            <a:r>
              <a:rPr kumimoji="1" lang="en-US" altLang="ja-JP" sz="2800" b="1" dirty="0" smtClean="0">
                <a:solidFill>
                  <a:srgbClr val="060FBA"/>
                </a:solidFill>
                <a:latin typeface="Arial" pitchFamily="34" charset="0"/>
                <a:cs typeface="Arial" pitchFamily="34" charset="0"/>
              </a:rPr>
              <a:t>ISWAN Proposal</a:t>
            </a:r>
            <a:endParaRPr kumimoji="1" lang="ja-JP" altLang="en-US" sz="2800" b="1" dirty="0">
              <a:solidFill>
                <a:srgbClr val="060FBA"/>
              </a:solidFill>
              <a:latin typeface="Arial" pitchFamily="34" charset="0"/>
              <a:cs typeface="Arial" pitchFamily="34" charset="0"/>
            </a:endParaRPr>
          </a:p>
        </p:txBody>
      </p:sp>
      <p:sp>
        <p:nvSpPr>
          <p:cNvPr id="3" name="コンテンツ プレースホルダー 2"/>
          <p:cNvSpPr>
            <a:spLocks noGrp="1"/>
          </p:cNvSpPr>
          <p:nvPr>
            <p:ph idx="1"/>
          </p:nvPr>
        </p:nvSpPr>
        <p:spPr>
          <a:xfrm>
            <a:off x="611560" y="1268760"/>
            <a:ext cx="8289554" cy="5060610"/>
          </a:xfrm>
        </p:spPr>
        <p:txBody>
          <a:bodyPr/>
          <a:lstStyle/>
          <a:p>
            <a:r>
              <a:rPr lang="en-US" altLang="ja-JP" sz="2800" dirty="0" smtClean="0"/>
              <a:t>Summary</a:t>
            </a:r>
          </a:p>
          <a:p>
            <a:pPr marL="514350" indent="-514350">
              <a:buAutoNum type="arabicPeriod"/>
            </a:pPr>
            <a:r>
              <a:rPr kumimoji="1" lang="en-US" altLang="ja-JP" sz="2800" dirty="0" smtClean="0"/>
              <a:t>Applications</a:t>
            </a:r>
          </a:p>
          <a:p>
            <a:pPr marL="514350" indent="-514350">
              <a:buAutoNum type="arabicPeriod"/>
            </a:pPr>
            <a:r>
              <a:rPr kumimoji="1" lang="en-US" altLang="ja-JP" sz="2800" dirty="0" smtClean="0"/>
              <a:t>Frequency </a:t>
            </a:r>
            <a:r>
              <a:rPr lang="en-US" altLang="ja-JP" sz="2800" dirty="0" smtClean="0"/>
              <a:t>band</a:t>
            </a:r>
            <a:endParaRPr kumimoji="1" lang="en-US" altLang="ja-JP" sz="2800" dirty="0" smtClean="0"/>
          </a:p>
          <a:p>
            <a:pPr marL="514350" indent="-514350">
              <a:buAutoNum type="arabicPeriod"/>
            </a:pPr>
            <a:r>
              <a:rPr kumimoji="1" lang="en-US" altLang="ja-JP" sz="2800" dirty="0" smtClean="0"/>
              <a:t>Network topology</a:t>
            </a:r>
          </a:p>
          <a:p>
            <a:pPr marL="514350" indent="-514350">
              <a:buAutoNum type="arabicPeriod"/>
            </a:pPr>
            <a:r>
              <a:rPr lang="en-US" altLang="ja-JP" sz="2800" dirty="0" smtClean="0"/>
              <a:t>MAC</a:t>
            </a:r>
          </a:p>
          <a:p>
            <a:pPr marL="514350" indent="-514350">
              <a:buAutoNum type="arabicPeriod"/>
            </a:pPr>
            <a:r>
              <a:rPr lang="en-US" altLang="ja-JP" sz="2800" dirty="0" smtClean="0"/>
              <a:t>PHY</a:t>
            </a:r>
          </a:p>
          <a:p>
            <a:pPr marL="514350" indent="-514350">
              <a:buAutoNum type="arabicPeriod"/>
            </a:pPr>
            <a:r>
              <a:rPr lang="en-US" altLang="ja-JP" sz="2800" dirty="0" smtClean="0"/>
              <a:t>Major system parameters</a:t>
            </a:r>
          </a:p>
          <a:p>
            <a:pPr marL="514350" indent="-514350">
              <a:buAutoNum type="arabicPeriod"/>
            </a:pPr>
            <a:r>
              <a:rPr lang="en-US" altLang="ja-JP" sz="2800" dirty="0"/>
              <a:t>PHY/MAC Consideration</a:t>
            </a:r>
            <a:endParaRPr lang="en-US" altLang="ja-JP" sz="2800" dirty="0" smtClean="0"/>
          </a:p>
          <a:p>
            <a:pPr marL="514350" indent="-514350">
              <a:buAutoNum type="arabicPeriod"/>
            </a:pPr>
            <a:r>
              <a:rPr kumimoji="1" lang="en-US" altLang="ja-JP" sz="2800" dirty="0" smtClean="0"/>
              <a:t>Conclusion</a:t>
            </a:r>
          </a:p>
          <a:p>
            <a:pPr marL="514350" indent="-514350">
              <a:buAutoNum type="arabicPeriod"/>
            </a:pPr>
            <a:endParaRPr kumimoji="1" lang="en-US" altLang="ja-JP" sz="2800" dirty="0" smtClean="0"/>
          </a:p>
          <a:p>
            <a:pPr marL="514350" indent="-514350">
              <a:buAutoNum type="arabicPeriod"/>
            </a:pPr>
            <a:endParaRPr kumimoji="1" lang="ja-JP" altLang="en-US" sz="2800" dirty="0"/>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3</a:t>
            </a:fld>
            <a:endParaRPr lang="en-US" altLang="ja-JP"/>
          </a:p>
        </p:txBody>
      </p:sp>
    </p:spTree>
    <p:extLst>
      <p:ext uri="{BB962C8B-B14F-4D97-AF65-F5344CB8AC3E}">
        <p14:creationId xmlns:p14="http://schemas.microsoft.com/office/powerpoint/2010/main" val="1559437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34678"/>
            <a:ext cx="8003232" cy="562074"/>
          </a:xfrm>
        </p:spPr>
        <p:txBody>
          <a:bodyPr>
            <a:normAutofit fontScale="90000"/>
          </a:bodyPr>
          <a:lstStyle/>
          <a:p>
            <a:r>
              <a:rPr kumimoji="1" lang="en-US" altLang="ja-JP" b="1" dirty="0" smtClean="0">
                <a:solidFill>
                  <a:srgbClr val="060FBA"/>
                </a:solidFill>
              </a:rPr>
              <a:t>Summary</a:t>
            </a:r>
            <a:endParaRPr kumimoji="1" lang="ja-JP" altLang="en-US" b="1" dirty="0">
              <a:solidFill>
                <a:srgbClr val="060FBA"/>
              </a:solidFill>
            </a:endParaRPr>
          </a:p>
        </p:txBody>
      </p:sp>
      <p:sp>
        <p:nvSpPr>
          <p:cNvPr id="3" name="コンテンツ プレースホルダー 2"/>
          <p:cNvSpPr>
            <a:spLocks noGrp="1"/>
          </p:cNvSpPr>
          <p:nvPr>
            <p:ph idx="1"/>
          </p:nvPr>
        </p:nvSpPr>
        <p:spPr>
          <a:xfrm>
            <a:off x="395536" y="1536742"/>
            <a:ext cx="8424936" cy="4772578"/>
          </a:xfrm>
        </p:spPr>
        <p:txBody>
          <a:bodyPr>
            <a:noAutofit/>
          </a:bodyPr>
          <a:lstStyle/>
          <a:p>
            <a:r>
              <a:rPr lang="en-US" altLang="ja-JP" sz="2000" dirty="0" smtClean="0"/>
              <a:t>In order to realize more economical low energy sensor systems, Integrated Services Wide Area Networks (ISWAN) has been proposed. ISWAN intends to provide multiple services ranging from low cost wide area sensor/monitoring, to anti-disaster &amp; disaster-relief systems by one physical network.</a:t>
            </a:r>
          </a:p>
          <a:p>
            <a:r>
              <a:rPr lang="en-US" altLang="ja-JP" sz="2000" dirty="0" smtClean="0"/>
              <a:t>The proposed system adopts DSSS with strong FEC </a:t>
            </a:r>
            <a:r>
              <a:rPr lang="en-US" altLang="ja-JP" sz="2000" dirty="0"/>
              <a:t>to mitigate high path loss / wider coverage, high and unknown interferences in the unlicensed </a:t>
            </a:r>
            <a:r>
              <a:rPr lang="en-US" altLang="ja-JP" sz="2000" dirty="0" smtClean="0"/>
              <a:t>bands and to realize high reliable sensor data transmission with TDMA –TDD as access methodology (with an option of non-beacon transmission). </a:t>
            </a:r>
          </a:p>
          <a:p>
            <a:r>
              <a:rPr kumimoji="1" lang="en-US" altLang="ja-JP" sz="2000" dirty="0" smtClean="0"/>
              <a:t>To enhance reliability further, a Double </a:t>
            </a:r>
            <a:r>
              <a:rPr lang="en-US" altLang="ja-JP" sz="2000" dirty="0" smtClean="0"/>
              <a:t>layer </a:t>
            </a:r>
            <a:r>
              <a:rPr kumimoji="1" lang="en-US" altLang="ja-JP" sz="2000" dirty="0" smtClean="0"/>
              <a:t>topology with multiple frequency bands has been proposed.</a:t>
            </a:r>
          </a:p>
          <a:p>
            <a:r>
              <a:rPr lang="en-US" altLang="ja-JP" sz="2000" dirty="0" smtClean="0"/>
              <a:t>To realize lower power consumption, a dynamic network configuration, “Non-beacon and TDMA-TDD with beacon” system has been proposed as an alternative MAC.</a:t>
            </a:r>
            <a:endParaRPr kumimoji="1" lang="ja-JP" altLang="en-US" sz="2000" dirty="0"/>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4</a:t>
            </a:fld>
            <a:endParaRPr lang="en-US" altLang="ja-JP"/>
          </a:p>
        </p:txBody>
      </p:sp>
    </p:spTree>
    <p:extLst>
      <p:ext uri="{BB962C8B-B14F-4D97-AF65-F5344CB8AC3E}">
        <p14:creationId xmlns:p14="http://schemas.microsoft.com/office/powerpoint/2010/main" val="342485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62670"/>
            <a:ext cx="8003232" cy="634082"/>
          </a:xfrm>
        </p:spPr>
        <p:txBody>
          <a:bodyPr>
            <a:noAutofit/>
          </a:bodyPr>
          <a:lstStyle/>
          <a:p>
            <a:r>
              <a:rPr kumimoji="1" lang="en-US" altLang="ja-JP" sz="2800" b="1" dirty="0" smtClean="0">
                <a:solidFill>
                  <a:srgbClr val="060FBA"/>
                </a:solidFill>
              </a:rPr>
              <a:t>Applications</a:t>
            </a:r>
            <a:endParaRPr kumimoji="1" lang="ja-JP" altLang="en-US" sz="2800" b="1" dirty="0">
              <a:solidFill>
                <a:srgbClr val="060FBA"/>
              </a:solidFill>
            </a:endParaRPr>
          </a:p>
        </p:txBody>
      </p:sp>
      <p:sp>
        <p:nvSpPr>
          <p:cNvPr id="3" name="コンテンツ プレースホルダー 2"/>
          <p:cNvSpPr>
            <a:spLocks noGrp="1"/>
          </p:cNvSpPr>
          <p:nvPr>
            <p:ph idx="1"/>
          </p:nvPr>
        </p:nvSpPr>
        <p:spPr>
          <a:xfrm>
            <a:off x="179512" y="1340768"/>
            <a:ext cx="8721602" cy="5112568"/>
          </a:xfrm>
        </p:spPr>
        <p:txBody>
          <a:bodyPr>
            <a:normAutofit fontScale="62500" lnSpcReduction="20000"/>
          </a:bodyPr>
          <a:lstStyle/>
          <a:p>
            <a:pPr marL="457200" indent="-457200">
              <a:buFontTx/>
              <a:buChar char="-"/>
            </a:pPr>
            <a:r>
              <a:rPr lang="en-US" altLang="ja-JP" dirty="0" smtClean="0"/>
              <a:t>Higher layer </a:t>
            </a:r>
            <a:r>
              <a:rPr lang="en-US" altLang="ja-JP" b="1" dirty="0" smtClean="0">
                <a:solidFill>
                  <a:srgbClr val="060FBA"/>
                </a:solidFill>
              </a:rPr>
              <a:t>integrated </a:t>
            </a:r>
            <a:r>
              <a:rPr lang="en-US" altLang="ja-JP" b="1" dirty="0">
                <a:solidFill>
                  <a:srgbClr val="060FBA"/>
                </a:solidFill>
              </a:rPr>
              <a:t>S</a:t>
            </a:r>
            <a:r>
              <a:rPr lang="en-US" altLang="ja-JP" b="1" dirty="0" smtClean="0">
                <a:solidFill>
                  <a:srgbClr val="060FBA"/>
                </a:solidFill>
              </a:rPr>
              <a:t>ervices Wide Area Network </a:t>
            </a:r>
            <a:r>
              <a:rPr lang="en-US" altLang="ja-JP" dirty="0" smtClean="0"/>
              <a:t>(</a:t>
            </a:r>
            <a:r>
              <a:rPr lang="en-US" altLang="ja-JP" sz="3300" b="1" dirty="0" smtClean="0">
                <a:solidFill>
                  <a:srgbClr val="060FBA"/>
                </a:solidFill>
              </a:rPr>
              <a:t>ISWAN</a:t>
            </a:r>
            <a:r>
              <a:rPr lang="en-US" altLang="ja-JP" dirty="0" smtClean="0"/>
              <a:t>) as a part of LECIM: Sharing one physical system by many different applications supporter by wider coverage and high reliability</a:t>
            </a:r>
          </a:p>
          <a:p>
            <a:pPr marL="457200" indent="-457200">
              <a:buFontTx/>
              <a:buChar char="-"/>
            </a:pPr>
            <a:r>
              <a:rPr lang="en-US" altLang="ja-JP" dirty="0" smtClean="0"/>
              <a:t>Key characteristics required: </a:t>
            </a:r>
          </a:p>
          <a:p>
            <a:pPr marL="0" indent="0"/>
            <a:r>
              <a:rPr lang="en-US" altLang="ja-JP" dirty="0"/>
              <a:t>	</a:t>
            </a:r>
            <a:r>
              <a:rPr lang="en-US" altLang="ja-JP" dirty="0" smtClean="0"/>
              <a:t>i.	Low energy consumption: </a:t>
            </a:r>
            <a:r>
              <a:rPr lang="en-US" altLang="ja-JP" b="1" dirty="0" smtClean="0">
                <a:solidFill>
                  <a:srgbClr val="060FBA"/>
                </a:solidFill>
              </a:rPr>
              <a:t>battery operation </a:t>
            </a:r>
          </a:p>
          <a:p>
            <a:pPr marL="0" indent="0"/>
            <a:r>
              <a:rPr lang="en-US" altLang="ja-JP" b="1" dirty="0">
                <a:solidFill>
                  <a:srgbClr val="060FBA"/>
                </a:solidFill>
              </a:rPr>
              <a:t>	</a:t>
            </a:r>
            <a:r>
              <a:rPr lang="en-US" altLang="ja-JP" b="1" dirty="0" smtClean="0">
                <a:solidFill>
                  <a:srgbClr val="060FBA"/>
                </a:solidFill>
              </a:rPr>
              <a:t>					nodes for 10 </a:t>
            </a:r>
            <a:r>
              <a:rPr lang="en-US" altLang="ja-JP" b="1" baseline="30000" dirty="0" smtClean="0">
                <a:solidFill>
                  <a:srgbClr val="060FBA"/>
                </a:solidFill>
              </a:rPr>
              <a:t>+</a:t>
            </a:r>
            <a:r>
              <a:rPr lang="en-US" altLang="ja-JP" b="1" dirty="0" smtClean="0">
                <a:solidFill>
                  <a:srgbClr val="060FBA"/>
                </a:solidFill>
              </a:rPr>
              <a:t> years</a:t>
            </a:r>
          </a:p>
          <a:p>
            <a:pPr marL="0" indent="0"/>
            <a:r>
              <a:rPr lang="en-US" altLang="ja-JP" dirty="0"/>
              <a:t>	</a:t>
            </a:r>
            <a:r>
              <a:rPr lang="en-US" altLang="ja-JP" dirty="0" smtClean="0"/>
              <a:t>ii. 	Long transmission range: </a:t>
            </a:r>
            <a:r>
              <a:rPr lang="en-US" altLang="ja-JP" b="1" dirty="0" smtClean="0">
                <a:solidFill>
                  <a:srgbClr val="060FBA"/>
                </a:solidFill>
              </a:rPr>
              <a:t>targeting for 20 km, 120 dB 							path loss</a:t>
            </a:r>
          </a:p>
          <a:p>
            <a:pPr marL="0" indent="0"/>
            <a:r>
              <a:rPr lang="en-US" altLang="ja-JP" dirty="0"/>
              <a:t>	</a:t>
            </a:r>
            <a:r>
              <a:rPr lang="en-US" altLang="ja-JP" dirty="0" smtClean="0"/>
              <a:t>iii. 	Co-existence in unlicensed bands: </a:t>
            </a:r>
            <a:r>
              <a:rPr lang="en-US" altLang="ja-JP" b="1" dirty="0" smtClean="0">
                <a:solidFill>
                  <a:srgbClr val="060FBA"/>
                </a:solidFill>
              </a:rPr>
              <a:t>up to 8 							orthogonal networks</a:t>
            </a:r>
          </a:p>
          <a:p>
            <a:pPr marL="0" indent="0"/>
            <a:r>
              <a:rPr lang="en-US" altLang="ja-JP" dirty="0"/>
              <a:t>	</a:t>
            </a:r>
            <a:r>
              <a:rPr lang="en-US" altLang="ja-JP" dirty="0" smtClean="0"/>
              <a:t>iv. 	</a:t>
            </a:r>
            <a:r>
              <a:rPr lang="en-US" altLang="ja-JP" b="1" dirty="0" smtClean="0"/>
              <a:t>Integrated services by one physical system</a:t>
            </a:r>
          </a:p>
          <a:p>
            <a:pPr marL="0" indent="0"/>
            <a:r>
              <a:rPr lang="en-US" altLang="ja-JP" b="1" dirty="0"/>
              <a:t>	</a:t>
            </a:r>
            <a:r>
              <a:rPr lang="en-US" altLang="ja-JP" b="1" dirty="0" smtClean="0"/>
              <a:t>v. 	High reliability to serve all required nodes</a:t>
            </a:r>
          </a:p>
          <a:p>
            <a:pPr marL="0" indent="0"/>
            <a:r>
              <a:rPr lang="en-US" altLang="ja-JP" b="1" dirty="0"/>
              <a:t>	</a:t>
            </a:r>
            <a:r>
              <a:rPr lang="en-US" altLang="ja-JP" b="1" dirty="0" smtClean="0"/>
              <a:t>vi. 	Meeting required latency for each service </a:t>
            </a:r>
          </a:p>
          <a:p>
            <a:pPr marL="0" indent="0">
              <a:buNone/>
            </a:pPr>
            <a:endParaRPr lang="en-US" altLang="ja-JP" dirty="0" smtClean="0"/>
          </a:p>
          <a:p>
            <a:pPr marL="457200" indent="-457200">
              <a:buFontTx/>
              <a:buChar char="-"/>
            </a:pPr>
            <a:r>
              <a:rPr lang="en-US" altLang="ja-JP" dirty="0"/>
              <a:t> </a:t>
            </a:r>
            <a:r>
              <a:rPr lang="en-US" altLang="ja-JP" dirty="0" smtClean="0"/>
              <a:t>Leading to a high reliable, high efficient and cost effective wide area network: </a:t>
            </a:r>
            <a:r>
              <a:rPr lang="en-US" altLang="ja-JP" b="1" dirty="0" smtClean="0">
                <a:solidFill>
                  <a:srgbClr val="060FBA"/>
                </a:solidFill>
              </a:rPr>
              <a:t>ISWAN</a:t>
            </a:r>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5</a:t>
            </a:fld>
            <a:endParaRPr lang="en-US" altLang="ja-JP"/>
          </a:p>
        </p:txBody>
      </p:sp>
    </p:spTree>
    <p:extLst>
      <p:ext uri="{BB962C8B-B14F-4D97-AF65-F5344CB8AC3E}">
        <p14:creationId xmlns:p14="http://schemas.microsoft.com/office/powerpoint/2010/main" val="813186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490662"/>
            <a:ext cx="8640960" cy="850106"/>
          </a:xfrm>
        </p:spPr>
        <p:txBody>
          <a:bodyPr>
            <a:noAutofit/>
          </a:bodyPr>
          <a:lstStyle/>
          <a:p>
            <a:r>
              <a:rPr lang="en-US" altLang="ja-JP" sz="2400" b="1" dirty="0" smtClean="0">
                <a:solidFill>
                  <a:srgbClr val="060FBA"/>
                </a:solidFill>
              </a:rPr>
              <a:t>Successful Deployment of LECIM depends on</a:t>
            </a:r>
            <a:br>
              <a:rPr lang="en-US" altLang="ja-JP" sz="2400" b="1" dirty="0" smtClean="0">
                <a:solidFill>
                  <a:srgbClr val="060FBA"/>
                </a:solidFill>
              </a:rPr>
            </a:br>
            <a:r>
              <a:rPr lang="en-US" altLang="ja-JP" sz="2400" b="1" dirty="0" smtClean="0">
                <a:solidFill>
                  <a:srgbClr val="060FBA"/>
                </a:solidFill>
              </a:rPr>
              <a:t>Cost and Reliability – including Disaster Relief Networks</a:t>
            </a:r>
            <a:endParaRPr kumimoji="1" lang="ja-JP" altLang="en-US" sz="2000" b="1" dirty="0">
              <a:solidFill>
                <a:srgbClr val="060FBA"/>
              </a:solidFill>
            </a:endParaRPr>
          </a:p>
        </p:txBody>
      </p:sp>
      <p:sp>
        <p:nvSpPr>
          <p:cNvPr id="3" name="コンテンツ プレースホルダー 2"/>
          <p:cNvSpPr>
            <a:spLocks noGrp="1"/>
          </p:cNvSpPr>
          <p:nvPr>
            <p:ph idx="1"/>
          </p:nvPr>
        </p:nvSpPr>
        <p:spPr>
          <a:xfrm>
            <a:off x="395536" y="1412776"/>
            <a:ext cx="8505578" cy="5184576"/>
          </a:xfrm>
        </p:spPr>
        <p:txBody>
          <a:bodyPr>
            <a:normAutofit fontScale="62500" lnSpcReduction="20000"/>
          </a:bodyPr>
          <a:lstStyle/>
          <a:p>
            <a:pPr marL="0" indent="0"/>
            <a:r>
              <a:rPr lang="en-US" altLang="ja-JP" dirty="0" smtClean="0"/>
              <a:t>The cost will be reduced by sharing the one physical system by multiple applications /services</a:t>
            </a:r>
          </a:p>
          <a:p>
            <a:pPr marL="0" indent="0"/>
            <a:r>
              <a:rPr kumimoji="1" lang="en-US" altLang="ja-JP" dirty="0" smtClean="0"/>
              <a:t>The reliability will be enhanced by higher link margin and network topology</a:t>
            </a:r>
          </a:p>
          <a:p>
            <a:pPr marL="0" indent="0"/>
            <a:r>
              <a:rPr lang="en-US" altLang="ja-JP" sz="3800" b="1" dirty="0" smtClean="0"/>
              <a:t>Non-emergency Application examples</a:t>
            </a:r>
            <a:r>
              <a:rPr lang="en-US" altLang="ja-JP" dirty="0" smtClean="0"/>
              <a:t>: </a:t>
            </a:r>
            <a:r>
              <a:rPr lang="en-US" altLang="ja-JP" b="1" dirty="0" smtClean="0">
                <a:solidFill>
                  <a:srgbClr val="060FBA"/>
                </a:solidFill>
              </a:rPr>
              <a:t>Cost needs to be lower for more use, better deployment</a:t>
            </a:r>
            <a:endParaRPr kumimoji="1" lang="en-US" altLang="ja-JP" b="1" dirty="0" smtClean="0">
              <a:solidFill>
                <a:srgbClr val="060FBA"/>
              </a:solidFill>
            </a:endParaRPr>
          </a:p>
          <a:p>
            <a:pPr marL="514350" indent="-514350">
              <a:buAutoNum type="arabicPeriod"/>
            </a:pPr>
            <a:r>
              <a:rPr kumimoji="1" lang="en-US" altLang="ja-JP" dirty="0" smtClean="0"/>
              <a:t>Infrastructure: </a:t>
            </a:r>
            <a:r>
              <a:rPr lang="en-US" altLang="ja-JP" dirty="0" smtClean="0"/>
              <a:t>Power transmission/distributions, </a:t>
            </a:r>
            <a:r>
              <a:rPr kumimoji="1" lang="en-US" altLang="ja-JP" dirty="0" smtClean="0"/>
              <a:t>Gas distribution, Oil pipeline,  bridge, dam, road, …</a:t>
            </a:r>
          </a:p>
          <a:p>
            <a:pPr marL="514350" indent="-514350">
              <a:buAutoNum type="arabicPeriod"/>
            </a:pPr>
            <a:r>
              <a:rPr lang="en-US" altLang="ja-JP" dirty="0" smtClean="0"/>
              <a:t>Building monitoring</a:t>
            </a:r>
            <a:r>
              <a:rPr lang="en-US" altLang="ja-JP" dirty="0"/>
              <a:t>,</a:t>
            </a:r>
            <a:endParaRPr lang="en-US" altLang="ja-JP" dirty="0" smtClean="0"/>
          </a:p>
          <a:p>
            <a:pPr marL="514350" indent="-514350">
              <a:buAutoNum type="arabicPeriod"/>
            </a:pPr>
            <a:r>
              <a:rPr lang="en-US" altLang="ja-JP" dirty="0" smtClean="0"/>
              <a:t>Agriculture</a:t>
            </a:r>
            <a:r>
              <a:rPr lang="ja-JP" altLang="en-US" dirty="0" smtClean="0"/>
              <a:t>：</a:t>
            </a:r>
            <a:r>
              <a:rPr lang="en-US" altLang="ja-JP" dirty="0" smtClean="0"/>
              <a:t>water temperature, humidity, PH, water depth….</a:t>
            </a:r>
          </a:p>
          <a:p>
            <a:pPr marL="514350" indent="-514350">
              <a:buFont typeface="Arial" pitchFamily="34" charset="0"/>
              <a:buAutoNum type="arabicPeriod"/>
            </a:pPr>
            <a:r>
              <a:rPr lang="en-US" altLang="ja-JP" dirty="0" smtClean="0"/>
              <a:t>Fishery</a:t>
            </a:r>
            <a:r>
              <a:rPr lang="ja-JP" altLang="en-US" dirty="0" smtClean="0"/>
              <a:t>：</a:t>
            </a:r>
            <a:r>
              <a:rPr lang="en-US" altLang="ja-JP" dirty="0" smtClean="0"/>
              <a:t>Sea water temperature, toxic,</a:t>
            </a:r>
          </a:p>
          <a:p>
            <a:pPr marL="514350" indent="-514350">
              <a:buFont typeface="Arial" pitchFamily="34" charset="0"/>
              <a:buAutoNum type="arabicPeriod"/>
            </a:pPr>
            <a:r>
              <a:rPr lang="en-US" altLang="ja-JP" dirty="0" smtClean="0"/>
              <a:t>Environment</a:t>
            </a:r>
            <a:r>
              <a:rPr lang="ja-JP" altLang="en-US" dirty="0" smtClean="0"/>
              <a:t>：</a:t>
            </a:r>
            <a:r>
              <a:rPr lang="en-US" altLang="ja-JP" dirty="0" smtClean="0"/>
              <a:t>Rainfall, Temperature, </a:t>
            </a:r>
            <a:r>
              <a:rPr lang="en-US" altLang="ja-JP" dirty="0"/>
              <a:t>W</a:t>
            </a:r>
            <a:r>
              <a:rPr lang="en-US" altLang="ja-JP" dirty="0" smtClean="0"/>
              <a:t>ild animal monitoring</a:t>
            </a:r>
            <a:r>
              <a:rPr lang="en-US" altLang="ja-JP" dirty="0"/>
              <a:t>,</a:t>
            </a:r>
            <a:endParaRPr lang="en-US" altLang="ja-JP" dirty="0" smtClean="0"/>
          </a:p>
          <a:p>
            <a:pPr marL="514350" indent="-514350">
              <a:buAutoNum type="arabicPeriod"/>
            </a:pPr>
            <a:r>
              <a:rPr lang="en-US" altLang="ja-JP" dirty="0" smtClean="0"/>
              <a:t>Health: Aged people, Children tracking/monitoring</a:t>
            </a:r>
          </a:p>
          <a:p>
            <a:pPr marL="514350" indent="-514350">
              <a:buAutoNum type="arabicPeriod"/>
            </a:pPr>
            <a:r>
              <a:rPr lang="en-US" altLang="ja-JP" dirty="0" smtClean="0"/>
              <a:t>Others</a:t>
            </a:r>
          </a:p>
          <a:p>
            <a:pPr marL="0" indent="0"/>
            <a:r>
              <a:rPr lang="en-US" altLang="ja-JP" sz="3800" b="1" dirty="0" smtClean="0"/>
              <a:t>Emergency applications</a:t>
            </a:r>
          </a:p>
          <a:p>
            <a:pPr marL="514350" indent="-514350">
              <a:buAutoNum type="arabicPeriod"/>
            </a:pPr>
            <a:r>
              <a:rPr lang="en-US" altLang="ja-JP" dirty="0" smtClean="0"/>
              <a:t>Anti-disaster: such as Detecting Tsunami in advance</a:t>
            </a:r>
          </a:p>
          <a:p>
            <a:pPr marL="514350" indent="-514350">
              <a:buAutoNum type="arabicPeriod"/>
            </a:pPr>
            <a:r>
              <a:rPr lang="en-US" altLang="ja-JP" dirty="0" smtClean="0"/>
              <a:t>Disaster relief</a:t>
            </a:r>
          </a:p>
        </p:txBody>
      </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C6D41411-7A40-4426-BD0F-B2AC579E5127}" type="slidenum">
              <a:rPr lang="en-US" altLang="ja-JP" smtClean="0"/>
              <a:pPr/>
              <a:t>6</a:t>
            </a:fld>
            <a:endParaRPr lang="en-US" altLang="ja-JP"/>
          </a:p>
        </p:txBody>
      </p:sp>
    </p:spTree>
    <p:extLst>
      <p:ext uri="{BB962C8B-B14F-4D97-AF65-F5344CB8AC3E}">
        <p14:creationId xmlns:p14="http://schemas.microsoft.com/office/powerpoint/2010/main" val="482596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48680"/>
            <a:ext cx="8735888" cy="864096"/>
          </a:xfrm>
        </p:spPr>
        <p:txBody>
          <a:bodyPr>
            <a:normAutofit fontScale="90000"/>
          </a:bodyPr>
          <a:lstStyle/>
          <a:p>
            <a:r>
              <a:rPr lang="en-US" sz="2800" b="1" dirty="0" smtClean="0">
                <a:solidFill>
                  <a:srgbClr val="060FBA"/>
                </a:solidFill>
                <a:latin typeface="Arial" pitchFamily="34" charset="0"/>
                <a:cs typeface="Arial" pitchFamily="34" charset="0"/>
              </a:rPr>
              <a:t>A New 900 MHz Spectrum Allocation in Japan</a:t>
            </a:r>
            <a:br>
              <a:rPr lang="en-US" sz="2800" b="1" dirty="0" smtClean="0">
                <a:solidFill>
                  <a:srgbClr val="060FBA"/>
                </a:solidFill>
                <a:latin typeface="Arial" pitchFamily="34" charset="0"/>
                <a:cs typeface="Arial" pitchFamily="34" charset="0"/>
              </a:rPr>
            </a:br>
            <a:r>
              <a:rPr lang="en-US" sz="2800" b="1" dirty="0" smtClean="0">
                <a:solidFill>
                  <a:srgbClr val="060FBA"/>
                </a:solidFill>
                <a:latin typeface="Arial" pitchFamily="34" charset="0"/>
                <a:cs typeface="Arial" pitchFamily="34" charset="0"/>
              </a:rPr>
              <a:t>: 13.8 MHz </a:t>
            </a:r>
            <a:endParaRPr lang="en-US" sz="2800" b="1" dirty="0">
              <a:solidFill>
                <a:srgbClr val="060FBA"/>
              </a:solidFill>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pPr>
              <a:defRPr/>
            </a:pPr>
            <a:r>
              <a:rPr lang="en-US" smtClean="0"/>
              <a:t>Slide </a:t>
            </a:r>
            <a:fld id="{8DA6D6A0-D746-48AC-B164-8E84BD9E1F4A}" type="slidenum">
              <a:rPr lang="en-US" smtClean="0"/>
              <a:pPr>
                <a:defRPr/>
              </a:pPr>
              <a:t>7</a:t>
            </a:fld>
            <a:endParaRPr lang="en-US" dirty="0"/>
          </a:p>
        </p:txBody>
      </p:sp>
      <p:graphicFrame>
        <p:nvGraphicFramePr>
          <p:cNvPr id="105" name="Table 104"/>
          <p:cNvGraphicFramePr>
            <a:graphicFrameLocks noGrp="1"/>
          </p:cNvGraphicFramePr>
          <p:nvPr>
            <p:extLst>
              <p:ext uri="{D42A27DB-BD31-4B8C-83A1-F6EECF244321}">
                <p14:modId xmlns:p14="http://schemas.microsoft.com/office/powerpoint/2010/main" val="2382999829"/>
              </p:ext>
            </p:extLst>
          </p:nvPr>
        </p:nvGraphicFramePr>
        <p:xfrm>
          <a:off x="5119827" y="4135982"/>
          <a:ext cx="3988677" cy="2317354"/>
        </p:xfrm>
        <a:graphic>
          <a:graphicData uri="http://schemas.openxmlformats.org/drawingml/2006/table">
            <a:tbl>
              <a:tblPr firstRow="1" bandRow="1">
                <a:tableStyleId>{5C22544A-7EE6-4342-B048-85BDC9FD1C3A}</a:tableStyleId>
              </a:tblPr>
              <a:tblGrid>
                <a:gridCol w="966716"/>
                <a:gridCol w="3021961"/>
              </a:tblGrid>
              <a:tr h="265856">
                <a:tc>
                  <a:txBody>
                    <a:bodyPr/>
                    <a:lstStyle/>
                    <a:p>
                      <a:r>
                        <a:rPr lang="en-US" sz="1200" b="1" dirty="0" smtClean="0">
                          <a:latin typeface="Arial" pitchFamily="34" charset="0"/>
                          <a:cs typeface="Arial" pitchFamily="34" charset="0"/>
                        </a:rPr>
                        <a:t>Country</a:t>
                      </a:r>
                      <a:endParaRPr lang="en-US" sz="1200" b="1" dirty="0">
                        <a:latin typeface="Arial" pitchFamily="34" charset="0"/>
                        <a:cs typeface="Arial" pitchFamily="34" charset="0"/>
                      </a:endParaRPr>
                    </a:p>
                  </a:txBody>
                  <a:tcPr/>
                </a:tc>
                <a:tc>
                  <a:txBody>
                    <a:bodyPr/>
                    <a:lstStyle/>
                    <a:p>
                      <a:r>
                        <a:rPr lang="en-US" sz="1200" b="1" dirty="0" err="1" smtClean="0">
                          <a:latin typeface="Arial" pitchFamily="34" charset="0"/>
                          <a:cs typeface="Arial" pitchFamily="34" charset="0"/>
                        </a:rPr>
                        <a:t>Tx</a:t>
                      </a:r>
                      <a:r>
                        <a:rPr lang="en-US" sz="1200" b="1" dirty="0" smtClean="0">
                          <a:latin typeface="Arial" pitchFamily="34" charset="0"/>
                          <a:cs typeface="Arial" pitchFamily="34" charset="0"/>
                        </a:rPr>
                        <a:t> power regulations</a:t>
                      </a:r>
                      <a:endParaRPr lang="en-US" sz="1200" b="1" dirty="0">
                        <a:latin typeface="Arial" pitchFamily="34" charset="0"/>
                        <a:cs typeface="Arial" pitchFamily="34" charset="0"/>
                      </a:endParaRPr>
                    </a:p>
                  </a:txBody>
                  <a:tcPr/>
                </a:tc>
              </a:tr>
              <a:tr h="507222">
                <a:tc>
                  <a:txBody>
                    <a:bodyPr/>
                    <a:lstStyle/>
                    <a:p>
                      <a:r>
                        <a:rPr lang="en-US" sz="1200" b="1" dirty="0" smtClean="0">
                          <a:latin typeface="Arial" pitchFamily="34" charset="0"/>
                          <a:cs typeface="Arial" pitchFamily="34" charset="0"/>
                        </a:rPr>
                        <a:t>USA</a:t>
                      </a:r>
                      <a:endParaRPr lang="en-US" sz="1200" b="1" dirty="0">
                        <a:latin typeface="Arial" pitchFamily="34" charset="0"/>
                        <a:cs typeface="Arial" pitchFamily="34" charset="0"/>
                      </a:endParaRPr>
                    </a:p>
                  </a:txBody>
                  <a:tcPr/>
                </a:tc>
                <a:tc>
                  <a:txBody>
                    <a:bodyPr/>
                    <a:lstStyle/>
                    <a:p>
                      <a:r>
                        <a:rPr lang="en-US" sz="1200" b="1" dirty="0" smtClean="0">
                          <a:latin typeface="Arial" pitchFamily="34" charset="0"/>
                          <a:cs typeface="Arial" pitchFamily="34" charset="0"/>
                        </a:rPr>
                        <a:t>Max </a:t>
                      </a:r>
                      <a:r>
                        <a:rPr lang="en-US" sz="1200" b="1" dirty="0" err="1" smtClean="0">
                          <a:latin typeface="Arial" pitchFamily="34" charset="0"/>
                          <a:cs typeface="Arial" pitchFamily="34" charset="0"/>
                        </a:rPr>
                        <a:t>e.r.p</a:t>
                      </a:r>
                      <a:r>
                        <a:rPr lang="en-US" sz="1200" b="1" dirty="0" smtClean="0">
                          <a:latin typeface="Arial" pitchFamily="34" charset="0"/>
                          <a:cs typeface="Arial" pitchFamily="34" charset="0"/>
                        </a:rPr>
                        <a:t>.</a:t>
                      </a:r>
                      <a:r>
                        <a:rPr lang="en-US" sz="1200" b="1" baseline="0" dirty="0" smtClean="0">
                          <a:latin typeface="Arial" pitchFamily="34" charset="0"/>
                          <a:cs typeface="Arial" pitchFamily="34" charset="0"/>
                        </a:rPr>
                        <a:t> &lt;= 1 W</a:t>
                      </a:r>
                      <a:endParaRPr lang="en-US" sz="1200" b="1" dirty="0">
                        <a:latin typeface="Arial" pitchFamily="34" charset="0"/>
                        <a:cs typeface="Arial" pitchFamily="34" charset="0"/>
                      </a:endParaRPr>
                    </a:p>
                  </a:txBody>
                  <a:tcPr/>
                </a:tc>
              </a:tr>
              <a:tr h="712852">
                <a:tc>
                  <a:txBody>
                    <a:bodyPr/>
                    <a:lstStyle/>
                    <a:p>
                      <a:r>
                        <a:rPr lang="en-US" sz="1200" b="1" dirty="0" smtClean="0">
                          <a:latin typeface="Arial" pitchFamily="34" charset="0"/>
                          <a:cs typeface="Arial" pitchFamily="34" charset="0"/>
                        </a:rPr>
                        <a:t>Korea</a:t>
                      </a:r>
                      <a:endParaRPr lang="en-US" sz="1200" b="1" dirty="0">
                        <a:latin typeface="Arial" pitchFamily="34" charset="0"/>
                        <a:cs typeface="Arial" pitchFamily="34" charset="0"/>
                      </a:endParaRPr>
                    </a:p>
                  </a:txBody>
                  <a:tcPr/>
                </a:tc>
                <a:tc>
                  <a:txBody>
                    <a:bodyPr/>
                    <a:lstStyle/>
                    <a:p>
                      <a:r>
                        <a:rPr lang="en-US" sz="1200" b="1" dirty="0" smtClean="0">
                          <a:latin typeface="Arial" pitchFamily="34" charset="0"/>
                          <a:cs typeface="Arial" pitchFamily="34" charset="0"/>
                        </a:rPr>
                        <a:t>3 </a:t>
                      </a:r>
                      <a:r>
                        <a:rPr lang="en-US" sz="1200" b="1" dirty="0" err="1" smtClean="0">
                          <a:latin typeface="Arial" pitchFamily="34" charset="0"/>
                          <a:cs typeface="Arial" pitchFamily="34" charset="0"/>
                        </a:rPr>
                        <a:t>mW</a:t>
                      </a:r>
                      <a:r>
                        <a:rPr lang="en-US" sz="1200" b="1" dirty="0" smtClean="0">
                          <a:latin typeface="Arial" pitchFamily="34" charset="0"/>
                          <a:cs typeface="Arial" pitchFamily="34" charset="0"/>
                        </a:rPr>
                        <a:t> or 10</a:t>
                      </a:r>
                      <a:r>
                        <a:rPr lang="en-US" sz="1200" b="1" baseline="0" dirty="0" smtClean="0">
                          <a:latin typeface="Arial" pitchFamily="34" charset="0"/>
                          <a:cs typeface="Arial" pitchFamily="34" charset="0"/>
                        </a:rPr>
                        <a:t> </a:t>
                      </a:r>
                      <a:r>
                        <a:rPr lang="en-US" sz="1200" b="1" baseline="0" dirty="0" err="1" smtClean="0">
                          <a:latin typeface="Arial" pitchFamily="34" charset="0"/>
                          <a:cs typeface="Arial" pitchFamily="34" charset="0"/>
                        </a:rPr>
                        <a:t>mW</a:t>
                      </a:r>
                      <a:r>
                        <a:rPr lang="en-US" sz="1200" b="1" baseline="0" dirty="0" smtClean="0">
                          <a:latin typeface="Arial" pitchFamily="34" charset="0"/>
                          <a:cs typeface="Arial" pitchFamily="34" charset="0"/>
                        </a:rPr>
                        <a:t> (920.6~923.5MHz and six 200 KHz channels below 920.6 MHz)</a:t>
                      </a:r>
                      <a:endParaRPr lang="en-US" sz="1200" b="1" dirty="0">
                        <a:latin typeface="Arial" pitchFamily="34" charset="0"/>
                        <a:cs typeface="Arial" pitchFamily="34" charset="0"/>
                      </a:endParaRPr>
                    </a:p>
                  </a:txBody>
                  <a:tcPr/>
                </a:tc>
              </a:tr>
              <a:tr h="797569">
                <a:tc>
                  <a:txBody>
                    <a:bodyPr/>
                    <a:lstStyle/>
                    <a:p>
                      <a:r>
                        <a:rPr lang="en-US" sz="1600" b="1" dirty="0" smtClean="0">
                          <a:solidFill>
                            <a:srgbClr val="FF33CC"/>
                          </a:solidFill>
                          <a:latin typeface="Arial" pitchFamily="34" charset="0"/>
                          <a:cs typeface="Arial" pitchFamily="34" charset="0"/>
                        </a:rPr>
                        <a:t>Japan</a:t>
                      </a:r>
                      <a:endParaRPr lang="en-US" sz="1600" b="1" dirty="0">
                        <a:solidFill>
                          <a:srgbClr val="FF33CC"/>
                        </a:solidFill>
                        <a:latin typeface="Arial" pitchFamily="34" charset="0"/>
                        <a:cs typeface="Arial" pitchFamily="34" charset="0"/>
                      </a:endParaRPr>
                    </a:p>
                  </a:txBody>
                  <a:tcPr/>
                </a:tc>
                <a:tc>
                  <a:txBody>
                    <a:bodyPr/>
                    <a:lstStyle/>
                    <a:p>
                      <a:r>
                        <a:rPr lang="en-US" sz="1600" b="1" dirty="0" smtClean="0">
                          <a:solidFill>
                            <a:srgbClr val="FF33CC"/>
                          </a:solidFill>
                          <a:latin typeface="Arial" pitchFamily="34" charset="0"/>
                          <a:cs typeface="Arial" pitchFamily="34" charset="0"/>
                        </a:rPr>
                        <a:t>1mW , 20 </a:t>
                      </a:r>
                      <a:r>
                        <a:rPr lang="en-US" sz="1600" b="1" dirty="0" err="1" smtClean="0">
                          <a:solidFill>
                            <a:srgbClr val="FF33CC"/>
                          </a:solidFill>
                          <a:latin typeface="Arial" pitchFamily="34" charset="0"/>
                          <a:cs typeface="Arial" pitchFamily="34" charset="0"/>
                        </a:rPr>
                        <a:t>mW</a:t>
                      </a:r>
                      <a:r>
                        <a:rPr lang="en-US" sz="1600" b="1" dirty="0" smtClean="0">
                          <a:solidFill>
                            <a:srgbClr val="FF33CC"/>
                          </a:solidFill>
                          <a:latin typeface="Arial" pitchFamily="34" charset="0"/>
                          <a:cs typeface="Arial" pitchFamily="34" charset="0"/>
                        </a:rPr>
                        <a:t> or 250 </a:t>
                      </a:r>
                      <a:r>
                        <a:rPr lang="en-US" sz="1600" b="1" dirty="0" err="1" smtClean="0">
                          <a:solidFill>
                            <a:srgbClr val="FF33CC"/>
                          </a:solidFill>
                          <a:latin typeface="Arial" pitchFamily="34" charset="0"/>
                          <a:cs typeface="Arial" pitchFamily="34" charset="0"/>
                        </a:rPr>
                        <a:t>mW</a:t>
                      </a:r>
                      <a:r>
                        <a:rPr lang="en-US" sz="1600" b="1" dirty="0" smtClean="0">
                          <a:solidFill>
                            <a:srgbClr val="FF33CC"/>
                          </a:solidFill>
                          <a:latin typeface="Arial" pitchFamily="34" charset="0"/>
                          <a:cs typeface="Arial" pitchFamily="34" charset="0"/>
                        </a:rPr>
                        <a:t> (915.9~929.7MHz)</a:t>
                      </a:r>
                    </a:p>
                    <a:p>
                      <a:r>
                        <a:rPr lang="en-US" sz="1600" b="1" dirty="0" smtClean="0">
                          <a:solidFill>
                            <a:srgbClr val="FF33CC"/>
                          </a:solidFill>
                          <a:latin typeface="Arial" pitchFamily="34" charset="0"/>
                          <a:cs typeface="Arial" pitchFamily="34" charset="0"/>
                        </a:rPr>
                        <a:t>Max BW = 1 MHz</a:t>
                      </a:r>
                      <a:endParaRPr lang="en-US" sz="1600" b="1" dirty="0">
                        <a:solidFill>
                          <a:srgbClr val="FF33CC"/>
                        </a:solidFill>
                        <a:latin typeface="Arial" pitchFamily="34" charset="0"/>
                        <a:cs typeface="Arial" pitchFamily="34" charset="0"/>
                      </a:endParaRPr>
                    </a:p>
                  </a:txBody>
                  <a:tcPr/>
                </a:tc>
              </a:tr>
            </a:tbl>
          </a:graphicData>
        </a:graphic>
      </p:graphicFrame>
      <p:grpSp>
        <p:nvGrpSpPr>
          <p:cNvPr id="3" name="グループ化 2"/>
          <p:cNvGrpSpPr/>
          <p:nvPr/>
        </p:nvGrpSpPr>
        <p:grpSpPr>
          <a:xfrm>
            <a:off x="395536" y="1484784"/>
            <a:ext cx="5052613" cy="2875493"/>
            <a:chOff x="3840230" y="2199650"/>
            <a:chExt cx="5052613" cy="2875493"/>
          </a:xfrm>
        </p:grpSpPr>
        <p:cxnSp>
          <p:nvCxnSpPr>
            <p:cNvPr id="116" name="Straight Arrow Connector 115"/>
            <p:cNvCxnSpPr/>
            <p:nvPr/>
          </p:nvCxnSpPr>
          <p:spPr bwMode="auto">
            <a:xfrm>
              <a:off x="6205251" y="4061460"/>
              <a:ext cx="2057400" cy="1588"/>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cxnSp>
          <p:nvCxnSpPr>
            <p:cNvPr id="8" name="Straight Connector 7"/>
            <p:cNvCxnSpPr/>
            <p:nvPr/>
          </p:nvCxnSpPr>
          <p:spPr bwMode="auto">
            <a:xfrm>
              <a:off x="3840230" y="2809250"/>
              <a:ext cx="453612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ectangle 8"/>
            <p:cNvSpPr/>
            <p:nvPr/>
          </p:nvSpPr>
          <p:spPr bwMode="auto">
            <a:xfrm>
              <a:off x="43377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bwMode="auto">
            <a:xfrm>
              <a:off x="44901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p:nvPr/>
          </p:nvSpPr>
          <p:spPr bwMode="auto">
            <a:xfrm>
              <a:off x="46425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1"/>
            <p:cNvSpPr/>
            <p:nvPr/>
          </p:nvSpPr>
          <p:spPr bwMode="auto">
            <a:xfrm>
              <a:off x="47949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bwMode="auto">
            <a:xfrm>
              <a:off x="49473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3"/>
            <p:cNvSpPr/>
            <p:nvPr/>
          </p:nvSpPr>
          <p:spPr bwMode="auto">
            <a:xfrm>
              <a:off x="50997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4"/>
            <p:cNvSpPr/>
            <p:nvPr/>
          </p:nvSpPr>
          <p:spPr bwMode="auto">
            <a:xfrm>
              <a:off x="52521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5"/>
            <p:cNvSpPr/>
            <p:nvPr/>
          </p:nvSpPr>
          <p:spPr bwMode="auto">
            <a:xfrm>
              <a:off x="54045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6"/>
            <p:cNvSpPr/>
            <p:nvPr/>
          </p:nvSpPr>
          <p:spPr bwMode="auto">
            <a:xfrm>
              <a:off x="40329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41853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8"/>
            <p:cNvSpPr/>
            <p:nvPr/>
          </p:nvSpPr>
          <p:spPr bwMode="auto">
            <a:xfrm>
              <a:off x="58617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9"/>
            <p:cNvSpPr/>
            <p:nvPr/>
          </p:nvSpPr>
          <p:spPr bwMode="auto">
            <a:xfrm>
              <a:off x="60141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0"/>
            <p:cNvSpPr/>
            <p:nvPr/>
          </p:nvSpPr>
          <p:spPr bwMode="auto">
            <a:xfrm>
              <a:off x="61665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1"/>
            <p:cNvSpPr/>
            <p:nvPr/>
          </p:nvSpPr>
          <p:spPr bwMode="auto">
            <a:xfrm>
              <a:off x="63189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2"/>
            <p:cNvSpPr/>
            <p:nvPr/>
          </p:nvSpPr>
          <p:spPr bwMode="auto">
            <a:xfrm>
              <a:off x="64713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3"/>
            <p:cNvSpPr/>
            <p:nvPr/>
          </p:nvSpPr>
          <p:spPr bwMode="auto">
            <a:xfrm>
              <a:off x="66237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4"/>
            <p:cNvSpPr/>
            <p:nvPr/>
          </p:nvSpPr>
          <p:spPr bwMode="auto">
            <a:xfrm>
              <a:off x="67761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5"/>
            <p:cNvSpPr/>
            <p:nvPr/>
          </p:nvSpPr>
          <p:spPr bwMode="auto">
            <a:xfrm>
              <a:off x="69285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26"/>
            <p:cNvSpPr/>
            <p:nvPr/>
          </p:nvSpPr>
          <p:spPr bwMode="auto">
            <a:xfrm>
              <a:off x="55569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27"/>
            <p:cNvSpPr/>
            <p:nvPr/>
          </p:nvSpPr>
          <p:spPr bwMode="auto">
            <a:xfrm>
              <a:off x="57093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8"/>
            <p:cNvSpPr/>
            <p:nvPr/>
          </p:nvSpPr>
          <p:spPr bwMode="auto">
            <a:xfrm>
              <a:off x="70809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29"/>
            <p:cNvSpPr/>
            <p:nvPr/>
          </p:nvSpPr>
          <p:spPr bwMode="auto">
            <a:xfrm>
              <a:off x="72333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30"/>
            <p:cNvSpPr/>
            <p:nvPr/>
          </p:nvSpPr>
          <p:spPr bwMode="auto">
            <a:xfrm>
              <a:off x="73857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31"/>
            <p:cNvSpPr/>
            <p:nvPr/>
          </p:nvSpPr>
          <p:spPr bwMode="auto">
            <a:xfrm>
              <a:off x="75381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32"/>
            <p:cNvSpPr/>
            <p:nvPr/>
          </p:nvSpPr>
          <p:spPr bwMode="auto">
            <a:xfrm>
              <a:off x="76905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33"/>
            <p:cNvSpPr/>
            <p:nvPr/>
          </p:nvSpPr>
          <p:spPr bwMode="auto">
            <a:xfrm>
              <a:off x="7842958" y="25044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35" name="TextBox 34"/>
            <p:cNvSpPr txBox="1"/>
            <p:nvPr/>
          </p:nvSpPr>
          <p:spPr>
            <a:xfrm>
              <a:off x="3840230" y="2809250"/>
              <a:ext cx="458780" cy="307777"/>
            </a:xfrm>
            <a:prstGeom prst="rect">
              <a:avLst/>
            </a:prstGeom>
            <a:noFill/>
          </p:spPr>
          <p:txBody>
            <a:bodyPr wrap="none" rtlCol="0">
              <a:spAutoFit/>
            </a:bodyPr>
            <a:lstStyle/>
            <a:p>
              <a:r>
                <a:rPr lang="en-US" sz="1400" dirty="0" smtClean="0"/>
                <a:t>902</a:t>
              </a:r>
              <a:endParaRPr lang="en-US" sz="1400" dirty="0"/>
            </a:p>
          </p:txBody>
        </p:sp>
        <p:sp>
          <p:nvSpPr>
            <p:cNvPr id="36" name="TextBox 35"/>
            <p:cNvSpPr txBox="1"/>
            <p:nvPr/>
          </p:nvSpPr>
          <p:spPr>
            <a:xfrm>
              <a:off x="7955030" y="2809250"/>
              <a:ext cx="901209" cy="307777"/>
            </a:xfrm>
            <a:prstGeom prst="rect">
              <a:avLst/>
            </a:prstGeom>
            <a:noFill/>
          </p:spPr>
          <p:txBody>
            <a:bodyPr wrap="none" rtlCol="0">
              <a:spAutoFit/>
            </a:bodyPr>
            <a:lstStyle/>
            <a:p>
              <a:r>
                <a:rPr lang="en-US" sz="1400" b="1" dirty="0" smtClean="0">
                  <a:latin typeface="Arial" pitchFamily="34" charset="0"/>
                  <a:cs typeface="Arial" pitchFamily="34" charset="0"/>
                </a:rPr>
                <a:t>928 MHz</a:t>
              </a:r>
              <a:endParaRPr lang="en-US" sz="1400" b="1" dirty="0">
                <a:latin typeface="Arial" pitchFamily="34" charset="0"/>
                <a:cs typeface="Arial" pitchFamily="34" charset="0"/>
              </a:endParaRPr>
            </a:p>
          </p:txBody>
        </p:sp>
        <p:sp>
          <p:nvSpPr>
            <p:cNvPr id="38" name="Rectangle 37"/>
            <p:cNvSpPr/>
            <p:nvPr/>
          </p:nvSpPr>
          <p:spPr bwMode="auto">
            <a:xfrm>
              <a:off x="6314502" y="33426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39" name="Rectangle 38"/>
            <p:cNvSpPr/>
            <p:nvPr/>
          </p:nvSpPr>
          <p:spPr bwMode="auto">
            <a:xfrm>
              <a:off x="6466902" y="33426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40" name="Rectangle 39"/>
            <p:cNvSpPr/>
            <p:nvPr/>
          </p:nvSpPr>
          <p:spPr bwMode="auto">
            <a:xfrm>
              <a:off x="6619302" y="33426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41" name="Rectangle 40"/>
            <p:cNvSpPr/>
            <p:nvPr/>
          </p:nvSpPr>
          <p:spPr bwMode="auto">
            <a:xfrm>
              <a:off x="6771702" y="33426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42" name="Rectangle 41"/>
            <p:cNvSpPr/>
            <p:nvPr/>
          </p:nvSpPr>
          <p:spPr bwMode="auto">
            <a:xfrm>
              <a:off x="6924102" y="33426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43" name="Rectangle 42"/>
            <p:cNvSpPr/>
            <p:nvPr/>
          </p:nvSpPr>
          <p:spPr bwMode="auto">
            <a:xfrm>
              <a:off x="7076502" y="33426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43"/>
            <p:cNvSpPr/>
            <p:nvPr/>
          </p:nvSpPr>
          <p:spPr bwMode="auto">
            <a:xfrm>
              <a:off x="7228902" y="3342650"/>
              <a:ext cx="762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45" name="TextBox 44"/>
            <p:cNvSpPr txBox="1"/>
            <p:nvPr/>
          </p:nvSpPr>
          <p:spPr>
            <a:xfrm>
              <a:off x="6146840" y="3647450"/>
              <a:ext cx="482824" cy="307777"/>
            </a:xfrm>
            <a:prstGeom prst="rect">
              <a:avLst/>
            </a:prstGeom>
            <a:noFill/>
          </p:spPr>
          <p:txBody>
            <a:bodyPr wrap="none" rtlCol="0">
              <a:spAutoFit/>
            </a:bodyPr>
            <a:lstStyle/>
            <a:p>
              <a:r>
                <a:rPr lang="en-US" sz="1400" b="1" dirty="0" smtClean="0">
                  <a:latin typeface="Arial" pitchFamily="34" charset="0"/>
                  <a:cs typeface="Arial" pitchFamily="34" charset="0"/>
                </a:rPr>
                <a:t>917</a:t>
              </a:r>
              <a:endParaRPr lang="en-US" sz="1400" b="1" dirty="0">
                <a:latin typeface="Arial" pitchFamily="34" charset="0"/>
                <a:cs typeface="Arial" pitchFamily="34" charset="0"/>
              </a:endParaRPr>
            </a:p>
          </p:txBody>
        </p:sp>
        <p:sp>
          <p:nvSpPr>
            <p:cNvPr id="46" name="TextBox 45"/>
            <p:cNvSpPr txBox="1"/>
            <p:nvPr/>
          </p:nvSpPr>
          <p:spPr>
            <a:xfrm>
              <a:off x="7076502" y="3647450"/>
              <a:ext cx="631904" cy="307777"/>
            </a:xfrm>
            <a:prstGeom prst="rect">
              <a:avLst/>
            </a:prstGeom>
            <a:noFill/>
          </p:spPr>
          <p:txBody>
            <a:bodyPr wrap="none" rtlCol="0">
              <a:spAutoFit/>
            </a:bodyPr>
            <a:lstStyle/>
            <a:p>
              <a:r>
                <a:rPr lang="en-US" sz="1400" b="1" dirty="0" smtClean="0">
                  <a:latin typeface="Arial" pitchFamily="34" charset="0"/>
                  <a:cs typeface="Arial" pitchFamily="34" charset="0"/>
                </a:rPr>
                <a:t>923.5</a:t>
              </a:r>
              <a:endParaRPr lang="en-US" sz="1400" b="1" dirty="0">
                <a:latin typeface="Arial" pitchFamily="34" charset="0"/>
                <a:cs typeface="Arial" pitchFamily="34" charset="0"/>
              </a:endParaRPr>
            </a:p>
          </p:txBody>
        </p:sp>
        <p:cxnSp>
          <p:nvCxnSpPr>
            <p:cNvPr id="47" name="Straight Connector 46"/>
            <p:cNvCxnSpPr/>
            <p:nvPr/>
          </p:nvCxnSpPr>
          <p:spPr bwMode="auto">
            <a:xfrm rot="5400000">
              <a:off x="5133402" y="3533150"/>
              <a:ext cx="20574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9" name="Rectangle 48"/>
            <p:cNvSpPr/>
            <p:nvPr/>
          </p:nvSpPr>
          <p:spPr bwMode="auto">
            <a:xfrm>
              <a:off x="6162102"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50" name="Rectangle 49"/>
            <p:cNvSpPr/>
            <p:nvPr/>
          </p:nvSpPr>
          <p:spPr bwMode="auto">
            <a:xfrm>
              <a:off x="6314502"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51" name="Rectangle 50"/>
            <p:cNvSpPr/>
            <p:nvPr/>
          </p:nvSpPr>
          <p:spPr bwMode="auto">
            <a:xfrm>
              <a:off x="6466902"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54" name="TextBox 53"/>
            <p:cNvSpPr txBox="1"/>
            <p:nvPr/>
          </p:nvSpPr>
          <p:spPr>
            <a:xfrm>
              <a:off x="8260939" y="4474592"/>
              <a:ext cx="631904" cy="307777"/>
            </a:xfrm>
            <a:prstGeom prst="rect">
              <a:avLst/>
            </a:prstGeom>
            <a:noFill/>
          </p:spPr>
          <p:txBody>
            <a:bodyPr wrap="none" rtlCol="0">
              <a:spAutoFit/>
            </a:bodyPr>
            <a:lstStyle/>
            <a:p>
              <a:r>
                <a:rPr lang="en-US" sz="1400" b="1" dirty="0" smtClean="0">
                  <a:solidFill>
                    <a:srgbClr val="FF33CC"/>
                  </a:solidFill>
                  <a:latin typeface="Arial" pitchFamily="34" charset="0"/>
                  <a:cs typeface="Arial" pitchFamily="34" charset="0"/>
                </a:rPr>
                <a:t>929.7</a:t>
              </a:r>
              <a:endParaRPr lang="en-US" sz="1400" b="1" dirty="0">
                <a:solidFill>
                  <a:srgbClr val="FF33CC"/>
                </a:solidFill>
                <a:latin typeface="Arial" pitchFamily="34" charset="0"/>
                <a:cs typeface="Arial" pitchFamily="34" charset="0"/>
              </a:endParaRPr>
            </a:p>
          </p:txBody>
        </p:sp>
        <p:cxnSp>
          <p:nvCxnSpPr>
            <p:cNvPr id="78" name="Straight Arrow Connector 77"/>
            <p:cNvCxnSpPr/>
            <p:nvPr/>
          </p:nvCxnSpPr>
          <p:spPr bwMode="auto">
            <a:xfrm>
              <a:off x="4037600" y="2352050"/>
              <a:ext cx="3962400" cy="1588"/>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79" name="TextBox 78"/>
            <p:cNvSpPr txBox="1"/>
            <p:nvPr/>
          </p:nvSpPr>
          <p:spPr>
            <a:xfrm>
              <a:off x="5669030" y="2199650"/>
              <a:ext cx="801823" cy="307777"/>
            </a:xfrm>
            <a:prstGeom prst="rect">
              <a:avLst/>
            </a:prstGeom>
            <a:solidFill>
              <a:schemeClr val="bg1"/>
            </a:solidFill>
          </p:spPr>
          <p:txBody>
            <a:bodyPr wrap="none" rtlCol="0">
              <a:spAutoFit/>
            </a:bodyPr>
            <a:lstStyle/>
            <a:p>
              <a:r>
                <a:rPr lang="en-US" sz="1400" b="1" dirty="0" smtClean="0">
                  <a:latin typeface="Arial" pitchFamily="34" charset="0"/>
                  <a:cs typeface="Arial" pitchFamily="34" charset="0"/>
                </a:rPr>
                <a:t>26 MHz</a:t>
              </a:r>
              <a:endParaRPr lang="en-US" sz="1400" b="1" dirty="0">
                <a:latin typeface="Arial" pitchFamily="34" charset="0"/>
                <a:cs typeface="Arial" pitchFamily="34" charset="0"/>
              </a:endParaRPr>
            </a:p>
          </p:txBody>
        </p:sp>
        <p:cxnSp>
          <p:nvCxnSpPr>
            <p:cNvPr id="80" name="Straight Arrow Connector 79"/>
            <p:cNvCxnSpPr/>
            <p:nvPr/>
          </p:nvCxnSpPr>
          <p:spPr bwMode="auto">
            <a:xfrm>
              <a:off x="6274174" y="3190250"/>
              <a:ext cx="1066800" cy="1588"/>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81" name="TextBox 80"/>
            <p:cNvSpPr txBox="1"/>
            <p:nvPr/>
          </p:nvSpPr>
          <p:spPr>
            <a:xfrm>
              <a:off x="6502774" y="3037850"/>
              <a:ext cx="851515" cy="307777"/>
            </a:xfrm>
            <a:prstGeom prst="rect">
              <a:avLst/>
            </a:prstGeom>
            <a:solidFill>
              <a:schemeClr val="bg1"/>
            </a:solidFill>
          </p:spPr>
          <p:txBody>
            <a:bodyPr wrap="none" rtlCol="0">
              <a:spAutoFit/>
            </a:bodyPr>
            <a:lstStyle/>
            <a:p>
              <a:r>
                <a:rPr lang="en-US" sz="1400" b="1" dirty="0" smtClean="0">
                  <a:latin typeface="Arial" pitchFamily="34" charset="0"/>
                  <a:cs typeface="Arial" pitchFamily="34" charset="0"/>
                </a:rPr>
                <a:t>6.5 MHz</a:t>
              </a:r>
              <a:endParaRPr lang="en-US" sz="1400" b="1" dirty="0">
                <a:latin typeface="Arial" pitchFamily="34" charset="0"/>
                <a:cs typeface="Arial" pitchFamily="34" charset="0"/>
              </a:endParaRPr>
            </a:p>
          </p:txBody>
        </p:sp>
        <p:sp>
          <p:nvSpPr>
            <p:cNvPr id="84" name="TextBox 83"/>
            <p:cNvSpPr txBox="1"/>
            <p:nvPr/>
          </p:nvSpPr>
          <p:spPr>
            <a:xfrm>
              <a:off x="5247702" y="2842260"/>
              <a:ext cx="1867819" cy="307777"/>
            </a:xfrm>
            <a:prstGeom prst="rect">
              <a:avLst/>
            </a:prstGeom>
            <a:solidFill>
              <a:schemeClr val="bg1"/>
            </a:solidFill>
          </p:spPr>
          <p:txBody>
            <a:bodyPr wrap="none" rtlCol="0">
              <a:spAutoFit/>
            </a:bodyPr>
            <a:lstStyle/>
            <a:p>
              <a:r>
                <a:rPr lang="en-US" sz="1400" b="1" dirty="0" smtClean="0">
                  <a:latin typeface="Arial" pitchFamily="34" charset="0"/>
                  <a:cs typeface="Arial" pitchFamily="34" charset="0"/>
                </a:rPr>
                <a:t>US (max </a:t>
              </a:r>
              <a:r>
                <a:rPr lang="en-US" sz="1400" b="1" dirty="0" err="1" smtClean="0">
                  <a:latin typeface="Arial" pitchFamily="34" charset="0"/>
                  <a:cs typeface="Arial" pitchFamily="34" charset="0"/>
                </a:rPr>
                <a:t>erp</a:t>
              </a:r>
              <a:r>
                <a:rPr lang="en-US" sz="1400" b="1" dirty="0" smtClean="0">
                  <a:latin typeface="Arial" pitchFamily="34" charset="0"/>
                  <a:cs typeface="Arial" pitchFamily="34" charset="0"/>
                </a:rPr>
                <a:t> &lt;=1 W)</a:t>
              </a:r>
              <a:endParaRPr lang="en-US" sz="1400" b="1" dirty="0">
                <a:latin typeface="Arial" pitchFamily="34" charset="0"/>
                <a:cs typeface="Arial" pitchFamily="34" charset="0"/>
              </a:endParaRPr>
            </a:p>
          </p:txBody>
        </p:sp>
        <p:sp>
          <p:nvSpPr>
            <p:cNvPr id="85" name="TextBox 84"/>
            <p:cNvSpPr txBox="1"/>
            <p:nvPr/>
          </p:nvSpPr>
          <p:spPr>
            <a:xfrm>
              <a:off x="5588374" y="3495050"/>
              <a:ext cx="692818" cy="307777"/>
            </a:xfrm>
            <a:prstGeom prst="rect">
              <a:avLst/>
            </a:prstGeom>
            <a:solidFill>
              <a:schemeClr val="bg1"/>
            </a:solidFill>
          </p:spPr>
          <p:txBody>
            <a:bodyPr wrap="none" rtlCol="0">
              <a:spAutoFit/>
            </a:bodyPr>
            <a:lstStyle/>
            <a:p>
              <a:r>
                <a:rPr lang="en-US" sz="1400" b="1" dirty="0" smtClean="0">
                  <a:latin typeface="Arial" pitchFamily="34" charset="0"/>
                  <a:cs typeface="Arial" pitchFamily="34" charset="0"/>
                </a:rPr>
                <a:t>Korea</a:t>
              </a:r>
              <a:endParaRPr lang="en-US" sz="1400" b="1" dirty="0">
                <a:latin typeface="Arial" pitchFamily="34" charset="0"/>
                <a:cs typeface="Arial" pitchFamily="34" charset="0"/>
              </a:endParaRPr>
            </a:p>
          </p:txBody>
        </p:sp>
        <p:sp>
          <p:nvSpPr>
            <p:cNvPr id="86" name="TextBox 85"/>
            <p:cNvSpPr txBox="1"/>
            <p:nvPr/>
          </p:nvSpPr>
          <p:spPr>
            <a:xfrm>
              <a:off x="5552502" y="4333250"/>
              <a:ext cx="700833" cy="307777"/>
            </a:xfrm>
            <a:prstGeom prst="rect">
              <a:avLst/>
            </a:prstGeom>
            <a:solidFill>
              <a:schemeClr val="bg1"/>
            </a:solidFill>
          </p:spPr>
          <p:txBody>
            <a:bodyPr wrap="none" rtlCol="0">
              <a:spAutoFit/>
            </a:bodyPr>
            <a:lstStyle/>
            <a:p>
              <a:r>
                <a:rPr lang="en-US" sz="1400" b="1" dirty="0" smtClean="0">
                  <a:solidFill>
                    <a:srgbClr val="FF33CC"/>
                  </a:solidFill>
                  <a:latin typeface="Arial" pitchFamily="34" charset="0"/>
                  <a:cs typeface="Arial" pitchFamily="34" charset="0"/>
                </a:rPr>
                <a:t>Japan</a:t>
              </a:r>
            </a:p>
          </p:txBody>
        </p:sp>
        <p:sp>
          <p:nvSpPr>
            <p:cNvPr id="87" name="Rectangle 86"/>
            <p:cNvSpPr/>
            <p:nvPr/>
          </p:nvSpPr>
          <p:spPr bwMode="auto">
            <a:xfrm>
              <a:off x="7544719"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88" name="Rectangle 87"/>
            <p:cNvSpPr/>
            <p:nvPr/>
          </p:nvSpPr>
          <p:spPr bwMode="auto">
            <a:xfrm>
              <a:off x="7697119"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89" name="Rectangle 88"/>
            <p:cNvSpPr/>
            <p:nvPr/>
          </p:nvSpPr>
          <p:spPr bwMode="auto">
            <a:xfrm>
              <a:off x="7849519"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90" name="Rectangle 89"/>
            <p:cNvSpPr/>
            <p:nvPr/>
          </p:nvSpPr>
          <p:spPr bwMode="auto">
            <a:xfrm>
              <a:off x="8154318" y="4180850"/>
              <a:ext cx="141383"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93" name="Rectangle 92"/>
            <p:cNvSpPr/>
            <p:nvPr/>
          </p:nvSpPr>
          <p:spPr bwMode="auto">
            <a:xfrm>
              <a:off x="8001919"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94" name="Rectangle 93"/>
            <p:cNvSpPr/>
            <p:nvPr/>
          </p:nvSpPr>
          <p:spPr bwMode="auto">
            <a:xfrm>
              <a:off x="7392319"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95" name="Rectangle 94"/>
            <p:cNvSpPr/>
            <p:nvPr/>
          </p:nvSpPr>
          <p:spPr bwMode="auto">
            <a:xfrm>
              <a:off x="7239919"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cxnSp>
          <p:nvCxnSpPr>
            <p:cNvPr id="96" name="Straight Connector 95"/>
            <p:cNvCxnSpPr/>
            <p:nvPr/>
          </p:nvCxnSpPr>
          <p:spPr bwMode="auto">
            <a:xfrm rot="5400000" flipH="1" flipV="1">
              <a:off x="7724004" y="3925366"/>
              <a:ext cx="0" cy="112056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7" name="Rectangle 96"/>
            <p:cNvSpPr/>
            <p:nvPr/>
          </p:nvSpPr>
          <p:spPr bwMode="auto">
            <a:xfrm>
              <a:off x="6619302"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98" name="Rectangle 97"/>
            <p:cNvSpPr/>
            <p:nvPr/>
          </p:nvSpPr>
          <p:spPr bwMode="auto">
            <a:xfrm>
              <a:off x="6771702"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99" name="Rectangle 98"/>
            <p:cNvSpPr/>
            <p:nvPr/>
          </p:nvSpPr>
          <p:spPr bwMode="auto">
            <a:xfrm>
              <a:off x="6924102"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100" name="Rectangle 99"/>
            <p:cNvSpPr/>
            <p:nvPr/>
          </p:nvSpPr>
          <p:spPr bwMode="auto">
            <a:xfrm>
              <a:off x="7076502" y="4180850"/>
              <a:ext cx="152400" cy="3048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104" name="Rectangle 103"/>
            <p:cNvSpPr/>
            <p:nvPr/>
          </p:nvSpPr>
          <p:spPr>
            <a:xfrm>
              <a:off x="5943955" y="4798144"/>
              <a:ext cx="1505540" cy="276999"/>
            </a:xfrm>
            <a:prstGeom prst="rect">
              <a:avLst/>
            </a:prstGeom>
          </p:spPr>
          <p:txBody>
            <a:bodyPr wrap="none">
              <a:spAutoFit/>
            </a:bodyPr>
            <a:lstStyle/>
            <a:p>
              <a:r>
                <a:rPr lang="en-US" sz="1200" b="1" dirty="0" smtClean="0">
                  <a:solidFill>
                    <a:srgbClr val="FF33CC"/>
                  </a:solidFill>
                  <a:latin typeface="Arial" pitchFamily="34" charset="0"/>
                  <a:cs typeface="Arial" pitchFamily="34" charset="0"/>
                </a:rPr>
                <a:t>(Max BW = 1MHz) </a:t>
              </a:r>
              <a:endParaRPr lang="en-US" sz="1200" b="1" dirty="0">
                <a:solidFill>
                  <a:srgbClr val="FF33CC"/>
                </a:solidFill>
                <a:latin typeface="Arial" pitchFamily="34" charset="0"/>
                <a:cs typeface="Arial" pitchFamily="34" charset="0"/>
              </a:endParaRPr>
            </a:p>
          </p:txBody>
        </p:sp>
        <p:sp>
          <p:nvSpPr>
            <p:cNvPr id="106" name="TextBox 105"/>
            <p:cNvSpPr txBox="1"/>
            <p:nvPr/>
          </p:nvSpPr>
          <p:spPr>
            <a:xfrm>
              <a:off x="5781102" y="4518660"/>
              <a:ext cx="631904" cy="307777"/>
            </a:xfrm>
            <a:prstGeom prst="rect">
              <a:avLst/>
            </a:prstGeom>
            <a:noFill/>
          </p:spPr>
          <p:txBody>
            <a:bodyPr wrap="none" rtlCol="0">
              <a:spAutoFit/>
            </a:bodyPr>
            <a:lstStyle/>
            <a:p>
              <a:r>
                <a:rPr lang="en-US" sz="1400" b="1" dirty="0" smtClean="0">
                  <a:solidFill>
                    <a:srgbClr val="FF33CC"/>
                  </a:solidFill>
                  <a:latin typeface="Arial" pitchFamily="34" charset="0"/>
                  <a:cs typeface="Arial" pitchFamily="34" charset="0"/>
                </a:rPr>
                <a:t>915.9</a:t>
              </a:r>
              <a:endParaRPr lang="en-US" sz="1400" b="1" dirty="0">
                <a:solidFill>
                  <a:srgbClr val="FF33CC"/>
                </a:solidFill>
                <a:latin typeface="Arial" pitchFamily="34" charset="0"/>
                <a:cs typeface="Arial" pitchFamily="34" charset="0"/>
              </a:endParaRPr>
            </a:p>
          </p:txBody>
        </p:sp>
        <p:cxnSp>
          <p:nvCxnSpPr>
            <p:cNvPr id="107" name="Straight Connector 106"/>
            <p:cNvCxnSpPr/>
            <p:nvPr/>
          </p:nvCxnSpPr>
          <p:spPr bwMode="auto">
            <a:xfrm rot="5400000">
              <a:off x="6962202" y="3642360"/>
              <a:ext cx="20574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01" name="TextBox 100"/>
            <p:cNvSpPr txBox="1"/>
            <p:nvPr/>
          </p:nvSpPr>
          <p:spPr>
            <a:xfrm>
              <a:off x="7305102" y="4561850"/>
              <a:ext cx="901209" cy="307777"/>
            </a:xfrm>
            <a:prstGeom prst="rect">
              <a:avLst/>
            </a:prstGeom>
            <a:noFill/>
          </p:spPr>
          <p:txBody>
            <a:bodyPr wrap="none" rtlCol="0">
              <a:spAutoFit/>
            </a:bodyPr>
            <a:lstStyle/>
            <a:p>
              <a:r>
                <a:rPr lang="en-US" sz="1400" b="1" dirty="0" smtClean="0">
                  <a:solidFill>
                    <a:srgbClr val="FF33CC"/>
                  </a:solidFill>
                  <a:latin typeface="Arial" pitchFamily="34" charset="0"/>
                  <a:cs typeface="Arial" pitchFamily="34" charset="0"/>
                </a:rPr>
                <a:t>928 MHz</a:t>
              </a:r>
              <a:endParaRPr lang="en-US" sz="1400" b="1" dirty="0">
                <a:solidFill>
                  <a:srgbClr val="FF33CC"/>
                </a:solidFill>
                <a:latin typeface="Arial" pitchFamily="34" charset="0"/>
                <a:cs typeface="Arial" pitchFamily="34" charset="0"/>
              </a:endParaRPr>
            </a:p>
          </p:txBody>
        </p:sp>
        <p:sp>
          <p:nvSpPr>
            <p:cNvPr id="108" name="Rectangle 107"/>
            <p:cNvSpPr/>
            <p:nvPr/>
          </p:nvSpPr>
          <p:spPr bwMode="auto">
            <a:xfrm>
              <a:off x="4028502" y="2504409"/>
              <a:ext cx="39624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8" charset="0"/>
              </a:endParaRPr>
            </a:p>
          </p:txBody>
        </p:sp>
        <p:sp>
          <p:nvSpPr>
            <p:cNvPr id="109" name="Rectangle 108"/>
            <p:cNvSpPr/>
            <p:nvPr/>
          </p:nvSpPr>
          <p:spPr bwMode="auto">
            <a:xfrm>
              <a:off x="6325519" y="3342609"/>
              <a:ext cx="9906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cs typeface="Arial" pitchFamily="34" charset="0"/>
              </a:endParaRPr>
            </a:p>
          </p:txBody>
        </p:sp>
        <p:sp>
          <p:nvSpPr>
            <p:cNvPr id="110" name="Rectangle 109"/>
            <p:cNvSpPr/>
            <p:nvPr/>
          </p:nvSpPr>
          <p:spPr bwMode="auto">
            <a:xfrm>
              <a:off x="6173119" y="4180809"/>
              <a:ext cx="21336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CC"/>
                </a:solidFill>
                <a:effectLst/>
                <a:latin typeface="Arial" pitchFamily="34" charset="0"/>
                <a:cs typeface="Arial" pitchFamily="34" charset="0"/>
              </a:endParaRPr>
            </a:p>
          </p:txBody>
        </p:sp>
        <p:sp>
          <p:nvSpPr>
            <p:cNvPr id="114" name="TextBox 113"/>
            <p:cNvSpPr txBox="1"/>
            <p:nvPr/>
          </p:nvSpPr>
          <p:spPr>
            <a:xfrm>
              <a:off x="6771702" y="3909060"/>
              <a:ext cx="950901" cy="307777"/>
            </a:xfrm>
            <a:prstGeom prst="rect">
              <a:avLst/>
            </a:prstGeom>
            <a:solidFill>
              <a:schemeClr val="bg1"/>
            </a:solidFill>
          </p:spPr>
          <p:txBody>
            <a:bodyPr wrap="none" rtlCol="0">
              <a:spAutoFit/>
            </a:bodyPr>
            <a:lstStyle/>
            <a:p>
              <a:r>
                <a:rPr lang="en-US" sz="1400" b="1" dirty="0" smtClean="0">
                  <a:solidFill>
                    <a:srgbClr val="FF33CC"/>
                  </a:solidFill>
                  <a:latin typeface="Arial" pitchFamily="34" charset="0"/>
                  <a:cs typeface="Arial" pitchFamily="34" charset="0"/>
                </a:rPr>
                <a:t>13.8 MHz</a:t>
              </a:r>
              <a:endParaRPr lang="en-US" sz="1400" b="1" dirty="0">
                <a:solidFill>
                  <a:srgbClr val="FF33CC"/>
                </a:solidFill>
                <a:latin typeface="Arial" pitchFamily="34" charset="0"/>
                <a:cs typeface="Arial" pitchFamily="34" charset="0"/>
              </a:endParaRPr>
            </a:p>
          </p:txBody>
        </p:sp>
      </p:grpSp>
      <p:sp>
        <p:nvSpPr>
          <p:cNvPr id="4" name="Date Placeholder 3"/>
          <p:cNvSpPr>
            <a:spLocks noGrp="1"/>
          </p:cNvSpPr>
          <p:nvPr>
            <p:ph type="dt" sz="half" idx="10"/>
          </p:nvPr>
        </p:nvSpPr>
        <p:spPr/>
        <p:txBody>
          <a:bodyPr/>
          <a:lstStyle/>
          <a:p>
            <a:r>
              <a:rPr lang="en-US" altLang="ja-JP" smtClean="0"/>
              <a:t>&lt; September, 2011 &gt;</a:t>
            </a:r>
            <a:endParaRPr lang="en-US" altLang="ja-JP"/>
          </a:p>
        </p:txBody>
      </p:sp>
      <p:sp>
        <p:nvSpPr>
          <p:cNvPr id="5" name="Footer Placeholder 4"/>
          <p:cNvSpPr>
            <a:spLocks noGrp="1"/>
          </p:cNvSpPr>
          <p:nvPr>
            <p:ph type="ftr" sz="quarter" idx="11"/>
          </p:nvPr>
        </p:nvSpPr>
        <p:spPr/>
        <p:txBody>
          <a:bodyPr/>
          <a:lstStyle/>
          <a:p>
            <a:r>
              <a:rPr lang="en-US" altLang="ja-JP" smtClean="0"/>
              <a:t>Shu Kato, Tohoku University</a:t>
            </a:r>
            <a:endParaRPr lang="en-US" altLang="ja-JP"/>
          </a:p>
        </p:txBody>
      </p:sp>
    </p:spTree>
    <p:extLst>
      <p:ext uri="{BB962C8B-B14F-4D97-AF65-F5344CB8AC3E}">
        <p14:creationId xmlns:p14="http://schemas.microsoft.com/office/powerpoint/2010/main" val="982115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20688"/>
            <a:ext cx="8496944" cy="994142"/>
          </a:xfrm>
        </p:spPr>
        <p:txBody>
          <a:bodyPr/>
          <a:lstStyle/>
          <a:p>
            <a:r>
              <a:rPr kumimoji="1" lang="en-US" altLang="ja-JP" sz="2400" b="1" dirty="0" smtClean="0">
                <a:solidFill>
                  <a:srgbClr val="060FBA"/>
                </a:solidFill>
              </a:rPr>
              <a:t>Path Loss Characteristics at 420 MHz</a:t>
            </a:r>
            <a:br>
              <a:rPr kumimoji="1" lang="en-US" altLang="ja-JP" sz="2400" b="1" dirty="0" smtClean="0">
                <a:solidFill>
                  <a:srgbClr val="060FBA"/>
                </a:solidFill>
              </a:rPr>
            </a:br>
            <a:r>
              <a:rPr lang="en-US" altLang="ja-JP" sz="2400" b="1" dirty="0" smtClean="0">
                <a:solidFill>
                  <a:srgbClr val="060FBA"/>
                </a:solidFill>
              </a:rPr>
              <a:t>(Okumura-</a:t>
            </a:r>
            <a:r>
              <a:rPr lang="en-US" altLang="ja-JP" sz="2400" b="1" dirty="0" err="1" smtClean="0">
                <a:solidFill>
                  <a:srgbClr val="060FBA"/>
                </a:solidFill>
              </a:rPr>
              <a:t>Hata</a:t>
            </a:r>
            <a:r>
              <a:rPr lang="en-US" altLang="ja-JP" sz="2400" b="1" dirty="0" smtClean="0">
                <a:solidFill>
                  <a:srgbClr val="060FBA"/>
                </a:solidFill>
              </a:rPr>
              <a:t> Model: assumed): </a:t>
            </a:r>
            <a:r>
              <a:rPr lang="en-US" altLang="ja-JP" sz="2400" b="1" dirty="0" smtClean="0">
                <a:solidFill>
                  <a:srgbClr val="FF0000"/>
                </a:solidFill>
              </a:rPr>
              <a:t>25 dB Lower than 900 MHz@10 k m</a:t>
            </a:r>
            <a:endParaRPr kumimoji="1" lang="ja-JP" altLang="en-US" sz="2400" b="1" dirty="0">
              <a:solidFill>
                <a:srgbClr val="FF0000"/>
              </a:solidFill>
            </a:endParaRPr>
          </a:p>
        </p:txBody>
      </p:sp>
      <p:sp>
        <p:nvSpPr>
          <p:cNvPr id="4" name="日付プレースホルダー 3"/>
          <p:cNvSpPr>
            <a:spLocks noGrp="1"/>
          </p:cNvSpPr>
          <p:nvPr>
            <p:ph type="dt" sz="half" idx="10"/>
          </p:nvPr>
        </p:nvSpPr>
        <p:spPr/>
        <p:txBody>
          <a:bodyPr/>
          <a:lstStyle/>
          <a:p>
            <a:r>
              <a:rPr lang="en-US" altLang="ja-JP" smtClean="0"/>
              <a:t>&lt; September, 2011 &gt;</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 Kato, Tohoku University</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C6D41411-7A40-4426-BD0F-B2AC579E5127}" type="slidenum">
              <a:rPr lang="en-US" altLang="ja-JP" smtClean="0"/>
              <a:pPr/>
              <a:t>8</a:t>
            </a:fld>
            <a:endParaRPr lang="en-US" altLang="ja-JP"/>
          </a:p>
        </p:txBody>
      </p:sp>
      <p:pic>
        <p:nvPicPr>
          <p:cNvPr id="2050" name="Picture 2" descr="C:\Users\kato\Desktop\20110921T094905.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902862"/>
            <a:ext cx="5616623" cy="4694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633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4632" cy="726976"/>
          </a:xfrm>
        </p:spPr>
        <p:txBody>
          <a:bodyPr/>
          <a:lstStyle/>
          <a:p>
            <a:r>
              <a:rPr lang="en-US" altLang="ja-JP" sz="2400" b="1" dirty="0">
                <a:solidFill>
                  <a:srgbClr val="060FBA"/>
                </a:solidFill>
              </a:rPr>
              <a:t>Path Loss Characteristics at </a:t>
            </a:r>
            <a:r>
              <a:rPr lang="en-US" altLang="ja-JP" sz="2400" b="1" dirty="0" smtClean="0">
                <a:solidFill>
                  <a:srgbClr val="060FBA"/>
                </a:solidFill>
              </a:rPr>
              <a:t>900 </a:t>
            </a:r>
            <a:r>
              <a:rPr lang="en-US" altLang="ja-JP" sz="2400" b="1" dirty="0">
                <a:solidFill>
                  <a:srgbClr val="060FBA"/>
                </a:solidFill>
              </a:rPr>
              <a:t>MHz</a:t>
            </a:r>
            <a:br>
              <a:rPr lang="en-US" altLang="ja-JP" sz="2400" b="1" dirty="0">
                <a:solidFill>
                  <a:srgbClr val="060FBA"/>
                </a:solidFill>
              </a:rPr>
            </a:br>
            <a:r>
              <a:rPr lang="en-US" altLang="ja-JP" sz="2400" b="1" dirty="0">
                <a:solidFill>
                  <a:srgbClr val="060FBA"/>
                </a:solidFill>
              </a:rPr>
              <a:t>(Okumura-</a:t>
            </a:r>
            <a:r>
              <a:rPr lang="en-US" altLang="ja-JP" sz="2400" b="1" dirty="0" err="1">
                <a:solidFill>
                  <a:srgbClr val="060FBA"/>
                </a:solidFill>
              </a:rPr>
              <a:t>Hata</a:t>
            </a:r>
            <a:r>
              <a:rPr lang="en-US" altLang="ja-JP" sz="2400" b="1" dirty="0">
                <a:solidFill>
                  <a:srgbClr val="060FBA"/>
                </a:solidFill>
              </a:rPr>
              <a:t> Model: assumed)</a:t>
            </a:r>
            <a:endParaRPr kumimoji="1" lang="ja-JP" altLang="en-US" sz="2400" dirty="0"/>
          </a:p>
        </p:txBody>
      </p:sp>
      <p:sp>
        <p:nvSpPr>
          <p:cNvPr id="4" name="日付プレースホルダー 3"/>
          <p:cNvSpPr>
            <a:spLocks noGrp="1"/>
          </p:cNvSpPr>
          <p:nvPr>
            <p:ph type="dt" sz="half" idx="10"/>
          </p:nvPr>
        </p:nvSpPr>
        <p:spPr/>
        <p:txBody>
          <a:bodyPr/>
          <a:lstStyle/>
          <a:p>
            <a:r>
              <a:rPr lang="en-US" altLang="ja-JP" smtClean="0"/>
              <a:t>&lt; September, 2011 &gt;</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 Kato, Tohoku University</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C6D41411-7A40-4426-BD0F-B2AC579E5127}" type="slidenum">
              <a:rPr lang="en-US" altLang="ja-JP" smtClean="0"/>
              <a:pPr/>
              <a:t>9</a:t>
            </a:fld>
            <a:endParaRPr lang="en-US" altLang="ja-JP"/>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35696" y="1556792"/>
            <a:ext cx="5292303" cy="4423417"/>
          </a:xfrm>
        </p:spPr>
      </p:pic>
    </p:spTree>
    <p:extLst>
      <p:ext uri="{BB962C8B-B14F-4D97-AF65-F5344CB8AC3E}">
        <p14:creationId xmlns:p14="http://schemas.microsoft.com/office/powerpoint/2010/main" val="357712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344</TotalTime>
  <Words>1869</Words>
  <Application>Microsoft Office PowerPoint</Application>
  <PresentationFormat>On-screen Show (4:3)</PresentationFormat>
  <Paragraphs>461</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IEEE-P802_15</vt:lpstr>
      <vt:lpstr>PowerPoint Presentation</vt:lpstr>
      <vt:lpstr>　IEEE 802.4k System Proposal  - ISWAN (Integrated Services Wide Area Networks)</vt:lpstr>
      <vt:lpstr>ISWAN Proposal</vt:lpstr>
      <vt:lpstr>Summary</vt:lpstr>
      <vt:lpstr>Applications</vt:lpstr>
      <vt:lpstr>Successful Deployment of LECIM depends on Cost and Reliability – including Disaster Relief Networks</vt:lpstr>
      <vt:lpstr>A New 900 MHz Spectrum Allocation in Japan : 13.8 MHz </vt:lpstr>
      <vt:lpstr>Path Loss Characteristics at 420 MHz (Okumura-Hata Model: assumed): 25 dB Lower than 900 MHz@10 k m</vt:lpstr>
      <vt:lpstr>Path Loss Characteristics at 900 MHz (Okumura-Hata Model: assumed)</vt:lpstr>
      <vt:lpstr>Path Loss Characteristics at 2.4 GHz (Okumura-Hata Model: assumed)</vt:lpstr>
      <vt:lpstr>PowerPoint Presentation</vt:lpstr>
      <vt:lpstr>Frequency and Dual-band Operation  for Higher Reliability</vt:lpstr>
      <vt:lpstr>Topology: Double layer Network</vt:lpstr>
      <vt:lpstr>Proposed MAC Modes: Dual mode MAC - CSMA mode for small number of terminals</vt:lpstr>
      <vt:lpstr>PowerPoint Presentation</vt:lpstr>
      <vt:lpstr>Low Power and High Reliability </vt:lpstr>
      <vt:lpstr>PHY</vt:lpstr>
      <vt:lpstr>Convolutional Encoding and Viterbi Decoding Performance Higher Coding Gain in  Interference than AWGN Environments</vt:lpstr>
      <vt:lpstr>Major system parameters</vt:lpstr>
      <vt:lpstr>Super frame format for TDMA-TDD</vt:lpstr>
      <vt:lpstr>ISWAN Link Budget Example </vt:lpstr>
      <vt:lpstr>PHY/MAC Consideration</vt:lpstr>
      <vt:lpstr>Conclusion ISWAN for High Reliable and Low Power Monitoring Systems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sawahiro</dc:creator>
  <dc:description>&lt;doc#&gt;</dc:description>
  <cp:lastModifiedBy>usr</cp:lastModifiedBy>
  <cp:revision>59</cp:revision>
  <cp:lastPrinted>1998-02-10T13:28:06Z</cp:lastPrinted>
  <dcterms:created xsi:type="dcterms:W3CDTF">2011-09-20T00:14:58Z</dcterms:created>
  <dcterms:modified xsi:type="dcterms:W3CDTF">2011-09-21T03:02:01Z</dcterms:modified>
</cp:coreProperties>
</file>