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9"/>
  </p:notesMasterIdLst>
  <p:handoutMasterIdLst>
    <p:handoutMasterId r:id="rId20"/>
  </p:handoutMasterIdLst>
  <p:sldIdLst>
    <p:sldId id="383" r:id="rId7"/>
    <p:sldId id="373" r:id="rId8"/>
    <p:sldId id="372" r:id="rId9"/>
    <p:sldId id="374" r:id="rId10"/>
    <p:sldId id="376" r:id="rId11"/>
    <p:sldId id="377" r:id="rId12"/>
    <p:sldId id="378" r:id="rId13"/>
    <p:sldId id="379" r:id="rId14"/>
    <p:sldId id="380" r:id="rId15"/>
    <p:sldId id="384" r:id="rId16"/>
    <p:sldId id="385" r:id="rId17"/>
    <p:sldId id="386" r:id="rId18"/>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FF99"/>
    <a:srgbClr val="FFFFCC"/>
    <a:srgbClr val="FFFF00"/>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660"/>
  </p:normalViewPr>
  <p:slideViewPr>
    <p:cSldViewPr>
      <p:cViewPr>
        <p:scale>
          <a:sx n="100" d="100"/>
          <a:sy n="100" d="100"/>
        </p:scale>
        <p:origin x="-432" y="-7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90" y="54"/>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9/20/2011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9/20/2011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4</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4</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5</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5</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6</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6</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11</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11</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12</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12</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15-11-0638-00-004m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September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2011</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Opening </a:t>
            </a:r>
            <a:r>
              <a:rPr lang="en-US" sz="1800" dirty="0"/>
              <a:t>Report </a:t>
            </a:r>
            <a:r>
              <a:rPr lang="en-US" sz="1800" dirty="0" smtClean="0"/>
              <a:t>for September 2011 Okinawa Meeting</a:t>
            </a:r>
            <a:endParaRPr lang="en-US" sz="1800" dirty="0"/>
          </a:p>
          <a:p>
            <a:pPr marL="914400" indent="-914400" eaLnBrk="0" hangingPunct="0">
              <a:spcBef>
                <a:spcPts val="600"/>
              </a:spcBef>
              <a:defRPr/>
            </a:pPr>
            <a:r>
              <a:rPr lang="en-US" sz="1800" b="1" dirty="0"/>
              <a:t>Date Submitted: </a:t>
            </a:r>
            <a:r>
              <a:rPr lang="en-US" sz="1800" dirty="0" smtClean="0"/>
              <a:t>19 Sep. 2011</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September 2011 Okinawa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TG4m Opening </a:t>
            </a:r>
            <a:r>
              <a:rPr lang="en-US" sz="1800" dirty="0"/>
              <a:t>Report for </a:t>
            </a:r>
            <a:r>
              <a:rPr lang="en-US" sz="1800" dirty="0" smtClean="0"/>
              <a:t>September 2011 Session</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1143000"/>
            <a:ext cx="8458200" cy="762000"/>
          </a:xfrm>
        </p:spPr>
        <p:txBody>
          <a:bodyPr/>
          <a:lstStyle/>
          <a:p>
            <a:r>
              <a:rPr lang="en-US" altLang="ko-KR" dirty="0" smtClean="0"/>
              <a:t>TG4m Officers</a:t>
            </a:r>
            <a:endParaRPr lang="en-US" dirty="0" smtClean="0"/>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dirty="0" smtClean="0"/>
              <a:t>Slide </a:t>
            </a:r>
            <a:fld id="{CBB17340-4413-48FA-98F5-B0F34060CDC9}" type="slidenum">
              <a:rPr lang="en-US" smtClean="0"/>
              <a:pPr>
                <a:defRPr/>
              </a:pPr>
              <a:t>10</a:t>
            </a:fld>
            <a:endParaRPr lang="en-US" dirty="0"/>
          </a:p>
        </p:txBody>
      </p:sp>
      <p:sp>
        <p:nvSpPr>
          <p:cNvPr id="9" name="Rectangle 3"/>
          <p:cNvSpPr txBox="1">
            <a:spLocks noChangeArrowheads="1"/>
          </p:cNvSpPr>
          <p:nvPr/>
        </p:nvSpPr>
        <p:spPr bwMode="auto">
          <a:xfrm>
            <a:off x="838200" y="2286000"/>
            <a:ext cx="7772400" cy="3657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rPr>
              <a:t>Chair:		TBD</a:t>
            </a: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rPr>
              <a:t>Vice Chair:	TBD </a:t>
            </a: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rPr>
              <a:t>Secretary:	TBD</a:t>
            </a: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8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rPr>
              <a:t>Technical Editor	TBD</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
        <p:nvSpPr>
          <p:cNvPr id="19" name="Rectangle 3"/>
          <p:cNvSpPr txBox="1">
            <a:spLocks noChangeArrowheads="1"/>
          </p:cNvSpPr>
          <p:nvPr/>
        </p:nvSpPr>
        <p:spPr bwMode="auto">
          <a:xfrm>
            <a:off x="762000" y="1828800"/>
            <a:ext cx="77724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000" b="1" i="0" u="none" strike="noStrike" kern="0" cap="none" spc="0" normalizeH="0" baseline="0" noProof="0" dirty="0" smtClean="0">
                <a:ln>
                  <a:noFill/>
                </a:ln>
                <a:solidFill>
                  <a:schemeClr val="accent2"/>
                </a:solidFill>
                <a:effectLst/>
                <a:uLnTx/>
                <a:uFillTx/>
                <a:latin typeface="+mn-lt"/>
                <a:ea typeface="ＭＳ Ｐゴシック" pitchFamily="-106" charset="-128"/>
                <a:cs typeface="ＭＳ Ｐゴシック" pitchFamily="-106" charset="-128"/>
                <a:hlinkClick r:id="rId3"/>
              </a:rPr>
              <a:t>http://ieee802.org/Mike_Spring_Article_on_Stds_Process.pdf</a:t>
            </a:r>
            <a:endParaRPr kumimoji="0" lang="en-US" altLang="ko-KR" sz="2000" b="1" i="0" u="none" strike="noStrike" kern="0" cap="none" spc="0" normalizeH="0" baseline="0" noProof="0" dirty="0" smtClean="0">
              <a:ln>
                <a:noFill/>
              </a:ln>
              <a:solidFill>
                <a:schemeClr val="accent2"/>
              </a:solidFill>
              <a:effectLst/>
              <a:uLnTx/>
              <a:uFillTx/>
              <a:latin typeface="+mn-lt"/>
              <a:ea typeface="ＭＳ Ｐゴシック" pitchFamily="-106" charset="-128"/>
              <a:cs typeface="ＭＳ Ｐゴシック" pitchFamily="-106"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rPr>
              <a:t>…the chairperson of the working group is key to what and how fast a standard is produced.</a:t>
            </a:r>
            <a:endParaRPr kumimoji="0" lang="en-US" altLang="ko-KR" sz="24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dirty="0" smtClean="0">
                <a:ln>
                  <a:noFill/>
                </a:ln>
                <a:solidFill>
                  <a:schemeClr val="tx1"/>
                </a:solidFill>
                <a:effectLst/>
                <a:uLnTx/>
                <a:uFillTx/>
                <a:latin typeface="+mn-lt"/>
                <a:ea typeface="ＭＳ Ｐゴシック" pitchFamily="-106" charset="-128"/>
                <a:cs typeface="ＭＳ Ｐゴシック" pitchFamily="-106"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20" name="Rectangle 2"/>
          <p:cNvSpPr txBox="1">
            <a:spLocks noChangeArrowheads="1"/>
          </p:cNvSpPr>
          <p:nvPr/>
        </p:nvSpPr>
        <p:spPr bwMode="auto">
          <a:xfrm>
            <a:off x="762000" y="9144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4000" b="0" i="0" u="none" strike="noStrike" kern="0" cap="none" spc="0" normalizeH="0" baseline="0" noProof="0" dirty="0" smtClean="0">
                <a:ln>
                  <a:noFill/>
                </a:ln>
                <a:solidFill>
                  <a:schemeClr val="tx2"/>
                </a:solidFill>
                <a:effectLst/>
                <a:uLnTx/>
                <a:uFillTx/>
                <a:latin typeface="+mj-lt"/>
                <a:ea typeface="ＭＳ Ｐゴシック" pitchFamily="-106" charset="-128"/>
                <a:cs typeface="ＭＳ Ｐゴシック" pitchFamily="-106" charset="-128"/>
              </a:rPr>
              <a:t>Chair</a:t>
            </a:r>
            <a:r>
              <a:rPr kumimoji="0" lang="en-US" altLang="en-US" sz="4000" b="0" i="0" u="none" strike="noStrike" kern="0" cap="none" spc="0" normalizeH="0" baseline="0" noProof="0" dirty="0" smtClean="0">
                <a:ln>
                  <a:noFill/>
                </a:ln>
                <a:solidFill>
                  <a:schemeClr val="tx2"/>
                </a:solidFill>
                <a:effectLst/>
                <a:uLnTx/>
                <a:uFillTx/>
                <a:latin typeface="+mj-lt"/>
                <a:ea typeface="ＭＳ Ｐゴシック" pitchFamily="-106" charset="-128"/>
                <a:cs typeface="ＭＳ Ｐゴシック" pitchFamily="-106" charset="-128"/>
              </a:rPr>
              <a:t>’</a:t>
            </a:r>
            <a:r>
              <a:rPr kumimoji="0" lang="en-US" altLang="ko-KR" sz="4000" b="0" i="0" u="none" strike="noStrike" kern="0" cap="none" spc="0" normalizeH="0" baseline="0" noProof="0" dirty="0" smtClean="0">
                <a:ln>
                  <a:noFill/>
                </a:ln>
                <a:solidFill>
                  <a:schemeClr val="tx2"/>
                </a:solidFill>
                <a:effectLst/>
                <a:uLnTx/>
                <a:uFillTx/>
                <a:latin typeface="+mj-lt"/>
                <a:ea typeface="ＭＳ Ｐゴシック" pitchFamily="-106" charset="-128"/>
                <a:cs typeface="ＭＳ Ｐゴシック" pitchFamily="-106" charset="-128"/>
              </a:rPr>
              <a:t>s Role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5334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28600" lvl="1" indent="-228600">
              <a:buFont typeface="Arial" pitchFamily="34" charset="0"/>
              <a:buChar char="•"/>
            </a:pPr>
            <a:r>
              <a:rPr lang="en-US" altLang="ko-KR" sz="2800" dirty="0" smtClean="0"/>
              <a:t>Form a New Task Group </a:t>
            </a:r>
          </a:p>
          <a:p>
            <a:pPr marL="228600" lvl="1" indent="-228600"/>
            <a:r>
              <a:rPr lang="en-US" sz="2400" dirty="0" smtClean="0"/>
              <a:t>   </a:t>
            </a:r>
            <a:r>
              <a:rPr lang="en-US" sz="2000" dirty="0" smtClean="0"/>
              <a:t>- Affirm new officers for TG4m                                             September 2011</a:t>
            </a:r>
          </a:p>
          <a:p>
            <a:pPr marL="228600" lvl="1" indent="-228600"/>
            <a:r>
              <a:rPr lang="en-US" sz="2000" dirty="0" smtClean="0"/>
              <a:t>    - Prepare the technical guidance document                            November 2011</a:t>
            </a:r>
          </a:p>
          <a:p>
            <a:pPr>
              <a:buFont typeface="Arial" pitchFamily="34" charset="0"/>
              <a:buChar char="•"/>
            </a:pPr>
            <a:r>
              <a:rPr lang="en-US" altLang="ko-KR" sz="2400" dirty="0" smtClean="0"/>
              <a:t> </a:t>
            </a:r>
            <a:r>
              <a:rPr lang="en-US" altLang="ko-KR" sz="2800" dirty="0" smtClean="0"/>
              <a:t>Proposal Effort</a:t>
            </a:r>
          </a:p>
          <a:p>
            <a:r>
              <a:rPr lang="en-US" altLang="ko-KR" sz="2000" dirty="0" smtClean="0">
                <a:solidFill>
                  <a:srgbClr val="0000FF"/>
                </a:solidFill>
              </a:rPr>
              <a:t>  </a:t>
            </a:r>
            <a:r>
              <a:rPr lang="en-US" altLang="ko-KR" sz="2000" dirty="0" smtClean="0"/>
              <a:t> - Call for Proposals				                  January 2012</a:t>
            </a:r>
          </a:p>
          <a:p>
            <a:r>
              <a:rPr lang="en-US" altLang="ko-KR" sz="2000" dirty="0" smtClean="0"/>
              <a:t>   - Preliminary Proposals			                                   March 2012 </a:t>
            </a:r>
          </a:p>
          <a:p>
            <a:r>
              <a:rPr lang="en-US" altLang="ko-KR" sz="2000" dirty="0" smtClean="0"/>
              <a:t>   - Final Proposals				                       May 2012</a:t>
            </a:r>
          </a:p>
          <a:p>
            <a:r>
              <a:rPr lang="en-US" altLang="ko-KR" sz="2000" dirty="0" smtClean="0"/>
              <a:t>    - Adopt Baseline				                        July 2012</a:t>
            </a:r>
          </a:p>
          <a:p>
            <a:pPr>
              <a:buFont typeface="Arial" pitchFamily="34" charset="0"/>
              <a:buChar char="•"/>
            </a:pPr>
            <a:r>
              <a:rPr lang="en-US" altLang="ko-KR" sz="2400" dirty="0" smtClean="0"/>
              <a:t> D</a:t>
            </a:r>
            <a:r>
              <a:rPr lang="en-US" altLang="ko-KR" sz="2800" dirty="0" smtClean="0"/>
              <a:t>rafting</a:t>
            </a:r>
          </a:p>
          <a:p>
            <a:r>
              <a:rPr lang="en-US" altLang="ko-KR" sz="2000" dirty="0" smtClean="0"/>
              <a:t>   - Preliminary draft	    	                                          September 2012</a:t>
            </a:r>
          </a:p>
          <a:p>
            <a:r>
              <a:rPr lang="en-US" altLang="ko-KR" sz="2000" dirty="0" smtClean="0"/>
              <a:t>    - Final draft (ready for WG Letter Ballot)	                            November 2012</a:t>
            </a:r>
          </a:p>
          <a:p>
            <a:pPr>
              <a:buFont typeface="Arial" pitchFamily="34" charset="0"/>
              <a:buChar char="•"/>
            </a:pPr>
            <a:r>
              <a:rPr lang="en-US" altLang="ko-KR" sz="2400" dirty="0" smtClean="0"/>
              <a:t> </a:t>
            </a:r>
            <a:r>
              <a:rPr lang="en-US" altLang="ko-KR" sz="2800" dirty="0" smtClean="0"/>
              <a:t>Balloting</a:t>
            </a:r>
          </a:p>
          <a:p>
            <a:r>
              <a:rPr lang="en-US" altLang="ko-KR" sz="2000" dirty="0" smtClean="0"/>
              <a:t>   - Letter ballot				                                January 2013</a:t>
            </a:r>
          </a:p>
          <a:p>
            <a:r>
              <a:rPr lang="en-US" altLang="ko-KR" sz="2000" dirty="0" smtClean="0"/>
              <a:t>   - Recirculation   	                                             March,  May, July 2013</a:t>
            </a:r>
          </a:p>
          <a:p>
            <a:r>
              <a:rPr lang="en-US" altLang="ko-KR" sz="2000" dirty="0" smtClean="0"/>
              <a:t>   - Sponsor ballot                                                                        September 2013</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12</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990600"/>
            <a:ext cx="7772400" cy="762000"/>
          </a:xfrm>
        </p:spPr>
        <p:txBody>
          <a:bodyPr/>
          <a:lstStyle/>
          <a:p>
            <a:r>
              <a:rPr lang="en-US" dirty="0" smtClean="0">
                <a:ea typeface="ＭＳ Ｐゴシック" pitchFamily="-65" charset="-128"/>
              </a:rPr>
              <a:t>TG4m Status</a:t>
            </a:r>
          </a:p>
        </p:txBody>
      </p:sp>
      <p:sp>
        <p:nvSpPr>
          <p:cNvPr id="3075" name="Content Placeholder 2"/>
          <p:cNvSpPr>
            <a:spLocks noGrp="1"/>
          </p:cNvSpPr>
          <p:nvPr>
            <p:ph idx="1"/>
          </p:nvPr>
        </p:nvSpPr>
        <p:spPr>
          <a:xfrm>
            <a:off x="228600" y="2057400"/>
            <a:ext cx="8686800" cy="3505200"/>
          </a:xfrm>
        </p:spPr>
        <p:txBody>
          <a:bodyPr/>
          <a:lstStyle/>
          <a:p>
            <a:r>
              <a:rPr lang="en-US" dirty="0" smtClean="0">
                <a:ea typeface="ＭＳ Ｐゴシック" pitchFamily="-65" charset="-128"/>
              </a:rPr>
              <a:t>TG4m 4TV was approved right before Sep. 2011 Okinawa meeting.</a:t>
            </a:r>
          </a:p>
          <a:p>
            <a:pPr>
              <a:buNone/>
            </a:pPr>
            <a:r>
              <a:rPr lang="en-US" sz="2800" dirty="0" smtClean="0">
                <a:ea typeface="ＭＳ Ｐゴシック" pitchFamily="-65" charset="-128"/>
              </a:rPr>
              <a:t>     - SG4TV was approved  before Jan. 2011 LA meeting</a:t>
            </a:r>
          </a:p>
          <a:p>
            <a:pPr>
              <a:spcBef>
                <a:spcPts val="0"/>
              </a:spcBef>
              <a:buNone/>
            </a:pPr>
            <a:r>
              <a:rPr lang="en-US" sz="2800" dirty="0" smtClean="0">
                <a:ea typeface="ＭＳ Ｐゴシック" pitchFamily="-65" charset="-128"/>
              </a:rPr>
              <a:t>     - Since then, four meetings were held in Jan. ~ Jul. 2011</a:t>
            </a:r>
          </a:p>
          <a:p>
            <a:pPr>
              <a:spcBef>
                <a:spcPts val="600"/>
              </a:spcBef>
              <a:buNone/>
            </a:pPr>
            <a:r>
              <a:rPr lang="en-US" sz="2800" dirty="0" smtClean="0">
                <a:ea typeface="ＭＳ Ｐゴシック" pitchFamily="-65" charset="-128"/>
              </a:rPr>
              <a:t>     - PAR &amp; 5C was provided, and submitted to EC in July </a:t>
            </a:r>
          </a:p>
          <a:p>
            <a:pPr>
              <a:spcBef>
                <a:spcPts val="1200"/>
              </a:spcBef>
            </a:pPr>
            <a:r>
              <a:rPr lang="en-US" altLang="ko-KR" dirty="0" smtClean="0">
                <a:ea typeface="ＭＳ Ｐゴシック" pitchFamily="-65" charset="-128"/>
              </a:rPr>
              <a:t>TG4m 4TV will have the 1</a:t>
            </a:r>
            <a:r>
              <a:rPr lang="en-US" altLang="ko-KR" baseline="30000" dirty="0" smtClean="0">
                <a:ea typeface="ＭＳ Ｐゴシック" pitchFamily="-65" charset="-128"/>
              </a:rPr>
              <a:t>st</a:t>
            </a:r>
            <a:r>
              <a:rPr lang="en-US" altLang="ko-KR" dirty="0" smtClean="0">
                <a:ea typeface="ＭＳ Ｐゴシック" pitchFamily="-65" charset="-128"/>
              </a:rPr>
              <a:t> meeting in Okinawa</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Sangsung Choi(ETRI)</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September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dirty="0" smtClean="0"/>
              <a:t>September 2011 TG4m Meeting Goals</a:t>
            </a:r>
            <a:endParaRPr lang="en-US" dirty="0"/>
          </a:p>
        </p:txBody>
      </p:sp>
      <p:sp>
        <p:nvSpPr>
          <p:cNvPr id="3" name="Content Placeholder 2"/>
          <p:cNvSpPr>
            <a:spLocks noGrp="1"/>
          </p:cNvSpPr>
          <p:nvPr>
            <p:ph idx="1"/>
          </p:nvPr>
        </p:nvSpPr>
        <p:spPr>
          <a:xfrm>
            <a:off x="609600" y="2133600"/>
            <a:ext cx="8153400" cy="4038600"/>
          </a:xfrm>
        </p:spPr>
        <p:txBody>
          <a:bodyPr/>
          <a:lstStyle/>
          <a:p>
            <a:r>
              <a:rPr lang="en-US" dirty="0" smtClean="0">
                <a:ea typeface="ＭＳ Ｐゴシック" pitchFamily="-65" charset="-128"/>
              </a:rPr>
              <a:t>Meeting Objectives/Session Focuses </a:t>
            </a:r>
          </a:p>
          <a:p>
            <a:pPr lvl="1">
              <a:spcBef>
                <a:spcPts val="600"/>
              </a:spcBef>
            </a:pPr>
            <a:r>
              <a:rPr lang="en-US" altLang="ko-KR" dirty="0" smtClean="0">
                <a:ea typeface="ＭＳ Ｐゴシック" pitchFamily="-65" charset="-128"/>
              </a:rPr>
              <a:t>Call for new officer nominees</a:t>
            </a:r>
          </a:p>
          <a:p>
            <a:pPr lvl="1">
              <a:spcBef>
                <a:spcPts val="600"/>
              </a:spcBef>
            </a:pPr>
            <a:r>
              <a:rPr lang="en-US" dirty="0" smtClean="0">
                <a:ea typeface="ＭＳ Ｐゴシック" pitchFamily="-65" charset="-128"/>
              </a:rPr>
              <a:t>Review the documents presented by SG 4TV, </a:t>
            </a:r>
          </a:p>
          <a:p>
            <a:pPr lvl="1">
              <a:spcBef>
                <a:spcPts val="0"/>
              </a:spcBef>
              <a:buNone/>
            </a:pPr>
            <a:r>
              <a:rPr lang="en-US" dirty="0" smtClean="0">
                <a:ea typeface="ＭＳ Ｐゴシック" pitchFamily="-65" charset="-128"/>
              </a:rPr>
              <a:t>    and discuss the technical guidance document</a:t>
            </a:r>
          </a:p>
          <a:p>
            <a:pPr lvl="1">
              <a:spcBef>
                <a:spcPts val="0"/>
              </a:spcBef>
              <a:buNone/>
            </a:pPr>
            <a:r>
              <a:rPr lang="en-US" dirty="0" smtClean="0">
                <a:ea typeface="ＭＳ Ｐゴシック" pitchFamily="-65" charset="-128"/>
              </a:rPr>
              <a:t>    to prepare call for proposals</a:t>
            </a:r>
          </a:p>
          <a:p>
            <a:pPr lvl="1">
              <a:spcBef>
                <a:spcPts val="600"/>
              </a:spcBef>
            </a:pPr>
            <a:r>
              <a:rPr lang="en-US" altLang="ko-KR" dirty="0" smtClean="0">
                <a:ea typeface="ＭＳ Ｐゴシック" pitchFamily="-65" charset="-128"/>
              </a:rPr>
              <a:t>Discuss timeline and future plan</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4</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dirty="0" smtClean="0"/>
              <a:t>TG4m Meetings This Week</a:t>
            </a:r>
          </a:p>
        </p:txBody>
      </p:sp>
      <p:graphicFrame>
        <p:nvGraphicFramePr>
          <p:cNvPr id="37978" name="Group 90"/>
          <p:cNvGraphicFramePr>
            <a:graphicFrameLocks noGrp="1"/>
          </p:cNvGraphicFramePr>
          <p:nvPr>
            <p:ph type="tbl" idx="4294967295"/>
          </p:nvPr>
        </p:nvGraphicFramePr>
        <p:xfrm>
          <a:off x="457200" y="1706880"/>
          <a:ext cx="8458199" cy="4617720"/>
        </p:xfrm>
        <a:graphic>
          <a:graphicData uri="http://schemas.openxmlformats.org/drawingml/2006/table">
            <a:tbl>
              <a:tblPr/>
              <a:tblGrid>
                <a:gridCol w="779890"/>
                <a:gridCol w="1277510"/>
                <a:gridCol w="2506350"/>
                <a:gridCol w="1532250"/>
                <a:gridCol w="2362199"/>
              </a:tblGrid>
              <a:tr h="4030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99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buFont typeface="Arial" pitchFamily="34" charset="0"/>
                        <a:buChar char="•"/>
                      </a:pPr>
                      <a:r>
                        <a:rPr lang="en-US" dirty="0" smtClean="0"/>
                        <a:t> Opening Logistics </a:t>
                      </a:r>
                    </a:p>
                    <a:p>
                      <a:pPr>
                        <a:buFont typeface="Arial" pitchFamily="34" charset="0"/>
                        <a:buChar char="•"/>
                      </a:pPr>
                      <a:r>
                        <a:rPr lang="en-US" dirty="0" smtClean="0"/>
                        <a:t> Call for officers</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dirty="0" smtClean="0"/>
                        <a:t> Review PAR &amp; 5C</a:t>
                      </a:r>
                      <a:endParaRPr lang="en-US" dirty="0" smtClean="0"/>
                    </a:p>
                    <a:p>
                      <a:pPr>
                        <a:buFont typeface="Arial" pitchFamily="34" charset="0"/>
                        <a:buChar char="•"/>
                      </a:pPr>
                      <a:r>
                        <a:rPr lang="en-US" dirty="0" smtClean="0"/>
                        <a:t> </a:t>
                      </a:r>
                      <a:r>
                        <a:rPr lang="en-US" baseline="0" dirty="0" smtClean="0"/>
                        <a:t>Presentation for </a:t>
                      </a:r>
                    </a:p>
                    <a:p>
                      <a:pPr>
                        <a:buFont typeface="Arial" pitchFamily="34" charset="0"/>
                        <a:buNone/>
                      </a:pPr>
                      <a:r>
                        <a:rPr lang="en-US" baseline="0" dirty="0" smtClean="0"/>
                        <a:t>  functional requirements</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buFont typeface="Arial" pitchFamily="34" charset="0"/>
                        <a:buChar char="•"/>
                      </a:pPr>
                      <a:r>
                        <a:rPr lang="en-US" altLang="ko-KR" dirty="0" smtClean="0"/>
                        <a:t> Discuss issues to </a:t>
                      </a:r>
                    </a:p>
                    <a:p>
                      <a:pPr algn="l">
                        <a:buFont typeface="Arial" pitchFamily="34" charset="0"/>
                        <a:buNone/>
                      </a:pPr>
                      <a:r>
                        <a:rPr lang="en-US" altLang="ko-KR" dirty="0" smtClean="0"/>
                        <a:t>  prepare the technical</a:t>
                      </a:r>
                    </a:p>
                    <a:p>
                      <a:pPr algn="l">
                        <a:buFont typeface="Arial" pitchFamily="34" charset="0"/>
                        <a:buNone/>
                      </a:pPr>
                      <a:r>
                        <a:rPr lang="en-US" altLang="ko-KR" dirty="0" smtClean="0"/>
                        <a:t>  guidance document</a:t>
                      </a:r>
                      <a:endParaRPr lang="en-US" altLang="ko-KR"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762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buFont typeface="Arial" pitchFamily="34" charset="0"/>
                        <a:buChar char="•"/>
                      </a:pPr>
                      <a:r>
                        <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a:t>
                      </a:r>
                      <a:r>
                        <a:rPr lang="en-US" altLang="ko-KR" dirty="0" smtClean="0"/>
                        <a:t> Review Canadian </a:t>
                      </a:r>
                    </a:p>
                    <a:p>
                      <a:pPr>
                        <a:buFont typeface="Arial" pitchFamily="34" charset="0"/>
                        <a:buNone/>
                      </a:pPr>
                      <a:r>
                        <a:rPr lang="en-US" altLang="ko-KR" dirty="0" smtClean="0"/>
                        <a:t>  TVWS Consultation</a:t>
                      </a:r>
                      <a:endPar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Review the documents</a:t>
                      </a:r>
                    </a:p>
                    <a:p>
                      <a:pPr marL="0" marR="0" lvl="0" indent="0" algn="l" defTabSz="914400" rtl="0" eaLnBrk="0" fontAlgn="base" latinLnBrk="0" hangingPunct="0">
                        <a:lnSpc>
                          <a:spcPct val="100000"/>
                        </a:lnSpc>
                        <a:spcBef>
                          <a:spcPts val="0"/>
                        </a:spcBef>
                        <a:spcAft>
                          <a:spcPct val="0"/>
                        </a:spcAft>
                        <a:buClrTx/>
                        <a:buSzTx/>
                        <a:buFont typeface="Arial" pitchFamily="34" charset="0"/>
                        <a:buNone/>
                        <a:tabLst/>
                        <a:defRPr/>
                      </a:pPr>
                      <a:r>
                        <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presented in SG4TV</a:t>
                      </a:r>
                    </a:p>
                    <a:p>
                      <a:pPr marL="0" marR="0" lvl="0" indent="0" algn="l" defTabSz="914400" rtl="0" eaLnBrk="0" fontAlgn="base" latinLnBrk="0" hangingPunct="0">
                        <a:lnSpc>
                          <a:spcPct val="100000"/>
                        </a:lnSpc>
                        <a:spcBef>
                          <a:spcPts val="600"/>
                        </a:spcBef>
                        <a:spcAft>
                          <a:spcPct val="0"/>
                        </a:spcAft>
                        <a:buClrTx/>
                        <a:buSzTx/>
                        <a:buFont typeface="Arial" pitchFamily="34" charset="0"/>
                        <a:buChar char="•"/>
                        <a:tabLst/>
                        <a:defRPr/>
                      </a:pPr>
                      <a:r>
                        <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Discuss Timeline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Affirm new officers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Discuss efforts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rPr>
                        <a:t>  </a:t>
                      </a:r>
                      <a:r>
                        <a:rPr lang="en-US" altLang="ko-KR" dirty="0" smtClean="0">
                          <a:ea typeface="ＭＳ Ｐゴシック" pitchFamily="-65" charset="-128"/>
                        </a:rPr>
                        <a:t>Discuss next steps </a:t>
                      </a:r>
                      <a:endParaRPr kumimoji="0" lang="en-US" altLang="ko-KR"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4259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048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200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5</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8</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17648</TotalTime>
  <Words>876</Words>
  <Application>Microsoft Office PowerPoint</Application>
  <PresentationFormat>화면 슬라이드 쇼(4:3)</PresentationFormat>
  <Paragraphs>219</Paragraphs>
  <Slides>12</Slides>
  <Notes>8</Notes>
  <HiddenSlides>0</HiddenSlides>
  <MMClips>0</MMClips>
  <ScaleCrop>false</ScaleCrop>
  <HeadingPairs>
    <vt:vector size="4" baseType="variant">
      <vt:variant>
        <vt:lpstr>테마</vt:lpstr>
      </vt:variant>
      <vt:variant>
        <vt:i4>6</vt:i4>
      </vt:variant>
      <vt:variant>
        <vt:lpstr>슬라이드 제목</vt:lpstr>
      </vt:variant>
      <vt:variant>
        <vt:i4>12</vt:i4>
      </vt:variant>
    </vt:vector>
  </HeadingPairs>
  <TitlesOfParts>
    <vt:vector size="18" baseType="lpstr">
      <vt:lpstr>Default Design</vt:lpstr>
      <vt:lpstr>4_Custom Design</vt:lpstr>
      <vt:lpstr>Custom Design</vt:lpstr>
      <vt:lpstr>1_Custom Design</vt:lpstr>
      <vt:lpstr>2_Custom Design</vt:lpstr>
      <vt:lpstr>3_Custom Design</vt:lpstr>
      <vt:lpstr>슬라이드 1</vt:lpstr>
      <vt:lpstr>TG4m Status</vt:lpstr>
      <vt:lpstr>September 2011 TG4m Meeting Goals</vt:lpstr>
      <vt:lpstr>TG4m Meetings This Week</vt:lpstr>
      <vt:lpstr>Instructions for the WG Chair</vt:lpstr>
      <vt:lpstr>Participants, Patents, and Duty to Inform</vt:lpstr>
      <vt:lpstr>Patent Related Links</vt:lpstr>
      <vt:lpstr>Call for Potentially Essential Patents</vt:lpstr>
      <vt:lpstr>Other Guidelines for IEEE WG Meetings</vt:lpstr>
      <vt:lpstr>TG4m Officers</vt:lpstr>
      <vt:lpstr>슬라이드 11</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872</cp:revision>
  <cp:lastPrinted>2000-03-07T00:55:37Z</cp:lastPrinted>
  <dcterms:created xsi:type="dcterms:W3CDTF">2008-07-14T18:46:05Z</dcterms:created>
  <dcterms:modified xsi:type="dcterms:W3CDTF">2011-09-19T16:02:51Z</dcterms:modified>
</cp:coreProperties>
</file>