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0"/>
  </p:notesMasterIdLst>
  <p:handoutMasterIdLst>
    <p:handoutMasterId r:id="rId21"/>
  </p:handoutMasterIdLst>
  <p:sldIdLst>
    <p:sldId id="424" r:id="rId2"/>
    <p:sldId id="258" r:id="rId3"/>
    <p:sldId id="456" r:id="rId4"/>
    <p:sldId id="466" r:id="rId5"/>
    <p:sldId id="467" r:id="rId6"/>
    <p:sldId id="480" r:id="rId7"/>
    <p:sldId id="477" r:id="rId8"/>
    <p:sldId id="482" r:id="rId9"/>
    <p:sldId id="481" r:id="rId10"/>
    <p:sldId id="479" r:id="rId11"/>
    <p:sldId id="470" r:id="rId12"/>
    <p:sldId id="471" r:id="rId13"/>
    <p:sldId id="472" r:id="rId14"/>
    <p:sldId id="473" r:id="rId15"/>
    <p:sldId id="483" r:id="rId16"/>
    <p:sldId id="474" r:id="rId17"/>
    <p:sldId id="475" r:id="rId18"/>
    <p:sldId id="47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5" autoAdjust="0"/>
    <p:restoredTop sz="83333" autoAdjust="0"/>
  </p:normalViewPr>
  <p:slideViewPr>
    <p:cSldViewPr>
      <p:cViewPr>
        <p:scale>
          <a:sx n="90" d="100"/>
          <a:sy n="90" d="100"/>
        </p:scale>
        <p:origin x="-1398" y="4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0AAC51E-5A76-46ED-8501-702018052DA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xmlns="" val="248503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41C696A-A2E7-4B68-973E-A6E25D02F0F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xmlns="" val="26358196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802.15-&lt;doc#&gt;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E41C696A-A2E7-4B68-973E-A6E25D02F0FB}"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err="1" smtClean="0"/>
              <a:t>Refernce</a:t>
            </a:r>
            <a:r>
              <a:rPr lang="en-US" dirty="0" smtClean="0"/>
              <a:t> bens document number (use the title</a:t>
            </a:r>
            <a:r>
              <a:rPr lang="en-US" baseline="0" dirty="0" smtClean="0"/>
              <a:t> of the document in there)</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Assume left is endpoint, right is collector</a:t>
            </a:r>
          </a:p>
          <a:p>
            <a:r>
              <a:rPr lang="en-US" dirty="0" smtClean="0"/>
              <a:t>Assume high PER = 50%</a:t>
            </a:r>
          </a:p>
          <a:p>
            <a:r>
              <a:rPr lang="en-US" dirty="0" smtClean="0"/>
              <a:t>Send 6, ask for ACK, get ACK, on average 3 lost</a:t>
            </a:r>
          </a:p>
          <a:p>
            <a:r>
              <a:rPr lang="en-US" dirty="0" smtClean="0"/>
              <a:t>Ask for those 3 again, ask for ACK, get ACK, on average 1.5 lost, let’s say only one lost</a:t>
            </a:r>
          </a:p>
          <a:p>
            <a:r>
              <a:rPr lang="en-US" dirty="0" smtClean="0"/>
              <a:t>Ask for that 1 again, ask for ACK, get ACK, all packets </a:t>
            </a:r>
            <a:r>
              <a:rPr lang="en-US" dirty="0" err="1" smtClean="0"/>
              <a:t>ACKed</a:t>
            </a:r>
            <a:r>
              <a:rPr lang="en-US" dirty="0" smtClean="0"/>
              <a:t>, success!</a:t>
            </a:r>
          </a:p>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sz="1200" dirty="0" smtClean="0"/>
              <a:t>(simple for now – can have better separation in more advanced scheme presented later)</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50% PER</a:t>
            </a:r>
          </a:p>
          <a:p>
            <a:r>
              <a:rPr lang="en-US" dirty="0" smtClean="0"/>
              <a:t>Only one ACK for the whole packet!</a:t>
            </a:r>
          </a:p>
          <a:p>
            <a:r>
              <a:rPr lang="en-US" dirty="0" smtClean="0"/>
              <a:t>Much better ACK efficiency</a:t>
            </a:r>
          </a:p>
          <a:p>
            <a:r>
              <a:rPr lang="en-US" dirty="0" smtClean="0"/>
              <a:t>Better throughput at the collector potentially</a:t>
            </a:r>
          </a:p>
          <a:p>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ACE912D-0E68-4A50-BBFE-0B9D985DD85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D3966ED5-64B2-4665-AFD4-B3B32A67985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C1AA3C80-CCD1-407B-B52A-DC85FFBF2AF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b="1">
                <a:solidFill>
                  <a:schemeClr val="accent2"/>
                </a:solidFill>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24000"/>
            <a:ext cx="7772400" cy="4572000"/>
          </a:xfrm>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atin typeface="Calibri" pitchFamily="34" charset="0"/>
                <a:cs typeface="Calibri" pitchFamily="34" charset="0"/>
              </a:defRPr>
            </a:lvl1pPr>
          </a:lstStyle>
          <a:p>
            <a:r>
              <a:rPr lang="en-US" dirty="0" smtClean="0"/>
              <a:t>September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atin typeface="Calibri" pitchFamily="34" charset="0"/>
                <a:cs typeface="Calibri" pitchFamily="34" charset="0"/>
              </a:defRPr>
            </a:lvl1pPr>
          </a:lstStyle>
          <a:p>
            <a:r>
              <a:rPr lang="en-US" dirty="0" smtClean="0"/>
              <a:t>Sourav Dey, David Howard, Ted Myers</a:t>
            </a:r>
            <a:endParaRPr lang="en-US" dirty="0"/>
          </a:p>
        </p:txBody>
      </p:sp>
      <p:sp>
        <p:nvSpPr>
          <p:cNvPr id="6" name="Slide Number Placeholder 5"/>
          <p:cNvSpPr>
            <a:spLocks noGrp="1"/>
          </p:cNvSpPr>
          <p:nvPr>
            <p:ph type="sldNum" sz="quarter" idx="12"/>
          </p:nvPr>
        </p:nvSpPr>
        <p:spPr>
          <a:xfrm>
            <a:off x="4352017" y="6475413"/>
            <a:ext cx="516167" cy="184666"/>
          </a:xfrm>
        </p:spPr>
        <p:txBody>
          <a:bodyPr/>
          <a:lstStyle>
            <a:lvl1pPr>
              <a:defRPr>
                <a:latin typeface="Calibri" pitchFamily="34" charset="0"/>
                <a:cs typeface="Calibri" pitchFamily="34" charset="0"/>
              </a:defRPr>
            </a:lvl1pPr>
          </a:lstStyle>
          <a:p>
            <a:r>
              <a:rPr lang="en-US" dirty="0" smtClean="0"/>
              <a:t>Slide </a:t>
            </a:r>
            <a:fld id="{0E7B83E6-0328-4467-8F21-FAC3E3CEF2D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6636962-3F44-4533-887F-223FE47EEB7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r>
              <a:rPr lang="en-US" dirty="0"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4EE74BD4-A1E2-4AEC-BA18-227A10FADC4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September 2011</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6F6708F0-7A47-4A30-AC1D-15F534563DA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F846048A-6C73-44AA-A191-708563472ECD}" type="slidenum">
              <a:rPr lang="en-US"/>
              <a:pPr/>
              <a:t>‹#›</a:t>
            </a:fld>
            <a:endParaRPr lang="en-US"/>
          </a:p>
        </p:txBody>
      </p:sp>
      <p:sp>
        <p:nvSpPr>
          <p:cNvPr id="9"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dirty="0" smtClean="0"/>
              <a:t>September 2011</a:t>
            </a:r>
            <a:endParaRPr lang="en-US" dirty="0"/>
          </a:p>
        </p:txBody>
      </p:sp>
      <p:sp>
        <p:nvSpPr>
          <p:cNvPr id="10"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dirty="0" smtClean="0"/>
              <a:t>Sourav Dey, David Howard, Ted Myers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a:t>Slide </a:t>
            </a:r>
            <a:fld id="{933C7CFE-5DA7-4DC6-B050-39FA0F42039F}" type="slidenum">
              <a:rPr lang="en-US"/>
              <a:pPr/>
              <a:t>‹#›</a:t>
            </a:fld>
            <a:endParaRPr lang="en-US"/>
          </a:p>
        </p:txBody>
      </p:sp>
      <p:sp>
        <p:nvSpPr>
          <p:cNvPr id="6" name="Footer Placeholder 3"/>
          <p:cNvSpPr>
            <a:spLocks noGrp="1"/>
          </p:cNvSpPr>
          <p:nvPr>
            <p:ph type="ftr" sz="quarter" idx="11"/>
          </p:nvPr>
        </p:nvSpPr>
        <p:spPr>
          <a:xfrm>
            <a:off x="5486400" y="6475413"/>
            <a:ext cx="3124200" cy="184666"/>
          </a:xfrm>
        </p:spPr>
        <p:txBody>
          <a:bodyPr/>
          <a:lstStyle>
            <a:lvl1pPr>
              <a:defRPr/>
            </a:lvl1pPr>
          </a:lstStyle>
          <a:p>
            <a:r>
              <a:rPr lang="en-US" dirty="0" smtClean="0"/>
              <a:t>David A. Howard, Sourav Dey, </a:t>
            </a:r>
            <a:r>
              <a:rPr lang="en-US" dirty="0" smtClean="0"/>
              <a:t>Ted Myers</a:t>
            </a:r>
            <a:endParaRPr lang="en-US"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dirty="0" smtClean="0"/>
              <a:t>September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7948245-DA3F-44BE-ABB2-75100513895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Sourav Dey, David Howard, Ted Myers</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84FDFA3-FC6C-49B9-9015-1B18734D994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62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dirty="0" smtClean="0"/>
              <a:t>September 2011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dirty="0" smtClean="0"/>
              <a:t>David A. Howard, Sourav Dey, </a:t>
            </a:r>
            <a:r>
              <a:rPr lang="en-US" dirty="0" smtClean="0"/>
              <a:t>Ted Myers</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r>
              <a:rPr lang="en-US" dirty="0" smtClean="0"/>
              <a:t>Slide </a:t>
            </a:r>
            <a:fld id="{318CD5EA-9AE2-4B72-AADA-2F625AF2A8D2}" type="slidenum">
              <a:rPr lang="en-US" smtClean="0"/>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0" lvl="4" algn="r"/>
            <a:r>
              <a:rPr lang="en-US" sz="1400" b="1" dirty="0">
                <a:latin typeface="Calibri" pitchFamily="34" charset="0"/>
                <a:cs typeface="Calibri" pitchFamily="34" charset="0"/>
              </a:rPr>
              <a:t>doc.: IEEE </a:t>
            </a:r>
            <a:r>
              <a:rPr lang="en-US" sz="1400" b="1" dirty="0" smtClean="0">
                <a:latin typeface="Calibri" pitchFamily="34" charset="0"/>
                <a:cs typeface="Calibri" pitchFamily="34" charset="0"/>
              </a:rPr>
              <a:t>802.</a:t>
            </a:r>
            <a:r>
              <a:rPr lang="en-US" sz="1400" b="1" i="0" kern="1200" dirty="0" smtClean="0">
                <a:solidFill>
                  <a:schemeClr val="tx1"/>
                </a:solidFill>
                <a:latin typeface="Calibri" pitchFamily="34" charset="0"/>
                <a:ea typeface="+mn-ea"/>
                <a:cs typeface="Calibri" pitchFamily="34" charset="0"/>
              </a:rPr>
              <a:t>15-11-0630-00-004k</a:t>
            </a:r>
            <a:endParaRPr lang="en-US" sz="1400" b="1" dirty="0">
              <a:latin typeface="Calibri" pitchFamily="34" charset="0"/>
              <a:cs typeface="Calibri"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4666"/>
          </a:xfrm>
          <a:prstGeom prst="rect">
            <a:avLst/>
          </a:prstGeom>
          <a:noFill/>
          <a:ln w="9525">
            <a:noFill/>
            <a:miter lim="800000"/>
            <a:headEnd/>
            <a:tailEnd/>
          </a:ln>
          <a:effectLst/>
        </p:spPr>
        <p:txBody>
          <a:bodyPr lIns="0" tIns="0" rIns="0" bIns="0">
            <a:spAutoFit/>
          </a:bodyPr>
          <a:lstStyle/>
          <a:p>
            <a:r>
              <a:rPr lang="en-US" dirty="0">
                <a:latin typeface="Calibri" pitchFamily="34" charset="0"/>
                <a:cs typeface="Calibri"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b="1">
          <a:solidFill>
            <a:schemeClr val="accent2"/>
          </a:solidFill>
          <a:latin typeface="Calibri" pitchFamily="34" charset="0"/>
          <a:ea typeface="+mj-ea"/>
          <a:cs typeface="Calibri" pitchFamily="34" charset="0"/>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vid.a.howard@ieee.org" TargetMode="External"/><Relationship Id="rId2" Type="http://schemas.openxmlformats.org/officeDocument/2006/relationships/hyperlink" Target="mailto:sourav.dey@onrampwireless.com" TargetMode="External"/><Relationship Id="rId1" Type="http://schemas.openxmlformats.org/officeDocument/2006/relationships/slideLayout" Target="../slideLayouts/slideLayout7.xml"/><Relationship Id="rId4" Type="http://schemas.openxmlformats.org/officeDocument/2006/relationships/hyperlink" Target="mailto:ted.myers@onrampwireless.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September 2011</a:t>
            </a:r>
            <a:endParaRPr lang="en-US" dirty="0"/>
          </a:p>
        </p:txBody>
      </p:sp>
      <p:sp>
        <p:nvSpPr>
          <p:cNvPr id="5" name="Footer Placeholder 2"/>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3"/>
          <p:cNvSpPr>
            <a:spLocks noGrp="1"/>
          </p:cNvSpPr>
          <p:nvPr>
            <p:ph type="sldNum" sz="quarter" idx="12"/>
          </p:nvPr>
        </p:nvSpPr>
        <p:spPr/>
        <p:txBody>
          <a:bodyPr/>
          <a:lstStyle/>
          <a:p>
            <a:r>
              <a:rPr lang="en-US" dirty="0"/>
              <a:t>Slide </a:t>
            </a:r>
            <a:fld id="{12CAE2B3-81D7-46BF-8429-96BB7906F712}" type="slidenum">
              <a:rPr lang="en-US"/>
              <a:pPr/>
              <a:t>1</a:t>
            </a:fld>
            <a:endParaRPr lang="en-US" dirty="0"/>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800" b="1" u="sng" dirty="0">
                <a:solidFill>
                  <a:schemeClr val="tx2"/>
                </a:solidFill>
                <a:effectLst>
                  <a:outerShdw blurRad="38100" dist="38100" dir="2700000" algn="tl">
                    <a:srgbClr val="C0C0C0"/>
                  </a:outerShdw>
                </a:effectLst>
                <a:latin typeface="Calibri" pitchFamily="34" charset="0"/>
                <a:cs typeface="Calibri" pitchFamily="34" charset="0"/>
              </a:rPr>
              <a:t>Project: IEEE P802.15 Working Group for Wireless Personal Area Networks (WPANs)</a:t>
            </a:r>
            <a:endParaRPr lang="en-US" sz="1600" b="1" dirty="0">
              <a:solidFill>
                <a:schemeClr val="tx2"/>
              </a:solidFill>
              <a:latin typeface="Calibri" pitchFamily="34" charset="0"/>
              <a:cs typeface="Calibri" pitchFamily="34" charset="0"/>
            </a:endParaRPr>
          </a:p>
          <a:p>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Submission Title: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A Reed-Solomon Erasure Correction Based Hybrid ARQ Scheme</a:t>
            </a:r>
            <a:r>
              <a:rPr lang="en-US" sz="1600" dirty="0">
                <a:solidFill>
                  <a:schemeClr val="tx2"/>
                </a:solidFill>
                <a:latin typeface="Calibri" pitchFamily="34" charset="0"/>
                <a:cs typeface="Calibri" pitchFamily="34" charset="0"/>
              </a:rPr>
              <a:t>	</a:t>
            </a:r>
          </a:p>
          <a:p>
            <a:r>
              <a:rPr lang="en-US" sz="1600" b="1" dirty="0">
                <a:solidFill>
                  <a:schemeClr val="tx2"/>
                </a:solidFill>
                <a:latin typeface="Calibri" pitchFamily="34" charset="0"/>
                <a:cs typeface="Calibri" pitchFamily="34" charset="0"/>
              </a:rPr>
              <a:t>Date Submitted: </a:t>
            </a:r>
            <a:r>
              <a:rPr lang="en-US" sz="1600" dirty="0" smtClean="0">
                <a:solidFill>
                  <a:schemeClr val="tx2"/>
                </a:solidFill>
                <a:latin typeface="Calibri" pitchFamily="34" charset="0"/>
                <a:cs typeface="Calibri" pitchFamily="34" charset="0"/>
              </a:rPr>
              <a:t>September </a:t>
            </a:r>
            <a:r>
              <a:rPr lang="en-US" sz="1600" dirty="0" smtClean="0">
                <a:solidFill>
                  <a:schemeClr val="tx2"/>
                </a:solidFill>
                <a:latin typeface="Calibri" pitchFamily="34" charset="0"/>
                <a:cs typeface="Calibri" pitchFamily="34" charset="0"/>
              </a:rPr>
              <a:t>21</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2011</a:t>
            </a:r>
            <a:r>
              <a:rPr lang="en-US" sz="1600" dirty="0">
                <a:solidFill>
                  <a:schemeClr val="tx2"/>
                </a:solidFill>
                <a:latin typeface="Calibri" pitchFamily="34" charset="0"/>
                <a:cs typeface="Calibri" pitchFamily="34" charset="0"/>
              </a:rPr>
              <a:t>	</a:t>
            </a:r>
          </a:p>
          <a:p>
            <a:r>
              <a:rPr lang="en-US" sz="1600" b="1" dirty="0">
                <a:solidFill>
                  <a:schemeClr val="tx2"/>
                </a:solidFill>
                <a:latin typeface="Calibri" pitchFamily="34" charset="0"/>
                <a:cs typeface="Calibri" pitchFamily="34" charset="0"/>
              </a:rPr>
              <a:t>Source: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[Sourav Dey, David Howard, Ted Myers] </a:t>
            </a:r>
            <a:r>
              <a:rPr lang="en-US" sz="1600" dirty="0">
                <a:solidFill>
                  <a:schemeClr val="tx2"/>
                </a:solidFill>
                <a:latin typeface="Calibri" pitchFamily="34" charset="0"/>
                <a:cs typeface="Calibri" pitchFamily="34" charset="0"/>
              </a:rPr>
              <a:t>Company </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On-Ramp Wireless, </a:t>
            </a:r>
            <a:r>
              <a:rPr lang="en-US" sz="1600" dirty="0" smtClean="0">
                <a:solidFill>
                  <a:schemeClr val="tx2"/>
                </a:solidFill>
                <a:latin typeface="Calibri" pitchFamily="34" charset="0"/>
                <a:cs typeface="Calibri" pitchFamily="34" charset="0"/>
              </a:rPr>
              <a:t>Inc.]</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Address </a:t>
            </a:r>
            <a:r>
              <a:rPr lang="en-US" sz="1600" dirty="0" smtClean="0">
                <a:solidFill>
                  <a:schemeClr val="tx2"/>
                </a:solidFill>
                <a:latin typeface="Calibri" pitchFamily="34" charset="0"/>
                <a:cs typeface="Calibri" pitchFamily="34" charset="0"/>
              </a:rPr>
              <a:t>[</a:t>
            </a:r>
            <a:r>
              <a:rPr lang="it-IT" sz="1600" dirty="0">
                <a:solidFill>
                  <a:schemeClr val="tx2"/>
                </a:solidFill>
                <a:latin typeface="Calibri" pitchFamily="34" charset="0"/>
                <a:cs typeface="Calibri" pitchFamily="34" charset="0"/>
              </a:rPr>
              <a:t>10920 Via Frontera, Suite 200, San Diego, CA 92127, USA</a:t>
            </a:r>
            <a:r>
              <a:rPr lang="en-US" sz="1600" dirty="0" smtClean="0">
                <a:solidFill>
                  <a:schemeClr val="tx2"/>
                </a:solidFill>
                <a:latin typeface="Calibri" pitchFamily="34" charset="0"/>
                <a:cs typeface="Calibri" pitchFamily="34" charset="0"/>
              </a:rPr>
              <a:t>]</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Voice</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+1(858)592-6008</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FAX: </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+1(858)592-6009</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E-Mail</a:t>
            </a:r>
            <a:r>
              <a:rPr lang="en-US" sz="1600" dirty="0" smtClean="0">
                <a:solidFill>
                  <a:schemeClr val="tx2"/>
                </a:solidFill>
                <a:latin typeface="Calibri" pitchFamily="34" charset="0"/>
                <a:cs typeface="Calibri" pitchFamily="34" charset="0"/>
              </a:rPr>
              <a:t>:[</a:t>
            </a:r>
            <a:r>
              <a:rPr lang="en-US" sz="1600" dirty="0" smtClean="0">
                <a:solidFill>
                  <a:schemeClr val="tx2"/>
                </a:solidFill>
                <a:latin typeface="Calibri" pitchFamily="34" charset="0"/>
                <a:cs typeface="Calibri" pitchFamily="34" charset="0"/>
                <a:hlinkClick r:id="rId2"/>
              </a:rPr>
              <a:t>sourav.dey@onrampwireless.com</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3"/>
              </a:rPr>
              <a:t>david.a.howard@ieee.org</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4"/>
              </a:rPr>
              <a:t>ted.myers@onrampwireless.com</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	</a:t>
            </a:r>
          </a:p>
          <a:p>
            <a:pPr>
              <a:spcBef>
                <a:spcPts val="600"/>
              </a:spcBef>
              <a:spcAft>
                <a:spcPts val="600"/>
              </a:spcAft>
            </a:pPr>
            <a:r>
              <a:rPr lang="en-US" sz="1600" b="1" dirty="0">
                <a:solidFill>
                  <a:schemeClr val="tx2"/>
                </a:solidFill>
                <a:latin typeface="Calibri" pitchFamily="34" charset="0"/>
                <a:cs typeface="Calibri" pitchFamily="34" charset="0"/>
              </a:rPr>
              <a:t>Re: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[LECIM </a:t>
            </a:r>
            <a:r>
              <a:rPr lang="en-US" sz="1600" dirty="0">
                <a:solidFill>
                  <a:schemeClr val="tx2"/>
                </a:solidFill>
                <a:latin typeface="Calibri" pitchFamily="34" charset="0"/>
                <a:cs typeface="Calibri" pitchFamily="34" charset="0"/>
              </a:rPr>
              <a:t>Call For Proposals, DCN: </a:t>
            </a:r>
            <a:r>
              <a:rPr lang="en-US" sz="1600" dirty="0" smtClean="0">
                <a:solidFill>
                  <a:schemeClr val="tx2"/>
                </a:solidFill>
                <a:latin typeface="Calibri" pitchFamily="34" charset="0"/>
                <a:cs typeface="Calibri" pitchFamily="34" charset="0"/>
              </a:rPr>
              <a:t>0147-02]</a:t>
            </a:r>
            <a:endParaRPr lang="en-US"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Abstract:</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[Response to LECIM Call For Proposals, DCN: 0147-02]</a:t>
            </a:r>
            <a:endParaRPr lang="en-US" sz="1600"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Purpose: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Present a potentially more efficient ARQ scheme for the LECIM fragmentation layer based on the erasure correction capabilities of Reed-Solomon Codes.</a:t>
            </a:r>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Notice:</a:t>
            </a:r>
            <a:r>
              <a:rPr lang="en-US" sz="1600" dirty="0">
                <a:solidFill>
                  <a:schemeClr val="tx2"/>
                </a:solidFill>
                <a:latin typeface="Calibri" pitchFamily="34" charset="0"/>
                <a:cs typeface="Calibri"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latin typeface="Calibri" pitchFamily="34" charset="0"/>
                <a:cs typeface="Calibri" pitchFamily="34" charset="0"/>
              </a:rPr>
              <a:t>Release:</a:t>
            </a:r>
            <a:r>
              <a:rPr lang="en-US" sz="1600" dirty="0">
                <a:solidFill>
                  <a:schemeClr val="tx2"/>
                </a:solidFill>
                <a:latin typeface="Calibri" pitchFamily="34" charset="0"/>
                <a:cs typeface="Calibri" pitchFamily="34"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xmlns="" val="1187077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Bit-Mapped ACK Call Flow</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10</a:t>
            </a:fld>
            <a:endParaRPr lang="en-US" dirty="0"/>
          </a:p>
        </p:txBody>
      </p:sp>
      <p:pic>
        <p:nvPicPr>
          <p:cNvPr id="3080" name="Picture 8"/>
          <p:cNvPicPr>
            <a:picLocks noGrp="1" noChangeAspect="1" noChangeArrowheads="1"/>
          </p:cNvPicPr>
          <p:nvPr>
            <p:ph idx="1"/>
          </p:nvPr>
        </p:nvPicPr>
        <p:blipFill>
          <a:blip r:embed="rId3" cstate="print"/>
          <a:srcRect/>
          <a:stretch>
            <a:fillRect/>
          </a:stretch>
        </p:blipFill>
        <p:spPr bwMode="auto">
          <a:xfrm>
            <a:off x="685800" y="1905317"/>
            <a:ext cx="7772400" cy="380936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Reed-Solomon Hybrid ARQ</a:t>
            </a:r>
            <a:endParaRPr lang="en-US" dirty="0"/>
          </a:p>
        </p:txBody>
      </p:sp>
      <p:sp>
        <p:nvSpPr>
          <p:cNvPr id="3" name="Content Placeholder 2"/>
          <p:cNvSpPr>
            <a:spLocks noGrp="1"/>
          </p:cNvSpPr>
          <p:nvPr>
            <p:ph idx="1"/>
          </p:nvPr>
        </p:nvSpPr>
        <p:spPr/>
        <p:txBody>
          <a:bodyPr/>
          <a:lstStyle/>
          <a:p>
            <a:r>
              <a:rPr lang="en-US" sz="1800" dirty="0" smtClean="0"/>
              <a:t>(n</a:t>
            </a:r>
            <a:r>
              <a:rPr lang="en-US" sz="1800" dirty="0" smtClean="0"/>
              <a:t>=255</a:t>
            </a:r>
            <a:r>
              <a:rPr lang="en-US" sz="1800" dirty="0" smtClean="0"/>
              <a:t>, </a:t>
            </a:r>
            <a:r>
              <a:rPr lang="en-US" sz="1800" dirty="0" smtClean="0"/>
              <a:t>k</a:t>
            </a:r>
            <a:r>
              <a:rPr lang="en-US" sz="1800" dirty="0" smtClean="0"/>
              <a:t>=80, </a:t>
            </a:r>
            <a:r>
              <a:rPr lang="en-US" sz="1800" dirty="0" smtClean="0"/>
              <a:t>p</a:t>
            </a:r>
            <a:r>
              <a:rPr lang="en-US" sz="1800" dirty="0" smtClean="0"/>
              <a:t>=175) </a:t>
            </a:r>
            <a:r>
              <a:rPr lang="en-US" sz="1800" dirty="0" smtClean="0"/>
              <a:t>Reed Solomon Code</a:t>
            </a:r>
          </a:p>
          <a:p>
            <a:pPr lvl="1"/>
            <a:r>
              <a:rPr lang="en-US" sz="1600" dirty="0" smtClean="0"/>
              <a:t>Each byte is a symbol of the code</a:t>
            </a:r>
          </a:p>
          <a:p>
            <a:pPr lvl="1"/>
            <a:r>
              <a:rPr lang="en-US" sz="1600" dirty="0" smtClean="0"/>
              <a:t>Fragment </a:t>
            </a:r>
            <a:r>
              <a:rPr lang="en-US" sz="1600" dirty="0" smtClean="0"/>
              <a:t>this into 16 byte </a:t>
            </a:r>
            <a:r>
              <a:rPr lang="en-US" sz="1600" dirty="0" smtClean="0"/>
              <a:t>packets </a:t>
            </a:r>
          </a:p>
          <a:p>
            <a:pPr lvl="1"/>
            <a:r>
              <a:rPr lang="en-US" sz="1600" dirty="0" smtClean="0"/>
              <a:t>S</a:t>
            </a:r>
            <a:r>
              <a:rPr lang="en-US" sz="1600" dirty="0" smtClean="0"/>
              <a:t>imple scheme for example, more elaborate fragmentation coming soon….</a:t>
            </a:r>
            <a:endParaRPr lang="en-US" sz="1600" dirty="0" smtClean="0"/>
          </a:p>
          <a:p>
            <a:r>
              <a:rPr lang="en-US" sz="1800" dirty="0" smtClean="0"/>
              <a:t>Reed Solomon Erasure Correction</a:t>
            </a:r>
          </a:p>
          <a:p>
            <a:pPr lvl="1"/>
            <a:r>
              <a:rPr lang="en-US" sz="1600" dirty="0" smtClean="0"/>
              <a:t>Receiving any </a:t>
            </a:r>
            <a:r>
              <a:rPr lang="en-US" sz="1600" dirty="0" smtClean="0"/>
              <a:t>k=80</a:t>
            </a:r>
            <a:r>
              <a:rPr lang="en-US" sz="1600" dirty="0" smtClean="0"/>
              <a:t> </a:t>
            </a:r>
            <a:r>
              <a:rPr lang="en-US" sz="1600" dirty="0" smtClean="0"/>
              <a:t>symbols out of the </a:t>
            </a:r>
            <a:r>
              <a:rPr lang="en-US" sz="1600" dirty="0" smtClean="0"/>
              <a:t>n=255 leads to successful decoding</a:t>
            </a:r>
            <a:endParaRPr lang="en-US" sz="1600"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11</a:t>
            </a:fld>
            <a:endParaRPr lang="en-US" dirty="0"/>
          </a:p>
        </p:txBody>
      </p:sp>
      <p:pic>
        <p:nvPicPr>
          <p:cNvPr id="5122" name="Picture 2"/>
          <p:cNvPicPr>
            <a:picLocks noChangeAspect="1" noChangeArrowheads="1"/>
          </p:cNvPicPr>
          <p:nvPr/>
        </p:nvPicPr>
        <p:blipFill>
          <a:blip r:embed="rId3" cstate="print"/>
          <a:srcRect/>
          <a:stretch>
            <a:fillRect/>
          </a:stretch>
        </p:blipFill>
        <p:spPr bwMode="auto">
          <a:xfrm>
            <a:off x="688408" y="3429000"/>
            <a:ext cx="8074592" cy="33528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Reed-Solomon </a:t>
            </a:r>
            <a:r>
              <a:rPr lang="en-US" dirty="0" smtClean="0"/>
              <a:t>Hybrid ARQ</a:t>
            </a:r>
            <a:endParaRPr lang="en-US" dirty="0"/>
          </a:p>
        </p:txBody>
      </p:sp>
      <p:sp>
        <p:nvSpPr>
          <p:cNvPr id="3" name="Content Placeholder 2"/>
          <p:cNvSpPr>
            <a:spLocks noGrp="1"/>
          </p:cNvSpPr>
          <p:nvPr>
            <p:ph idx="1"/>
          </p:nvPr>
        </p:nvSpPr>
        <p:spPr/>
        <p:txBody>
          <a:bodyPr/>
          <a:lstStyle/>
          <a:p>
            <a:r>
              <a:rPr lang="en-US" sz="2400" dirty="0" smtClean="0"/>
              <a:t>Inspired by Type II Hybrid ARQ used in WCDMA, etc. </a:t>
            </a:r>
          </a:p>
          <a:p>
            <a:r>
              <a:rPr lang="en-US" sz="2400" dirty="0" smtClean="0"/>
              <a:t>TX</a:t>
            </a:r>
            <a:r>
              <a:rPr lang="en-US" sz="2400" dirty="0" smtClean="0"/>
              <a:t> </a:t>
            </a:r>
            <a:r>
              <a:rPr lang="en-US" sz="2400" dirty="0" smtClean="0"/>
              <a:t>transmits fragments </a:t>
            </a:r>
            <a:r>
              <a:rPr lang="en-US" sz="2400" dirty="0" smtClean="0"/>
              <a:t>open-loop until ACK</a:t>
            </a:r>
          </a:p>
          <a:p>
            <a:pPr lvl="1"/>
            <a:r>
              <a:rPr lang="en-US" sz="2000" dirty="0" smtClean="0"/>
              <a:t>L</a:t>
            </a:r>
            <a:r>
              <a:rPr lang="en-US" sz="2000" dirty="0" smtClean="0"/>
              <a:t>istens </a:t>
            </a:r>
            <a:r>
              <a:rPr lang="en-US" sz="2000" dirty="0" smtClean="0"/>
              <a:t>for an </a:t>
            </a:r>
            <a:r>
              <a:rPr lang="en-US" sz="2000" dirty="0" smtClean="0"/>
              <a:t>ACK after sending systematic symbols</a:t>
            </a:r>
            <a:endParaRPr lang="en-US" sz="2400" dirty="0" smtClean="0"/>
          </a:p>
          <a:p>
            <a:r>
              <a:rPr lang="en-US" sz="2400" dirty="0" smtClean="0"/>
              <a:t>Once RX </a:t>
            </a:r>
            <a:r>
              <a:rPr lang="en-US" sz="2400" dirty="0" smtClean="0"/>
              <a:t>gets any </a:t>
            </a:r>
            <a:r>
              <a:rPr lang="en-US" sz="2400" dirty="0" smtClean="0"/>
              <a:t>k=80 </a:t>
            </a:r>
            <a:r>
              <a:rPr lang="en-US" sz="2400" dirty="0" smtClean="0"/>
              <a:t>symbols </a:t>
            </a:r>
            <a:r>
              <a:rPr lang="en-US" sz="2400" dirty="0" smtClean="0"/>
              <a:t>correctly </a:t>
            </a:r>
            <a:r>
              <a:rPr lang="en-US" sz="2400" dirty="0" smtClean="0"/>
              <a:t>it </a:t>
            </a:r>
            <a:r>
              <a:rPr lang="en-US" sz="2400" dirty="0" smtClean="0"/>
              <a:t>sends </a:t>
            </a:r>
            <a:r>
              <a:rPr lang="en-US" sz="2400" dirty="0" smtClean="0"/>
              <a:t>an ACK</a:t>
            </a:r>
          </a:p>
          <a:p>
            <a:pPr lvl="1"/>
            <a:r>
              <a:rPr lang="en-US" sz="2000" dirty="0" smtClean="0"/>
              <a:t>Treats frame errors as erasures in the RS codeword</a:t>
            </a:r>
          </a:p>
          <a:p>
            <a:r>
              <a:rPr lang="en-US" sz="2400" dirty="0" smtClean="0"/>
              <a:t>Minimum use of downlink channel</a:t>
            </a:r>
          </a:p>
          <a:p>
            <a:pPr lvl="1"/>
            <a:r>
              <a:rPr lang="en-US" sz="2000" dirty="0" smtClean="0"/>
              <a:t>Only one ACK per MSDU no matter what FER!</a:t>
            </a:r>
            <a:endParaRPr lang="en-US" sz="2400" dirty="0" smtClean="0"/>
          </a:p>
          <a:p>
            <a:r>
              <a:rPr lang="en-US" sz="2400" dirty="0" smtClean="0"/>
              <a:t>Can be made more efficient with enhancements!</a:t>
            </a:r>
            <a:endParaRPr lang="en-US" sz="2400" dirty="0" smtClean="0"/>
          </a:p>
          <a:p>
            <a:pPr lvl="1"/>
            <a:endParaRPr lang="en-US" sz="2000" dirty="0" smtClean="0"/>
          </a:p>
          <a:p>
            <a:endParaRPr lang="en-US"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Reed-Solomon </a:t>
            </a:r>
            <a:r>
              <a:rPr lang="en-US" dirty="0" smtClean="0"/>
              <a:t>Hybrid ARQ Call Flow</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13</a:t>
            </a:fld>
            <a:endParaRPr lang="en-US" dirty="0"/>
          </a:p>
        </p:txBody>
      </p:sp>
      <p:pic>
        <p:nvPicPr>
          <p:cNvPr id="4098" name="Picture 2"/>
          <p:cNvPicPr>
            <a:picLocks noGrp="1" noChangeAspect="1" noChangeArrowheads="1"/>
          </p:cNvPicPr>
          <p:nvPr>
            <p:ph idx="1"/>
          </p:nvPr>
        </p:nvPicPr>
        <p:blipFill>
          <a:blip r:embed="rId3" cstate="print"/>
          <a:srcRect/>
          <a:stretch>
            <a:fillRect/>
          </a:stretch>
        </p:blipFill>
        <p:spPr bwMode="auto">
          <a:xfrm>
            <a:off x="685800" y="2099425"/>
            <a:ext cx="7772400" cy="342115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Work: Packet Size</a:t>
            </a:r>
            <a:endParaRPr lang="en-US" dirty="0"/>
          </a:p>
        </p:txBody>
      </p:sp>
      <p:sp>
        <p:nvSpPr>
          <p:cNvPr id="3" name="Content Placeholder 2"/>
          <p:cNvSpPr>
            <a:spLocks noGrp="1"/>
          </p:cNvSpPr>
          <p:nvPr>
            <p:ph idx="1"/>
          </p:nvPr>
        </p:nvSpPr>
        <p:spPr/>
        <p:txBody>
          <a:bodyPr/>
          <a:lstStyle/>
          <a:p>
            <a:r>
              <a:rPr lang="en-US" sz="2400" dirty="0" smtClean="0"/>
              <a:t>How do you adapt this code to different packets sizes?</a:t>
            </a:r>
          </a:p>
          <a:p>
            <a:endParaRPr lang="en-US" sz="2400" dirty="0" smtClean="0"/>
          </a:p>
          <a:p>
            <a:r>
              <a:rPr lang="en-US" sz="2400" dirty="0" smtClean="0"/>
              <a:t>For </a:t>
            </a:r>
            <a:r>
              <a:rPr lang="en-US" sz="2400" dirty="0" smtClean="0"/>
              <a:t>packet sizes shorter than K, we can puncture the code.</a:t>
            </a:r>
          </a:p>
          <a:p>
            <a:pPr lvl="1"/>
            <a:r>
              <a:rPr lang="en-US" sz="1800" dirty="0" smtClean="0"/>
              <a:t>Do you use the same mother for all packet sizes and puncture the code? </a:t>
            </a:r>
          </a:p>
          <a:p>
            <a:pPr lvl="1"/>
            <a:r>
              <a:rPr lang="en-US" sz="1800" dirty="0" smtClean="0"/>
              <a:t>Do we adapt the mother code depending on size of packet?</a:t>
            </a:r>
          </a:p>
          <a:p>
            <a:endParaRPr lang="en-US" sz="2400" dirty="0" smtClean="0"/>
          </a:p>
          <a:p>
            <a:r>
              <a:rPr lang="en-US" sz="2400" dirty="0" smtClean="0"/>
              <a:t>How </a:t>
            </a:r>
            <a:r>
              <a:rPr lang="en-US" sz="2400" dirty="0" smtClean="0"/>
              <a:t>about for packet sizes larger than K? </a:t>
            </a:r>
          </a:p>
          <a:p>
            <a:pPr lvl="1"/>
            <a:r>
              <a:rPr lang="en-US" sz="1800" dirty="0" smtClean="0"/>
              <a:t>Can setup </a:t>
            </a:r>
            <a:r>
              <a:rPr lang="en-US" sz="1800" dirty="0" smtClean="0"/>
              <a:t>multiple simultaneous codeword </a:t>
            </a:r>
            <a:r>
              <a:rPr lang="en-US" sz="1800" dirty="0" smtClean="0"/>
              <a:t>streams using row/column fragmentation.</a:t>
            </a:r>
            <a:endParaRPr lang="en-US" sz="1800" dirty="0" smtClean="0"/>
          </a:p>
          <a:p>
            <a:pPr lvl="1"/>
            <a:r>
              <a:rPr lang="en-US" sz="1800" dirty="0" smtClean="0"/>
              <a:t>Split the </a:t>
            </a:r>
            <a:r>
              <a:rPr lang="en-US" sz="1800" dirty="0" smtClean="0"/>
              <a:t>packet into enough </a:t>
            </a:r>
            <a:r>
              <a:rPr lang="en-US" sz="1800" dirty="0" err="1" smtClean="0"/>
              <a:t>codewords</a:t>
            </a:r>
            <a:r>
              <a:rPr lang="en-US" sz="1800" dirty="0" smtClean="0"/>
              <a:t> so that the payload down the column fits into a single fragment</a:t>
            </a:r>
            <a:r>
              <a:rPr lang="en-US" sz="1800" dirty="0" smtClean="0"/>
              <a:t>.</a:t>
            </a:r>
            <a:endParaRPr lang="en-US" sz="1800"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Row/Column Fragmentation</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15</a:t>
            </a:fld>
            <a:endParaRPr lang="en-US" dirty="0"/>
          </a:p>
        </p:txBody>
      </p:sp>
      <p:pic>
        <p:nvPicPr>
          <p:cNvPr id="8" name="Picture 2"/>
          <p:cNvPicPr>
            <a:picLocks noGrp="1" noChangeAspect="1" noChangeArrowheads="1"/>
          </p:cNvPicPr>
          <p:nvPr>
            <p:ph idx="1"/>
          </p:nvPr>
        </p:nvPicPr>
        <p:blipFill>
          <a:blip r:embed="rId2" cstate="print"/>
          <a:srcRect/>
          <a:stretch>
            <a:fillRect/>
          </a:stretch>
        </p:blipFill>
        <p:spPr bwMode="auto">
          <a:xfrm>
            <a:off x="1155290" y="1524000"/>
            <a:ext cx="6833419" cy="4572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Work: </a:t>
            </a:r>
            <a:r>
              <a:rPr lang="en-US" dirty="0" smtClean="0"/>
              <a:t>ACK</a:t>
            </a:r>
            <a:r>
              <a:rPr lang="en-US" dirty="0" smtClean="0"/>
              <a:t> </a:t>
            </a:r>
            <a:r>
              <a:rPr lang="en-US" dirty="0" smtClean="0"/>
              <a:t>Packing</a:t>
            </a:r>
            <a:endParaRPr lang="en-US" dirty="0"/>
          </a:p>
        </p:txBody>
      </p:sp>
      <p:sp>
        <p:nvSpPr>
          <p:cNvPr id="3" name="Content Placeholder 2"/>
          <p:cNvSpPr>
            <a:spLocks noGrp="1"/>
          </p:cNvSpPr>
          <p:nvPr>
            <p:ph idx="1"/>
          </p:nvPr>
        </p:nvSpPr>
        <p:spPr/>
        <p:txBody>
          <a:bodyPr/>
          <a:lstStyle/>
          <a:p>
            <a:r>
              <a:rPr lang="en-US" sz="2800" dirty="0" smtClean="0"/>
              <a:t>The </a:t>
            </a:r>
            <a:r>
              <a:rPr lang="en-US" sz="2800" dirty="0" smtClean="0"/>
              <a:t>ACK is a single bit, do </a:t>
            </a:r>
            <a:r>
              <a:rPr lang="en-US" sz="2800" dirty="0" smtClean="0"/>
              <a:t>we need to waste a whole </a:t>
            </a:r>
            <a:r>
              <a:rPr lang="en-US" sz="2800" dirty="0" smtClean="0"/>
              <a:t>fragment</a:t>
            </a:r>
            <a:r>
              <a:rPr lang="en-US" sz="2800" dirty="0" smtClean="0"/>
              <a:t> </a:t>
            </a:r>
            <a:r>
              <a:rPr lang="en-US" sz="2800" dirty="0" smtClean="0"/>
              <a:t>on it? </a:t>
            </a:r>
            <a:endParaRPr lang="en-US" sz="2800" dirty="0" smtClean="0"/>
          </a:p>
          <a:p>
            <a:endParaRPr lang="en-US" sz="2800" dirty="0" smtClean="0"/>
          </a:p>
          <a:p>
            <a:r>
              <a:rPr lang="en-US" sz="2800" dirty="0" smtClean="0"/>
              <a:t>Could put </a:t>
            </a:r>
            <a:r>
              <a:rPr lang="en-US" sz="2800" dirty="0" smtClean="0"/>
              <a:t>the </a:t>
            </a:r>
            <a:r>
              <a:rPr lang="en-US" sz="2800" dirty="0" smtClean="0"/>
              <a:t>ACK</a:t>
            </a:r>
            <a:r>
              <a:rPr lang="en-US" sz="2800" dirty="0" smtClean="0"/>
              <a:t> </a:t>
            </a:r>
            <a:r>
              <a:rPr lang="en-US" sz="2800" dirty="0" smtClean="0"/>
              <a:t>in a “multicast” fragment </a:t>
            </a:r>
          </a:p>
          <a:p>
            <a:pPr lvl="1"/>
            <a:r>
              <a:rPr lang="en-US" sz="2400" dirty="0" smtClean="0"/>
              <a:t>ACK is a list </a:t>
            </a:r>
            <a:r>
              <a:rPr lang="en-US" sz="2400" dirty="0" smtClean="0"/>
              <a:t>of CIDs that it is </a:t>
            </a:r>
            <a:r>
              <a:rPr lang="en-US" sz="2400" dirty="0" smtClean="0"/>
              <a:t>stopping TX for</a:t>
            </a:r>
            <a:endParaRPr lang="en-US" sz="2400" dirty="0" smtClean="0"/>
          </a:p>
          <a:p>
            <a:endParaRPr lang="en-US" sz="2800" dirty="0" smtClean="0"/>
          </a:p>
          <a:p>
            <a:r>
              <a:rPr lang="en-US" sz="2800" dirty="0" smtClean="0"/>
              <a:t>Get </a:t>
            </a:r>
            <a:r>
              <a:rPr lang="en-US" sz="2800" dirty="0" smtClean="0"/>
              <a:t>even more efficiency! </a:t>
            </a:r>
            <a:endParaRPr lang="en-US" sz="2800" dirty="0" smtClean="0"/>
          </a:p>
          <a:p>
            <a:pPr lvl="1"/>
            <a:r>
              <a:rPr lang="en-US" sz="2400" dirty="0" smtClean="0"/>
              <a:t>C</a:t>
            </a:r>
            <a:r>
              <a:rPr lang="en-US" sz="2400" dirty="0" smtClean="0"/>
              <a:t>an </a:t>
            </a:r>
            <a:r>
              <a:rPr lang="en-US" sz="2400" dirty="0" smtClean="0"/>
              <a:t>pack </a:t>
            </a:r>
            <a:r>
              <a:rPr lang="en-US" sz="2400" dirty="0" smtClean="0"/>
              <a:t>8</a:t>
            </a:r>
            <a:r>
              <a:rPr lang="en-US" sz="2400" dirty="0" smtClean="0"/>
              <a:t> </a:t>
            </a:r>
            <a:r>
              <a:rPr lang="en-US" sz="2400" dirty="0" smtClean="0"/>
              <a:t>stops in one </a:t>
            </a:r>
            <a:r>
              <a:rPr lang="en-US" sz="2400" dirty="0" smtClean="0"/>
              <a:t>16 byte fragment and get 8x more capacity on downlink</a:t>
            </a:r>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Work: More Questions</a:t>
            </a:r>
            <a:endParaRPr lang="en-US" dirty="0"/>
          </a:p>
        </p:txBody>
      </p:sp>
      <p:sp>
        <p:nvSpPr>
          <p:cNvPr id="3" name="Content Placeholder 2"/>
          <p:cNvSpPr>
            <a:spLocks noGrp="1"/>
          </p:cNvSpPr>
          <p:nvPr>
            <p:ph idx="1"/>
          </p:nvPr>
        </p:nvSpPr>
        <p:spPr/>
        <p:txBody>
          <a:bodyPr/>
          <a:lstStyle/>
          <a:p>
            <a:r>
              <a:rPr lang="en-US" sz="2400" dirty="0" smtClean="0"/>
              <a:t>Which RS Codes would be the best to use for this scheme?</a:t>
            </a:r>
          </a:p>
          <a:p>
            <a:pPr lvl="1"/>
            <a:r>
              <a:rPr lang="en-US" sz="2000" dirty="0" smtClean="0"/>
              <a:t>Is there a tradeoff – more parity is better? </a:t>
            </a:r>
          </a:p>
          <a:p>
            <a:pPr lvl="1"/>
            <a:r>
              <a:rPr lang="en-US" sz="2000" dirty="0" smtClean="0"/>
              <a:t>Use less parity and repeat the codeword if necessary? </a:t>
            </a:r>
          </a:p>
          <a:p>
            <a:endParaRPr lang="en-US" sz="2400" dirty="0" smtClean="0"/>
          </a:p>
          <a:p>
            <a:r>
              <a:rPr lang="en-US" sz="2400" dirty="0" smtClean="0"/>
              <a:t>How </a:t>
            </a:r>
            <a:r>
              <a:rPr lang="en-US" sz="2400" dirty="0" smtClean="0"/>
              <a:t>much overhead does this scheme add? </a:t>
            </a:r>
          </a:p>
          <a:p>
            <a:pPr lvl="1"/>
            <a:r>
              <a:rPr lang="en-US" sz="2000" dirty="0" smtClean="0"/>
              <a:t>Any more header necessary? </a:t>
            </a:r>
          </a:p>
          <a:p>
            <a:pPr lvl="1"/>
            <a:r>
              <a:rPr lang="en-US" sz="2000" dirty="0" smtClean="0"/>
              <a:t>Need to signal </a:t>
            </a:r>
            <a:r>
              <a:rPr lang="en-US" sz="2000" dirty="0" smtClean="0"/>
              <a:t>k </a:t>
            </a:r>
            <a:r>
              <a:rPr lang="en-US" sz="2000" dirty="0" smtClean="0"/>
              <a:t>and which fragment </a:t>
            </a:r>
            <a:r>
              <a:rPr lang="en-US" sz="2000" dirty="0" smtClean="0"/>
              <a:t>number</a:t>
            </a:r>
            <a:r>
              <a:rPr lang="en-US" sz="2000" dirty="0" smtClean="0"/>
              <a:t> </a:t>
            </a:r>
            <a:r>
              <a:rPr lang="en-US" sz="2000" dirty="0" smtClean="0"/>
              <a:t>(so you know where to put in the decoder</a:t>
            </a:r>
            <a:r>
              <a:rPr lang="en-US" sz="2000" dirty="0" smtClean="0"/>
              <a:t>)</a:t>
            </a:r>
          </a:p>
          <a:p>
            <a:pPr lvl="1"/>
            <a:endParaRPr lang="en-US" sz="2000" dirty="0" smtClean="0"/>
          </a:p>
          <a:p>
            <a:r>
              <a:rPr lang="en-US" sz="2400" dirty="0" smtClean="0"/>
              <a:t>More questions?</a:t>
            </a:r>
            <a:endParaRPr lang="en-US" sz="2400" dirty="0" smtClean="0"/>
          </a:p>
          <a:p>
            <a:endParaRPr lang="en-US" sz="2400" dirty="0" smtClean="0"/>
          </a:p>
          <a:p>
            <a:endParaRPr lang="en-US" sz="2400" dirty="0" smtClean="0"/>
          </a:p>
          <a:p>
            <a:endParaRPr lang="en-US" sz="2000"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sz="2800" dirty="0" smtClean="0"/>
              <a:t>Reed-Solomon Hybrid ARQ has much </a:t>
            </a:r>
            <a:r>
              <a:rPr lang="en-US" sz="2800" dirty="0" smtClean="0"/>
              <a:t>better ACK efficiency over </a:t>
            </a:r>
            <a:r>
              <a:rPr lang="en-US" sz="2800" dirty="0" smtClean="0"/>
              <a:t>simpler schemes</a:t>
            </a:r>
            <a:endParaRPr lang="en-US" sz="2800" dirty="0" smtClean="0"/>
          </a:p>
          <a:p>
            <a:r>
              <a:rPr lang="en-US" sz="2800" dirty="0" smtClean="0"/>
              <a:t>Can remove potential </a:t>
            </a:r>
            <a:r>
              <a:rPr lang="en-US" sz="2800" dirty="0" smtClean="0"/>
              <a:t>downlink “bottleneck” </a:t>
            </a:r>
            <a:r>
              <a:rPr lang="en-US" sz="2800" dirty="0" smtClean="0"/>
              <a:t>at </a:t>
            </a:r>
            <a:r>
              <a:rPr lang="en-US" sz="2800" dirty="0" smtClean="0"/>
              <a:t>coordinator</a:t>
            </a:r>
            <a:endParaRPr lang="en-US" sz="2800" dirty="0" smtClean="0"/>
          </a:p>
          <a:p>
            <a:r>
              <a:rPr lang="en-US" sz="2800" dirty="0" smtClean="0"/>
              <a:t>Open questions that need further study</a:t>
            </a:r>
            <a:endParaRPr lang="en-US" sz="2800"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18</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lstStyle/>
          <a:p>
            <a:r>
              <a:rPr lang="en-US" dirty="0" smtClean="0">
                <a:solidFill>
                  <a:schemeClr val="tx2">
                    <a:lumMod val="75000"/>
                  </a:schemeClr>
                </a:solidFill>
                <a:latin typeface="Calibri" pitchFamily="34" charset="0"/>
                <a:cs typeface="Calibri" pitchFamily="34" charset="0"/>
              </a:rPr>
              <a:t>A Reed-Solomon Erasure Correction Based Hybrid ARQ Scheme</a:t>
            </a:r>
            <a:endParaRPr lang="en-US" dirty="0">
              <a:latin typeface="Calibri" pitchFamily="34" charset="0"/>
              <a:cs typeface="Calibri" pitchFamily="34" charset="0"/>
            </a:endParaRPr>
          </a:p>
        </p:txBody>
      </p:sp>
      <p:sp>
        <p:nvSpPr>
          <p:cNvPr id="26627" name="Rectangle 3"/>
          <p:cNvSpPr>
            <a:spLocks noGrp="1" noChangeArrowheads="1"/>
          </p:cNvSpPr>
          <p:nvPr>
            <p:ph type="subTitle" idx="1"/>
          </p:nvPr>
        </p:nvSpPr>
        <p:spPr/>
        <p:txBody>
          <a:bodyPr/>
          <a:lstStyle/>
          <a:p>
            <a:r>
              <a:rPr lang="en-US" dirty="0" smtClean="0">
                <a:solidFill>
                  <a:srgbClr val="3B3D3C"/>
                </a:solidFill>
                <a:latin typeface="Calibri" pitchFamily="34" charset="0"/>
                <a:ea typeface="ＭＳ Ｐゴシック" pitchFamily="34" charset="-128"/>
                <a:cs typeface="Calibri" pitchFamily="34" charset="0"/>
              </a:rPr>
              <a:t>9/22/2011</a:t>
            </a:r>
            <a:endParaRPr lang="en-US" dirty="0">
              <a:latin typeface="Calibri" pitchFamily="34" charset="0"/>
              <a:cs typeface="Calibri" pitchFamily="34" charset="0"/>
            </a:endParaRPr>
          </a:p>
        </p:txBody>
      </p:sp>
      <p:sp>
        <p:nvSpPr>
          <p:cNvPr id="4" name="Date Placeholder 3"/>
          <p:cNvSpPr>
            <a:spLocks noGrp="1"/>
          </p:cNvSpPr>
          <p:nvPr>
            <p:ph type="dt" sz="half" idx="10"/>
          </p:nvPr>
        </p:nvSpPr>
        <p:spPr/>
        <p:txBody>
          <a:bodyPr/>
          <a:lstStyle/>
          <a:p>
            <a:r>
              <a:rPr lang="en-US" dirty="0"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dirty="0"/>
              <a:t>Slide </a:t>
            </a:r>
            <a:fld id="{5D114643-AF34-415F-B548-2D430DEEC3DC}" type="slidenum">
              <a:rPr lang="en-US"/>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z="3200" dirty="0" smtClean="0"/>
              <a:t>ARQ Scheme in the Fragmentation Layer</a:t>
            </a:r>
            <a:endParaRPr lang="en-US" sz="3200" dirty="0"/>
          </a:p>
        </p:txBody>
      </p:sp>
      <p:sp>
        <p:nvSpPr>
          <p:cNvPr id="5" name="Slide Number Placeholder 4"/>
          <p:cNvSpPr>
            <a:spLocks noGrp="1"/>
          </p:cNvSpPr>
          <p:nvPr>
            <p:ph type="sldNum" sz="quarter" idx="12"/>
          </p:nvPr>
        </p:nvSpPr>
        <p:spPr>
          <a:prstGeom prst="rect">
            <a:avLst/>
          </a:prstGeom>
        </p:spPr>
        <p:txBody>
          <a:bodyPr/>
          <a:lstStyle/>
          <a:p>
            <a:r>
              <a:rPr lang="en-US" dirty="0" smtClean="0"/>
              <a:t>Slide </a:t>
            </a:r>
            <a:fld id="{AB6028C2-E14D-5143-BCC4-555080D062CD}" type="slidenum">
              <a:rPr lang="en-US" smtClean="0"/>
              <a:pPr/>
              <a:t>3</a:t>
            </a:fld>
            <a:endParaRPr lang="en-US" dirty="0"/>
          </a:p>
        </p:txBody>
      </p:sp>
      <p:sp>
        <p:nvSpPr>
          <p:cNvPr id="4" name="Footer Placeholder 3"/>
          <p:cNvSpPr>
            <a:spLocks noGrp="1"/>
          </p:cNvSpPr>
          <p:nvPr>
            <p:ph type="ftr" sz="quarter" idx="3"/>
          </p:nvPr>
        </p:nvSpPr>
        <p:spPr>
          <a:prstGeom prst="rect">
            <a:avLst/>
          </a:prstGeom>
        </p:spPr>
        <p:txBody>
          <a:bodyPr/>
          <a:lstStyle/>
          <a:p>
            <a:r>
              <a:rPr lang="en-US" dirty="0" smtClean="0"/>
              <a:t>Sourav Dey, David Howard, Ted Myers</a:t>
            </a:r>
            <a:endParaRPr lang="en-US" dirty="0"/>
          </a:p>
        </p:txBody>
      </p:sp>
      <p:sp>
        <p:nvSpPr>
          <p:cNvPr id="6" name="Rectangle 5"/>
          <p:cNvSpPr/>
          <p:nvPr/>
        </p:nvSpPr>
        <p:spPr>
          <a:xfrm>
            <a:off x="510746" y="4623485"/>
            <a:ext cx="8460072" cy="10432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800" dirty="0" smtClean="0">
                <a:solidFill>
                  <a:schemeClr val="bg1"/>
                </a:solidFill>
                <a:latin typeface="Calibri" pitchFamily="34" charset="0"/>
                <a:cs typeface="Calibri" pitchFamily="34" charset="0"/>
              </a:rPr>
              <a:t>LECIM PHY</a:t>
            </a:r>
          </a:p>
        </p:txBody>
      </p:sp>
      <p:sp>
        <p:nvSpPr>
          <p:cNvPr id="7" name="Rectangle 6"/>
          <p:cNvSpPr/>
          <p:nvPr/>
        </p:nvSpPr>
        <p:spPr>
          <a:xfrm>
            <a:off x="501298" y="3194220"/>
            <a:ext cx="8460072" cy="10432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800" dirty="0" smtClean="0">
                <a:solidFill>
                  <a:schemeClr val="bg1"/>
                </a:solidFill>
                <a:latin typeface="Calibri" pitchFamily="34" charset="0"/>
                <a:cs typeface="Calibri" pitchFamily="34" charset="0"/>
              </a:rPr>
              <a:t>Fragmentation “Lower” MAC</a:t>
            </a:r>
          </a:p>
        </p:txBody>
      </p:sp>
      <p:sp>
        <p:nvSpPr>
          <p:cNvPr id="8" name="Rectangle 7"/>
          <p:cNvSpPr/>
          <p:nvPr/>
        </p:nvSpPr>
        <p:spPr>
          <a:xfrm>
            <a:off x="510746" y="1905000"/>
            <a:ext cx="8460072" cy="10432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bg1"/>
                </a:solidFill>
                <a:latin typeface="Calibri" pitchFamily="34" charset="0"/>
                <a:cs typeface="Calibri" pitchFamily="34" charset="0"/>
              </a:rPr>
              <a:t>802.15.4e “Upper” MAC</a:t>
            </a:r>
          </a:p>
        </p:txBody>
      </p:sp>
      <p:cxnSp>
        <p:nvCxnSpPr>
          <p:cNvPr id="16" name="Straight Arrow Connector 15"/>
          <p:cNvCxnSpPr>
            <a:stCxn id="8" idx="2"/>
            <a:endCxn id="7" idx="0"/>
          </p:cNvCxnSpPr>
          <p:nvPr/>
        </p:nvCxnSpPr>
        <p:spPr>
          <a:xfrm rot="5400000">
            <a:off x="4613053" y="3066491"/>
            <a:ext cx="246010" cy="9448"/>
          </a:xfrm>
          <a:prstGeom prst="straightConnector1">
            <a:avLst/>
          </a:pr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2"/>
            <a:endCxn id="6" idx="0"/>
          </p:cNvCxnSpPr>
          <p:nvPr/>
        </p:nvCxnSpPr>
        <p:spPr>
          <a:xfrm rot="16200000" flipH="1">
            <a:off x="4543031" y="4425733"/>
            <a:ext cx="386055" cy="9448"/>
          </a:xfrm>
          <a:prstGeom prst="straightConnector1">
            <a:avLst/>
          </a:pr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1362" y="4434015"/>
            <a:ext cx="9072638" cy="0"/>
          </a:xfrm>
          <a:prstGeom prst="line">
            <a:avLst/>
          </a:prstGeom>
          <a:ln w="28575"/>
        </p:spPr>
        <p:style>
          <a:lnRef idx="2">
            <a:schemeClr val="dk1"/>
          </a:lnRef>
          <a:fillRef idx="0">
            <a:schemeClr val="dk1"/>
          </a:fillRef>
          <a:effectRef idx="1">
            <a:schemeClr val="dk1"/>
          </a:effectRef>
          <a:fontRef idx="minor">
            <a:schemeClr val="tx1"/>
          </a:fontRef>
        </p:style>
      </p:cxnSp>
      <p:sp>
        <p:nvSpPr>
          <p:cNvPr id="36" name="TextBox 35"/>
          <p:cNvSpPr txBox="1"/>
          <p:nvPr/>
        </p:nvSpPr>
        <p:spPr>
          <a:xfrm rot="16200000">
            <a:off x="-112633" y="2873900"/>
            <a:ext cx="786754" cy="461665"/>
          </a:xfrm>
          <a:prstGeom prst="rect">
            <a:avLst/>
          </a:prstGeom>
          <a:noFill/>
        </p:spPr>
        <p:txBody>
          <a:bodyPr wrap="none" rtlCol="0">
            <a:spAutoFit/>
          </a:bodyPr>
          <a:lstStyle/>
          <a:p>
            <a:r>
              <a:rPr lang="en-US" sz="2400" dirty="0" smtClean="0">
                <a:latin typeface="Calibri" pitchFamily="34" charset="0"/>
                <a:cs typeface="Calibri" pitchFamily="34" charset="0"/>
              </a:rPr>
              <a:t>MAC</a:t>
            </a:r>
            <a:endParaRPr lang="en-US" sz="2400" dirty="0">
              <a:latin typeface="Calibri" pitchFamily="34" charset="0"/>
              <a:cs typeface="Calibri" pitchFamily="34" charset="0"/>
            </a:endParaRPr>
          </a:p>
        </p:txBody>
      </p:sp>
      <p:sp>
        <p:nvSpPr>
          <p:cNvPr id="37" name="TextBox 36"/>
          <p:cNvSpPr txBox="1"/>
          <p:nvPr/>
        </p:nvSpPr>
        <p:spPr>
          <a:xfrm rot="16200000">
            <a:off x="-26570" y="4915873"/>
            <a:ext cx="686406" cy="461665"/>
          </a:xfrm>
          <a:prstGeom prst="rect">
            <a:avLst/>
          </a:prstGeom>
          <a:noFill/>
        </p:spPr>
        <p:txBody>
          <a:bodyPr wrap="none" rtlCol="0">
            <a:spAutoFit/>
          </a:bodyPr>
          <a:lstStyle/>
          <a:p>
            <a:r>
              <a:rPr lang="en-US" sz="2400" dirty="0" smtClean="0">
                <a:latin typeface="Calibri" pitchFamily="34" charset="0"/>
                <a:cs typeface="Calibri" pitchFamily="34" charset="0"/>
              </a:rPr>
              <a:t>PHY</a:t>
            </a:r>
            <a:endParaRPr lang="en-US" sz="2400" dirty="0">
              <a:latin typeface="Calibri" pitchFamily="34" charset="0"/>
              <a:cs typeface="Calibri" pitchFamily="34" charset="0"/>
            </a:endParaRPr>
          </a:p>
        </p:txBody>
      </p:sp>
      <p:sp>
        <p:nvSpPr>
          <p:cNvPr id="19" name="Oval 18"/>
          <p:cNvSpPr/>
          <p:nvPr/>
        </p:nvSpPr>
        <p:spPr bwMode="auto">
          <a:xfrm>
            <a:off x="762000" y="3352800"/>
            <a:ext cx="1600200" cy="685800"/>
          </a:xfrm>
          <a:prstGeom prst="ellipse">
            <a:avLst/>
          </a:prstGeom>
          <a:ln>
            <a:headEnd type="none" w="sm" len="sm"/>
            <a:tailEnd type="none" w="sm" len="sm"/>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Calibri" pitchFamily="34" charset="0"/>
                <a:cs typeface="Calibri" pitchFamily="34" charset="0"/>
              </a:rPr>
              <a:t>ARQ</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b="1" dirty="0" smtClean="0"/>
              <a:t>Immediate ACK ARQ Scheme</a:t>
            </a:r>
            <a:endParaRPr lang="en-US" b="1" dirty="0" smtClean="0"/>
          </a:p>
          <a:p>
            <a:pPr lvl="1"/>
            <a:r>
              <a:rPr lang="en-US" dirty="0" smtClean="0"/>
              <a:t>Call Flow, Limitations</a:t>
            </a:r>
          </a:p>
          <a:p>
            <a:r>
              <a:rPr lang="en-US" b="1" dirty="0" smtClean="0"/>
              <a:t>Bit-Mapped ACK ARQ Scheme</a:t>
            </a:r>
          </a:p>
          <a:p>
            <a:pPr lvl="1"/>
            <a:r>
              <a:rPr lang="en-US" dirty="0" smtClean="0"/>
              <a:t>Call Flow, Limitations</a:t>
            </a:r>
            <a:endParaRPr lang="en-US" dirty="0" smtClean="0"/>
          </a:p>
          <a:p>
            <a:r>
              <a:rPr lang="en-US" b="1" dirty="0" smtClean="0"/>
              <a:t>Reed-Solomon </a:t>
            </a:r>
            <a:r>
              <a:rPr lang="en-US" b="1" dirty="0" smtClean="0"/>
              <a:t>Hybrid ARQ Scheme</a:t>
            </a:r>
          </a:p>
          <a:p>
            <a:pPr lvl="1"/>
            <a:r>
              <a:rPr lang="en-US" dirty="0" smtClean="0"/>
              <a:t>Call </a:t>
            </a:r>
            <a:r>
              <a:rPr lang="en-US" dirty="0" smtClean="0"/>
              <a:t>Flow, Benefits</a:t>
            </a:r>
          </a:p>
          <a:p>
            <a:r>
              <a:rPr lang="en-US" b="1" dirty="0" smtClean="0"/>
              <a:t>Further Work</a:t>
            </a:r>
          </a:p>
          <a:p>
            <a:pPr lvl="1"/>
            <a:r>
              <a:rPr lang="en-US" dirty="0" smtClean="0"/>
              <a:t>Packet Size, </a:t>
            </a:r>
            <a:r>
              <a:rPr lang="en-US" dirty="0" smtClean="0"/>
              <a:t>ACK</a:t>
            </a:r>
            <a:r>
              <a:rPr lang="en-US" dirty="0" smtClean="0"/>
              <a:t> </a:t>
            </a:r>
            <a:r>
              <a:rPr lang="en-US" dirty="0" smtClean="0"/>
              <a:t>Packing, </a:t>
            </a:r>
            <a:r>
              <a:rPr lang="en-US" dirty="0" smtClean="0"/>
              <a:t>More Questions</a:t>
            </a:r>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dirty="0"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Immediate ACK ARQ</a:t>
            </a:r>
            <a:endParaRPr lang="en-US" dirty="0"/>
          </a:p>
        </p:txBody>
      </p:sp>
      <p:sp>
        <p:nvSpPr>
          <p:cNvPr id="6" name="Content Placeholder 5"/>
          <p:cNvSpPr>
            <a:spLocks noGrp="1"/>
          </p:cNvSpPr>
          <p:nvPr>
            <p:ph idx="1"/>
          </p:nvPr>
        </p:nvSpPr>
        <p:spPr/>
        <p:txBody>
          <a:bodyPr/>
          <a:lstStyle/>
          <a:p>
            <a:r>
              <a:rPr lang="en-US" sz="2400" dirty="0" smtClean="0"/>
              <a:t>MPDU</a:t>
            </a:r>
            <a:r>
              <a:rPr lang="en-US" sz="2400" dirty="0" smtClean="0"/>
              <a:t> Size = 80 bytes</a:t>
            </a:r>
            <a:endParaRPr lang="en-US" sz="2400" dirty="0" smtClean="0"/>
          </a:p>
          <a:p>
            <a:r>
              <a:rPr lang="en-US" sz="2400" dirty="0" smtClean="0"/>
              <a:t>Fragment Payload Size </a:t>
            </a:r>
            <a:r>
              <a:rPr lang="en-US" sz="2400" dirty="0" smtClean="0"/>
              <a:t>= 16 </a:t>
            </a:r>
            <a:r>
              <a:rPr lang="en-US" sz="2400" dirty="0" smtClean="0"/>
              <a:t>bytes</a:t>
            </a:r>
          </a:p>
          <a:p>
            <a:r>
              <a:rPr lang="en-US" sz="2400" dirty="0" smtClean="0"/>
              <a:t>Number of Fragments = 80/16 = 5</a:t>
            </a:r>
          </a:p>
          <a:p>
            <a:pPr marL="685800" lvl="2" indent="-342900"/>
            <a:r>
              <a:rPr lang="en-US" sz="1800" dirty="0" smtClean="0"/>
              <a:t>If not evenly divisible, can zero pad so a multiple of 16 bytes</a:t>
            </a:r>
          </a:p>
          <a:p>
            <a:endParaRPr lang="en-US" sz="2000"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3" name="Slide Number Placeholder 2"/>
          <p:cNvSpPr>
            <a:spLocks noGrp="1"/>
          </p:cNvSpPr>
          <p:nvPr>
            <p:ph type="sldNum" sz="quarter" idx="12"/>
          </p:nvPr>
        </p:nvSpPr>
        <p:spPr/>
        <p:txBody>
          <a:bodyPr/>
          <a:lstStyle/>
          <a:p>
            <a:r>
              <a:rPr lang="en-US" smtClean="0"/>
              <a:t>Slide </a:t>
            </a:r>
            <a:fld id="{F846048A-6C73-44AA-A191-708563472ECD}" type="slidenum">
              <a:rPr lang="en-US" smtClean="0"/>
              <a:pPr/>
              <a:t>5</a:t>
            </a:fld>
            <a:endParaRPr lang="en-US"/>
          </a:p>
        </p:txBody>
      </p:sp>
      <p:pic>
        <p:nvPicPr>
          <p:cNvPr id="11" name="Picture 2"/>
          <p:cNvPicPr>
            <a:picLocks noChangeAspect="1" noChangeArrowheads="1"/>
          </p:cNvPicPr>
          <p:nvPr/>
        </p:nvPicPr>
        <p:blipFill>
          <a:blip r:embed="rId3" cstate="print"/>
          <a:srcRect/>
          <a:stretch>
            <a:fillRect/>
          </a:stretch>
        </p:blipFill>
        <p:spPr bwMode="auto">
          <a:xfrm>
            <a:off x="457200" y="3859808"/>
            <a:ext cx="8305800" cy="22962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Immediate ACK ARQ</a:t>
            </a:r>
            <a:endParaRPr lang="en-US" dirty="0"/>
          </a:p>
        </p:txBody>
      </p:sp>
      <p:sp>
        <p:nvSpPr>
          <p:cNvPr id="3" name="Content Placeholder 2"/>
          <p:cNvSpPr>
            <a:spLocks noGrp="1"/>
          </p:cNvSpPr>
          <p:nvPr>
            <p:ph idx="1"/>
          </p:nvPr>
        </p:nvSpPr>
        <p:spPr/>
        <p:txBody>
          <a:bodyPr/>
          <a:lstStyle/>
          <a:p>
            <a:r>
              <a:rPr lang="en-US" sz="2400" dirty="0" smtClean="0"/>
              <a:t>Receiver </a:t>
            </a:r>
            <a:r>
              <a:rPr lang="en-US" sz="2400" dirty="0" smtClean="0"/>
              <a:t>gives feedback </a:t>
            </a:r>
            <a:r>
              <a:rPr lang="en-US" sz="2400" dirty="0" smtClean="0"/>
              <a:t>immediately</a:t>
            </a:r>
          </a:p>
          <a:p>
            <a:pPr lvl="1"/>
            <a:r>
              <a:rPr lang="en-US" sz="2000" dirty="0" smtClean="0"/>
              <a:t>“ACK required” can be configured using a header bit in fragment</a:t>
            </a:r>
            <a:endParaRPr lang="en-US" sz="2000" dirty="0" smtClean="0"/>
          </a:p>
          <a:p>
            <a:endParaRPr lang="en-US" sz="2400" dirty="0" smtClean="0"/>
          </a:p>
          <a:p>
            <a:r>
              <a:rPr lang="en-US" sz="2400" dirty="0" smtClean="0"/>
              <a:t>Transmitter waits for feedback until timeout</a:t>
            </a:r>
          </a:p>
          <a:p>
            <a:pPr lvl="1"/>
            <a:r>
              <a:rPr lang="en-US" sz="2000" dirty="0" smtClean="0"/>
              <a:t>If not received by certain time, retransmit fragment</a:t>
            </a:r>
          </a:p>
          <a:p>
            <a:pPr lvl="1"/>
            <a:endParaRPr lang="en-US" sz="2000" dirty="0" smtClean="0"/>
          </a:p>
          <a:p>
            <a:r>
              <a:rPr lang="en-US" sz="2400" dirty="0" smtClean="0"/>
              <a:t>Inefficiency</a:t>
            </a:r>
            <a:endParaRPr lang="en-US" sz="2400" dirty="0" smtClean="0"/>
          </a:p>
          <a:p>
            <a:pPr lvl="1"/>
            <a:r>
              <a:rPr lang="en-US" sz="2000" dirty="0" smtClean="0"/>
              <a:t>Number of ACKs = Number of Fragments</a:t>
            </a:r>
          </a:p>
          <a:p>
            <a:pPr lvl="1"/>
            <a:r>
              <a:rPr lang="en-US" sz="2000" dirty="0" smtClean="0"/>
              <a:t>Minimum </a:t>
            </a:r>
            <a:r>
              <a:rPr lang="en-US" sz="2000" dirty="0" smtClean="0"/>
              <a:t>size of ACK packet is fragment</a:t>
            </a:r>
          </a:p>
          <a:p>
            <a:pPr lvl="1"/>
            <a:r>
              <a:rPr lang="en-US" sz="2000" dirty="0" smtClean="0"/>
              <a:t>Immense waste of downlink channel capacity</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Immediate ACK Call Flow</a:t>
            </a:r>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7</a:t>
            </a:fld>
            <a:endParaRPr lang="en-US"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999892" y="1524000"/>
            <a:ext cx="7144215"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Bit-Mapped ACK ARQ</a:t>
            </a:r>
            <a:endParaRPr lang="en-US" dirty="0"/>
          </a:p>
        </p:txBody>
      </p:sp>
      <p:sp>
        <p:nvSpPr>
          <p:cNvPr id="6" name="Content Placeholder 5"/>
          <p:cNvSpPr>
            <a:spLocks noGrp="1"/>
          </p:cNvSpPr>
          <p:nvPr>
            <p:ph idx="1"/>
          </p:nvPr>
        </p:nvSpPr>
        <p:spPr/>
        <p:txBody>
          <a:bodyPr/>
          <a:lstStyle/>
          <a:p>
            <a:r>
              <a:rPr lang="en-US" sz="2400" dirty="0" smtClean="0"/>
              <a:t>MPDU</a:t>
            </a:r>
            <a:r>
              <a:rPr lang="en-US" sz="2400" dirty="0" smtClean="0"/>
              <a:t> Size = 80 bytes</a:t>
            </a:r>
            <a:endParaRPr lang="en-US" sz="2400" dirty="0" smtClean="0"/>
          </a:p>
          <a:p>
            <a:r>
              <a:rPr lang="en-US" sz="2400" dirty="0" smtClean="0"/>
              <a:t>Fragment Payload Size </a:t>
            </a:r>
            <a:r>
              <a:rPr lang="en-US" sz="2400" dirty="0" smtClean="0"/>
              <a:t>= 16 </a:t>
            </a:r>
            <a:r>
              <a:rPr lang="en-US" sz="2400" dirty="0" smtClean="0"/>
              <a:t>bytes</a:t>
            </a:r>
          </a:p>
          <a:p>
            <a:r>
              <a:rPr lang="en-US" sz="2400" dirty="0" smtClean="0"/>
              <a:t>Number of Fragments = 80/16 = 5</a:t>
            </a:r>
          </a:p>
          <a:p>
            <a:pPr marL="685800" lvl="2" indent="-342900"/>
            <a:r>
              <a:rPr lang="en-US" sz="1800" dirty="0" smtClean="0"/>
              <a:t>If not evenly divisible, can zero pad so a multiple of 16 bytes</a:t>
            </a:r>
          </a:p>
          <a:p>
            <a:endParaRPr lang="en-US" sz="2000" dirty="0" smtClean="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3" name="Slide Number Placeholder 2"/>
          <p:cNvSpPr>
            <a:spLocks noGrp="1"/>
          </p:cNvSpPr>
          <p:nvPr>
            <p:ph type="sldNum" sz="quarter" idx="12"/>
          </p:nvPr>
        </p:nvSpPr>
        <p:spPr/>
        <p:txBody>
          <a:bodyPr/>
          <a:lstStyle/>
          <a:p>
            <a:r>
              <a:rPr lang="en-US" smtClean="0"/>
              <a:t>Slide </a:t>
            </a:r>
            <a:fld id="{F846048A-6C73-44AA-A191-708563472ECD}" type="slidenum">
              <a:rPr lang="en-US" smtClean="0"/>
              <a:pPr/>
              <a:t>8</a:t>
            </a:fld>
            <a:endParaRPr lang="en-US"/>
          </a:p>
        </p:txBody>
      </p:sp>
      <p:pic>
        <p:nvPicPr>
          <p:cNvPr id="9" name="Picture 2"/>
          <p:cNvPicPr>
            <a:picLocks noChangeAspect="1" noChangeArrowheads="1"/>
          </p:cNvPicPr>
          <p:nvPr/>
        </p:nvPicPr>
        <p:blipFill>
          <a:blip r:embed="rId3" cstate="print"/>
          <a:srcRect/>
          <a:stretch>
            <a:fillRect/>
          </a:stretch>
        </p:blipFill>
        <p:spPr bwMode="auto">
          <a:xfrm>
            <a:off x="457200" y="3859808"/>
            <a:ext cx="8305800" cy="22962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Bit-Mapped ACK ARQ</a:t>
            </a:r>
            <a:endParaRPr lang="en-US" dirty="0"/>
          </a:p>
        </p:txBody>
      </p:sp>
      <p:sp>
        <p:nvSpPr>
          <p:cNvPr id="3" name="Content Placeholder 2"/>
          <p:cNvSpPr>
            <a:spLocks noGrp="1"/>
          </p:cNvSpPr>
          <p:nvPr>
            <p:ph idx="1"/>
          </p:nvPr>
        </p:nvSpPr>
        <p:spPr/>
        <p:txBody>
          <a:bodyPr/>
          <a:lstStyle/>
          <a:p>
            <a:r>
              <a:rPr lang="en-US" sz="2400" dirty="0" smtClean="0"/>
              <a:t>Receiver gives feedback of all fragments when </a:t>
            </a:r>
            <a:r>
              <a:rPr lang="en-US" sz="2400" dirty="0" smtClean="0"/>
              <a:t>asked</a:t>
            </a:r>
          </a:p>
          <a:p>
            <a:pPr lvl="1"/>
            <a:r>
              <a:rPr lang="en-US" sz="2000" dirty="0" smtClean="0"/>
              <a:t>“ACK request” </a:t>
            </a:r>
            <a:r>
              <a:rPr lang="en-US" sz="2000" dirty="0" smtClean="0"/>
              <a:t>can be configured using a header bit in </a:t>
            </a:r>
            <a:r>
              <a:rPr lang="en-US" sz="2000" dirty="0" smtClean="0"/>
              <a:t>fragment</a:t>
            </a:r>
            <a:endParaRPr lang="en-US" dirty="0" smtClean="0"/>
          </a:p>
          <a:p>
            <a:r>
              <a:rPr lang="en-US" sz="2400" dirty="0" smtClean="0"/>
              <a:t>Special ACK packet which contains bit-mapped ACK of all the fragments in the transfer</a:t>
            </a:r>
          </a:p>
          <a:p>
            <a:pPr lvl="1"/>
            <a:r>
              <a:rPr lang="en-US" sz="2000" dirty="0" smtClean="0"/>
              <a:t>Number of fragments in transfer can be communicated between TX and RX in a session initialization or in </a:t>
            </a:r>
            <a:r>
              <a:rPr lang="en-US" sz="2000" dirty="0" err="1" smtClean="0"/>
              <a:t>frag</a:t>
            </a:r>
            <a:r>
              <a:rPr lang="en-US" sz="2000" dirty="0" smtClean="0"/>
              <a:t>. header</a:t>
            </a:r>
            <a:endParaRPr lang="en-US" sz="2000" dirty="0" smtClean="0"/>
          </a:p>
          <a:p>
            <a:r>
              <a:rPr lang="en-US" sz="2400" dirty="0" smtClean="0"/>
              <a:t>Bit-Mapped ACKs more </a:t>
            </a:r>
            <a:r>
              <a:rPr lang="en-US" sz="2400" dirty="0" smtClean="0"/>
              <a:t>efficient </a:t>
            </a:r>
            <a:r>
              <a:rPr lang="en-US" sz="2400" dirty="0" smtClean="0"/>
              <a:t>on downlink channel</a:t>
            </a:r>
            <a:endParaRPr lang="en-US" sz="2000" dirty="0" smtClean="0"/>
          </a:p>
          <a:p>
            <a:r>
              <a:rPr lang="en-US" sz="2400" dirty="0" smtClean="0"/>
              <a:t>Still inefficient though</a:t>
            </a:r>
          </a:p>
          <a:p>
            <a:pPr lvl="1"/>
            <a:r>
              <a:rPr lang="en-US" sz="2000" dirty="0" smtClean="0"/>
              <a:t>Many ACKs to support uplink data transfer</a:t>
            </a:r>
          </a:p>
          <a:p>
            <a:pPr lvl="1"/>
            <a:r>
              <a:rPr lang="en-US" sz="2000" dirty="0" smtClean="0"/>
              <a:t>L</a:t>
            </a:r>
            <a:r>
              <a:rPr lang="en-US" sz="2000" dirty="0" smtClean="0"/>
              <a:t>ots of downlink bandwidth consumed just </a:t>
            </a:r>
            <a:r>
              <a:rPr lang="en-US" sz="2000" dirty="0" err="1" smtClean="0"/>
              <a:t>ACKing</a:t>
            </a:r>
            <a:endParaRPr lang="en-US" sz="2000" dirty="0" smtClean="0"/>
          </a:p>
          <a:p>
            <a:pPr lvl="1"/>
            <a:r>
              <a:rPr lang="en-US" sz="2000" dirty="0" smtClean="0"/>
              <a:t>Number of DL ACKs scales with fragment error rate (FER)</a:t>
            </a:r>
            <a:endParaRPr lang="en-US" sz="2000" dirty="0" smtClean="0"/>
          </a:p>
          <a:p>
            <a:pPr lvl="1"/>
            <a:r>
              <a:rPr lang="en-US" sz="2000" dirty="0" smtClean="0"/>
              <a:t>The coordinator will be talking to many endpoints, this could become a bottleneck to aggregate </a:t>
            </a:r>
            <a:r>
              <a:rPr lang="en-US" sz="2000" dirty="0" smtClean="0"/>
              <a:t>coordinator </a:t>
            </a:r>
            <a:r>
              <a:rPr lang="en-US" sz="2000" dirty="0" smtClean="0"/>
              <a:t>throughput</a:t>
            </a:r>
          </a:p>
          <a:p>
            <a:endParaRPr lang="en-US" dirty="0"/>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en-US" dirty="0" smtClean="0"/>
              <a:t>Sourav Dey, David Howard, Ted Myers</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9</a:t>
            </a:fld>
            <a:endParaRPr lang="en-US" dirty="0"/>
          </a:p>
        </p:txBody>
      </p:sp>
    </p:spTree>
  </p:cSld>
  <p:clrMapOvr>
    <a:masterClrMapping/>
  </p:clrMapOvr>
</p:sld>
</file>

<file path=ppt/theme/theme1.xml><?xml version="1.0" encoding="utf-8"?>
<a:theme xmlns:a="http://schemas.openxmlformats.org/drawingml/2006/main" name="IEEE-P802_15">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1198</Words>
  <Application>Microsoft Office PowerPoint</Application>
  <PresentationFormat>On-screen Show (4:3)</PresentationFormat>
  <Paragraphs>207</Paragraphs>
  <Slides>18</Slides>
  <Notes>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IEEE-P802_15</vt:lpstr>
      <vt:lpstr>Slide 1</vt:lpstr>
      <vt:lpstr>A Reed-Solomon Erasure Correction Based Hybrid ARQ Scheme</vt:lpstr>
      <vt:lpstr>ARQ Scheme in the Fragmentation Layer</vt:lpstr>
      <vt:lpstr>Outline</vt:lpstr>
      <vt:lpstr>Immediate ACK ARQ</vt:lpstr>
      <vt:lpstr>Immediate ACK ARQ</vt:lpstr>
      <vt:lpstr>Immediate ACK Call Flow</vt:lpstr>
      <vt:lpstr>Bit-Mapped ACK ARQ</vt:lpstr>
      <vt:lpstr>Bit-Mapped ACK ARQ</vt:lpstr>
      <vt:lpstr>Bit-Mapped ACK Call Flow</vt:lpstr>
      <vt:lpstr>Reed-Solomon Hybrid ARQ</vt:lpstr>
      <vt:lpstr>Reed-Solomon Hybrid ARQ</vt:lpstr>
      <vt:lpstr>Reed-Solomon Hybrid ARQ Call Flow</vt:lpstr>
      <vt:lpstr>Further Work: Packet Size</vt:lpstr>
      <vt:lpstr>Row/Column Fragmentation</vt:lpstr>
      <vt:lpstr>Further Work: ACK Packing</vt:lpstr>
      <vt:lpstr>Further Work: More Questions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2011-07-19T07:48:06Z</dcterms:created>
  <dcterms:modified xsi:type="dcterms:W3CDTF">2011-09-21T09:06:54Z</dcterms:modified>
</cp:coreProperties>
</file>