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6"/>
  </p:notesMasterIdLst>
  <p:handoutMasterIdLst>
    <p:handoutMasterId r:id="rId7"/>
  </p:handoutMasterIdLst>
  <p:sldIdLst>
    <p:sldId id="424" r:id="rId2"/>
    <p:sldId id="258" r:id="rId3"/>
    <p:sldId id="456" r:id="rId4"/>
    <p:sldId id="466"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5" autoAdjust="0"/>
    <p:restoredTop sz="77119" autoAdjust="0"/>
  </p:normalViewPr>
  <p:slideViewPr>
    <p:cSldViewPr>
      <p:cViewPr>
        <p:scale>
          <a:sx n="90" d="100"/>
          <a:sy n="90" d="100"/>
        </p:scale>
        <p:origin x="-13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xmlns=""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err="1" smtClean="0"/>
              <a:t>Refernce</a:t>
            </a:r>
            <a:r>
              <a:rPr lang="en-US" dirty="0" smtClean="0"/>
              <a:t> bens document number (use the title</a:t>
            </a:r>
            <a:r>
              <a:rPr lang="en-US" baseline="0" dirty="0" smtClean="0"/>
              <a:t> of the document in there)</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Ted Myers, David A. Howard, Sourav Dey</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dirty="0" smtClean="0"/>
              <a:t>September 2011</a:t>
            </a:r>
            <a:endParaRPr lang="en-US" dirty="0"/>
          </a:p>
        </p:txBody>
      </p:sp>
      <p:sp>
        <p:nvSpPr>
          <p:cNvPr id="5" name="Footer Placeholder 4"/>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dirty="0" smtClean="0"/>
              <a:t>September 2011</a:t>
            </a:r>
            <a:endParaRPr lang="en-US" dirty="0"/>
          </a:p>
        </p:txBody>
      </p:sp>
      <p:sp>
        <p:nvSpPr>
          <p:cNvPr id="8" name="Footer Placeholder 7"/>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Ted Myers, David A. Howard, Sourav Dey</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a:defRPr/>
            </a:lvl1pPr>
          </a:lstStyle>
          <a:p>
            <a:r>
              <a:rPr lang="en-US"/>
              <a:t>Slide </a:t>
            </a:r>
            <a:fld id="{933C7CFE-5DA7-4DC6-B050-39FA0F42039F}" type="slidenum">
              <a:rPr lang="en-US"/>
              <a:pPr/>
              <a:t>‹#›</a:t>
            </a:fld>
            <a:endParaRPr lang="en-US"/>
          </a:p>
        </p:txBody>
      </p:sp>
      <p:sp>
        <p:nvSpPr>
          <p:cNvPr id="6" name="Footer Placeholder 3"/>
          <p:cNvSpPr>
            <a:spLocks noGrp="1"/>
          </p:cNvSpPr>
          <p:nvPr>
            <p:ph type="ftr" sz="quarter" idx="11"/>
          </p:nvPr>
        </p:nvSpPr>
        <p:spPr>
          <a:xfrm>
            <a:off x="5486400" y="6475413"/>
            <a:ext cx="3124200" cy="184666"/>
          </a:xfrm>
        </p:spPr>
        <p:txBody>
          <a:bodyPr/>
          <a:lstStyle>
            <a:lvl1pPr>
              <a:defRPr/>
            </a:lvl1pPr>
          </a:lstStyle>
          <a:p>
            <a:r>
              <a:rPr lang="en-US" smtClean="0"/>
              <a:t>Ted Myers, David A. Howard, Sourav Dey</a:t>
            </a:r>
            <a:endParaRPr lang="en-US"/>
          </a:p>
        </p:txBody>
      </p:sp>
      <p:sp>
        <p:nvSpPr>
          <p:cNvPr id="7"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dirty="0" smtClean="0"/>
              <a:t>September 2011</a:t>
            </a:r>
            <a:endParaRPr lang="en-US" dirty="0"/>
          </a:p>
        </p:txBody>
      </p:sp>
      <p:sp>
        <p:nvSpPr>
          <p:cNvPr id="6" name="Footer Placeholder 5"/>
          <p:cNvSpPr>
            <a:spLocks noGrp="1"/>
          </p:cNvSpPr>
          <p:nvPr>
            <p:ph type="ftr" sz="quarter" idx="11"/>
          </p:nvPr>
        </p:nvSpPr>
        <p:spPr/>
        <p:txBody>
          <a:bodyPr/>
          <a:lstStyle>
            <a:lvl1pPr>
              <a:defRPr/>
            </a:lvl1pPr>
          </a:lstStyle>
          <a:p>
            <a:r>
              <a:rPr lang="en-US" smtClean="0"/>
              <a:t>Ted Myers, David A. Howard, Sourav Dey</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r>
              <a:rPr lang="en-US" dirty="0" smtClean="0"/>
              <a:t>September 2011</a:t>
            </a:r>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Ted Myers, David A. Howard, Sourav Dey</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0" lvl="4" algn="r"/>
            <a:r>
              <a:rPr lang="en-US" sz="1400" b="1" dirty="0">
                <a:latin typeface="Calibri" pitchFamily="34" charset="0"/>
                <a:cs typeface="Calibri" pitchFamily="34" charset="0"/>
              </a:rPr>
              <a:t>doc.: IEEE </a:t>
            </a:r>
            <a:r>
              <a:rPr lang="en-US" sz="1400" b="1" dirty="0" smtClean="0">
                <a:latin typeface="Calibri" pitchFamily="34" charset="0"/>
                <a:cs typeface="Calibri" pitchFamily="34" charset="0"/>
              </a:rPr>
              <a:t>802.</a:t>
            </a:r>
            <a:r>
              <a:rPr lang="en-US" sz="1400" b="1" i="0" kern="1200" dirty="0" smtClean="0">
                <a:solidFill>
                  <a:schemeClr val="tx1"/>
                </a:solidFill>
                <a:latin typeface="Calibri" pitchFamily="34" charset="0"/>
                <a:ea typeface="+mn-ea"/>
                <a:cs typeface="Calibri" pitchFamily="34" charset="0"/>
              </a:rPr>
              <a:t>15-11-0630-00-004k</a:t>
            </a:r>
            <a:endParaRPr lang="en-US" sz="1400" b="1" dirty="0">
              <a:latin typeface="Calibri" pitchFamily="34" charset="0"/>
              <a:cs typeface="Calibri" pitchFamily="34"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sourav.dey@onrampwireless.com"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4294967295"/>
          </p:nvPr>
        </p:nvSpPr>
        <p:spPr>
          <a:xfrm>
            <a:off x="685800" y="378281"/>
            <a:ext cx="1600200" cy="215444"/>
          </a:xfrm>
          <a:prstGeom prst="rect">
            <a:avLst/>
          </a:prstGeom>
        </p:spPr>
        <p:txBody>
          <a:bodyPr/>
          <a:lstStyle/>
          <a:p>
            <a:r>
              <a:rPr lang="en-US" dirty="0" smtClean="0"/>
              <a:t>September 2011</a:t>
            </a:r>
            <a:endParaRPr lang="en-US" dirty="0"/>
          </a:p>
        </p:txBody>
      </p:sp>
      <p:sp>
        <p:nvSpPr>
          <p:cNvPr id="5" name="Footer Placeholder 2"/>
          <p:cNvSpPr>
            <a:spLocks noGrp="1"/>
          </p:cNvSpPr>
          <p:nvPr>
            <p:ph type="ftr" sz="quarter" idx="11"/>
          </p:nvPr>
        </p:nvSpPr>
        <p:spPr/>
        <p:txBody>
          <a:bodyPr/>
          <a:lstStyle/>
          <a:p>
            <a:r>
              <a:rPr lang="en-US" dirty="0" smtClean="0"/>
              <a:t>Ted Myers, David A. Howard, Sourav Dey</a:t>
            </a:r>
            <a:endParaRPr lang="en-US" dirty="0"/>
          </a:p>
        </p:txBody>
      </p:sp>
      <p:sp>
        <p:nvSpPr>
          <p:cNvPr id="6" name="Slide Number Placeholder 3"/>
          <p:cNvSpPr>
            <a:spLocks noGrp="1"/>
          </p:cNvSpPr>
          <p:nvPr>
            <p:ph type="sldNum" sz="quarter" idx="12"/>
          </p:nvPr>
        </p:nvSpPr>
        <p:spPr/>
        <p:txBody>
          <a:bodyPr/>
          <a:lstStyle/>
          <a:p>
            <a:r>
              <a:rPr lang="en-US" dirty="0"/>
              <a:t>Slide </a:t>
            </a:r>
            <a:fld id="{12CAE2B3-81D7-46BF-8429-96BB7906F712}" type="slidenum">
              <a:rPr lang="en-US"/>
              <a:pPr/>
              <a:t>1</a:t>
            </a:fld>
            <a:endParaRPr lang="en-US" dirty="0"/>
          </a:p>
        </p:txBody>
      </p:sp>
      <p:sp>
        <p:nvSpPr>
          <p:cNvPr id="27651" name="Rectangle 3"/>
          <p:cNvSpPr>
            <a:spLocks noChangeArrowheads="1"/>
          </p:cNvSpPr>
          <p:nvPr/>
        </p:nvSpPr>
        <p:spPr bwMode="auto">
          <a:xfrm>
            <a:off x="152400" y="609600"/>
            <a:ext cx="8991600" cy="501675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A Reed-Solomon Erasure Correction Based Hybrid ARQ Scheme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September 12,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[David </a:t>
            </a:r>
            <a:r>
              <a:rPr lang="en-US" sz="1600" dirty="0" smtClean="0">
                <a:solidFill>
                  <a:schemeClr val="tx2"/>
                </a:solidFill>
                <a:latin typeface="Calibri" pitchFamily="34" charset="0"/>
                <a:cs typeface="Calibri" pitchFamily="34" charset="0"/>
              </a:rPr>
              <a:t>Howard</a:t>
            </a:r>
            <a:r>
              <a:rPr lang="en-US" sz="1600" dirty="0" smtClean="0">
                <a:solidFill>
                  <a:schemeClr val="tx2"/>
                </a:solidFill>
                <a:latin typeface="Calibri" pitchFamily="34" charset="0"/>
                <a:cs typeface="Calibri" pitchFamily="34" charset="0"/>
              </a:rPr>
              <a:t>, Sourav Dey, </a:t>
            </a:r>
            <a:r>
              <a:rPr lang="en-US" sz="1600" dirty="0" smtClean="0">
                <a:solidFill>
                  <a:schemeClr val="tx2"/>
                </a:solidFill>
                <a:latin typeface="Calibri" pitchFamily="34" charset="0"/>
                <a:cs typeface="Calibri" pitchFamily="34" charset="0"/>
              </a:rPr>
              <a:t>Ted Myers]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Wireless, </a:t>
            </a:r>
            <a:r>
              <a:rPr lang="en-US" sz="1600" dirty="0" smtClean="0">
                <a:solidFill>
                  <a:schemeClr val="tx2"/>
                </a:solidFill>
                <a:latin typeface="Calibri" pitchFamily="34" charset="0"/>
                <a:cs typeface="Calibri" pitchFamily="34" charset="0"/>
              </a:rPr>
              <a:t>Inc</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r>
              <a:rPr lang="it-IT" sz="1600" dirty="0">
                <a:solidFill>
                  <a:schemeClr val="tx2"/>
                </a:solidFill>
                <a:latin typeface="Calibri" pitchFamily="34" charset="0"/>
                <a:cs typeface="Calibri" pitchFamily="34" charset="0"/>
              </a:rPr>
              <a:t>10920 Via Frontera, Suite 200, San Diego, CA 92127, USA</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2"/>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ted.myers@onrampwireless.com]</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Present a potentially more efficient ARQ scheme for the LECIM fragmentation layer based on the erasure correction capabilities of Reed-Solomon Codes.</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xmlns="" val="11870775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dirty="0" smtClean="0"/>
              <a:t>September 2011</a:t>
            </a:r>
            <a:endParaRPr lang="en-US" dirty="0"/>
          </a:p>
        </p:txBody>
      </p:sp>
      <p:sp>
        <p:nvSpPr>
          <p:cNvPr id="5" name="Footer Placeholder 4"/>
          <p:cNvSpPr>
            <a:spLocks noGrp="1"/>
          </p:cNvSpPr>
          <p:nvPr>
            <p:ph type="ftr" sz="quarter" idx="11"/>
          </p:nvPr>
        </p:nvSpPr>
        <p:spPr>
          <a:xfrm>
            <a:off x="5486400" y="6475413"/>
            <a:ext cx="3124200" cy="184666"/>
          </a:xfrm>
        </p:spPr>
        <p:txBody>
          <a:bodyPr/>
          <a:lstStyle/>
          <a:p>
            <a:r>
              <a:rPr lang="en-US" dirty="0"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latin typeface="Calibri" pitchFamily="34" charset="0"/>
                <a:cs typeface="Calibri" pitchFamily="34" charset="0"/>
              </a:rPr>
              <a:t>A Reed-Solomon Erasure Correction Based Hybrid ARQ Scheme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9/22/2011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Title 17"/>
          <p:cNvSpPr>
            <a:spLocks noGrp="1"/>
          </p:cNvSpPr>
          <p:nvPr>
            <p:ph type="title"/>
          </p:nvPr>
        </p:nvSpPr>
        <p:spPr/>
        <p:txBody>
          <a:bodyPr/>
          <a:lstStyle/>
          <a:p>
            <a:r>
              <a:rPr lang="en-US" sz="3200" dirty="0" smtClean="0"/>
              <a:t>ARQ Scheme in the Fragmentation Layer</a:t>
            </a:r>
            <a:endParaRPr lang="en-US" sz="3200" dirty="0"/>
          </a:p>
        </p:txBody>
      </p:sp>
      <p:sp>
        <p:nvSpPr>
          <p:cNvPr id="5" name="Slide Number Placeholder 4"/>
          <p:cNvSpPr>
            <a:spLocks noGrp="1"/>
          </p:cNvSpPr>
          <p:nvPr>
            <p:ph type="sldNum" sz="quarter" idx="12"/>
          </p:nvPr>
        </p:nvSpPr>
        <p:spPr>
          <a:prstGeom prst="rect">
            <a:avLst/>
          </a:prstGeom>
        </p:spPr>
        <p:txBody>
          <a:bodyPr/>
          <a:lstStyle/>
          <a:p>
            <a:fld id="{AB6028C2-E14D-5143-BCC4-555080D062CD}" type="slidenum">
              <a:rPr lang="en-US" smtClean="0"/>
              <a:pPr/>
              <a:t>3</a:t>
            </a:fld>
            <a:endParaRPr lang="en-US" dirty="0"/>
          </a:p>
        </p:txBody>
      </p:sp>
      <p:sp>
        <p:nvSpPr>
          <p:cNvPr id="4" name="Footer Placeholder 3"/>
          <p:cNvSpPr>
            <a:spLocks noGrp="1"/>
          </p:cNvSpPr>
          <p:nvPr>
            <p:ph type="ftr" sz="quarter" idx="3"/>
          </p:nvPr>
        </p:nvSpPr>
        <p:spPr>
          <a:prstGeom prst="rect">
            <a:avLst/>
          </a:prstGeom>
        </p:spPr>
        <p:txBody>
          <a:bodyPr/>
          <a:lstStyle/>
          <a:p>
            <a:r>
              <a:rPr lang="en-US" smtClean="0"/>
              <a:t>© On-Ramp Wireless, Inc. All rights reserved.</a:t>
            </a:r>
            <a:endParaRPr lang="en-US" dirty="0"/>
          </a:p>
        </p:txBody>
      </p:sp>
      <p:sp>
        <p:nvSpPr>
          <p:cNvPr id="6" name="Rectangle 5"/>
          <p:cNvSpPr/>
          <p:nvPr/>
        </p:nvSpPr>
        <p:spPr>
          <a:xfrm>
            <a:off x="510746" y="4623485"/>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LECIM PHY</a:t>
            </a:r>
          </a:p>
        </p:txBody>
      </p:sp>
      <p:sp>
        <p:nvSpPr>
          <p:cNvPr id="7" name="Rectangle 6"/>
          <p:cNvSpPr/>
          <p:nvPr/>
        </p:nvSpPr>
        <p:spPr>
          <a:xfrm>
            <a:off x="501298" y="3194220"/>
            <a:ext cx="8460072" cy="104321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Fragmentation “Lower” MAC</a:t>
            </a:r>
          </a:p>
        </p:txBody>
      </p:sp>
      <p:sp>
        <p:nvSpPr>
          <p:cNvPr id="8" name="Rectangle 7"/>
          <p:cNvSpPr/>
          <p:nvPr/>
        </p:nvSpPr>
        <p:spPr>
          <a:xfrm>
            <a:off x="510746" y="1905000"/>
            <a:ext cx="8460072" cy="10432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chemeClr val="bg1"/>
                </a:solidFill>
                <a:latin typeface="Calibri" pitchFamily="34" charset="0"/>
                <a:cs typeface="Calibri" pitchFamily="34" charset="0"/>
              </a:rPr>
              <a:t>802.15.4e “Upper” MAC</a:t>
            </a:r>
          </a:p>
        </p:txBody>
      </p:sp>
      <p:cxnSp>
        <p:nvCxnSpPr>
          <p:cNvPr id="16" name="Straight Arrow Connector 15"/>
          <p:cNvCxnSpPr>
            <a:stCxn id="8" idx="2"/>
            <a:endCxn id="7" idx="0"/>
          </p:cNvCxnSpPr>
          <p:nvPr/>
        </p:nvCxnSpPr>
        <p:spPr>
          <a:xfrm rot="5400000">
            <a:off x="4613053" y="3066491"/>
            <a:ext cx="246010"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stCxn id="7" idx="2"/>
            <a:endCxn id="6" idx="0"/>
          </p:cNvCxnSpPr>
          <p:nvPr/>
        </p:nvCxnSpPr>
        <p:spPr>
          <a:xfrm rot="16200000" flipH="1">
            <a:off x="4543031" y="4425733"/>
            <a:ext cx="386055" cy="9448"/>
          </a:xfrm>
          <a:prstGeom prst="straightConnector1">
            <a:avLst/>
          </a:prstGeom>
          <a:ln>
            <a:headEnd type="none" w="med" len="med"/>
            <a:tailEnd type="triangle" w="med" len="med"/>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71362" y="4434015"/>
            <a:ext cx="9072638" cy="0"/>
          </a:xfrm>
          <a:prstGeom prst="line">
            <a:avLst/>
          </a:prstGeom>
          <a:ln w="28575"/>
        </p:spPr>
        <p:style>
          <a:lnRef idx="2">
            <a:schemeClr val="dk1"/>
          </a:lnRef>
          <a:fillRef idx="0">
            <a:schemeClr val="dk1"/>
          </a:fillRef>
          <a:effectRef idx="1">
            <a:schemeClr val="dk1"/>
          </a:effectRef>
          <a:fontRef idx="minor">
            <a:schemeClr val="tx1"/>
          </a:fontRef>
        </p:style>
      </p:cxnSp>
      <p:sp>
        <p:nvSpPr>
          <p:cNvPr id="36" name="TextBox 35"/>
          <p:cNvSpPr txBox="1"/>
          <p:nvPr/>
        </p:nvSpPr>
        <p:spPr>
          <a:xfrm rot="16200000">
            <a:off x="-112633" y="2873900"/>
            <a:ext cx="786754" cy="461665"/>
          </a:xfrm>
          <a:prstGeom prst="rect">
            <a:avLst/>
          </a:prstGeom>
          <a:noFill/>
        </p:spPr>
        <p:txBody>
          <a:bodyPr wrap="none" rtlCol="0">
            <a:spAutoFit/>
          </a:bodyPr>
          <a:lstStyle/>
          <a:p>
            <a:r>
              <a:rPr lang="en-US" sz="2400" dirty="0" smtClean="0">
                <a:latin typeface="Calibri" pitchFamily="34" charset="0"/>
                <a:cs typeface="Calibri" pitchFamily="34" charset="0"/>
              </a:rPr>
              <a:t>MAC</a:t>
            </a:r>
            <a:endParaRPr lang="en-US" sz="2400" dirty="0">
              <a:latin typeface="Calibri" pitchFamily="34" charset="0"/>
              <a:cs typeface="Calibri" pitchFamily="34" charset="0"/>
            </a:endParaRPr>
          </a:p>
        </p:txBody>
      </p:sp>
      <p:sp>
        <p:nvSpPr>
          <p:cNvPr id="37" name="TextBox 36"/>
          <p:cNvSpPr txBox="1"/>
          <p:nvPr/>
        </p:nvSpPr>
        <p:spPr>
          <a:xfrm rot="16200000">
            <a:off x="-26570" y="4915873"/>
            <a:ext cx="686406" cy="461665"/>
          </a:xfrm>
          <a:prstGeom prst="rect">
            <a:avLst/>
          </a:prstGeom>
          <a:noFill/>
        </p:spPr>
        <p:txBody>
          <a:bodyPr wrap="none" rtlCol="0">
            <a:spAutoFit/>
          </a:bodyPr>
          <a:lstStyle/>
          <a:p>
            <a:r>
              <a:rPr lang="en-US" sz="2400" dirty="0" smtClean="0">
                <a:latin typeface="Calibri" pitchFamily="34" charset="0"/>
                <a:cs typeface="Calibri" pitchFamily="34" charset="0"/>
              </a:rPr>
              <a:t>PHY</a:t>
            </a:r>
            <a:endParaRPr lang="en-US" sz="2400" dirty="0">
              <a:latin typeface="Calibri" pitchFamily="34" charset="0"/>
              <a:cs typeface="Calibri" pitchFamily="34" charset="0"/>
            </a:endParaRPr>
          </a:p>
        </p:txBody>
      </p:sp>
      <p:sp>
        <p:nvSpPr>
          <p:cNvPr id="19" name="Oval 18"/>
          <p:cNvSpPr/>
          <p:nvPr/>
        </p:nvSpPr>
        <p:spPr bwMode="auto">
          <a:xfrm>
            <a:off x="762000" y="3352800"/>
            <a:ext cx="1600200" cy="685800"/>
          </a:xfrm>
          <a:prstGeom prst="ellipse">
            <a:avLst/>
          </a:prstGeom>
          <a:ln>
            <a:headEnd type="none" w="sm" len="sm"/>
            <a:tailEnd type="none" w="sm" len="sm"/>
          </a:ln>
        </p:spPr>
        <p:style>
          <a:lnRef idx="2">
            <a:schemeClr val="accent6">
              <a:shade val="50000"/>
            </a:schemeClr>
          </a:lnRef>
          <a:fillRef idx="1">
            <a:schemeClr val="accent6"/>
          </a:fillRef>
          <a:effectRef idx="0">
            <a:schemeClr val="accent6"/>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bg1"/>
                </a:solidFill>
                <a:effectLst/>
                <a:latin typeface="Calibri" pitchFamily="34" charset="0"/>
                <a:cs typeface="Calibri" pitchFamily="34" charset="0"/>
              </a:rPr>
              <a:t>ARQ</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b="1" dirty="0" smtClean="0"/>
              <a:t>Simple ARQ Scheme</a:t>
            </a:r>
          </a:p>
          <a:p>
            <a:pPr lvl="1"/>
            <a:r>
              <a:rPr lang="en-US" dirty="0" smtClean="0"/>
              <a:t>Call Flow, Limitations</a:t>
            </a:r>
          </a:p>
          <a:p>
            <a:r>
              <a:rPr lang="en-US" b="1" dirty="0" smtClean="0"/>
              <a:t>Reed-Solomon Hybrid ARQ Scheme</a:t>
            </a:r>
          </a:p>
          <a:p>
            <a:pPr lvl="1"/>
            <a:r>
              <a:rPr lang="en-US" dirty="0" smtClean="0"/>
              <a:t>RS Codes, Call Flow, Benefits</a:t>
            </a:r>
          </a:p>
          <a:p>
            <a:r>
              <a:rPr lang="en-US" b="1" dirty="0" smtClean="0"/>
              <a:t>Further Work</a:t>
            </a:r>
          </a:p>
          <a:p>
            <a:pPr lvl="1"/>
            <a:r>
              <a:rPr lang="en-US" dirty="0" smtClean="0"/>
              <a:t>Packet Size, STOP Packing, Open Questions</a:t>
            </a:r>
          </a:p>
          <a:p>
            <a:pPr lvl="1"/>
            <a:endParaRPr lang="en-US" dirty="0" smtClean="0"/>
          </a:p>
          <a:p>
            <a:pPr lvl="1"/>
            <a:endParaRPr lang="en-US" dirty="0"/>
          </a:p>
        </p:txBody>
      </p:sp>
      <p:sp>
        <p:nvSpPr>
          <p:cNvPr id="4" name="Date Placeholder 3"/>
          <p:cNvSpPr>
            <a:spLocks noGrp="1"/>
          </p:cNvSpPr>
          <p:nvPr>
            <p:ph type="dt" sz="half" idx="10"/>
          </p:nvPr>
        </p:nvSpPr>
        <p:spPr/>
        <p:txBody>
          <a:bodyPr/>
          <a:lstStyle/>
          <a:p>
            <a:r>
              <a:rPr lang="en-US" dirty="0" smtClean="0"/>
              <a:t>September 2011</a:t>
            </a:r>
            <a:endParaRPr lang="en-US" dirty="0"/>
          </a:p>
        </p:txBody>
      </p:sp>
      <p:sp>
        <p:nvSpPr>
          <p:cNvPr id="5" name="Footer Placeholder 4"/>
          <p:cNvSpPr>
            <a:spLocks noGrp="1"/>
          </p:cNvSpPr>
          <p:nvPr>
            <p:ph type="ftr" sz="quarter" idx="11"/>
          </p:nvPr>
        </p:nvSpPr>
        <p:spPr/>
        <p:txBody>
          <a:bodyPr/>
          <a:lstStyle/>
          <a:p>
            <a:r>
              <a:rPr lang="en-US" smtClean="0"/>
              <a:t>Ted Myers, David A. Howard, Sourav Dey</a:t>
            </a:r>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189</Words>
  <Application>Microsoft Office PowerPoint</Application>
  <PresentationFormat>On-screen Show (4:3)</PresentationFormat>
  <Paragraphs>48</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IEEE-P802_15</vt:lpstr>
      <vt:lpstr>Slide 1</vt:lpstr>
      <vt:lpstr>A Reed-Solomon Erasure Correction Based Hybrid ARQ Scheme</vt:lpstr>
      <vt:lpstr>ARQ Scheme in the Fragmentation Layer</vt:lpstr>
      <vt:lpstr>Outline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2011-09-19T02:07:02Z</dcterms:modified>
</cp:coreProperties>
</file>