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6"/>
  </p:notesMasterIdLst>
  <p:handoutMasterIdLst>
    <p:handoutMasterId r:id="rId7"/>
  </p:handoutMasterIdLst>
  <p:sldIdLst>
    <p:sldId id="424" r:id="rId2"/>
    <p:sldId id="258" r:id="rId3"/>
    <p:sldId id="456" r:id="rId4"/>
    <p:sldId id="466" r:id="rId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5" autoAdjust="0"/>
    <p:restoredTop sz="77119" autoAdjust="0"/>
  </p:normalViewPr>
  <p:slideViewPr>
    <p:cSldViewPr>
      <p:cViewPr>
        <p:scale>
          <a:sx n="90" d="100"/>
          <a:sy n="90" d="100"/>
        </p:scale>
        <p:origin x="-1398"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vl1pPr>
          </a:lstStyle>
          <a:p>
            <a:r>
              <a:rPr 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lvl1pPr>
          </a:lstStyle>
          <a:p>
            <a:r>
              <a:rPr lang="en-US"/>
              <a:t>Page </a:t>
            </a:r>
            <a:fld id="{60AAC51E-5A76-46ED-8501-702018052DAA}"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extLst>
      <p:ext uri="{BB962C8B-B14F-4D97-AF65-F5344CB8AC3E}">
        <p14:creationId xmlns:p14="http://schemas.microsoft.com/office/powerpoint/2010/main" xmlns="" val="24850318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lvl1pPr>
          </a:lstStyle>
          <a:p>
            <a:r>
              <a:rPr lang="en-US"/>
              <a:t>Page </a:t>
            </a:r>
            <a:fld id="{E41C696A-A2E7-4B68-973E-A6E25D02F0FB}"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extLst>
      <p:ext uri="{BB962C8B-B14F-4D97-AF65-F5344CB8AC3E}">
        <p14:creationId xmlns:p14="http://schemas.microsoft.com/office/powerpoint/2010/main" xmlns="" val="2635819644"/>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smtClean="0"/>
              <a:t>doc.: IEEE 802.15-&lt;doc#&gt;</a:t>
            </a:r>
            <a:endParaRPr lang="en-US" dirty="0"/>
          </a:p>
        </p:txBody>
      </p:sp>
      <p:sp>
        <p:nvSpPr>
          <p:cNvPr id="5" name="Date Placeholder 4"/>
          <p:cNvSpPr>
            <a:spLocks noGrp="1"/>
          </p:cNvSpPr>
          <p:nvPr>
            <p:ph type="dt" idx="11"/>
          </p:nvPr>
        </p:nvSpPr>
        <p:spPr/>
        <p:txBody>
          <a:bodyPr/>
          <a:lstStyle/>
          <a:p>
            <a:r>
              <a:rPr lang="en-US" dirty="0" smtClean="0"/>
              <a:t>&lt;month year&gt;</a:t>
            </a:r>
            <a:endParaRPr lang="en-US" dirty="0"/>
          </a:p>
        </p:txBody>
      </p:sp>
      <p:sp>
        <p:nvSpPr>
          <p:cNvPr id="6" name="Footer Placeholder 5"/>
          <p:cNvSpPr>
            <a:spLocks noGrp="1"/>
          </p:cNvSpPr>
          <p:nvPr>
            <p:ph type="ftr" sz="quarter" idx="12"/>
          </p:nvPr>
        </p:nvSpPr>
        <p:spPr/>
        <p:txBody>
          <a:bodyPr/>
          <a:lstStyle/>
          <a:p>
            <a:pPr lvl="4"/>
            <a:r>
              <a:rPr lang="en-US" dirty="0" smtClean="0"/>
              <a:t>&lt;author&gt;, &lt;company&gt;</a:t>
            </a:r>
            <a:endParaRPr lang="en-US" dirty="0"/>
          </a:p>
        </p:txBody>
      </p:sp>
      <p:sp>
        <p:nvSpPr>
          <p:cNvPr id="7" name="Slide Number Placeholder 6"/>
          <p:cNvSpPr>
            <a:spLocks noGrp="1"/>
          </p:cNvSpPr>
          <p:nvPr>
            <p:ph type="sldNum" sz="quarter" idx="13"/>
          </p:nvPr>
        </p:nvSpPr>
        <p:spPr/>
        <p:txBody>
          <a:bodyPr/>
          <a:lstStyle/>
          <a:p>
            <a:r>
              <a:rPr lang="en-US" dirty="0" smtClean="0"/>
              <a:t>Page </a:t>
            </a:r>
            <a:fld id="{E41C696A-A2E7-4B68-973E-A6E25D02F0FB}" type="slidenum">
              <a:rPr lang="en-US" smtClean="0"/>
              <a:pPr/>
              <a:t>2</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r>
              <a:rPr lang="en-US" dirty="0" err="1" smtClean="0"/>
              <a:t>Refernce</a:t>
            </a:r>
            <a:r>
              <a:rPr lang="en-US" dirty="0" smtClean="0"/>
              <a:t> bens document number (use the title</a:t>
            </a:r>
            <a:r>
              <a:rPr lang="en-US" baseline="0" dirty="0" smtClean="0"/>
              <a:t> of the document in there)</a:t>
            </a:r>
            <a:endParaRPr lang="en-US" dirty="0"/>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E41C696A-A2E7-4B68-973E-A6E25D02F0FB}" type="slidenum">
              <a:rPr lang="en-US" smtClean="0"/>
              <a:pPr/>
              <a:t>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dirty="0" smtClean="0"/>
              <a:t>September 2011</a:t>
            </a:r>
            <a:endParaRPr lang="en-US" dirty="0"/>
          </a:p>
        </p:txBody>
      </p:sp>
      <p:sp>
        <p:nvSpPr>
          <p:cNvPr id="5" name="Footer Placeholder 4"/>
          <p:cNvSpPr>
            <a:spLocks noGrp="1"/>
          </p:cNvSpPr>
          <p:nvPr>
            <p:ph type="ftr" sz="quarter" idx="11"/>
          </p:nvPr>
        </p:nvSpPr>
        <p:spPr/>
        <p:txBody>
          <a:bodyPr/>
          <a:lstStyle>
            <a:lvl1pPr>
              <a:defRPr/>
            </a:lvl1pPr>
          </a:lstStyle>
          <a:p>
            <a:r>
              <a:rPr lang="en-US" smtClean="0"/>
              <a:t>Ted Myers, David A. Howard, Sourav Dey</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2ACE912D-0E68-4A50-BBFE-0B9D985DD85A}"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dirty="0" smtClean="0"/>
              <a:t>September 2011</a:t>
            </a:r>
            <a:endParaRPr lang="en-US" dirty="0"/>
          </a:p>
        </p:txBody>
      </p:sp>
      <p:sp>
        <p:nvSpPr>
          <p:cNvPr id="5" name="Footer Placeholder 4"/>
          <p:cNvSpPr>
            <a:spLocks noGrp="1"/>
          </p:cNvSpPr>
          <p:nvPr>
            <p:ph type="ftr" sz="quarter" idx="11"/>
          </p:nvPr>
        </p:nvSpPr>
        <p:spPr/>
        <p:txBody>
          <a:bodyPr/>
          <a:lstStyle>
            <a:lvl1pPr>
              <a:defRPr/>
            </a:lvl1pPr>
          </a:lstStyle>
          <a:p>
            <a:r>
              <a:rPr lang="en-US" smtClean="0"/>
              <a:t>Ted Myers, David A. Howard, Sourav Dey</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D3966ED5-64B2-4665-AFD4-B3B32A679859}"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dirty="0" smtClean="0"/>
              <a:t>September 2011</a:t>
            </a:r>
            <a:endParaRPr lang="en-US" dirty="0"/>
          </a:p>
        </p:txBody>
      </p:sp>
      <p:sp>
        <p:nvSpPr>
          <p:cNvPr id="5" name="Footer Placeholder 4"/>
          <p:cNvSpPr>
            <a:spLocks noGrp="1"/>
          </p:cNvSpPr>
          <p:nvPr>
            <p:ph type="ftr" sz="quarter" idx="11"/>
          </p:nvPr>
        </p:nvSpPr>
        <p:spPr/>
        <p:txBody>
          <a:bodyPr/>
          <a:lstStyle>
            <a:lvl1pPr>
              <a:defRPr/>
            </a:lvl1pPr>
          </a:lstStyle>
          <a:p>
            <a:r>
              <a:rPr lang="en-US" smtClean="0"/>
              <a:t>Ted Myers, David A. Howard, Sourav Dey</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C1AA3C80-CCD1-407B-B52A-DC85FFBF2AF6}"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85800"/>
          </a:xfrm>
        </p:spPr>
        <p:txBody>
          <a:bodyPr/>
          <a:lstStyle>
            <a:lvl1pPr>
              <a:defRPr b="1">
                <a:solidFill>
                  <a:schemeClr val="accent2"/>
                </a:solidFill>
                <a:latin typeface="Calibri" pitchFamily="34" charset="0"/>
                <a:cs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685800" y="1524000"/>
            <a:ext cx="7772400" cy="4572000"/>
          </a:xfrm>
        </p:spPr>
        <p:txBody>
          <a:bodyPr/>
          <a:lstStyle>
            <a:lvl1pPr>
              <a:defRPr>
                <a:latin typeface="Calibri" pitchFamily="34" charset="0"/>
                <a:cs typeface="Calibri" pitchFamily="34" charset="0"/>
              </a:defRPr>
            </a:lvl1pPr>
            <a:lvl2pPr>
              <a:defRPr>
                <a:latin typeface="Calibri" pitchFamily="34" charset="0"/>
                <a:cs typeface="Calibri" pitchFamily="34" charset="0"/>
              </a:defRPr>
            </a:lvl2pPr>
            <a:lvl3pPr>
              <a:defRPr>
                <a:latin typeface="Calibri" pitchFamily="34" charset="0"/>
                <a:cs typeface="Calibri" pitchFamily="34" charset="0"/>
              </a:defRPr>
            </a:lvl3pPr>
            <a:lvl4pPr>
              <a:defRPr>
                <a:latin typeface="Calibri" pitchFamily="34" charset="0"/>
                <a:cs typeface="Calibri" pitchFamily="34" charset="0"/>
              </a:defRPr>
            </a:lvl4pPr>
            <a:lvl5pPr>
              <a:defRPr>
                <a:latin typeface="Calibri" pitchFamily="34" charset="0"/>
                <a:cs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685800" y="378281"/>
            <a:ext cx="1600200" cy="215444"/>
          </a:xfrm>
        </p:spPr>
        <p:txBody>
          <a:bodyPr/>
          <a:lstStyle>
            <a:lvl1pPr>
              <a:defRPr>
                <a:latin typeface="Calibri" pitchFamily="34" charset="0"/>
                <a:cs typeface="Calibri" pitchFamily="34" charset="0"/>
              </a:defRPr>
            </a:lvl1pPr>
          </a:lstStyle>
          <a:p>
            <a:r>
              <a:rPr lang="en-US" dirty="0" smtClean="0"/>
              <a:t>September 2011</a:t>
            </a:r>
            <a:endParaRPr lang="en-US" dirty="0"/>
          </a:p>
        </p:txBody>
      </p:sp>
      <p:sp>
        <p:nvSpPr>
          <p:cNvPr id="5" name="Footer Placeholder 4"/>
          <p:cNvSpPr>
            <a:spLocks noGrp="1"/>
          </p:cNvSpPr>
          <p:nvPr>
            <p:ph type="ftr" sz="quarter" idx="11"/>
          </p:nvPr>
        </p:nvSpPr>
        <p:spPr>
          <a:xfrm>
            <a:off x="5486400" y="6475413"/>
            <a:ext cx="3124200" cy="184666"/>
          </a:xfrm>
        </p:spPr>
        <p:txBody>
          <a:bodyPr/>
          <a:lstStyle>
            <a:lvl1pPr>
              <a:defRPr>
                <a:latin typeface="Calibri" pitchFamily="34" charset="0"/>
                <a:cs typeface="Calibri" pitchFamily="34" charset="0"/>
              </a:defRPr>
            </a:lvl1pPr>
          </a:lstStyle>
          <a:p>
            <a:r>
              <a:rPr lang="en-US" smtClean="0"/>
              <a:t>Ted Myers, David A. Howard, Sourav Dey</a:t>
            </a:r>
            <a:endParaRPr lang="en-US" dirty="0"/>
          </a:p>
        </p:txBody>
      </p:sp>
      <p:sp>
        <p:nvSpPr>
          <p:cNvPr id="6" name="Slide Number Placeholder 5"/>
          <p:cNvSpPr>
            <a:spLocks noGrp="1"/>
          </p:cNvSpPr>
          <p:nvPr>
            <p:ph type="sldNum" sz="quarter" idx="12"/>
          </p:nvPr>
        </p:nvSpPr>
        <p:spPr>
          <a:xfrm>
            <a:off x="4352017" y="6475413"/>
            <a:ext cx="516167" cy="184666"/>
          </a:xfrm>
        </p:spPr>
        <p:txBody>
          <a:bodyPr/>
          <a:lstStyle>
            <a:lvl1pPr>
              <a:defRPr>
                <a:latin typeface="Calibri" pitchFamily="34" charset="0"/>
                <a:cs typeface="Calibri" pitchFamily="34" charset="0"/>
              </a:defRPr>
            </a:lvl1pPr>
          </a:lstStyle>
          <a:p>
            <a:r>
              <a:rPr lang="en-US" dirty="0" smtClean="0"/>
              <a:t>Slide </a:t>
            </a:r>
            <a:fld id="{0E7B83E6-0328-4467-8F21-FAC3E3CEF2D4}"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dirty="0" smtClean="0"/>
              <a:t>September 2011</a:t>
            </a:r>
            <a:endParaRPr lang="en-US" dirty="0"/>
          </a:p>
        </p:txBody>
      </p:sp>
      <p:sp>
        <p:nvSpPr>
          <p:cNvPr id="5" name="Footer Placeholder 4"/>
          <p:cNvSpPr>
            <a:spLocks noGrp="1"/>
          </p:cNvSpPr>
          <p:nvPr>
            <p:ph type="ftr" sz="quarter" idx="11"/>
          </p:nvPr>
        </p:nvSpPr>
        <p:spPr/>
        <p:txBody>
          <a:bodyPr/>
          <a:lstStyle>
            <a:lvl1pPr>
              <a:defRPr/>
            </a:lvl1pPr>
          </a:lstStyle>
          <a:p>
            <a:r>
              <a:rPr lang="en-US" smtClean="0"/>
              <a:t>Ted Myers, David A. Howard, Sourav Dey</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6636962-3F44-4533-887F-223FE47EEB77}"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600200"/>
            <a:ext cx="3810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3810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lvl1pPr>
              <a:defRPr/>
            </a:lvl1pPr>
          </a:lstStyle>
          <a:p>
            <a:r>
              <a:rPr lang="en-US" dirty="0" smtClean="0"/>
              <a:t>September 2011</a:t>
            </a:r>
            <a:endParaRPr lang="en-US" dirty="0"/>
          </a:p>
        </p:txBody>
      </p:sp>
      <p:sp>
        <p:nvSpPr>
          <p:cNvPr id="6" name="Footer Placeholder 5"/>
          <p:cNvSpPr>
            <a:spLocks noGrp="1"/>
          </p:cNvSpPr>
          <p:nvPr>
            <p:ph type="ftr" sz="quarter" idx="11"/>
          </p:nvPr>
        </p:nvSpPr>
        <p:spPr/>
        <p:txBody>
          <a:bodyPr/>
          <a:lstStyle>
            <a:lvl1pPr>
              <a:defRPr/>
            </a:lvl1pPr>
          </a:lstStyle>
          <a:p>
            <a:r>
              <a:rPr lang="en-US" smtClean="0"/>
              <a:t>Ted Myers, David A. Howard, Sourav Dey</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4EE74BD4-A1E2-4AEC-BA18-227A10FADC42}"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dirty="0" smtClean="0"/>
              <a:t>September 2011</a:t>
            </a:r>
            <a:endParaRPr lang="en-US" dirty="0"/>
          </a:p>
        </p:txBody>
      </p:sp>
      <p:sp>
        <p:nvSpPr>
          <p:cNvPr id="8" name="Footer Placeholder 7"/>
          <p:cNvSpPr>
            <a:spLocks noGrp="1"/>
          </p:cNvSpPr>
          <p:nvPr>
            <p:ph type="ftr" sz="quarter" idx="11"/>
          </p:nvPr>
        </p:nvSpPr>
        <p:spPr/>
        <p:txBody>
          <a:bodyPr/>
          <a:lstStyle>
            <a:lvl1pPr>
              <a:defRPr/>
            </a:lvl1pPr>
          </a:lstStyle>
          <a:p>
            <a:r>
              <a:rPr lang="en-US" smtClean="0"/>
              <a:t>Ted Myers, David A. Howard, Sourav Dey</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6F6708F0-7A47-4A30-AC1D-15F534563DA8}"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F846048A-6C73-44AA-A191-708563472ECD}" type="slidenum">
              <a:rPr lang="en-US"/>
              <a:pPr/>
              <a:t>‹#›</a:t>
            </a:fld>
            <a:endParaRPr lang="en-US"/>
          </a:p>
        </p:txBody>
      </p:sp>
      <p:sp>
        <p:nvSpPr>
          <p:cNvPr id="9"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atin typeface="Calibri" pitchFamily="34" charset="0"/>
                <a:cs typeface="Calibri" pitchFamily="34" charset="0"/>
              </a:defRPr>
            </a:lvl1pPr>
          </a:lstStyle>
          <a:p>
            <a:r>
              <a:rPr lang="en-US" dirty="0" smtClean="0"/>
              <a:t>September 2011</a:t>
            </a:r>
            <a:endParaRPr lang="en-US" dirty="0"/>
          </a:p>
        </p:txBody>
      </p:sp>
      <p:sp>
        <p:nvSpPr>
          <p:cNvPr id="10"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atin typeface="Calibri" pitchFamily="34" charset="0"/>
                <a:cs typeface="Calibri" pitchFamily="34" charset="0"/>
              </a:defRPr>
            </a:lvl1pPr>
          </a:lstStyle>
          <a:p>
            <a:r>
              <a:rPr lang="en-US" smtClean="0"/>
              <a:t>Ted Myers, David A. Howard, Sourav Dey</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a:defRPr/>
            </a:lvl1pPr>
          </a:lstStyle>
          <a:p>
            <a:r>
              <a:rPr lang="en-US"/>
              <a:t>Slide </a:t>
            </a:r>
            <a:fld id="{933C7CFE-5DA7-4DC6-B050-39FA0F42039F}" type="slidenum">
              <a:rPr lang="en-US"/>
              <a:pPr/>
              <a:t>‹#›</a:t>
            </a:fld>
            <a:endParaRPr lang="en-US"/>
          </a:p>
        </p:txBody>
      </p:sp>
      <p:sp>
        <p:nvSpPr>
          <p:cNvPr id="6" name="Footer Placeholder 3"/>
          <p:cNvSpPr>
            <a:spLocks noGrp="1"/>
          </p:cNvSpPr>
          <p:nvPr>
            <p:ph type="ftr" sz="quarter" idx="11"/>
          </p:nvPr>
        </p:nvSpPr>
        <p:spPr>
          <a:xfrm>
            <a:off x="5486400" y="6475413"/>
            <a:ext cx="3124200" cy="184666"/>
          </a:xfrm>
        </p:spPr>
        <p:txBody>
          <a:bodyPr/>
          <a:lstStyle>
            <a:lvl1pPr>
              <a:defRPr/>
            </a:lvl1pPr>
          </a:lstStyle>
          <a:p>
            <a:r>
              <a:rPr lang="en-US" smtClean="0"/>
              <a:t>Ted Myers, David A. Howard, Sourav Dey</a:t>
            </a:r>
            <a:endParaRPr lang="en-US"/>
          </a:p>
        </p:txBody>
      </p:sp>
      <p:sp>
        <p:nvSpPr>
          <p:cNvPr id="7"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atin typeface="Calibri" pitchFamily="34" charset="0"/>
                <a:cs typeface="Calibri" pitchFamily="34" charset="0"/>
              </a:defRPr>
            </a:lvl1pPr>
          </a:lstStyle>
          <a:p>
            <a:r>
              <a:rPr lang="en-US" dirty="0" smtClean="0"/>
              <a:t>September 2011</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dirty="0" smtClean="0"/>
              <a:t>September 2011</a:t>
            </a:r>
            <a:endParaRPr lang="en-US" dirty="0"/>
          </a:p>
        </p:txBody>
      </p:sp>
      <p:sp>
        <p:nvSpPr>
          <p:cNvPr id="6" name="Footer Placeholder 5"/>
          <p:cNvSpPr>
            <a:spLocks noGrp="1"/>
          </p:cNvSpPr>
          <p:nvPr>
            <p:ph type="ftr" sz="quarter" idx="11"/>
          </p:nvPr>
        </p:nvSpPr>
        <p:spPr/>
        <p:txBody>
          <a:bodyPr/>
          <a:lstStyle>
            <a:lvl1pPr>
              <a:defRPr/>
            </a:lvl1pPr>
          </a:lstStyle>
          <a:p>
            <a:r>
              <a:rPr lang="en-US" smtClean="0"/>
              <a:t>Ted Myers, David A. Howard, Sourav Dey</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17948245-DA3F-44BE-ABB2-751005138953}"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dirty="0" smtClean="0"/>
              <a:t>September 2011</a:t>
            </a:r>
            <a:endParaRPr lang="en-US" dirty="0"/>
          </a:p>
        </p:txBody>
      </p:sp>
      <p:sp>
        <p:nvSpPr>
          <p:cNvPr id="6" name="Footer Placeholder 5"/>
          <p:cNvSpPr>
            <a:spLocks noGrp="1"/>
          </p:cNvSpPr>
          <p:nvPr>
            <p:ph type="ftr" sz="quarter" idx="11"/>
          </p:nvPr>
        </p:nvSpPr>
        <p:spPr/>
        <p:txBody>
          <a:bodyPr/>
          <a:lstStyle>
            <a:lvl1pPr>
              <a:defRPr/>
            </a:lvl1pPr>
          </a:lstStyle>
          <a:p>
            <a:r>
              <a:rPr lang="en-US" smtClean="0"/>
              <a:t>Ted Myers, David A. Howard, Sourav Dey</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784FDFA3-FC6C-49B9-9015-1B18734D9946}"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7620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685800" y="1524000"/>
            <a:ext cx="7772400" cy="45720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atin typeface="Calibri" pitchFamily="34" charset="0"/>
                <a:cs typeface="Calibri" pitchFamily="34" charset="0"/>
              </a:defRPr>
            </a:lvl1pPr>
          </a:lstStyle>
          <a:p>
            <a:r>
              <a:rPr lang="en-US" dirty="0" smtClean="0"/>
              <a:t>September 2011</a:t>
            </a:r>
            <a:endParaRPr lang="en-US"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atin typeface="Calibri" pitchFamily="34" charset="0"/>
                <a:cs typeface="Calibri" pitchFamily="34" charset="0"/>
              </a:defRPr>
            </a:lvl1pPr>
          </a:lstStyle>
          <a:p>
            <a:r>
              <a:rPr lang="en-US" smtClean="0"/>
              <a:t>Ted Myers, David A. Howard, Sourav Dey</a:t>
            </a:r>
            <a:endParaRPr lang="en-US" dirty="0"/>
          </a:p>
        </p:txBody>
      </p:sp>
      <p:sp>
        <p:nvSpPr>
          <p:cNvPr id="1030" name="Rectangle 6"/>
          <p:cNvSpPr>
            <a:spLocks noGrp="1" noChangeArrowheads="1"/>
          </p:cNvSpPr>
          <p:nvPr>
            <p:ph type="sldNum" sz="quarter" idx="4"/>
          </p:nvPr>
        </p:nvSpPr>
        <p:spPr bwMode="auto">
          <a:xfrm>
            <a:off x="4352017" y="6475413"/>
            <a:ext cx="51616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Calibri" pitchFamily="34" charset="0"/>
                <a:cs typeface="Calibri" pitchFamily="34" charset="0"/>
              </a:defRPr>
            </a:lvl1pPr>
          </a:lstStyle>
          <a:p>
            <a:r>
              <a:rPr lang="en-US" dirty="0" smtClean="0"/>
              <a:t>Slide </a:t>
            </a:r>
            <a:fld id="{318CD5EA-9AE2-4B72-AADA-2F625AF2A8D2}" type="slidenum">
              <a:rPr lang="en-US" smtClean="0"/>
              <a:pPr/>
              <a:t>‹#›</a:t>
            </a:fld>
            <a:endParaRPr lang="en-US" dirty="0"/>
          </a:p>
        </p:txBody>
      </p:sp>
      <p:sp>
        <p:nvSpPr>
          <p:cNvPr id="1031" name="Rectangle 7"/>
          <p:cNvSpPr>
            <a:spLocks noChangeArrowheads="1"/>
          </p:cNvSpPr>
          <p:nvPr/>
        </p:nvSpPr>
        <p:spPr bwMode="auto">
          <a:xfrm>
            <a:off x="4495800" y="394156"/>
            <a:ext cx="3962400" cy="215444"/>
          </a:xfrm>
          <a:prstGeom prst="rect">
            <a:avLst/>
          </a:prstGeom>
          <a:noFill/>
          <a:ln w="9525">
            <a:noFill/>
            <a:miter lim="800000"/>
            <a:headEnd/>
            <a:tailEnd/>
          </a:ln>
          <a:effectLst/>
        </p:spPr>
        <p:txBody>
          <a:bodyPr lIns="0" tIns="0" rIns="0" bIns="0" anchor="b">
            <a:spAutoFit/>
          </a:bodyPr>
          <a:lstStyle/>
          <a:p>
            <a:pPr marL="0" lvl="4" algn="r"/>
            <a:r>
              <a:rPr lang="en-US" sz="1400" b="1" dirty="0">
                <a:latin typeface="Calibri" pitchFamily="34" charset="0"/>
                <a:cs typeface="Calibri" pitchFamily="34" charset="0"/>
              </a:rPr>
              <a:t>doc.: IEEE </a:t>
            </a:r>
            <a:r>
              <a:rPr lang="en-US" sz="1400" b="1" dirty="0" smtClean="0">
                <a:latin typeface="Calibri" pitchFamily="34" charset="0"/>
                <a:cs typeface="Calibri" pitchFamily="34" charset="0"/>
              </a:rPr>
              <a:t>802.</a:t>
            </a:r>
            <a:r>
              <a:rPr lang="en-US" sz="1400" b="1" i="0" kern="1200" dirty="0" smtClean="0">
                <a:solidFill>
                  <a:schemeClr val="tx1"/>
                </a:solidFill>
                <a:latin typeface="Calibri" pitchFamily="34" charset="0"/>
                <a:ea typeface="+mn-ea"/>
                <a:cs typeface="Calibri" pitchFamily="34" charset="0"/>
              </a:rPr>
              <a:t>15-11-0630-00-004k</a:t>
            </a:r>
            <a:endParaRPr lang="en-US" sz="1400" b="1" dirty="0">
              <a:latin typeface="Calibri" pitchFamily="34" charset="0"/>
              <a:cs typeface="Calibri" pitchFamily="34" charset="0"/>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33" name="Rectangle 9"/>
          <p:cNvSpPr>
            <a:spLocks noChangeArrowheads="1"/>
          </p:cNvSpPr>
          <p:nvPr/>
        </p:nvSpPr>
        <p:spPr bwMode="auto">
          <a:xfrm>
            <a:off x="685800" y="6475413"/>
            <a:ext cx="711200" cy="184666"/>
          </a:xfrm>
          <a:prstGeom prst="rect">
            <a:avLst/>
          </a:prstGeom>
          <a:noFill/>
          <a:ln w="9525">
            <a:noFill/>
            <a:miter lim="800000"/>
            <a:headEnd/>
            <a:tailEnd/>
          </a:ln>
          <a:effectLst/>
        </p:spPr>
        <p:txBody>
          <a:bodyPr lIns="0" tIns="0" rIns="0" bIns="0">
            <a:spAutoFit/>
          </a:bodyPr>
          <a:lstStyle/>
          <a:p>
            <a:r>
              <a:rPr lang="en-US" dirty="0">
                <a:latin typeface="Calibri" pitchFamily="34" charset="0"/>
                <a:cs typeface="Calibri" pitchFamily="34"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b="1">
          <a:solidFill>
            <a:schemeClr val="accent2"/>
          </a:solidFill>
          <a:latin typeface="Calibri" pitchFamily="34" charset="0"/>
          <a:ea typeface="+mj-ea"/>
          <a:cs typeface="Calibri" pitchFamily="34" charset="0"/>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Calibri" pitchFamily="34" charset="0"/>
          <a:ea typeface="+mn-ea"/>
          <a:cs typeface="Calibri" pitchFamily="34" charset="0"/>
        </a:defRPr>
      </a:lvl1pPr>
      <a:lvl2pPr marL="742950" indent="-285750" algn="l" rtl="0" eaLnBrk="1" fontAlgn="base" hangingPunct="1">
        <a:spcBef>
          <a:spcPct val="20000"/>
        </a:spcBef>
        <a:spcAft>
          <a:spcPct val="0"/>
        </a:spcAft>
        <a:buChar char="–"/>
        <a:defRPr sz="2800">
          <a:solidFill>
            <a:schemeClr val="tx1"/>
          </a:solidFill>
          <a:latin typeface="Calibri" pitchFamily="34" charset="0"/>
          <a:cs typeface="Calibri" pitchFamily="34" charset="0"/>
        </a:defRPr>
      </a:lvl2pPr>
      <a:lvl3pPr marL="1085850" indent="-228600" algn="l" rtl="0" eaLnBrk="1" fontAlgn="base" hangingPunct="1">
        <a:spcBef>
          <a:spcPct val="20000"/>
        </a:spcBef>
        <a:spcAft>
          <a:spcPct val="0"/>
        </a:spcAft>
        <a:buChar char="•"/>
        <a:defRPr sz="2400">
          <a:solidFill>
            <a:schemeClr val="tx1"/>
          </a:solidFill>
          <a:latin typeface="Calibri" pitchFamily="34" charset="0"/>
          <a:cs typeface="Calibri" pitchFamily="34" charset="0"/>
        </a:defRPr>
      </a:lvl3pPr>
      <a:lvl4pPr marL="1428750" indent="-228600" algn="l" rtl="0" eaLnBrk="1" fontAlgn="base" hangingPunct="1">
        <a:spcBef>
          <a:spcPct val="20000"/>
        </a:spcBef>
        <a:spcAft>
          <a:spcPct val="0"/>
        </a:spcAft>
        <a:buChar char="–"/>
        <a:defRPr sz="2000">
          <a:solidFill>
            <a:schemeClr val="tx1"/>
          </a:solidFill>
          <a:latin typeface="Calibri" pitchFamily="34" charset="0"/>
          <a:cs typeface="Calibri" pitchFamily="34" charset="0"/>
        </a:defRPr>
      </a:lvl4pPr>
      <a:lvl5pPr marL="1771650" indent="-228600" algn="l" rtl="0" eaLnBrk="1" fontAlgn="base" hangingPunct="1">
        <a:spcBef>
          <a:spcPct val="20000"/>
        </a:spcBef>
        <a:spcAft>
          <a:spcPct val="0"/>
        </a:spcAft>
        <a:buChar char="•"/>
        <a:defRPr sz="2000">
          <a:solidFill>
            <a:schemeClr val="tx1"/>
          </a:solidFill>
          <a:latin typeface="Calibri" pitchFamily="34" charset="0"/>
          <a:cs typeface="Calibri" pitchFamily="34" charset="0"/>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sourav.dey@onrampwireless.com"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4294967295"/>
          </p:nvPr>
        </p:nvSpPr>
        <p:spPr>
          <a:xfrm>
            <a:off x="685800" y="378281"/>
            <a:ext cx="1600200" cy="215444"/>
          </a:xfrm>
          <a:prstGeom prst="rect">
            <a:avLst/>
          </a:prstGeom>
        </p:spPr>
        <p:txBody>
          <a:bodyPr/>
          <a:lstStyle/>
          <a:p>
            <a:r>
              <a:rPr lang="en-US" dirty="0" smtClean="0"/>
              <a:t>September 2011</a:t>
            </a:r>
            <a:endParaRPr lang="en-US" dirty="0"/>
          </a:p>
        </p:txBody>
      </p:sp>
      <p:sp>
        <p:nvSpPr>
          <p:cNvPr id="5" name="Footer Placeholder 2"/>
          <p:cNvSpPr>
            <a:spLocks noGrp="1"/>
          </p:cNvSpPr>
          <p:nvPr>
            <p:ph type="ftr" sz="quarter" idx="11"/>
          </p:nvPr>
        </p:nvSpPr>
        <p:spPr/>
        <p:txBody>
          <a:bodyPr/>
          <a:lstStyle/>
          <a:p>
            <a:r>
              <a:rPr lang="en-US" dirty="0" smtClean="0"/>
              <a:t>Ted Myers, David A. Howard, Sourav Dey</a:t>
            </a:r>
            <a:endParaRPr lang="en-US" dirty="0"/>
          </a:p>
        </p:txBody>
      </p:sp>
      <p:sp>
        <p:nvSpPr>
          <p:cNvPr id="6" name="Slide Number Placeholder 3"/>
          <p:cNvSpPr>
            <a:spLocks noGrp="1"/>
          </p:cNvSpPr>
          <p:nvPr>
            <p:ph type="sldNum" sz="quarter" idx="12"/>
          </p:nvPr>
        </p:nvSpPr>
        <p:spPr/>
        <p:txBody>
          <a:bodyPr/>
          <a:lstStyle/>
          <a:p>
            <a:r>
              <a:rPr lang="en-US" dirty="0"/>
              <a:t>Slide </a:t>
            </a:r>
            <a:fld id="{12CAE2B3-81D7-46BF-8429-96BB7906F712}" type="slidenum">
              <a:rPr lang="en-US"/>
              <a:pPr/>
              <a:t>1</a:t>
            </a:fld>
            <a:endParaRPr lang="en-US" dirty="0"/>
          </a:p>
        </p:txBody>
      </p:sp>
      <p:sp>
        <p:nvSpPr>
          <p:cNvPr id="27651" name="Rectangle 3"/>
          <p:cNvSpPr>
            <a:spLocks noChangeArrowheads="1"/>
          </p:cNvSpPr>
          <p:nvPr/>
        </p:nvSpPr>
        <p:spPr bwMode="auto">
          <a:xfrm>
            <a:off x="152400" y="609600"/>
            <a:ext cx="8991600" cy="501675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type="none" w="sm" len="sm"/>
                <a:tailEnd type="none" w="sm" len="sm"/>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r>
              <a:rPr lang="en-US" sz="1800" b="1" u="sng" dirty="0">
                <a:solidFill>
                  <a:schemeClr val="tx2"/>
                </a:solidFill>
                <a:effectLst>
                  <a:outerShdw blurRad="38100" dist="38100" dir="2700000" algn="tl">
                    <a:srgbClr val="C0C0C0"/>
                  </a:outerShdw>
                </a:effectLst>
                <a:latin typeface="Calibri" pitchFamily="34" charset="0"/>
                <a:cs typeface="Calibri" pitchFamily="34" charset="0"/>
              </a:rPr>
              <a:t>Project: IEEE P802.15 Working Group for Wireless Personal Area Networks (WPANs)</a:t>
            </a:r>
            <a:endParaRPr lang="en-US" sz="1600" b="1" dirty="0">
              <a:solidFill>
                <a:schemeClr val="tx2"/>
              </a:solidFill>
              <a:latin typeface="Calibri" pitchFamily="34" charset="0"/>
              <a:cs typeface="Calibri" pitchFamily="34" charset="0"/>
            </a:endParaRPr>
          </a:p>
          <a:p>
            <a:endParaRPr lang="en-US" sz="1600" dirty="0">
              <a:solidFill>
                <a:schemeClr val="tx2"/>
              </a:solidFill>
              <a:latin typeface="Calibri" pitchFamily="34" charset="0"/>
              <a:cs typeface="Calibri" pitchFamily="34" charset="0"/>
            </a:endParaRPr>
          </a:p>
          <a:p>
            <a:r>
              <a:rPr lang="en-US" sz="1600" b="1" dirty="0">
                <a:solidFill>
                  <a:schemeClr val="tx2"/>
                </a:solidFill>
                <a:latin typeface="Calibri" pitchFamily="34" charset="0"/>
                <a:cs typeface="Calibri" pitchFamily="34" charset="0"/>
              </a:rPr>
              <a:t>Submission Title:</a:t>
            </a:r>
            <a:r>
              <a:rPr lang="en-US" sz="1600" dirty="0">
                <a:solidFill>
                  <a:schemeClr val="tx2"/>
                </a:solidFill>
                <a:latin typeface="Calibri" pitchFamily="34" charset="0"/>
                <a:cs typeface="Calibri" pitchFamily="34" charset="0"/>
              </a:rPr>
              <a:t> </a:t>
            </a:r>
            <a:r>
              <a:rPr lang="en-US" sz="1600" dirty="0" smtClean="0">
                <a:solidFill>
                  <a:schemeClr val="tx2"/>
                </a:solidFill>
                <a:latin typeface="Calibri" pitchFamily="34" charset="0"/>
                <a:cs typeface="Calibri" pitchFamily="34" charset="0"/>
              </a:rPr>
              <a:t>A Reed-Solomon Erasure Correction Based Hybrid ARQ Scheme</a:t>
            </a:r>
            <a:r>
              <a:rPr lang="en-US" sz="1600" dirty="0">
                <a:solidFill>
                  <a:schemeClr val="tx2"/>
                </a:solidFill>
                <a:latin typeface="Calibri" pitchFamily="34" charset="0"/>
                <a:cs typeface="Calibri" pitchFamily="34" charset="0"/>
              </a:rPr>
              <a:t>	</a:t>
            </a:r>
          </a:p>
          <a:p>
            <a:r>
              <a:rPr lang="en-US" sz="1600" b="1" dirty="0">
                <a:solidFill>
                  <a:schemeClr val="tx2"/>
                </a:solidFill>
                <a:latin typeface="Calibri" pitchFamily="34" charset="0"/>
                <a:cs typeface="Calibri" pitchFamily="34" charset="0"/>
              </a:rPr>
              <a:t>Date Submitted: </a:t>
            </a:r>
            <a:r>
              <a:rPr lang="en-US" sz="1600" dirty="0" smtClean="0">
                <a:solidFill>
                  <a:schemeClr val="tx2"/>
                </a:solidFill>
                <a:latin typeface="Calibri" pitchFamily="34" charset="0"/>
                <a:cs typeface="Calibri" pitchFamily="34" charset="0"/>
              </a:rPr>
              <a:t>September 12, 2011</a:t>
            </a:r>
            <a:r>
              <a:rPr lang="en-US" sz="1600" dirty="0">
                <a:solidFill>
                  <a:schemeClr val="tx2"/>
                </a:solidFill>
                <a:latin typeface="Calibri" pitchFamily="34" charset="0"/>
                <a:cs typeface="Calibri" pitchFamily="34" charset="0"/>
              </a:rPr>
              <a:t>	</a:t>
            </a:r>
          </a:p>
          <a:p>
            <a:r>
              <a:rPr lang="en-US" sz="1600" b="1" dirty="0">
                <a:solidFill>
                  <a:schemeClr val="tx2"/>
                </a:solidFill>
                <a:latin typeface="Calibri" pitchFamily="34" charset="0"/>
                <a:cs typeface="Calibri" pitchFamily="34" charset="0"/>
              </a:rPr>
              <a:t>Source:</a:t>
            </a:r>
            <a:r>
              <a:rPr lang="en-US" sz="1600" dirty="0">
                <a:solidFill>
                  <a:schemeClr val="tx2"/>
                </a:solidFill>
                <a:latin typeface="Calibri" pitchFamily="34" charset="0"/>
                <a:cs typeface="Calibri" pitchFamily="34" charset="0"/>
              </a:rPr>
              <a:t> </a:t>
            </a:r>
            <a:r>
              <a:rPr lang="en-US" sz="1600" dirty="0" smtClean="0">
                <a:solidFill>
                  <a:schemeClr val="tx2"/>
                </a:solidFill>
                <a:latin typeface="Calibri" pitchFamily="34" charset="0"/>
                <a:cs typeface="Calibri" pitchFamily="34" charset="0"/>
              </a:rPr>
              <a:t>[David </a:t>
            </a:r>
            <a:r>
              <a:rPr lang="en-US" sz="1600" dirty="0" smtClean="0">
                <a:solidFill>
                  <a:schemeClr val="tx2"/>
                </a:solidFill>
                <a:latin typeface="Calibri" pitchFamily="34" charset="0"/>
                <a:cs typeface="Calibri" pitchFamily="34" charset="0"/>
              </a:rPr>
              <a:t>Howard</a:t>
            </a:r>
            <a:r>
              <a:rPr lang="en-US" sz="1600" dirty="0" smtClean="0">
                <a:solidFill>
                  <a:schemeClr val="tx2"/>
                </a:solidFill>
                <a:latin typeface="Calibri" pitchFamily="34" charset="0"/>
                <a:cs typeface="Calibri" pitchFamily="34" charset="0"/>
              </a:rPr>
              <a:t>, Sourav Dey, </a:t>
            </a:r>
            <a:r>
              <a:rPr lang="en-US" sz="1600" dirty="0" smtClean="0">
                <a:solidFill>
                  <a:schemeClr val="tx2"/>
                </a:solidFill>
                <a:latin typeface="Calibri" pitchFamily="34" charset="0"/>
                <a:cs typeface="Calibri" pitchFamily="34" charset="0"/>
              </a:rPr>
              <a:t>Ted Myers] </a:t>
            </a:r>
            <a:r>
              <a:rPr lang="en-US" sz="1600" dirty="0">
                <a:solidFill>
                  <a:schemeClr val="tx2"/>
                </a:solidFill>
                <a:latin typeface="Calibri" pitchFamily="34" charset="0"/>
                <a:cs typeface="Calibri" pitchFamily="34" charset="0"/>
              </a:rPr>
              <a:t>Company </a:t>
            </a:r>
            <a:r>
              <a:rPr lang="en-US" sz="1600" dirty="0" smtClean="0">
                <a:solidFill>
                  <a:schemeClr val="tx2"/>
                </a:solidFill>
                <a:latin typeface="Calibri" pitchFamily="34" charset="0"/>
                <a:cs typeface="Calibri" pitchFamily="34" charset="0"/>
              </a:rPr>
              <a:t>[</a:t>
            </a:r>
            <a:r>
              <a:rPr lang="en-US" sz="1600" dirty="0">
                <a:solidFill>
                  <a:schemeClr val="tx2"/>
                </a:solidFill>
                <a:latin typeface="Calibri" pitchFamily="34" charset="0"/>
                <a:cs typeface="Calibri" pitchFamily="34" charset="0"/>
              </a:rPr>
              <a:t>On-Ramp Wireless, </a:t>
            </a:r>
            <a:r>
              <a:rPr lang="en-US" sz="1600" dirty="0" smtClean="0">
                <a:solidFill>
                  <a:schemeClr val="tx2"/>
                </a:solidFill>
                <a:latin typeface="Calibri" pitchFamily="34" charset="0"/>
                <a:cs typeface="Calibri" pitchFamily="34" charset="0"/>
              </a:rPr>
              <a:t>Inc</a:t>
            </a:r>
            <a:r>
              <a:rPr lang="en-US" sz="1600" dirty="0" smtClean="0">
                <a:solidFill>
                  <a:schemeClr val="tx2"/>
                </a:solidFill>
                <a:latin typeface="Calibri" pitchFamily="34" charset="0"/>
                <a:cs typeface="Calibri" pitchFamily="34" charset="0"/>
              </a:rPr>
              <a:t>.]</a:t>
            </a:r>
            <a:endParaRPr lang="en-US" sz="1600" dirty="0">
              <a:solidFill>
                <a:schemeClr val="tx2"/>
              </a:solidFill>
              <a:latin typeface="Calibri" pitchFamily="34" charset="0"/>
              <a:cs typeface="Calibri" pitchFamily="34" charset="0"/>
            </a:endParaRPr>
          </a:p>
          <a:p>
            <a:r>
              <a:rPr lang="en-US" sz="1600" dirty="0">
                <a:solidFill>
                  <a:schemeClr val="tx2"/>
                </a:solidFill>
                <a:latin typeface="Calibri" pitchFamily="34" charset="0"/>
                <a:cs typeface="Calibri" pitchFamily="34" charset="0"/>
              </a:rPr>
              <a:t>Address </a:t>
            </a:r>
            <a:r>
              <a:rPr lang="en-US" sz="1600" dirty="0" smtClean="0">
                <a:solidFill>
                  <a:schemeClr val="tx2"/>
                </a:solidFill>
                <a:latin typeface="Calibri" pitchFamily="34" charset="0"/>
                <a:cs typeface="Calibri" pitchFamily="34" charset="0"/>
              </a:rPr>
              <a:t>[</a:t>
            </a:r>
            <a:r>
              <a:rPr lang="it-IT" sz="1600" dirty="0">
                <a:solidFill>
                  <a:schemeClr val="tx2"/>
                </a:solidFill>
                <a:latin typeface="Calibri" pitchFamily="34" charset="0"/>
                <a:cs typeface="Calibri" pitchFamily="34" charset="0"/>
              </a:rPr>
              <a:t>10920 Via Frontera, Suite 200, San Diego, CA 92127, USA</a:t>
            </a:r>
            <a:r>
              <a:rPr lang="en-US" sz="1600" dirty="0" smtClean="0">
                <a:solidFill>
                  <a:schemeClr val="tx2"/>
                </a:solidFill>
                <a:latin typeface="Calibri" pitchFamily="34" charset="0"/>
                <a:cs typeface="Calibri" pitchFamily="34" charset="0"/>
              </a:rPr>
              <a:t>]</a:t>
            </a:r>
            <a:endParaRPr lang="en-US" sz="1600" dirty="0">
              <a:solidFill>
                <a:schemeClr val="tx2"/>
              </a:solidFill>
              <a:latin typeface="Calibri" pitchFamily="34" charset="0"/>
              <a:cs typeface="Calibri" pitchFamily="34" charset="0"/>
            </a:endParaRPr>
          </a:p>
          <a:p>
            <a:r>
              <a:rPr lang="en-US" sz="1600" dirty="0">
                <a:solidFill>
                  <a:schemeClr val="tx2"/>
                </a:solidFill>
                <a:latin typeface="Calibri" pitchFamily="34" charset="0"/>
                <a:cs typeface="Calibri" pitchFamily="34" charset="0"/>
              </a:rPr>
              <a:t>Voice</a:t>
            </a:r>
            <a:r>
              <a:rPr lang="en-US" sz="1600" dirty="0" smtClean="0">
                <a:solidFill>
                  <a:schemeClr val="tx2"/>
                </a:solidFill>
                <a:latin typeface="Calibri" pitchFamily="34" charset="0"/>
                <a:cs typeface="Calibri" pitchFamily="34" charset="0"/>
              </a:rPr>
              <a:t>:[</a:t>
            </a:r>
            <a:r>
              <a:rPr lang="en-US" sz="1600" dirty="0">
                <a:solidFill>
                  <a:schemeClr val="tx2"/>
                </a:solidFill>
                <a:latin typeface="Calibri" pitchFamily="34" charset="0"/>
                <a:cs typeface="Calibri" pitchFamily="34" charset="0"/>
              </a:rPr>
              <a:t>+1(858)592-6008</a:t>
            </a:r>
            <a:r>
              <a:rPr lang="en-US" sz="1600" dirty="0" smtClean="0">
                <a:solidFill>
                  <a:schemeClr val="tx2"/>
                </a:solidFill>
                <a:latin typeface="Calibri" pitchFamily="34" charset="0"/>
                <a:cs typeface="Calibri" pitchFamily="34" charset="0"/>
              </a:rPr>
              <a:t>], </a:t>
            </a:r>
            <a:r>
              <a:rPr lang="en-US" sz="1600" dirty="0">
                <a:solidFill>
                  <a:schemeClr val="tx2"/>
                </a:solidFill>
                <a:latin typeface="Calibri" pitchFamily="34" charset="0"/>
                <a:cs typeface="Calibri" pitchFamily="34" charset="0"/>
              </a:rPr>
              <a:t>FAX: </a:t>
            </a:r>
            <a:r>
              <a:rPr lang="en-US" sz="1600" dirty="0" smtClean="0">
                <a:solidFill>
                  <a:schemeClr val="tx2"/>
                </a:solidFill>
                <a:latin typeface="Calibri" pitchFamily="34" charset="0"/>
                <a:cs typeface="Calibri" pitchFamily="34" charset="0"/>
              </a:rPr>
              <a:t>[</a:t>
            </a:r>
            <a:r>
              <a:rPr lang="en-US" sz="1600" dirty="0">
                <a:solidFill>
                  <a:schemeClr val="tx2"/>
                </a:solidFill>
                <a:latin typeface="Calibri" pitchFamily="34" charset="0"/>
                <a:cs typeface="Calibri" pitchFamily="34" charset="0"/>
              </a:rPr>
              <a:t>+1(858)592-6009</a:t>
            </a:r>
            <a:r>
              <a:rPr lang="en-US" sz="1600" dirty="0" smtClean="0">
                <a:solidFill>
                  <a:schemeClr val="tx2"/>
                </a:solidFill>
                <a:latin typeface="Calibri" pitchFamily="34" charset="0"/>
                <a:cs typeface="Calibri" pitchFamily="34" charset="0"/>
              </a:rPr>
              <a:t>], </a:t>
            </a:r>
            <a:r>
              <a:rPr lang="en-US" sz="1600" dirty="0">
                <a:solidFill>
                  <a:schemeClr val="tx2"/>
                </a:solidFill>
                <a:latin typeface="Calibri" pitchFamily="34" charset="0"/>
                <a:cs typeface="Calibri" pitchFamily="34" charset="0"/>
              </a:rPr>
              <a:t>E-Mail</a:t>
            </a:r>
            <a:r>
              <a:rPr lang="en-US" sz="1600" dirty="0" smtClean="0">
                <a:solidFill>
                  <a:schemeClr val="tx2"/>
                </a:solidFill>
                <a:latin typeface="Calibri" pitchFamily="34" charset="0"/>
                <a:cs typeface="Calibri" pitchFamily="34" charset="0"/>
              </a:rPr>
              <a:t>:[david.a.howard@ieee.org</a:t>
            </a:r>
            <a:r>
              <a:rPr lang="en-US" sz="1600" dirty="0" smtClean="0">
                <a:solidFill>
                  <a:schemeClr val="tx2"/>
                </a:solidFill>
                <a:latin typeface="Calibri" pitchFamily="34" charset="0"/>
                <a:cs typeface="Calibri" pitchFamily="34" charset="0"/>
              </a:rPr>
              <a:t>, </a:t>
            </a:r>
            <a:r>
              <a:rPr lang="en-US" sz="1600" dirty="0" smtClean="0">
                <a:solidFill>
                  <a:schemeClr val="tx2"/>
                </a:solidFill>
                <a:latin typeface="Calibri" pitchFamily="34" charset="0"/>
                <a:cs typeface="Calibri" pitchFamily="34" charset="0"/>
                <a:hlinkClick r:id="rId2"/>
              </a:rPr>
              <a:t>sourav.dey@onrampwireless.com</a:t>
            </a:r>
            <a:r>
              <a:rPr lang="en-US" sz="1600" dirty="0" smtClean="0">
                <a:solidFill>
                  <a:schemeClr val="tx2"/>
                </a:solidFill>
                <a:latin typeface="Calibri" pitchFamily="34" charset="0"/>
                <a:cs typeface="Calibri" pitchFamily="34" charset="0"/>
              </a:rPr>
              <a:t>, </a:t>
            </a:r>
            <a:r>
              <a:rPr lang="en-US" sz="1600" dirty="0" smtClean="0">
                <a:solidFill>
                  <a:schemeClr val="tx2"/>
                </a:solidFill>
                <a:latin typeface="Calibri" pitchFamily="34" charset="0"/>
                <a:cs typeface="Calibri" pitchFamily="34" charset="0"/>
              </a:rPr>
              <a:t>ted.myers@onrampwireless.com]</a:t>
            </a:r>
            <a:r>
              <a:rPr lang="en-US" sz="1600" dirty="0">
                <a:solidFill>
                  <a:schemeClr val="tx2"/>
                </a:solidFill>
                <a:latin typeface="Calibri" pitchFamily="34" charset="0"/>
                <a:cs typeface="Calibri" pitchFamily="34" charset="0"/>
              </a:rPr>
              <a:t>	</a:t>
            </a:r>
          </a:p>
          <a:p>
            <a:pPr>
              <a:spcBef>
                <a:spcPts val="600"/>
              </a:spcBef>
              <a:spcAft>
                <a:spcPts val="600"/>
              </a:spcAft>
            </a:pPr>
            <a:r>
              <a:rPr lang="en-US" sz="1600" b="1" dirty="0">
                <a:solidFill>
                  <a:schemeClr val="tx2"/>
                </a:solidFill>
                <a:latin typeface="Calibri" pitchFamily="34" charset="0"/>
                <a:cs typeface="Calibri" pitchFamily="34" charset="0"/>
              </a:rPr>
              <a:t>Re:</a:t>
            </a:r>
            <a:r>
              <a:rPr lang="en-US" sz="1600" dirty="0">
                <a:solidFill>
                  <a:schemeClr val="tx2"/>
                </a:solidFill>
                <a:latin typeface="Calibri" pitchFamily="34" charset="0"/>
                <a:cs typeface="Calibri" pitchFamily="34" charset="0"/>
              </a:rPr>
              <a:t> </a:t>
            </a:r>
            <a:r>
              <a:rPr lang="en-US" sz="1600" dirty="0" smtClean="0">
                <a:solidFill>
                  <a:schemeClr val="tx2"/>
                </a:solidFill>
                <a:latin typeface="Calibri" pitchFamily="34" charset="0"/>
                <a:cs typeface="Calibri" pitchFamily="34" charset="0"/>
              </a:rPr>
              <a:t>[LECIM </a:t>
            </a:r>
            <a:r>
              <a:rPr lang="en-US" sz="1600" dirty="0">
                <a:solidFill>
                  <a:schemeClr val="tx2"/>
                </a:solidFill>
                <a:latin typeface="Calibri" pitchFamily="34" charset="0"/>
                <a:cs typeface="Calibri" pitchFamily="34" charset="0"/>
              </a:rPr>
              <a:t>Call For Proposals, DCN: </a:t>
            </a:r>
            <a:r>
              <a:rPr lang="en-US" sz="1600" dirty="0" smtClean="0">
                <a:solidFill>
                  <a:schemeClr val="tx2"/>
                </a:solidFill>
                <a:latin typeface="Calibri" pitchFamily="34" charset="0"/>
                <a:cs typeface="Calibri" pitchFamily="34" charset="0"/>
              </a:rPr>
              <a:t>0147-02]</a:t>
            </a:r>
            <a:endParaRPr lang="en-US" dirty="0">
              <a:solidFill>
                <a:schemeClr val="tx2"/>
              </a:solidFill>
              <a:latin typeface="Calibri" pitchFamily="34" charset="0"/>
              <a:cs typeface="Calibri" pitchFamily="34" charset="0"/>
            </a:endParaRPr>
          </a:p>
          <a:p>
            <a:pPr>
              <a:spcBef>
                <a:spcPts val="600"/>
              </a:spcBef>
              <a:spcAft>
                <a:spcPts val="600"/>
              </a:spcAft>
            </a:pPr>
            <a:r>
              <a:rPr lang="en-US" sz="1600" b="1" dirty="0">
                <a:solidFill>
                  <a:schemeClr val="tx2"/>
                </a:solidFill>
                <a:latin typeface="Calibri" pitchFamily="34" charset="0"/>
                <a:cs typeface="Calibri" pitchFamily="34" charset="0"/>
              </a:rPr>
              <a:t>Abstract:</a:t>
            </a:r>
            <a:r>
              <a:rPr lang="en-US" sz="1600" dirty="0">
                <a:solidFill>
                  <a:schemeClr val="tx2"/>
                </a:solidFill>
                <a:latin typeface="Calibri" pitchFamily="34" charset="0"/>
                <a:cs typeface="Calibri" pitchFamily="34" charset="0"/>
              </a:rPr>
              <a:t>	</a:t>
            </a:r>
            <a:r>
              <a:rPr lang="en-US" sz="1600" dirty="0" smtClean="0">
                <a:solidFill>
                  <a:schemeClr val="tx2"/>
                </a:solidFill>
                <a:latin typeface="Calibri" pitchFamily="34" charset="0"/>
                <a:cs typeface="Calibri" pitchFamily="34" charset="0"/>
              </a:rPr>
              <a:t>[Response to LECIM Call For Proposals, DCN: 0147-02]</a:t>
            </a:r>
            <a:endParaRPr lang="en-US" sz="1600" dirty="0">
              <a:solidFill>
                <a:schemeClr val="tx2"/>
              </a:solidFill>
              <a:latin typeface="Calibri" pitchFamily="34" charset="0"/>
              <a:cs typeface="Calibri" pitchFamily="34" charset="0"/>
            </a:endParaRPr>
          </a:p>
          <a:p>
            <a:pPr>
              <a:spcBef>
                <a:spcPts val="600"/>
              </a:spcBef>
              <a:spcAft>
                <a:spcPts val="600"/>
              </a:spcAft>
            </a:pPr>
            <a:r>
              <a:rPr lang="en-US" sz="1600" b="1" dirty="0">
                <a:solidFill>
                  <a:schemeClr val="tx2"/>
                </a:solidFill>
                <a:latin typeface="Calibri" pitchFamily="34" charset="0"/>
                <a:cs typeface="Calibri" pitchFamily="34" charset="0"/>
              </a:rPr>
              <a:t>Purpose:</a:t>
            </a:r>
            <a:r>
              <a:rPr lang="en-US" sz="1600" dirty="0">
                <a:solidFill>
                  <a:schemeClr val="tx2"/>
                </a:solidFill>
                <a:latin typeface="Calibri" pitchFamily="34" charset="0"/>
                <a:cs typeface="Calibri" pitchFamily="34" charset="0"/>
              </a:rPr>
              <a:t>	</a:t>
            </a:r>
            <a:r>
              <a:rPr lang="en-US" sz="1600" dirty="0" smtClean="0">
                <a:solidFill>
                  <a:schemeClr val="tx2"/>
                </a:solidFill>
                <a:latin typeface="Calibri" pitchFamily="34" charset="0"/>
                <a:cs typeface="Calibri" pitchFamily="34" charset="0"/>
              </a:rPr>
              <a:t>Present a potentially more efficient ARQ scheme for the LECIM fragmentation layer based on the erasure correction capabilities of Reed-Solomon Codes.</a:t>
            </a:r>
            <a:endParaRPr lang="en-US" sz="1600" dirty="0">
              <a:solidFill>
                <a:schemeClr val="tx2"/>
              </a:solidFill>
              <a:latin typeface="Calibri" pitchFamily="34" charset="0"/>
              <a:cs typeface="Calibri" pitchFamily="34" charset="0"/>
            </a:endParaRPr>
          </a:p>
          <a:p>
            <a:r>
              <a:rPr lang="en-US" sz="1600" b="1" dirty="0">
                <a:solidFill>
                  <a:schemeClr val="tx2"/>
                </a:solidFill>
                <a:latin typeface="Calibri" pitchFamily="34" charset="0"/>
                <a:cs typeface="Calibri" pitchFamily="34" charset="0"/>
              </a:rPr>
              <a:t>Notice:</a:t>
            </a:r>
            <a:r>
              <a:rPr lang="en-US" sz="1600" dirty="0">
                <a:solidFill>
                  <a:schemeClr val="tx2"/>
                </a:solidFill>
                <a:latin typeface="Calibri" pitchFamily="34" charset="0"/>
                <a:cs typeface="Calibri" pitchFamily="34"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latin typeface="Calibri" pitchFamily="34" charset="0"/>
                <a:cs typeface="Calibri" pitchFamily="34" charset="0"/>
              </a:rPr>
              <a:t>Release:</a:t>
            </a:r>
            <a:r>
              <a:rPr lang="en-US" sz="1600" dirty="0">
                <a:solidFill>
                  <a:schemeClr val="tx2"/>
                </a:solidFill>
                <a:latin typeface="Calibri" pitchFamily="34" charset="0"/>
                <a:cs typeface="Calibri" pitchFamily="34" charset="0"/>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xmlns="" val="11870775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85800" y="378281"/>
            <a:ext cx="1600200" cy="215444"/>
          </a:xfrm>
        </p:spPr>
        <p:txBody>
          <a:bodyPr/>
          <a:lstStyle/>
          <a:p>
            <a:r>
              <a:rPr lang="en-US" dirty="0" smtClean="0"/>
              <a:t>September 2011</a:t>
            </a:r>
            <a:endParaRPr lang="en-US" dirty="0"/>
          </a:p>
        </p:txBody>
      </p:sp>
      <p:sp>
        <p:nvSpPr>
          <p:cNvPr id="5" name="Footer Placeholder 4"/>
          <p:cNvSpPr>
            <a:spLocks noGrp="1"/>
          </p:cNvSpPr>
          <p:nvPr>
            <p:ph type="ftr" sz="quarter" idx="11"/>
          </p:nvPr>
        </p:nvSpPr>
        <p:spPr>
          <a:xfrm>
            <a:off x="5486400" y="6475413"/>
            <a:ext cx="3124200" cy="184666"/>
          </a:xfrm>
        </p:spPr>
        <p:txBody>
          <a:bodyPr/>
          <a:lstStyle/>
          <a:p>
            <a:r>
              <a:rPr lang="en-US" dirty="0" smtClean="0"/>
              <a:t>Ted Myers, David A. Howard, Sourav Dey</a:t>
            </a:r>
            <a:endParaRPr lang="en-US" dirty="0"/>
          </a:p>
        </p:txBody>
      </p:sp>
      <p:sp>
        <p:nvSpPr>
          <p:cNvPr id="6" name="Slide Number Placeholder 5"/>
          <p:cNvSpPr>
            <a:spLocks noGrp="1"/>
          </p:cNvSpPr>
          <p:nvPr>
            <p:ph type="sldNum" sz="quarter" idx="12"/>
          </p:nvPr>
        </p:nvSpPr>
        <p:spPr/>
        <p:txBody>
          <a:bodyPr/>
          <a:lstStyle/>
          <a:p>
            <a:r>
              <a:rPr lang="en-US" dirty="0"/>
              <a:t>Slide </a:t>
            </a:r>
            <a:fld id="{5D114643-AF34-415F-B548-2D430DEEC3DC}" type="slidenum">
              <a:rPr lang="en-US"/>
              <a:pPr/>
              <a:t>2</a:t>
            </a:fld>
            <a:endParaRPr lang="en-US" dirty="0"/>
          </a:p>
        </p:txBody>
      </p:sp>
      <p:sp>
        <p:nvSpPr>
          <p:cNvPr id="26626" name="Rectangle 2"/>
          <p:cNvSpPr>
            <a:spLocks noGrp="1" noChangeArrowheads="1"/>
          </p:cNvSpPr>
          <p:nvPr>
            <p:ph type="ctrTitle"/>
          </p:nvPr>
        </p:nvSpPr>
        <p:spPr>
          <a:xfrm>
            <a:off x="685800" y="2286000"/>
            <a:ext cx="7772400" cy="1143000"/>
          </a:xfrm>
        </p:spPr>
        <p:txBody>
          <a:bodyPr/>
          <a:lstStyle/>
          <a:p>
            <a:r>
              <a:rPr lang="en-US" dirty="0" smtClean="0">
                <a:solidFill>
                  <a:schemeClr val="tx2">
                    <a:lumMod val="75000"/>
                  </a:schemeClr>
                </a:solidFill>
                <a:latin typeface="Calibri" pitchFamily="34" charset="0"/>
                <a:cs typeface="Calibri" pitchFamily="34" charset="0"/>
              </a:rPr>
              <a:t>A Reed-Solomon Erasure Correction Based Hybrid ARQ Scheme</a:t>
            </a:r>
            <a:endParaRPr lang="en-US" dirty="0">
              <a:latin typeface="Calibri" pitchFamily="34" charset="0"/>
              <a:cs typeface="Calibri" pitchFamily="34" charset="0"/>
            </a:endParaRPr>
          </a:p>
        </p:txBody>
      </p:sp>
      <p:sp>
        <p:nvSpPr>
          <p:cNvPr id="26627" name="Rectangle 3"/>
          <p:cNvSpPr>
            <a:spLocks noGrp="1" noChangeArrowheads="1"/>
          </p:cNvSpPr>
          <p:nvPr>
            <p:ph type="subTitle" idx="1"/>
          </p:nvPr>
        </p:nvSpPr>
        <p:spPr/>
        <p:txBody>
          <a:bodyPr/>
          <a:lstStyle/>
          <a:p>
            <a:r>
              <a:rPr lang="en-US" dirty="0" smtClean="0">
                <a:solidFill>
                  <a:srgbClr val="3B3D3C"/>
                </a:solidFill>
                <a:latin typeface="Calibri" pitchFamily="34" charset="0"/>
                <a:ea typeface="ＭＳ Ｐゴシック" pitchFamily="34" charset="-128"/>
                <a:cs typeface="Calibri" pitchFamily="34" charset="0"/>
              </a:rPr>
              <a:t>9/22/2011</a:t>
            </a:r>
            <a:endParaRPr lang="en-US" dirty="0">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17"/>
          <p:cNvSpPr>
            <a:spLocks noGrp="1"/>
          </p:cNvSpPr>
          <p:nvPr>
            <p:ph type="title"/>
          </p:nvPr>
        </p:nvSpPr>
        <p:spPr/>
        <p:txBody>
          <a:bodyPr/>
          <a:lstStyle/>
          <a:p>
            <a:r>
              <a:rPr lang="en-US" sz="3200" dirty="0" smtClean="0"/>
              <a:t>ARQ Scheme in the Fragmentation Layer</a:t>
            </a:r>
            <a:endParaRPr lang="en-US" sz="3200" dirty="0"/>
          </a:p>
        </p:txBody>
      </p:sp>
      <p:sp>
        <p:nvSpPr>
          <p:cNvPr id="5" name="Slide Number Placeholder 4"/>
          <p:cNvSpPr>
            <a:spLocks noGrp="1"/>
          </p:cNvSpPr>
          <p:nvPr>
            <p:ph type="sldNum" sz="quarter" idx="12"/>
          </p:nvPr>
        </p:nvSpPr>
        <p:spPr>
          <a:prstGeom prst="rect">
            <a:avLst/>
          </a:prstGeom>
        </p:spPr>
        <p:txBody>
          <a:bodyPr/>
          <a:lstStyle/>
          <a:p>
            <a:fld id="{AB6028C2-E14D-5143-BCC4-555080D062CD}" type="slidenum">
              <a:rPr lang="en-US" smtClean="0"/>
              <a:pPr/>
              <a:t>3</a:t>
            </a:fld>
            <a:endParaRPr lang="en-US" dirty="0"/>
          </a:p>
        </p:txBody>
      </p:sp>
      <p:sp>
        <p:nvSpPr>
          <p:cNvPr id="4" name="Footer Placeholder 3"/>
          <p:cNvSpPr>
            <a:spLocks noGrp="1"/>
          </p:cNvSpPr>
          <p:nvPr>
            <p:ph type="ftr" sz="quarter" idx="3"/>
          </p:nvPr>
        </p:nvSpPr>
        <p:spPr>
          <a:prstGeom prst="rect">
            <a:avLst/>
          </a:prstGeom>
        </p:spPr>
        <p:txBody>
          <a:bodyPr/>
          <a:lstStyle/>
          <a:p>
            <a:r>
              <a:rPr lang="en-US" smtClean="0"/>
              <a:t>© On-Ramp Wireless, Inc. All rights reserved.</a:t>
            </a:r>
            <a:endParaRPr lang="en-US" dirty="0"/>
          </a:p>
        </p:txBody>
      </p:sp>
      <p:sp>
        <p:nvSpPr>
          <p:cNvPr id="6" name="Rectangle 5"/>
          <p:cNvSpPr/>
          <p:nvPr/>
        </p:nvSpPr>
        <p:spPr>
          <a:xfrm>
            <a:off x="510746" y="4623485"/>
            <a:ext cx="8460072" cy="104321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2800" dirty="0" smtClean="0">
                <a:solidFill>
                  <a:schemeClr val="bg1"/>
                </a:solidFill>
                <a:latin typeface="Calibri" pitchFamily="34" charset="0"/>
                <a:cs typeface="Calibri" pitchFamily="34" charset="0"/>
              </a:rPr>
              <a:t>LECIM PHY</a:t>
            </a:r>
          </a:p>
        </p:txBody>
      </p:sp>
      <p:sp>
        <p:nvSpPr>
          <p:cNvPr id="7" name="Rectangle 6"/>
          <p:cNvSpPr/>
          <p:nvPr/>
        </p:nvSpPr>
        <p:spPr>
          <a:xfrm>
            <a:off x="501298" y="3194220"/>
            <a:ext cx="8460072" cy="104321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2800" dirty="0" smtClean="0">
                <a:solidFill>
                  <a:schemeClr val="bg1"/>
                </a:solidFill>
                <a:latin typeface="Calibri" pitchFamily="34" charset="0"/>
                <a:cs typeface="Calibri" pitchFamily="34" charset="0"/>
              </a:rPr>
              <a:t>Fragmentation “Lower” MAC</a:t>
            </a:r>
          </a:p>
        </p:txBody>
      </p:sp>
      <p:sp>
        <p:nvSpPr>
          <p:cNvPr id="8" name="Rectangle 7"/>
          <p:cNvSpPr/>
          <p:nvPr/>
        </p:nvSpPr>
        <p:spPr>
          <a:xfrm>
            <a:off x="510746" y="1905000"/>
            <a:ext cx="8460072" cy="104321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bg1"/>
                </a:solidFill>
                <a:latin typeface="Calibri" pitchFamily="34" charset="0"/>
                <a:cs typeface="Calibri" pitchFamily="34" charset="0"/>
              </a:rPr>
              <a:t>802.15.4e “Upper” MAC</a:t>
            </a:r>
          </a:p>
        </p:txBody>
      </p:sp>
      <p:cxnSp>
        <p:nvCxnSpPr>
          <p:cNvPr id="16" name="Straight Arrow Connector 15"/>
          <p:cNvCxnSpPr>
            <a:stCxn id="8" idx="2"/>
            <a:endCxn id="7" idx="0"/>
          </p:cNvCxnSpPr>
          <p:nvPr/>
        </p:nvCxnSpPr>
        <p:spPr>
          <a:xfrm rot="5400000">
            <a:off x="4613053" y="3066491"/>
            <a:ext cx="246010" cy="9448"/>
          </a:xfrm>
          <a:prstGeom prst="straightConnector1">
            <a:avLst/>
          </a:prstGeom>
          <a:ln>
            <a:headEnd type="none" w="med" len="med"/>
            <a:tailEnd type="triangle" w="med" len="med"/>
          </a:ln>
        </p:spPr>
        <p:style>
          <a:lnRef idx="2">
            <a:schemeClr val="accent1"/>
          </a:lnRef>
          <a:fillRef idx="0">
            <a:schemeClr val="accent1"/>
          </a:fillRef>
          <a:effectRef idx="1">
            <a:schemeClr val="accent1"/>
          </a:effectRef>
          <a:fontRef idx="minor">
            <a:schemeClr val="tx1"/>
          </a:fontRef>
        </p:style>
      </p:cxnSp>
      <p:cxnSp>
        <p:nvCxnSpPr>
          <p:cNvPr id="17" name="Straight Arrow Connector 16"/>
          <p:cNvCxnSpPr>
            <a:stCxn id="7" idx="2"/>
            <a:endCxn id="6" idx="0"/>
          </p:cNvCxnSpPr>
          <p:nvPr/>
        </p:nvCxnSpPr>
        <p:spPr>
          <a:xfrm rot="16200000" flipH="1">
            <a:off x="4543031" y="4425733"/>
            <a:ext cx="386055" cy="9448"/>
          </a:xfrm>
          <a:prstGeom prst="straightConnector1">
            <a:avLst/>
          </a:prstGeom>
          <a:ln>
            <a:headEnd type="none" w="med" len="med"/>
            <a:tailEnd type="triangle" w="med" len="med"/>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a:off x="71362" y="4434015"/>
            <a:ext cx="9072638" cy="0"/>
          </a:xfrm>
          <a:prstGeom prst="line">
            <a:avLst/>
          </a:prstGeom>
          <a:ln w="28575"/>
        </p:spPr>
        <p:style>
          <a:lnRef idx="2">
            <a:schemeClr val="dk1"/>
          </a:lnRef>
          <a:fillRef idx="0">
            <a:schemeClr val="dk1"/>
          </a:fillRef>
          <a:effectRef idx="1">
            <a:schemeClr val="dk1"/>
          </a:effectRef>
          <a:fontRef idx="minor">
            <a:schemeClr val="tx1"/>
          </a:fontRef>
        </p:style>
      </p:cxnSp>
      <p:sp>
        <p:nvSpPr>
          <p:cNvPr id="36" name="TextBox 35"/>
          <p:cNvSpPr txBox="1"/>
          <p:nvPr/>
        </p:nvSpPr>
        <p:spPr>
          <a:xfrm rot="16200000">
            <a:off x="-112633" y="2873900"/>
            <a:ext cx="786754" cy="461665"/>
          </a:xfrm>
          <a:prstGeom prst="rect">
            <a:avLst/>
          </a:prstGeom>
          <a:noFill/>
        </p:spPr>
        <p:txBody>
          <a:bodyPr wrap="none" rtlCol="0">
            <a:spAutoFit/>
          </a:bodyPr>
          <a:lstStyle/>
          <a:p>
            <a:r>
              <a:rPr lang="en-US" sz="2400" dirty="0" smtClean="0">
                <a:latin typeface="Calibri" pitchFamily="34" charset="0"/>
                <a:cs typeface="Calibri" pitchFamily="34" charset="0"/>
              </a:rPr>
              <a:t>MAC</a:t>
            </a:r>
            <a:endParaRPr lang="en-US" sz="2400" dirty="0">
              <a:latin typeface="Calibri" pitchFamily="34" charset="0"/>
              <a:cs typeface="Calibri" pitchFamily="34" charset="0"/>
            </a:endParaRPr>
          </a:p>
        </p:txBody>
      </p:sp>
      <p:sp>
        <p:nvSpPr>
          <p:cNvPr id="37" name="TextBox 36"/>
          <p:cNvSpPr txBox="1"/>
          <p:nvPr/>
        </p:nvSpPr>
        <p:spPr>
          <a:xfrm rot="16200000">
            <a:off x="-26570" y="4915873"/>
            <a:ext cx="686406" cy="461665"/>
          </a:xfrm>
          <a:prstGeom prst="rect">
            <a:avLst/>
          </a:prstGeom>
          <a:noFill/>
        </p:spPr>
        <p:txBody>
          <a:bodyPr wrap="none" rtlCol="0">
            <a:spAutoFit/>
          </a:bodyPr>
          <a:lstStyle/>
          <a:p>
            <a:r>
              <a:rPr lang="en-US" sz="2400" dirty="0" smtClean="0">
                <a:latin typeface="Calibri" pitchFamily="34" charset="0"/>
                <a:cs typeface="Calibri" pitchFamily="34" charset="0"/>
              </a:rPr>
              <a:t>PHY</a:t>
            </a:r>
            <a:endParaRPr lang="en-US" sz="2400" dirty="0">
              <a:latin typeface="Calibri" pitchFamily="34" charset="0"/>
              <a:cs typeface="Calibri" pitchFamily="34" charset="0"/>
            </a:endParaRPr>
          </a:p>
        </p:txBody>
      </p:sp>
      <p:sp>
        <p:nvSpPr>
          <p:cNvPr id="19" name="Oval 18"/>
          <p:cNvSpPr/>
          <p:nvPr/>
        </p:nvSpPr>
        <p:spPr bwMode="auto">
          <a:xfrm>
            <a:off x="762000" y="3352800"/>
            <a:ext cx="1600200" cy="685800"/>
          </a:xfrm>
          <a:prstGeom prst="ellipse">
            <a:avLst/>
          </a:prstGeom>
          <a:ln>
            <a:headEnd type="none" w="sm" len="sm"/>
            <a:tailEnd type="none" w="sm" len="sm"/>
          </a:ln>
        </p:spPr>
        <p:style>
          <a:lnRef idx="2">
            <a:schemeClr val="accent6">
              <a:shade val="50000"/>
            </a:schemeClr>
          </a:lnRef>
          <a:fillRef idx="1">
            <a:schemeClr val="accent6"/>
          </a:fillRef>
          <a:effectRef idx="0">
            <a:schemeClr val="accent6"/>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bg1"/>
                </a:solidFill>
                <a:effectLst/>
                <a:latin typeface="Calibri" pitchFamily="34" charset="0"/>
                <a:cs typeface="Calibri" pitchFamily="34" charset="0"/>
              </a:rPr>
              <a:t>ARQ</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r>
              <a:rPr lang="en-US" b="1" dirty="0" smtClean="0"/>
              <a:t>Simple ARQ Scheme</a:t>
            </a:r>
          </a:p>
          <a:p>
            <a:pPr lvl="1"/>
            <a:r>
              <a:rPr lang="en-US" dirty="0" smtClean="0"/>
              <a:t>Call Flow, Limitations</a:t>
            </a:r>
          </a:p>
          <a:p>
            <a:r>
              <a:rPr lang="en-US" b="1" dirty="0" smtClean="0"/>
              <a:t>Reed-Solomon Hybrid ARQ Scheme</a:t>
            </a:r>
          </a:p>
          <a:p>
            <a:pPr lvl="1"/>
            <a:r>
              <a:rPr lang="en-US" dirty="0" smtClean="0"/>
              <a:t>RS Codes, Call Flow, Benefits</a:t>
            </a:r>
          </a:p>
          <a:p>
            <a:r>
              <a:rPr lang="en-US" b="1" dirty="0" smtClean="0"/>
              <a:t>Further Work</a:t>
            </a:r>
          </a:p>
          <a:p>
            <a:pPr lvl="1"/>
            <a:r>
              <a:rPr lang="en-US" dirty="0" smtClean="0"/>
              <a:t>Packet Size, STOP Packing, Open Questions</a:t>
            </a:r>
          </a:p>
          <a:p>
            <a:pPr lvl="1"/>
            <a:endParaRPr lang="en-US" dirty="0" smtClean="0"/>
          </a:p>
          <a:p>
            <a:pPr lvl="1"/>
            <a:endParaRPr lang="en-US" dirty="0"/>
          </a:p>
        </p:txBody>
      </p:sp>
      <p:sp>
        <p:nvSpPr>
          <p:cNvPr id="4" name="Date Placeholder 3"/>
          <p:cNvSpPr>
            <a:spLocks noGrp="1"/>
          </p:cNvSpPr>
          <p:nvPr>
            <p:ph type="dt" sz="half" idx="10"/>
          </p:nvPr>
        </p:nvSpPr>
        <p:spPr/>
        <p:txBody>
          <a:bodyPr/>
          <a:lstStyle/>
          <a:p>
            <a:r>
              <a:rPr lang="en-US" dirty="0" smtClean="0"/>
              <a:t>September 2011</a:t>
            </a:r>
            <a:endParaRPr lang="en-US" dirty="0"/>
          </a:p>
        </p:txBody>
      </p:sp>
      <p:sp>
        <p:nvSpPr>
          <p:cNvPr id="5" name="Footer Placeholder 4"/>
          <p:cNvSpPr>
            <a:spLocks noGrp="1"/>
          </p:cNvSpPr>
          <p:nvPr>
            <p:ph type="ftr" sz="quarter" idx="11"/>
          </p:nvPr>
        </p:nvSpPr>
        <p:spPr/>
        <p:txBody>
          <a:bodyPr/>
          <a:lstStyle/>
          <a:p>
            <a:r>
              <a:rPr lang="en-US" smtClean="0"/>
              <a:t>Ted Myers, David A. Howard, Sourav Dey</a:t>
            </a:r>
            <a:endParaRPr lang="en-US" dirty="0"/>
          </a:p>
        </p:txBody>
      </p:sp>
      <p:sp>
        <p:nvSpPr>
          <p:cNvPr id="6" name="Slide Number Placeholder 5"/>
          <p:cNvSpPr>
            <a:spLocks noGrp="1"/>
          </p:cNvSpPr>
          <p:nvPr>
            <p:ph type="sldNum" sz="quarter" idx="12"/>
          </p:nvPr>
        </p:nvSpPr>
        <p:spPr/>
        <p:txBody>
          <a:bodyPr/>
          <a:lstStyle/>
          <a:p>
            <a:r>
              <a:rPr lang="en-US" smtClean="0"/>
              <a:t>Slide </a:t>
            </a:r>
            <a:fld id="{0E7B83E6-0328-4467-8F21-FAC3E3CEF2D4}" type="slidenum">
              <a:rPr lang="en-US" smtClean="0"/>
              <a:pPr/>
              <a:t>4</a:t>
            </a:fld>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0</TotalTime>
  <Words>189</Words>
  <Application>Microsoft Office PowerPoint</Application>
  <PresentationFormat>On-screen Show (4:3)</PresentationFormat>
  <Paragraphs>48</Paragraphs>
  <Slides>4</Slides>
  <Notes>2</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IEEE-P802_15</vt:lpstr>
      <vt:lpstr>Slide 1</vt:lpstr>
      <vt:lpstr>A Reed-Solomon Erasure Correction Based Hybrid ARQ Scheme</vt:lpstr>
      <vt:lpstr>ARQ Scheme in the Fragmentation Layer</vt:lpstr>
      <vt:lpstr>Outline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2011-07-19T07:48:06Z</dcterms:created>
  <dcterms:modified xsi:type="dcterms:W3CDTF">2011-09-19T02:07:02Z</dcterms:modified>
</cp:coreProperties>
</file>