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29"/>
  </p:notesMasterIdLst>
  <p:handoutMasterIdLst>
    <p:handoutMasterId r:id="rId30"/>
  </p:handoutMasterIdLst>
  <p:sldIdLst>
    <p:sldId id="424" r:id="rId2"/>
    <p:sldId id="258" r:id="rId3"/>
    <p:sldId id="445" r:id="rId4"/>
    <p:sldId id="446" r:id="rId5"/>
    <p:sldId id="447" r:id="rId6"/>
    <p:sldId id="448" r:id="rId7"/>
    <p:sldId id="467" r:id="rId8"/>
    <p:sldId id="464" r:id="rId9"/>
    <p:sldId id="468" r:id="rId10"/>
    <p:sldId id="449" r:id="rId11"/>
    <p:sldId id="470" r:id="rId12"/>
    <p:sldId id="450" r:id="rId13"/>
    <p:sldId id="469" r:id="rId14"/>
    <p:sldId id="451" r:id="rId15"/>
    <p:sldId id="472" r:id="rId16"/>
    <p:sldId id="473" r:id="rId17"/>
    <p:sldId id="453" r:id="rId18"/>
    <p:sldId id="418" r:id="rId19"/>
    <p:sldId id="455" r:id="rId20"/>
    <p:sldId id="452" r:id="rId21"/>
    <p:sldId id="479" r:id="rId22"/>
    <p:sldId id="480" r:id="rId23"/>
    <p:sldId id="478" r:id="rId24"/>
    <p:sldId id="474" r:id="rId25"/>
    <p:sldId id="475" r:id="rId26"/>
    <p:sldId id="476" r:id="rId27"/>
    <p:sldId id="477" r:id="rId2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5" autoAdjust="0"/>
    <p:restoredTop sz="92174" autoAdjust="0"/>
  </p:normalViewPr>
  <p:slideViewPr>
    <p:cSldViewPr>
      <p:cViewPr>
        <p:scale>
          <a:sx n="90" d="100"/>
          <a:sy n="90" d="100"/>
        </p:scale>
        <p:origin x="-1398" y="13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60AAC51E-5A76-46ED-8501-702018052DAA}"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xmlns="" val="24850318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E41C696A-A2E7-4B68-973E-A6E25D02F0FB}"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xmlns="" val="263581964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smtClean="0"/>
              <a:t>doc.: IEEE 802.15-&lt;doc#&gt;</a:t>
            </a:r>
            <a:endParaRPr lang="en-US" dirty="0"/>
          </a:p>
        </p:txBody>
      </p:sp>
      <p:sp>
        <p:nvSpPr>
          <p:cNvPr id="5" name="Date Placeholder 4"/>
          <p:cNvSpPr>
            <a:spLocks noGrp="1"/>
          </p:cNvSpPr>
          <p:nvPr>
            <p:ph type="dt" idx="11"/>
          </p:nvPr>
        </p:nvSpPr>
        <p:spPr/>
        <p:txBody>
          <a:bodyPr/>
          <a:lstStyle/>
          <a:p>
            <a:r>
              <a:rPr lang="en-US" dirty="0" smtClean="0"/>
              <a:t>&lt;month year&gt;</a:t>
            </a:r>
            <a:endParaRPr lang="en-US" dirty="0"/>
          </a:p>
        </p:txBody>
      </p:sp>
      <p:sp>
        <p:nvSpPr>
          <p:cNvPr id="6" name="Footer Placeholder 5"/>
          <p:cNvSpPr>
            <a:spLocks noGrp="1"/>
          </p:cNvSpPr>
          <p:nvPr>
            <p:ph type="ftr" sz="quarter" idx="12"/>
          </p:nvPr>
        </p:nvSpPr>
        <p:spPr/>
        <p:txBody>
          <a:bodyPr/>
          <a:lstStyle/>
          <a:p>
            <a:pPr lvl="4"/>
            <a:r>
              <a:rPr lang="en-US" dirty="0" smtClean="0"/>
              <a:t>&lt;author&gt;, &lt;company&gt;</a:t>
            </a:r>
            <a:endParaRPr lang="en-US" dirty="0"/>
          </a:p>
        </p:txBody>
      </p:sp>
      <p:sp>
        <p:nvSpPr>
          <p:cNvPr id="7" name="Slide Number Placeholder 6"/>
          <p:cNvSpPr>
            <a:spLocks noGrp="1"/>
          </p:cNvSpPr>
          <p:nvPr>
            <p:ph type="sldNum" sz="quarter" idx="13"/>
          </p:nvPr>
        </p:nvSpPr>
        <p:spPr/>
        <p:txBody>
          <a:bodyPr/>
          <a:lstStyle/>
          <a:p>
            <a:r>
              <a:rPr lang="en-US" dirty="0" smtClean="0"/>
              <a:t>Page </a:t>
            </a:r>
            <a:fld id="{E41C696A-A2E7-4B68-973E-A6E25D02F0FB}" type="slidenum">
              <a:rPr lang="en-US" smtClean="0"/>
              <a:pPr/>
              <a:t>2</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pPr marL="0" marR="0" lvl="1" indent="0" algn="l" defTabSz="933450" rtl="0" eaLnBrk="0" fontAlgn="base" latinLnBrk="0" hangingPunct="0">
              <a:lnSpc>
                <a:spcPct val="100000"/>
              </a:lnSpc>
              <a:spcBef>
                <a:spcPct val="30000"/>
              </a:spcBef>
              <a:spcAft>
                <a:spcPct val="0"/>
              </a:spcAft>
              <a:buClrTx/>
              <a:buSzTx/>
              <a:buFontTx/>
              <a:buNone/>
              <a:tabLst/>
              <a:defRPr/>
            </a:pPr>
            <a:r>
              <a:rPr lang="en-US" sz="1600" dirty="0" smtClean="0"/>
              <a:t>Row/column, bit-reversed? 16 byte fragment – 20 bytes after (320 bits, bit –reverse punctured) 16 bytes could be ms apart.</a:t>
            </a:r>
          </a:p>
          <a:p>
            <a:endParaRPr lang="en-US" dirty="0"/>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E41C696A-A2E7-4B68-973E-A6E25D02F0FB}" type="slidenum">
              <a:rPr lang="en-US" smtClean="0"/>
              <a:pPr/>
              <a:t>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r>
              <a:rPr lang="en-US" dirty="0" smtClean="0"/>
              <a:t>Get the Es/No</a:t>
            </a:r>
            <a:r>
              <a:rPr lang="en-US" baseline="0" dirty="0" smtClean="0"/>
              <a:t> vs. </a:t>
            </a:r>
            <a:r>
              <a:rPr lang="en-US" baseline="0" dirty="0" err="1" smtClean="0"/>
              <a:t>Eb</a:t>
            </a:r>
            <a:r>
              <a:rPr lang="en-US" baseline="0" dirty="0" smtClean="0"/>
              <a:t>/No story down. </a:t>
            </a:r>
            <a:endParaRPr lang="en-US" dirty="0"/>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E41C696A-A2E7-4B68-973E-A6E25D02F0FB}" type="slidenum">
              <a:rPr lang="en-US" smtClean="0"/>
              <a:pPr/>
              <a:t>10</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r>
              <a:rPr lang="en-US" dirty="0" smtClean="0"/>
              <a:t>Each code is another logical channel</a:t>
            </a:r>
            <a:endParaRPr lang="en-US" dirty="0"/>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E41C696A-A2E7-4B68-973E-A6E25D02F0FB}" type="slidenum">
              <a:rPr lang="en-US" smtClean="0"/>
              <a:pPr/>
              <a:t>14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r>
              <a:rPr lang="en-US" dirty="0" smtClean="0"/>
              <a:t>Huge link budgets </a:t>
            </a:r>
            <a:r>
              <a:rPr lang="en-US" dirty="0" err="1" smtClean="0"/>
              <a:t>possibel</a:t>
            </a:r>
            <a:r>
              <a:rPr lang="en-US" dirty="0" smtClean="0"/>
              <a:t> – by giving up data rate. </a:t>
            </a:r>
            <a:endParaRPr lang="en-US" dirty="0"/>
          </a:p>
        </p:txBody>
      </p:sp>
      <p:sp>
        <p:nvSpPr>
          <p:cNvPr id="4" name="Slide Number Placeholder 3"/>
          <p:cNvSpPr>
            <a:spLocks noGrp="1"/>
          </p:cNvSpPr>
          <p:nvPr>
            <p:ph type="sldNum" sz="quarter" idx="10"/>
          </p:nvPr>
        </p:nvSpPr>
        <p:spPr>
          <a:xfrm>
            <a:off x="2933700" y="8985250"/>
            <a:ext cx="801688" cy="184666"/>
          </a:xfrm>
        </p:spPr>
        <p:txBody>
          <a:bodyPr/>
          <a:lstStyle/>
          <a:p>
            <a:fld id="{AD512165-F37E-48CD-800D-E9B93D29D8AE}" type="slidenum">
              <a:rPr lang="en-US" smtClean="0"/>
              <a:pPr/>
              <a:t>18</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E41C696A-A2E7-4B68-973E-A6E25D02F0FB}" type="slidenum">
              <a:rPr lang="en-US" smtClean="0"/>
              <a:pPr/>
              <a:t>25</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E41C696A-A2E7-4B68-973E-A6E25D02F0FB}" type="slidenum">
              <a:rPr lang="en-US" smtClean="0"/>
              <a:pPr/>
              <a:t>26</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E41C696A-A2E7-4B68-973E-A6E25D02F0FB}" type="slidenum">
              <a:rPr lang="en-US" smtClean="0"/>
              <a:pPr/>
              <a:t>27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September 2011</a:t>
            </a:r>
            <a:endParaRPr lang="en-US" dirty="0"/>
          </a:p>
        </p:txBody>
      </p:sp>
      <p:sp>
        <p:nvSpPr>
          <p:cNvPr id="5" name="Footer Placeholder 4"/>
          <p:cNvSpPr>
            <a:spLocks noGrp="1"/>
          </p:cNvSpPr>
          <p:nvPr>
            <p:ph type="ftr" sz="quarter" idx="11"/>
          </p:nvPr>
        </p:nvSpPr>
        <p:spPr/>
        <p:txBody>
          <a:bodyPr/>
          <a:lstStyle>
            <a:lvl1pPr>
              <a:defRPr/>
            </a:lvl1pPr>
          </a:lstStyle>
          <a:p>
            <a:r>
              <a:rPr lang="en-US" smtClean="0"/>
              <a:t>Sourav Dey, David A. Howard, Ted Myers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2ACE912D-0E68-4A50-BBFE-0B9D985DD85A}"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2011</a:t>
            </a:r>
            <a:endParaRPr lang="en-US" dirty="0"/>
          </a:p>
        </p:txBody>
      </p:sp>
      <p:sp>
        <p:nvSpPr>
          <p:cNvPr id="5" name="Footer Placeholder 4"/>
          <p:cNvSpPr>
            <a:spLocks noGrp="1"/>
          </p:cNvSpPr>
          <p:nvPr>
            <p:ph type="ftr" sz="quarter" idx="11"/>
          </p:nvPr>
        </p:nvSpPr>
        <p:spPr/>
        <p:txBody>
          <a:bodyPr/>
          <a:lstStyle>
            <a:lvl1pPr>
              <a:defRPr/>
            </a:lvl1pPr>
          </a:lstStyle>
          <a:p>
            <a:r>
              <a:rPr lang="en-US" smtClean="0"/>
              <a:t>Sourav Dey, David A. Howard, Ted Myers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D3966ED5-64B2-4665-AFD4-B3B32A679859}"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2011</a:t>
            </a:r>
            <a:endParaRPr lang="en-US" dirty="0"/>
          </a:p>
        </p:txBody>
      </p:sp>
      <p:sp>
        <p:nvSpPr>
          <p:cNvPr id="5" name="Footer Placeholder 4"/>
          <p:cNvSpPr>
            <a:spLocks noGrp="1"/>
          </p:cNvSpPr>
          <p:nvPr>
            <p:ph type="ftr" sz="quarter" idx="11"/>
          </p:nvPr>
        </p:nvSpPr>
        <p:spPr/>
        <p:txBody>
          <a:bodyPr/>
          <a:lstStyle>
            <a:lvl1pPr>
              <a:defRPr/>
            </a:lvl1pPr>
          </a:lstStyle>
          <a:p>
            <a:r>
              <a:rPr lang="en-US" smtClean="0"/>
              <a:t>Sourav Dey, David A. Howard, Ted Myers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C1AA3C80-CCD1-407B-B52A-DC85FFBF2AF6}"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lvl1pPr>
              <a:defRPr b="1">
                <a:solidFill>
                  <a:schemeClr val="accent2"/>
                </a:solidFill>
                <a:latin typeface="Calibri" pitchFamily="34" charset="0"/>
                <a:cs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685800" y="1524000"/>
            <a:ext cx="7772400" cy="4572000"/>
          </a:xfrm>
        </p:spPr>
        <p:txBody>
          <a:bodyPr/>
          <a:lstStyle>
            <a:lvl1pPr>
              <a:defRPr>
                <a:latin typeface="Calibri" pitchFamily="34" charset="0"/>
                <a:cs typeface="Calibri" pitchFamily="34" charset="0"/>
              </a:defRPr>
            </a:lvl1pPr>
            <a:lvl2pPr>
              <a:defRPr>
                <a:latin typeface="Calibri" pitchFamily="34" charset="0"/>
                <a:cs typeface="Calibri" pitchFamily="34" charset="0"/>
              </a:defRPr>
            </a:lvl2pPr>
            <a:lvl3pPr>
              <a:defRPr>
                <a:latin typeface="Calibri" pitchFamily="34" charset="0"/>
                <a:cs typeface="Calibri" pitchFamily="34" charset="0"/>
              </a:defRPr>
            </a:lvl3pPr>
            <a:lvl4pPr>
              <a:defRPr>
                <a:latin typeface="Calibri" pitchFamily="34" charset="0"/>
                <a:cs typeface="Calibri" pitchFamily="34" charset="0"/>
              </a:defRPr>
            </a:lvl4pPr>
            <a:lvl5pPr>
              <a:defRPr>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685800" y="378281"/>
            <a:ext cx="1600200" cy="215444"/>
          </a:xfrm>
        </p:spPr>
        <p:txBody>
          <a:bodyPr/>
          <a:lstStyle>
            <a:lvl1pPr>
              <a:defRPr>
                <a:latin typeface="Calibri" pitchFamily="34" charset="0"/>
                <a:cs typeface="Calibri" pitchFamily="34" charset="0"/>
              </a:defRPr>
            </a:lvl1pPr>
          </a:lstStyle>
          <a:p>
            <a:r>
              <a:rPr lang="en-US" smtClean="0"/>
              <a:t>September 2011</a:t>
            </a:r>
            <a:endParaRPr lang="en-US" dirty="0"/>
          </a:p>
        </p:txBody>
      </p:sp>
      <p:sp>
        <p:nvSpPr>
          <p:cNvPr id="5" name="Footer Placeholder 4"/>
          <p:cNvSpPr>
            <a:spLocks noGrp="1"/>
          </p:cNvSpPr>
          <p:nvPr>
            <p:ph type="ftr" sz="quarter" idx="11"/>
          </p:nvPr>
        </p:nvSpPr>
        <p:spPr>
          <a:xfrm>
            <a:off x="5486400" y="6475413"/>
            <a:ext cx="3124200" cy="184666"/>
          </a:xfrm>
        </p:spPr>
        <p:txBody>
          <a:bodyPr/>
          <a:lstStyle>
            <a:lvl1pPr>
              <a:defRPr>
                <a:latin typeface="Calibri" pitchFamily="34" charset="0"/>
                <a:cs typeface="Calibri" pitchFamily="34" charset="0"/>
              </a:defRPr>
            </a:lvl1pPr>
          </a:lstStyle>
          <a:p>
            <a:r>
              <a:rPr lang="en-US" smtClean="0"/>
              <a:t>Sourav Dey, David A. Howard, Ted Myers</a:t>
            </a:r>
            <a:endParaRPr lang="en-US" dirty="0"/>
          </a:p>
        </p:txBody>
      </p:sp>
      <p:sp>
        <p:nvSpPr>
          <p:cNvPr id="6" name="Slide Number Placeholder 5"/>
          <p:cNvSpPr>
            <a:spLocks noGrp="1"/>
          </p:cNvSpPr>
          <p:nvPr>
            <p:ph type="sldNum" sz="quarter" idx="12"/>
          </p:nvPr>
        </p:nvSpPr>
        <p:spPr>
          <a:xfrm>
            <a:off x="4352017" y="6475413"/>
            <a:ext cx="516167" cy="184666"/>
          </a:xfrm>
        </p:spPr>
        <p:txBody>
          <a:bodyPr/>
          <a:lstStyle>
            <a:lvl1pPr>
              <a:defRPr>
                <a:latin typeface="Calibri" pitchFamily="34" charset="0"/>
                <a:cs typeface="Calibri" pitchFamily="34" charset="0"/>
              </a:defRPr>
            </a:lvl1pPr>
          </a:lstStyle>
          <a:p>
            <a:r>
              <a:rPr lang="en-US" dirty="0" smtClean="0"/>
              <a:t>Slide </a:t>
            </a:r>
            <a:fld id="{0E7B83E6-0328-4467-8F21-FAC3E3CEF2D4}"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September 2011</a:t>
            </a:r>
            <a:endParaRPr lang="en-US" dirty="0"/>
          </a:p>
        </p:txBody>
      </p:sp>
      <p:sp>
        <p:nvSpPr>
          <p:cNvPr id="5" name="Footer Placeholder 4"/>
          <p:cNvSpPr>
            <a:spLocks noGrp="1"/>
          </p:cNvSpPr>
          <p:nvPr>
            <p:ph type="ftr" sz="quarter" idx="11"/>
          </p:nvPr>
        </p:nvSpPr>
        <p:spPr/>
        <p:txBody>
          <a:bodyPr/>
          <a:lstStyle>
            <a:lvl1pPr>
              <a:defRPr/>
            </a:lvl1pPr>
          </a:lstStyle>
          <a:p>
            <a:r>
              <a:rPr lang="en-US" smtClean="0"/>
              <a:t>Sourav Dey, David A. Howard, Ted Myers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6636962-3F44-4533-887F-223FE47EEB77}"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002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lvl1pPr>
              <a:defRPr/>
            </a:lvl1pPr>
          </a:lstStyle>
          <a:p>
            <a:r>
              <a:rPr lang="en-US" smtClean="0"/>
              <a:t>September 2011</a:t>
            </a:r>
            <a:endParaRPr lang="en-US" dirty="0"/>
          </a:p>
        </p:txBody>
      </p:sp>
      <p:sp>
        <p:nvSpPr>
          <p:cNvPr id="6" name="Footer Placeholder 5"/>
          <p:cNvSpPr>
            <a:spLocks noGrp="1"/>
          </p:cNvSpPr>
          <p:nvPr>
            <p:ph type="ftr" sz="quarter" idx="11"/>
          </p:nvPr>
        </p:nvSpPr>
        <p:spPr/>
        <p:txBody>
          <a:bodyPr/>
          <a:lstStyle>
            <a:lvl1pPr>
              <a:defRPr/>
            </a:lvl1pPr>
          </a:lstStyle>
          <a:p>
            <a:r>
              <a:rPr lang="en-US" smtClean="0"/>
              <a:t>Sourav Dey, David A. Howard, Ted Myers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4EE74BD4-A1E2-4AEC-BA18-227A10FADC42}"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September 2011</a:t>
            </a:r>
            <a:endParaRPr lang="en-US" dirty="0"/>
          </a:p>
        </p:txBody>
      </p:sp>
      <p:sp>
        <p:nvSpPr>
          <p:cNvPr id="8" name="Footer Placeholder 7"/>
          <p:cNvSpPr>
            <a:spLocks noGrp="1"/>
          </p:cNvSpPr>
          <p:nvPr>
            <p:ph type="ftr" sz="quarter" idx="11"/>
          </p:nvPr>
        </p:nvSpPr>
        <p:spPr/>
        <p:txBody>
          <a:bodyPr/>
          <a:lstStyle>
            <a:lvl1pPr>
              <a:defRPr/>
            </a:lvl1pPr>
          </a:lstStyle>
          <a:p>
            <a:r>
              <a:rPr lang="en-US" smtClean="0"/>
              <a:t>Sourav Dey, David A. Howard, Ted Myers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F6708F0-7A47-4A30-AC1D-15F534563DA8}"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F846048A-6C73-44AA-A191-708563472ECD}" type="slidenum">
              <a:rPr lang="en-US"/>
              <a:pPr/>
              <a:t>‹#›</a:t>
            </a:fld>
            <a:endParaRPr lang="en-US"/>
          </a:p>
        </p:txBody>
      </p:sp>
      <p:sp>
        <p:nvSpPr>
          <p:cNvPr id="9"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atin typeface="Calibri" pitchFamily="34" charset="0"/>
                <a:cs typeface="Calibri" pitchFamily="34" charset="0"/>
              </a:defRPr>
            </a:lvl1pPr>
          </a:lstStyle>
          <a:p>
            <a:r>
              <a:rPr lang="en-US" smtClean="0"/>
              <a:t>September 2011</a:t>
            </a:r>
            <a:endParaRPr lang="en-US" dirty="0"/>
          </a:p>
        </p:txBody>
      </p:sp>
      <p:sp>
        <p:nvSpPr>
          <p:cNvPr id="10"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atin typeface="Calibri" pitchFamily="34" charset="0"/>
                <a:cs typeface="Calibri" pitchFamily="34" charset="0"/>
              </a:defRPr>
            </a:lvl1pPr>
          </a:lstStyle>
          <a:p>
            <a:r>
              <a:rPr lang="en-US" smtClean="0"/>
              <a:t>Sourav Dey, David A. Howard, Ted Myers</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 name="Date Placeholder 9"/>
          <p:cNvSpPr>
            <a:spLocks noGrp="1"/>
          </p:cNvSpPr>
          <p:nvPr>
            <p:ph type="dt" sz="half" idx="10"/>
          </p:nvPr>
        </p:nvSpPr>
        <p:spPr/>
        <p:txBody>
          <a:bodyPr/>
          <a:lstStyle/>
          <a:p>
            <a:r>
              <a:rPr lang="en-US" smtClean="0"/>
              <a:t>September 2011</a:t>
            </a:r>
            <a:endParaRPr lang="en-US" dirty="0"/>
          </a:p>
        </p:txBody>
      </p:sp>
      <p:sp>
        <p:nvSpPr>
          <p:cNvPr id="11" name="Slide Number Placeholder 10"/>
          <p:cNvSpPr>
            <a:spLocks noGrp="1"/>
          </p:cNvSpPr>
          <p:nvPr>
            <p:ph type="sldNum" sz="quarter" idx="11"/>
          </p:nvPr>
        </p:nvSpPr>
        <p:spPr/>
        <p:txBody>
          <a:bodyPr/>
          <a:lstStyle/>
          <a:p>
            <a:r>
              <a:rPr lang="en-US" smtClean="0"/>
              <a:t>Slide </a:t>
            </a:r>
            <a:fld id="{318CD5EA-9AE2-4B72-AADA-2F625AF2A8D2}" type="slidenum">
              <a:rPr lang="en-US" smtClean="0"/>
              <a:pPr/>
              <a:t>‹#›</a:t>
            </a:fld>
            <a:endParaRPr lang="en-US" dirty="0"/>
          </a:p>
        </p:txBody>
      </p:sp>
      <p:sp>
        <p:nvSpPr>
          <p:cNvPr id="12" name="Footer Placeholder 11"/>
          <p:cNvSpPr>
            <a:spLocks noGrp="1"/>
          </p:cNvSpPr>
          <p:nvPr>
            <p:ph type="ftr" sz="quarter" idx="12"/>
          </p:nvPr>
        </p:nvSpPr>
        <p:spPr/>
        <p:txBody>
          <a:bodyPr/>
          <a:lstStyle/>
          <a:p>
            <a:r>
              <a:rPr lang="en-US" smtClean="0"/>
              <a:t>Sourav Dey, David A. Howard, Ted Myers</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2011</a:t>
            </a:r>
            <a:endParaRPr lang="en-US" dirty="0"/>
          </a:p>
        </p:txBody>
      </p:sp>
      <p:sp>
        <p:nvSpPr>
          <p:cNvPr id="6" name="Footer Placeholder 5"/>
          <p:cNvSpPr>
            <a:spLocks noGrp="1"/>
          </p:cNvSpPr>
          <p:nvPr>
            <p:ph type="ftr" sz="quarter" idx="11"/>
          </p:nvPr>
        </p:nvSpPr>
        <p:spPr/>
        <p:txBody>
          <a:bodyPr/>
          <a:lstStyle>
            <a:lvl1pPr>
              <a:defRPr/>
            </a:lvl1pPr>
          </a:lstStyle>
          <a:p>
            <a:r>
              <a:rPr lang="en-US" smtClean="0"/>
              <a:t>Sourav Dey, David A. Howard, Ted Myers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17948245-DA3F-44BE-ABB2-751005138953}"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2011</a:t>
            </a:r>
            <a:endParaRPr lang="en-US" dirty="0"/>
          </a:p>
        </p:txBody>
      </p:sp>
      <p:sp>
        <p:nvSpPr>
          <p:cNvPr id="6" name="Footer Placeholder 5"/>
          <p:cNvSpPr>
            <a:spLocks noGrp="1"/>
          </p:cNvSpPr>
          <p:nvPr>
            <p:ph type="ftr" sz="quarter" idx="11"/>
          </p:nvPr>
        </p:nvSpPr>
        <p:spPr/>
        <p:txBody>
          <a:bodyPr/>
          <a:lstStyle>
            <a:lvl1pPr>
              <a:defRPr/>
            </a:lvl1pPr>
          </a:lstStyle>
          <a:p>
            <a:r>
              <a:rPr lang="en-US" smtClean="0"/>
              <a:t>Sourav Dey, David A. Howard, Ted Myers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784FDFA3-FC6C-49B9-9015-1B18734D9946}"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762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524000"/>
            <a:ext cx="7772400" cy="45720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atin typeface="Calibri" pitchFamily="34" charset="0"/>
                <a:cs typeface="Calibri" pitchFamily="34" charset="0"/>
              </a:defRPr>
            </a:lvl1pPr>
          </a:lstStyle>
          <a:p>
            <a:r>
              <a:rPr lang="en-US" smtClean="0"/>
              <a:t>September 2011</a:t>
            </a:r>
            <a:endParaRPr 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atin typeface="Calibri" pitchFamily="34" charset="0"/>
                <a:cs typeface="Calibri" pitchFamily="34" charset="0"/>
              </a:defRPr>
            </a:lvl1pPr>
          </a:lstStyle>
          <a:p>
            <a:r>
              <a:rPr lang="en-US" smtClean="0"/>
              <a:t>Sourav Dey, David A. Howard, Ted Myers</a:t>
            </a:r>
            <a:endParaRPr lang="en-US" dirty="0"/>
          </a:p>
        </p:txBody>
      </p:sp>
      <p:sp>
        <p:nvSpPr>
          <p:cNvPr id="1030" name="Rectangle 6"/>
          <p:cNvSpPr>
            <a:spLocks noGrp="1" noChangeArrowheads="1"/>
          </p:cNvSpPr>
          <p:nvPr>
            <p:ph type="sldNum" sz="quarter" idx="4"/>
          </p:nvPr>
        </p:nvSpPr>
        <p:spPr bwMode="auto">
          <a:xfrm>
            <a:off x="4352017" y="6475413"/>
            <a:ext cx="51616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Calibri" pitchFamily="34" charset="0"/>
                <a:cs typeface="Calibri" pitchFamily="34" charset="0"/>
              </a:defRPr>
            </a:lvl1pPr>
          </a:lstStyle>
          <a:p>
            <a:r>
              <a:rPr lang="en-US" dirty="0" smtClean="0"/>
              <a:t>Slide </a:t>
            </a:r>
            <a:fld id="{318CD5EA-9AE2-4B72-AADA-2F625AF2A8D2}" type="slidenum">
              <a:rPr lang="en-US" smtClean="0"/>
              <a:pPr/>
              <a:t>‹#›</a:t>
            </a:fld>
            <a:endParaRPr lang="en-US" dirty="0"/>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0" marR="0" lvl="4" indent="0" algn="r" defTabSz="914400" rtl="0" eaLnBrk="0" fontAlgn="base" latinLnBrk="0" hangingPunct="0">
              <a:lnSpc>
                <a:spcPct val="100000"/>
              </a:lnSpc>
              <a:spcBef>
                <a:spcPct val="0"/>
              </a:spcBef>
              <a:spcAft>
                <a:spcPct val="0"/>
              </a:spcAft>
              <a:buClrTx/>
              <a:buSzTx/>
              <a:buFontTx/>
              <a:buNone/>
              <a:tabLst/>
              <a:defRPr/>
            </a:pPr>
            <a:r>
              <a:rPr lang="en-US" sz="1400" b="1" dirty="0">
                <a:latin typeface="Calibri" pitchFamily="34" charset="0"/>
                <a:cs typeface="Calibri" pitchFamily="34" charset="0"/>
              </a:rPr>
              <a:t>doc.: IEEE </a:t>
            </a:r>
            <a:r>
              <a:rPr lang="en-US" sz="1400" b="1" dirty="0" smtClean="0">
                <a:latin typeface="Calibri" pitchFamily="34" charset="0"/>
                <a:cs typeface="Calibri" pitchFamily="34" charset="0"/>
              </a:rPr>
              <a:t>802.</a:t>
            </a:r>
            <a:r>
              <a:rPr lang="en-US" sz="1400" b="1" i="0" kern="1200" dirty="0" smtClean="0">
                <a:solidFill>
                  <a:schemeClr val="tx1"/>
                </a:solidFill>
                <a:latin typeface="Calibri" pitchFamily="34" charset="0"/>
                <a:ea typeface="+mn-ea"/>
                <a:cs typeface="Calibri" pitchFamily="34" charset="0"/>
              </a:rPr>
              <a:t>15-11-0627-00-004k</a:t>
            </a:r>
            <a:endParaRPr lang="en-US" sz="1400" b="1" dirty="0" smtClean="0">
              <a:latin typeface="Calibri" pitchFamily="34" charset="0"/>
              <a:cs typeface="Calibri" pitchFamily="34"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4666"/>
          </a:xfrm>
          <a:prstGeom prst="rect">
            <a:avLst/>
          </a:prstGeom>
          <a:noFill/>
          <a:ln w="9525">
            <a:noFill/>
            <a:miter lim="800000"/>
            <a:headEnd/>
            <a:tailEnd/>
          </a:ln>
          <a:effectLst/>
        </p:spPr>
        <p:txBody>
          <a:bodyPr lIns="0" tIns="0" rIns="0" bIns="0">
            <a:spAutoFit/>
          </a:bodyPr>
          <a:lstStyle/>
          <a:p>
            <a:r>
              <a:rPr lang="en-US" dirty="0">
                <a:latin typeface="Calibri" pitchFamily="34" charset="0"/>
                <a:cs typeface="Calibri" pitchFamily="34"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b="1">
          <a:solidFill>
            <a:schemeClr val="accent2"/>
          </a:solidFill>
          <a:latin typeface="Calibri" pitchFamily="34" charset="0"/>
          <a:ea typeface="+mj-ea"/>
          <a:cs typeface="Calibri" pitchFamily="34" charset="0"/>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Calibri" pitchFamily="34" charset="0"/>
          <a:ea typeface="+mn-ea"/>
          <a:cs typeface="Calibri" pitchFamily="34" charset="0"/>
        </a:defRPr>
      </a:lvl1pPr>
      <a:lvl2pPr marL="742950" indent="-285750" algn="l" rtl="0" eaLnBrk="1" fontAlgn="base" hangingPunct="1">
        <a:spcBef>
          <a:spcPct val="20000"/>
        </a:spcBef>
        <a:spcAft>
          <a:spcPct val="0"/>
        </a:spcAft>
        <a:buChar char="–"/>
        <a:defRPr sz="2800">
          <a:solidFill>
            <a:schemeClr val="tx1"/>
          </a:solidFill>
          <a:latin typeface="Calibri" pitchFamily="34" charset="0"/>
          <a:cs typeface="Calibri" pitchFamily="34" charset="0"/>
        </a:defRPr>
      </a:lvl2pPr>
      <a:lvl3pPr marL="1085850" indent="-228600" algn="l" rtl="0" eaLnBrk="1" fontAlgn="base" hangingPunct="1">
        <a:spcBef>
          <a:spcPct val="20000"/>
        </a:spcBef>
        <a:spcAft>
          <a:spcPct val="0"/>
        </a:spcAft>
        <a:buChar char="•"/>
        <a:defRPr sz="2400">
          <a:solidFill>
            <a:schemeClr val="tx1"/>
          </a:solidFill>
          <a:latin typeface="Calibri" pitchFamily="34" charset="0"/>
          <a:cs typeface="Calibri" pitchFamily="34" charset="0"/>
        </a:defRPr>
      </a:lvl3pPr>
      <a:lvl4pPr marL="1428750" indent="-228600" algn="l" rtl="0" eaLnBrk="1" fontAlgn="base" hangingPunct="1">
        <a:spcBef>
          <a:spcPct val="20000"/>
        </a:spcBef>
        <a:spcAft>
          <a:spcPct val="0"/>
        </a:spcAft>
        <a:buChar char="–"/>
        <a:defRPr sz="2000">
          <a:solidFill>
            <a:schemeClr val="tx1"/>
          </a:solidFill>
          <a:latin typeface="Calibri" pitchFamily="34" charset="0"/>
          <a:cs typeface="Calibri" pitchFamily="34" charset="0"/>
        </a:defRPr>
      </a:lvl4pPr>
      <a:lvl5pPr marL="1771650" indent="-228600" algn="l" rtl="0" eaLnBrk="1" fontAlgn="base" hangingPunct="1">
        <a:spcBef>
          <a:spcPct val="20000"/>
        </a:spcBef>
        <a:spcAft>
          <a:spcPct val="0"/>
        </a:spcAft>
        <a:buChar char="•"/>
        <a:defRPr sz="2000">
          <a:solidFill>
            <a:schemeClr val="tx1"/>
          </a:solidFill>
          <a:latin typeface="Calibri" pitchFamily="34" charset="0"/>
          <a:cs typeface="Calibri" pitchFamily="34"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david.a.howard@ieee.org" TargetMode="External"/><Relationship Id="rId2" Type="http://schemas.openxmlformats.org/officeDocument/2006/relationships/hyperlink" Target="mailto:sourav.dey@onrampwireless.com" TargetMode="External"/><Relationship Id="rId1" Type="http://schemas.openxmlformats.org/officeDocument/2006/relationships/slideLayout" Target="../slideLayouts/slideLayout7.xml"/><Relationship Id="rId4" Type="http://schemas.openxmlformats.org/officeDocument/2006/relationships/hyperlink" Target="mailto:ted.myers@onrampwireless.com"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a:prstGeom prst="rect">
            <a:avLst/>
          </a:prstGeom>
        </p:spPr>
        <p:txBody>
          <a:bodyPr/>
          <a:lstStyle/>
          <a:p>
            <a:r>
              <a:rPr lang="en-US" smtClean="0"/>
              <a:t>September 2011</a:t>
            </a:r>
            <a:endParaRPr lang="en-US" dirty="0"/>
          </a:p>
        </p:txBody>
      </p:sp>
      <p:sp>
        <p:nvSpPr>
          <p:cNvPr id="27651" name="Rectangle 3"/>
          <p:cNvSpPr>
            <a:spLocks noChangeArrowheads="1"/>
          </p:cNvSpPr>
          <p:nvPr/>
        </p:nvSpPr>
        <p:spPr bwMode="auto">
          <a:xfrm>
            <a:off x="152400" y="609600"/>
            <a:ext cx="8991600" cy="47705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US" sz="1800" b="1" u="sng" dirty="0">
                <a:solidFill>
                  <a:schemeClr val="tx2"/>
                </a:solidFill>
                <a:effectLst>
                  <a:outerShdw blurRad="38100" dist="38100" dir="2700000" algn="tl">
                    <a:srgbClr val="C0C0C0"/>
                  </a:outerShdw>
                </a:effectLst>
                <a:latin typeface="Calibri" pitchFamily="34" charset="0"/>
                <a:cs typeface="Calibri" pitchFamily="34" charset="0"/>
              </a:rPr>
              <a:t>Project: IEEE P802.15 Working Group for Wireless Personal Area Networks (WPANs)</a:t>
            </a:r>
            <a:endParaRPr lang="en-US" sz="1600" b="1" dirty="0">
              <a:solidFill>
                <a:schemeClr val="tx2"/>
              </a:solidFill>
              <a:latin typeface="Calibri" pitchFamily="34" charset="0"/>
              <a:cs typeface="Calibri" pitchFamily="34" charset="0"/>
            </a:endParaRPr>
          </a:p>
          <a:p>
            <a:endParaRPr lang="en-US" sz="1600" dirty="0">
              <a:solidFill>
                <a:schemeClr val="tx2"/>
              </a:solidFill>
              <a:latin typeface="Calibri" pitchFamily="34" charset="0"/>
              <a:cs typeface="Calibri" pitchFamily="34" charset="0"/>
            </a:endParaRPr>
          </a:p>
          <a:p>
            <a:r>
              <a:rPr lang="en-US" sz="1600" b="1" dirty="0">
                <a:solidFill>
                  <a:schemeClr val="tx2"/>
                </a:solidFill>
                <a:latin typeface="Calibri" pitchFamily="34" charset="0"/>
                <a:cs typeface="Calibri" pitchFamily="34" charset="0"/>
              </a:rPr>
              <a:t>Submission Title:</a:t>
            </a:r>
            <a:r>
              <a:rPr lang="en-US" sz="1600" dirty="0">
                <a:solidFill>
                  <a:schemeClr val="tx2"/>
                </a:solidFill>
                <a:latin typeface="Calibri" pitchFamily="34" charset="0"/>
                <a:cs typeface="Calibri" pitchFamily="34" charset="0"/>
              </a:rPr>
              <a:t> </a:t>
            </a:r>
            <a:r>
              <a:rPr lang="en-US" sz="1600" dirty="0" smtClean="0">
                <a:solidFill>
                  <a:schemeClr val="tx2"/>
                </a:solidFill>
                <a:latin typeface="Calibri" pitchFamily="34" charset="0"/>
                <a:cs typeface="Calibri" pitchFamily="34" charset="0"/>
              </a:rPr>
              <a:t>LECIM </a:t>
            </a:r>
            <a:r>
              <a:rPr lang="en-US" sz="1600" dirty="0">
                <a:solidFill>
                  <a:schemeClr val="tx2"/>
                </a:solidFill>
                <a:latin typeface="Calibri" pitchFamily="34" charset="0"/>
                <a:cs typeface="Calibri" pitchFamily="34" charset="0"/>
              </a:rPr>
              <a:t>High Gain DSSS PHY 	</a:t>
            </a:r>
          </a:p>
          <a:p>
            <a:r>
              <a:rPr lang="en-US" sz="1600" b="1" dirty="0">
                <a:solidFill>
                  <a:schemeClr val="tx2"/>
                </a:solidFill>
                <a:latin typeface="Calibri" pitchFamily="34" charset="0"/>
                <a:cs typeface="Calibri" pitchFamily="34" charset="0"/>
              </a:rPr>
              <a:t>Date Submitted: </a:t>
            </a:r>
            <a:r>
              <a:rPr lang="en-US" sz="1600" dirty="0" smtClean="0">
                <a:solidFill>
                  <a:schemeClr val="tx2"/>
                </a:solidFill>
                <a:latin typeface="Calibri" pitchFamily="34" charset="0"/>
                <a:cs typeface="Calibri" pitchFamily="34" charset="0"/>
              </a:rPr>
              <a:t>September 19, 2011</a:t>
            </a:r>
            <a:r>
              <a:rPr lang="en-US" sz="1600" dirty="0">
                <a:solidFill>
                  <a:schemeClr val="tx2"/>
                </a:solidFill>
                <a:latin typeface="Calibri" pitchFamily="34" charset="0"/>
                <a:cs typeface="Calibri" pitchFamily="34" charset="0"/>
              </a:rPr>
              <a:t>	</a:t>
            </a:r>
          </a:p>
          <a:p>
            <a:r>
              <a:rPr lang="en-US" sz="1600" b="1" dirty="0">
                <a:solidFill>
                  <a:schemeClr val="tx2"/>
                </a:solidFill>
                <a:latin typeface="Calibri" pitchFamily="34" charset="0"/>
                <a:cs typeface="Calibri" pitchFamily="34" charset="0"/>
              </a:rPr>
              <a:t>Source:</a:t>
            </a:r>
            <a:r>
              <a:rPr lang="en-US" sz="1600" dirty="0">
                <a:solidFill>
                  <a:schemeClr val="tx2"/>
                </a:solidFill>
                <a:latin typeface="Calibri" pitchFamily="34" charset="0"/>
                <a:cs typeface="Calibri" pitchFamily="34" charset="0"/>
              </a:rPr>
              <a:t> </a:t>
            </a:r>
            <a:r>
              <a:rPr lang="en-US" sz="1600" dirty="0" smtClean="0">
                <a:solidFill>
                  <a:schemeClr val="tx2"/>
                </a:solidFill>
                <a:latin typeface="Calibri" pitchFamily="34" charset="0"/>
                <a:cs typeface="Calibri" pitchFamily="34" charset="0"/>
              </a:rPr>
              <a:t>[Sourav Dey, David Howard, Ted Myers] </a:t>
            </a:r>
            <a:r>
              <a:rPr lang="en-US" sz="1600" dirty="0">
                <a:solidFill>
                  <a:schemeClr val="tx2"/>
                </a:solidFill>
                <a:latin typeface="Calibri" pitchFamily="34" charset="0"/>
                <a:cs typeface="Calibri" pitchFamily="34" charset="0"/>
              </a:rPr>
              <a:t>Company </a:t>
            </a:r>
            <a:r>
              <a:rPr lang="en-US" sz="1600" dirty="0" smtClean="0">
                <a:solidFill>
                  <a:schemeClr val="tx2"/>
                </a:solidFill>
                <a:latin typeface="Calibri" pitchFamily="34" charset="0"/>
                <a:cs typeface="Calibri" pitchFamily="34" charset="0"/>
              </a:rPr>
              <a:t>[</a:t>
            </a:r>
            <a:r>
              <a:rPr lang="en-US" sz="1600" dirty="0">
                <a:solidFill>
                  <a:schemeClr val="tx2"/>
                </a:solidFill>
                <a:latin typeface="Calibri" pitchFamily="34" charset="0"/>
                <a:cs typeface="Calibri" pitchFamily="34" charset="0"/>
              </a:rPr>
              <a:t>On-Ramp Wireless, </a:t>
            </a:r>
            <a:r>
              <a:rPr lang="en-US" sz="1600" dirty="0" smtClean="0">
                <a:solidFill>
                  <a:schemeClr val="tx2"/>
                </a:solidFill>
                <a:latin typeface="Calibri" pitchFamily="34" charset="0"/>
                <a:cs typeface="Calibri" pitchFamily="34" charset="0"/>
              </a:rPr>
              <a:t>Inc.]</a:t>
            </a:r>
            <a:endParaRPr lang="en-US" sz="1600" dirty="0">
              <a:solidFill>
                <a:schemeClr val="tx2"/>
              </a:solidFill>
              <a:latin typeface="Calibri" pitchFamily="34" charset="0"/>
              <a:cs typeface="Calibri" pitchFamily="34" charset="0"/>
            </a:endParaRPr>
          </a:p>
          <a:p>
            <a:r>
              <a:rPr lang="en-US" sz="1600" dirty="0">
                <a:solidFill>
                  <a:schemeClr val="tx2"/>
                </a:solidFill>
                <a:latin typeface="Calibri" pitchFamily="34" charset="0"/>
                <a:cs typeface="Calibri" pitchFamily="34" charset="0"/>
              </a:rPr>
              <a:t>Address </a:t>
            </a:r>
            <a:r>
              <a:rPr lang="en-US" sz="1600" dirty="0" smtClean="0">
                <a:solidFill>
                  <a:schemeClr val="tx2"/>
                </a:solidFill>
                <a:latin typeface="Calibri" pitchFamily="34" charset="0"/>
                <a:cs typeface="Calibri" pitchFamily="34" charset="0"/>
              </a:rPr>
              <a:t>[</a:t>
            </a:r>
            <a:r>
              <a:rPr lang="it-IT" sz="1600" dirty="0">
                <a:solidFill>
                  <a:schemeClr val="tx2"/>
                </a:solidFill>
                <a:latin typeface="Calibri" pitchFamily="34" charset="0"/>
                <a:cs typeface="Calibri" pitchFamily="34" charset="0"/>
              </a:rPr>
              <a:t>10920 Via Frontera, Suite 200, San Diego, CA 92127, USA</a:t>
            </a:r>
            <a:r>
              <a:rPr lang="en-US" sz="1600" dirty="0" smtClean="0">
                <a:solidFill>
                  <a:schemeClr val="tx2"/>
                </a:solidFill>
                <a:latin typeface="Calibri" pitchFamily="34" charset="0"/>
                <a:cs typeface="Calibri" pitchFamily="34" charset="0"/>
              </a:rPr>
              <a:t>]</a:t>
            </a:r>
            <a:endParaRPr lang="en-US" sz="1600" dirty="0">
              <a:solidFill>
                <a:schemeClr val="tx2"/>
              </a:solidFill>
              <a:latin typeface="Calibri" pitchFamily="34" charset="0"/>
              <a:cs typeface="Calibri" pitchFamily="34" charset="0"/>
            </a:endParaRPr>
          </a:p>
          <a:p>
            <a:r>
              <a:rPr lang="en-US" sz="1600" dirty="0">
                <a:solidFill>
                  <a:schemeClr val="tx2"/>
                </a:solidFill>
                <a:latin typeface="Calibri" pitchFamily="34" charset="0"/>
                <a:cs typeface="Calibri" pitchFamily="34" charset="0"/>
              </a:rPr>
              <a:t>Voice</a:t>
            </a:r>
            <a:r>
              <a:rPr lang="en-US" sz="1600" dirty="0" smtClean="0">
                <a:solidFill>
                  <a:schemeClr val="tx2"/>
                </a:solidFill>
                <a:latin typeface="Calibri" pitchFamily="34" charset="0"/>
                <a:cs typeface="Calibri" pitchFamily="34" charset="0"/>
              </a:rPr>
              <a:t>:[</a:t>
            </a:r>
            <a:r>
              <a:rPr lang="en-US" sz="1600" dirty="0">
                <a:solidFill>
                  <a:schemeClr val="tx2"/>
                </a:solidFill>
                <a:latin typeface="Calibri" pitchFamily="34" charset="0"/>
                <a:cs typeface="Calibri" pitchFamily="34" charset="0"/>
              </a:rPr>
              <a:t>+1(858)592-6008</a:t>
            </a:r>
            <a:r>
              <a:rPr lang="en-US" sz="1600" dirty="0" smtClean="0">
                <a:solidFill>
                  <a:schemeClr val="tx2"/>
                </a:solidFill>
                <a:latin typeface="Calibri" pitchFamily="34" charset="0"/>
                <a:cs typeface="Calibri" pitchFamily="34" charset="0"/>
              </a:rPr>
              <a:t>], </a:t>
            </a:r>
            <a:r>
              <a:rPr lang="en-US" sz="1600" dirty="0">
                <a:solidFill>
                  <a:schemeClr val="tx2"/>
                </a:solidFill>
                <a:latin typeface="Calibri" pitchFamily="34" charset="0"/>
                <a:cs typeface="Calibri" pitchFamily="34" charset="0"/>
              </a:rPr>
              <a:t>FAX: </a:t>
            </a:r>
            <a:r>
              <a:rPr lang="en-US" sz="1600" dirty="0" smtClean="0">
                <a:solidFill>
                  <a:schemeClr val="tx2"/>
                </a:solidFill>
                <a:latin typeface="Calibri" pitchFamily="34" charset="0"/>
                <a:cs typeface="Calibri" pitchFamily="34" charset="0"/>
              </a:rPr>
              <a:t>[</a:t>
            </a:r>
            <a:r>
              <a:rPr lang="en-US" sz="1600" dirty="0">
                <a:solidFill>
                  <a:schemeClr val="tx2"/>
                </a:solidFill>
                <a:latin typeface="Calibri" pitchFamily="34" charset="0"/>
                <a:cs typeface="Calibri" pitchFamily="34" charset="0"/>
              </a:rPr>
              <a:t>+1(858)592-6009</a:t>
            </a:r>
            <a:r>
              <a:rPr lang="en-US" sz="1600" dirty="0" smtClean="0">
                <a:solidFill>
                  <a:schemeClr val="tx2"/>
                </a:solidFill>
                <a:latin typeface="Calibri" pitchFamily="34" charset="0"/>
                <a:cs typeface="Calibri" pitchFamily="34" charset="0"/>
              </a:rPr>
              <a:t>], </a:t>
            </a:r>
            <a:r>
              <a:rPr lang="en-US" sz="1600" dirty="0">
                <a:solidFill>
                  <a:schemeClr val="tx2"/>
                </a:solidFill>
                <a:latin typeface="Calibri" pitchFamily="34" charset="0"/>
                <a:cs typeface="Calibri" pitchFamily="34" charset="0"/>
              </a:rPr>
              <a:t>E-Mail</a:t>
            </a:r>
            <a:r>
              <a:rPr lang="en-US" sz="1600" dirty="0" smtClean="0">
                <a:solidFill>
                  <a:schemeClr val="tx2"/>
                </a:solidFill>
                <a:latin typeface="Calibri" pitchFamily="34" charset="0"/>
                <a:cs typeface="Calibri" pitchFamily="34" charset="0"/>
              </a:rPr>
              <a:t>:[ </a:t>
            </a:r>
            <a:r>
              <a:rPr lang="en-US" sz="1600" dirty="0" smtClean="0">
                <a:solidFill>
                  <a:schemeClr val="tx2"/>
                </a:solidFill>
                <a:latin typeface="Calibri" pitchFamily="34" charset="0"/>
                <a:cs typeface="Calibri" pitchFamily="34" charset="0"/>
                <a:hlinkClick r:id="rId2"/>
              </a:rPr>
              <a:t>sourav.dey@onrampwireless.com</a:t>
            </a:r>
            <a:r>
              <a:rPr lang="en-US" sz="1600" dirty="0" smtClean="0">
                <a:solidFill>
                  <a:schemeClr val="tx2"/>
                </a:solidFill>
                <a:latin typeface="Calibri" pitchFamily="34" charset="0"/>
                <a:cs typeface="Calibri" pitchFamily="34" charset="0"/>
              </a:rPr>
              <a:t>, </a:t>
            </a:r>
            <a:r>
              <a:rPr lang="en-US" sz="1600" dirty="0" smtClean="0">
                <a:solidFill>
                  <a:schemeClr val="tx2"/>
                </a:solidFill>
                <a:latin typeface="Calibri" pitchFamily="34" charset="0"/>
                <a:cs typeface="Calibri" pitchFamily="34" charset="0"/>
                <a:hlinkClick r:id="rId3"/>
              </a:rPr>
              <a:t>david.a.howard@ieee.org</a:t>
            </a:r>
            <a:r>
              <a:rPr lang="en-US" sz="1600" dirty="0" smtClean="0">
                <a:solidFill>
                  <a:schemeClr val="tx2"/>
                </a:solidFill>
                <a:latin typeface="Calibri" pitchFamily="34" charset="0"/>
                <a:cs typeface="Calibri" pitchFamily="34" charset="0"/>
              </a:rPr>
              <a:t>, </a:t>
            </a:r>
            <a:r>
              <a:rPr lang="en-US" sz="1600" dirty="0" smtClean="0">
                <a:solidFill>
                  <a:schemeClr val="tx2"/>
                </a:solidFill>
                <a:latin typeface="Calibri" pitchFamily="34" charset="0"/>
                <a:cs typeface="Calibri" pitchFamily="34" charset="0"/>
                <a:hlinkClick r:id="rId4"/>
              </a:rPr>
              <a:t>ted.myers@onrampwireless.com</a:t>
            </a:r>
            <a:r>
              <a:rPr lang="en-US" sz="1600" dirty="0" smtClean="0">
                <a:solidFill>
                  <a:schemeClr val="tx2"/>
                </a:solidFill>
                <a:latin typeface="Calibri" pitchFamily="34" charset="0"/>
                <a:cs typeface="Calibri" pitchFamily="34" charset="0"/>
              </a:rPr>
              <a:t>]</a:t>
            </a:r>
            <a:r>
              <a:rPr lang="en-US" sz="1600" dirty="0">
                <a:solidFill>
                  <a:schemeClr val="tx2"/>
                </a:solidFill>
                <a:latin typeface="Calibri" pitchFamily="34" charset="0"/>
                <a:cs typeface="Calibri" pitchFamily="34" charset="0"/>
              </a:rPr>
              <a:t>	</a:t>
            </a:r>
          </a:p>
          <a:p>
            <a:pPr>
              <a:spcBef>
                <a:spcPts val="600"/>
              </a:spcBef>
              <a:spcAft>
                <a:spcPts val="600"/>
              </a:spcAft>
            </a:pPr>
            <a:r>
              <a:rPr lang="en-US" sz="1600" b="1" dirty="0">
                <a:solidFill>
                  <a:schemeClr val="tx2"/>
                </a:solidFill>
                <a:latin typeface="Calibri" pitchFamily="34" charset="0"/>
                <a:cs typeface="Calibri" pitchFamily="34" charset="0"/>
              </a:rPr>
              <a:t>Re:</a:t>
            </a:r>
            <a:r>
              <a:rPr lang="en-US" sz="1600" dirty="0">
                <a:solidFill>
                  <a:schemeClr val="tx2"/>
                </a:solidFill>
                <a:latin typeface="Calibri" pitchFamily="34" charset="0"/>
                <a:cs typeface="Calibri" pitchFamily="34" charset="0"/>
              </a:rPr>
              <a:t> </a:t>
            </a:r>
            <a:r>
              <a:rPr lang="en-US" sz="1600" dirty="0" smtClean="0">
                <a:solidFill>
                  <a:schemeClr val="tx2"/>
                </a:solidFill>
                <a:latin typeface="Calibri" pitchFamily="34" charset="0"/>
                <a:cs typeface="Calibri" pitchFamily="34" charset="0"/>
              </a:rPr>
              <a:t>[LECIM </a:t>
            </a:r>
            <a:r>
              <a:rPr lang="en-US" sz="1600" dirty="0">
                <a:solidFill>
                  <a:schemeClr val="tx2"/>
                </a:solidFill>
                <a:latin typeface="Calibri" pitchFamily="34" charset="0"/>
                <a:cs typeface="Calibri" pitchFamily="34" charset="0"/>
              </a:rPr>
              <a:t>Call For Proposals, DCN: </a:t>
            </a:r>
            <a:r>
              <a:rPr lang="en-US" sz="1600" dirty="0" smtClean="0">
                <a:solidFill>
                  <a:schemeClr val="tx2"/>
                </a:solidFill>
                <a:latin typeface="Calibri" pitchFamily="34" charset="0"/>
                <a:cs typeface="Calibri" pitchFamily="34" charset="0"/>
              </a:rPr>
              <a:t>0147-02]</a:t>
            </a:r>
            <a:endParaRPr lang="en-US" dirty="0">
              <a:solidFill>
                <a:schemeClr val="tx2"/>
              </a:solidFill>
              <a:latin typeface="Calibri" pitchFamily="34" charset="0"/>
              <a:cs typeface="Calibri" pitchFamily="34" charset="0"/>
            </a:endParaRPr>
          </a:p>
          <a:p>
            <a:pPr>
              <a:spcBef>
                <a:spcPts val="600"/>
              </a:spcBef>
              <a:spcAft>
                <a:spcPts val="600"/>
              </a:spcAft>
            </a:pPr>
            <a:r>
              <a:rPr lang="en-US" sz="1600" b="1" dirty="0">
                <a:solidFill>
                  <a:schemeClr val="tx2"/>
                </a:solidFill>
                <a:latin typeface="Calibri" pitchFamily="34" charset="0"/>
                <a:cs typeface="Calibri" pitchFamily="34" charset="0"/>
              </a:rPr>
              <a:t>Abstract:</a:t>
            </a:r>
            <a:r>
              <a:rPr lang="en-US" sz="1600" dirty="0">
                <a:solidFill>
                  <a:schemeClr val="tx2"/>
                </a:solidFill>
                <a:latin typeface="Calibri" pitchFamily="34" charset="0"/>
                <a:cs typeface="Calibri" pitchFamily="34" charset="0"/>
              </a:rPr>
              <a:t>	</a:t>
            </a:r>
            <a:r>
              <a:rPr lang="en-US" sz="1600" dirty="0" smtClean="0">
                <a:solidFill>
                  <a:schemeClr val="tx2"/>
                </a:solidFill>
                <a:latin typeface="Calibri" pitchFamily="34" charset="0"/>
                <a:cs typeface="Calibri" pitchFamily="34" charset="0"/>
              </a:rPr>
              <a:t>[Response to LECIM Call For Proposals, DCN: 0147-02]</a:t>
            </a:r>
            <a:endParaRPr lang="en-US" sz="1600" dirty="0">
              <a:solidFill>
                <a:schemeClr val="tx2"/>
              </a:solidFill>
              <a:latin typeface="Calibri" pitchFamily="34" charset="0"/>
              <a:cs typeface="Calibri" pitchFamily="34" charset="0"/>
            </a:endParaRPr>
          </a:p>
          <a:p>
            <a:pPr>
              <a:spcBef>
                <a:spcPts val="600"/>
              </a:spcBef>
              <a:spcAft>
                <a:spcPts val="600"/>
              </a:spcAft>
            </a:pPr>
            <a:r>
              <a:rPr lang="en-US" sz="1600" b="1" dirty="0">
                <a:solidFill>
                  <a:schemeClr val="tx2"/>
                </a:solidFill>
                <a:latin typeface="Calibri" pitchFamily="34" charset="0"/>
                <a:cs typeface="Calibri" pitchFamily="34" charset="0"/>
              </a:rPr>
              <a:t>Purpose:</a:t>
            </a:r>
            <a:r>
              <a:rPr lang="en-US" sz="1600" dirty="0">
                <a:solidFill>
                  <a:schemeClr val="tx2"/>
                </a:solidFill>
                <a:latin typeface="Calibri" pitchFamily="34" charset="0"/>
                <a:cs typeface="Calibri" pitchFamily="34" charset="0"/>
              </a:rPr>
              <a:t>	</a:t>
            </a:r>
            <a:r>
              <a:rPr lang="en-US" sz="1600" dirty="0" smtClean="0">
                <a:solidFill>
                  <a:schemeClr val="tx2"/>
                </a:solidFill>
                <a:latin typeface="Calibri" pitchFamily="34" charset="0"/>
                <a:cs typeface="Calibri" pitchFamily="34" charset="0"/>
              </a:rPr>
              <a:t>[High Gain DSSS PHY Proposal]</a:t>
            </a:r>
            <a:endParaRPr lang="en-US" sz="1600" dirty="0">
              <a:solidFill>
                <a:schemeClr val="tx2"/>
              </a:solidFill>
              <a:latin typeface="Calibri" pitchFamily="34" charset="0"/>
              <a:cs typeface="Calibri" pitchFamily="34" charset="0"/>
            </a:endParaRPr>
          </a:p>
          <a:p>
            <a:r>
              <a:rPr lang="en-US" sz="1600" b="1" dirty="0">
                <a:solidFill>
                  <a:schemeClr val="tx2"/>
                </a:solidFill>
                <a:latin typeface="Calibri" pitchFamily="34" charset="0"/>
                <a:cs typeface="Calibri" pitchFamily="34" charset="0"/>
              </a:rPr>
              <a:t>Notice:</a:t>
            </a:r>
            <a:r>
              <a:rPr lang="en-US" sz="1600" dirty="0">
                <a:solidFill>
                  <a:schemeClr val="tx2"/>
                </a:solidFill>
                <a:latin typeface="Calibri" pitchFamily="34" charset="0"/>
                <a:cs typeface="Calibri" pitchFamily="34"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latin typeface="Calibri" pitchFamily="34" charset="0"/>
                <a:cs typeface="Calibri" pitchFamily="34" charset="0"/>
              </a:rPr>
              <a:t>Release:</a:t>
            </a:r>
            <a:r>
              <a:rPr lang="en-US" sz="1600" dirty="0">
                <a:solidFill>
                  <a:schemeClr val="tx2"/>
                </a:solidFill>
                <a:latin typeface="Calibri" pitchFamily="34" charset="0"/>
                <a:cs typeface="Calibri" pitchFamily="34"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xmlns="" val="11870775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3"/>
          <p:cNvPicPr>
            <a:picLocks noChangeAspect="1" noChangeArrowheads="1"/>
          </p:cNvPicPr>
          <p:nvPr/>
        </p:nvPicPr>
        <p:blipFill>
          <a:blip r:embed="rId3" cstate="print"/>
          <a:srcRect/>
          <a:stretch>
            <a:fillRect/>
          </a:stretch>
        </p:blipFill>
        <p:spPr bwMode="auto">
          <a:xfrm>
            <a:off x="80962" y="1502269"/>
            <a:ext cx="8986838" cy="2307731"/>
          </a:xfrm>
          <a:prstGeom prst="rect">
            <a:avLst/>
          </a:prstGeom>
          <a:noFill/>
          <a:ln w="9525">
            <a:noFill/>
            <a:miter lim="800000"/>
            <a:headEnd/>
            <a:tailEnd/>
          </a:ln>
        </p:spPr>
      </p:pic>
      <p:sp>
        <p:nvSpPr>
          <p:cNvPr id="2" name="Title 1"/>
          <p:cNvSpPr>
            <a:spLocks noGrp="1"/>
          </p:cNvSpPr>
          <p:nvPr>
            <p:ph type="title"/>
          </p:nvPr>
        </p:nvSpPr>
        <p:spPr/>
        <p:txBody>
          <a:bodyPr/>
          <a:lstStyle/>
          <a:p>
            <a:r>
              <a:rPr lang="en-US" dirty="0" smtClean="0"/>
              <a:t>Differential BPSK</a:t>
            </a:r>
            <a:endParaRPr lang="en-US" dirty="0"/>
          </a:p>
        </p:txBody>
      </p:sp>
      <p:sp>
        <p:nvSpPr>
          <p:cNvPr id="3" name="Content Placeholder 2"/>
          <p:cNvSpPr>
            <a:spLocks noGrp="1"/>
          </p:cNvSpPr>
          <p:nvPr>
            <p:ph idx="1"/>
          </p:nvPr>
        </p:nvSpPr>
        <p:spPr>
          <a:xfrm>
            <a:off x="685800" y="3962400"/>
            <a:ext cx="7772400" cy="2133600"/>
          </a:xfrm>
        </p:spPr>
        <p:txBody>
          <a:bodyPr/>
          <a:lstStyle/>
          <a:p>
            <a:r>
              <a:rPr lang="en-US" sz="2000" b="1" dirty="0" smtClean="0"/>
              <a:t>Binary Phase Shift Keying (BPSK)</a:t>
            </a:r>
          </a:p>
          <a:p>
            <a:pPr lvl="1"/>
            <a:r>
              <a:rPr lang="en-US" sz="1800" dirty="0" smtClean="0"/>
              <a:t>Higher order modulation, like QAM and QPSK, undoes processing gain by requiring much higher SNR</a:t>
            </a:r>
            <a:endParaRPr lang="en-US" sz="1800" b="1" dirty="0" smtClean="0"/>
          </a:p>
          <a:p>
            <a:pPr algn="just"/>
            <a:r>
              <a:rPr lang="en-US" sz="2000" b="1" dirty="0" smtClean="0"/>
              <a:t>Differential modulation</a:t>
            </a:r>
          </a:p>
          <a:p>
            <a:pPr lvl="1"/>
            <a:r>
              <a:rPr lang="en-US" sz="1800" dirty="0" smtClean="0"/>
              <a:t>Allows the option of building a simple non-coherent receiver with a 3dB loss of receiver sensitivity relative to coherent BPSK</a:t>
            </a:r>
          </a:p>
        </p:txBody>
      </p:sp>
      <p:sp>
        <p:nvSpPr>
          <p:cNvPr id="4" name="Date Placeholder 3"/>
          <p:cNvSpPr>
            <a:spLocks noGrp="1"/>
          </p:cNvSpPr>
          <p:nvPr>
            <p:ph type="dt" sz="half" idx="10"/>
          </p:nvPr>
        </p:nvSpPr>
        <p:spPr/>
        <p:txBody>
          <a:bodyPr/>
          <a:lstStyle/>
          <a:p>
            <a:r>
              <a:rPr lang="en-US" smtClean="0"/>
              <a:t>September 2011</a:t>
            </a:r>
            <a:endParaRPr lang="en-US" dirty="0"/>
          </a:p>
        </p:txBody>
      </p:sp>
      <p:sp>
        <p:nvSpPr>
          <p:cNvPr id="5" name="Footer Placeholder 4"/>
          <p:cNvSpPr>
            <a:spLocks noGrp="1"/>
          </p:cNvSpPr>
          <p:nvPr>
            <p:ph type="ftr" sz="quarter" idx="11"/>
          </p:nvPr>
        </p:nvSpPr>
        <p:spPr/>
        <p:txBody>
          <a:bodyPr/>
          <a:lstStyle/>
          <a:p>
            <a:r>
              <a:rPr lang="en-US" smtClean="0"/>
              <a:t>Sourav Dey, David A. Howard, Ted Myers</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10</a:t>
            </a:fld>
            <a:endParaRPr lang="en-US" dirty="0"/>
          </a:p>
        </p:txBody>
      </p:sp>
      <p:sp>
        <p:nvSpPr>
          <p:cNvPr id="9" name="Oval 8"/>
          <p:cNvSpPr/>
          <p:nvPr/>
        </p:nvSpPr>
        <p:spPr bwMode="auto">
          <a:xfrm>
            <a:off x="3581400" y="1600200"/>
            <a:ext cx="2743200" cy="2133600"/>
          </a:xfrm>
          <a:prstGeom prst="ellipse">
            <a:avLst/>
          </a:prstGeom>
          <a:noFill/>
          <a:ln>
            <a:solidFill>
              <a:srgbClr val="FF0000"/>
            </a:solidFill>
            <a:headEnd type="none" w="sm" len="sm"/>
            <a:tailEnd type="none" w="sm" len="sm"/>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BER Curves for Coded BPSK and DBPSK</a:t>
            </a:r>
            <a:endParaRPr lang="en-US" dirty="0"/>
          </a:p>
        </p:txBody>
      </p:sp>
      <p:sp>
        <p:nvSpPr>
          <p:cNvPr id="4" name="Date Placeholder 3"/>
          <p:cNvSpPr>
            <a:spLocks noGrp="1"/>
          </p:cNvSpPr>
          <p:nvPr>
            <p:ph type="dt" sz="half" idx="10"/>
          </p:nvPr>
        </p:nvSpPr>
        <p:spPr/>
        <p:txBody>
          <a:bodyPr/>
          <a:lstStyle/>
          <a:p>
            <a:r>
              <a:rPr lang="en-US" smtClean="0"/>
              <a:t>September 2011</a:t>
            </a:r>
            <a:endParaRPr lang="en-US" dirty="0"/>
          </a:p>
        </p:txBody>
      </p:sp>
      <p:sp>
        <p:nvSpPr>
          <p:cNvPr id="5" name="Footer Placeholder 4"/>
          <p:cNvSpPr>
            <a:spLocks noGrp="1"/>
          </p:cNvSpPr>
          <p:nvPr>
            <p:ph type="ftr" sz="quarter" idx="11"/>
          </p:nvPr>
        </p:nvSpPr>
        <p:spPr/>
        <p:txBody>
          <a:bodyPr/>
          <a:lstStyle/>
          <a:p>
            <a:r>
              <a:rPr lang="en-US" smtClean="0"/>
              <a:t>Sourav Dey, David A. Howard, Ted Myers</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11</a:t>
            </a:fld>
            <a:endParaRPr lang="en-US" dirty="0"/>
          </a:p>
        </p:txBody>
      </p:sp>
      <p:pic>
        <p:nvPicPr>
          <p:cNvPr id="51201" name="Picture 1"/>
          <p:cNvPicPr>
            <a:picLocks noGrp="1" noChangeAspect="1" noChangeArrowheads="1"/>
          </p:cNvPicPr>
          <p:nvPr>
            <p:ph idx="1"/>
          </p:nvPr>
        </p:nvPicPr>
        <p:blipFill>
          <a:blip r:embed="rId2" cstate="print"/>
          <a:srcRect/>
          <a:stretch>
            <a:fillRect/>
          </a:stretch>
        </p:blipFill>
        <p:spPr bwMode="auto">
          <a:xfrm>
            <a:off x="1270367" y="1524000"/>
            <a:ext cx="6603265" cy="4572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3"/>
          <p:cNvPicPr>
            <a:picLocks noChangeAspect="1" noChangeArrowheads="1"/>
          </p:cNvPicPr>
          <p:nvPr/>
        </p:nvPicPr>
        <p:blipFill>
          <a:blip r:embed="rId2" cstate="print"/>
          <a:srcRect/>
          <a:stretch>
            <a:fillRect/>
          </a:stretch>
        </p:blipFill>
        <p:spPr bwMode="auto">
          <a:xfrm>
            <a:off x="80962" y="1502269"/>
            <a:ext cx="8986838" cy="2307731"/>
          </a:xfrm>
          <a:prstGeom prst="rect">
            <a:avLst/>
          </a:prstGeom>
          <a:noFill/>
          <a:ln w="9525">
            <a:noFill/>
            <a:miter lim="800000"/>
            <a:headEnd/>
            <a:tailEnd/>
          </a:ln>
        </p:spPr>
      </p:pic>
      <p:sp>
        <p:nvSpPr>
          <p:cNvPr id="2" name="Title 1"/>
          <p:cNvSpPr>
            <a:spLocks noGrp="1"/>
          </p:cNvSpPr>
          <p:nvPr>
            <p:ph type="title"/>
          </p:nvPr>
        </p:nvSpPr>
        <p:spPr/>
        <p:txBody>
          <a:bodyPr/>
          <a:lstStyle/>
          <a:p>
            <a:r>
              <a:rPr lang="en-US" dirty="0" smtClean="0"/>
              <a:t>Preamble</a:t>
            </a:r>
            <a:endParaRPr lang="en-US" dirty="0"/>
          </a:p>
        </p:txBody>
      </p:sp>
      <p:sp>
        <p:nvSpPr>
          <p:cNvPr id="3" name="Content Placeholder 2"/>
          <p:cNvSpPr>
            <a:spLocks noGrp="1"/>
          </p:cNvSpPr>
          <p:nvPr>
            <p:ph idx="1"/>
          </p:nvPr>
        </p:nvSpPr>
        <p:spPr>
          <a:xfrm>
            <a:off x="685800" y="3962400"/>
            <a:ext cx="7772400" cy="2133600"/>
          </a:xfrm>
        </p:spPr>
        <p:txBody>
          <a:bodyPr/>
          <a:lstStyle/>
          <a:p>
            <a:r>
              <a:rPr lang="en-US" sz="1800" b="1" dirty="0" smtClean="0"/>
              <a:t>Preamble is fixed proportion of PHY packet</a:t>
            </a:r>
          </a:p>
          <a:p>
            <a:pPr lvl="1"/>
            <a:r>
              <a:rPr lang="en-US" sz="1600" dirty="0" smtClean="0"/>
              <a:t>Composed of 16 symbols per PPDU </a:t>
            </a:r>
          </a:p>
          <a:p>
            <a:pPr lvl="1"/>
            <a:r>
              <a:rPr lang="en-US" sz="1600" dirty="0" smtClean="0"/>
              <a:t>Need to design a symbol sequence with good auto-correlation properties</a:t>
            </a:r>
          </a:p>
          <a:p>
            <a:r>
              <a:rPr lang="en-US" sz="1800" b="1" dirty="0" smtClean="0"/>
              <a:t>Uses of the Preamble</a:t>
            </a:r>
          </a:p>
          <a:p>
            <a:pPr lvl="1"/>
            <a:r>
              <a:rPr lang="en-US" sz="1600" dirty="0" smtClean="0"/>
              <a:t>Timing recovery </a:t>
            </a:r>
          </a:p>
          <a:p>
            <a:pPr lvl="1"/>
            <a:r>
              <a:rPr lang="en-US" sz="1600" dirty="0" smtClean="0"/>
              <a:t>Frequency recovery </a:t>
            </a:r>
          </a:p>
          <a:p>
            <a:pPr lvl="1"/>
            <a:r>
              <a:rPr lang="en-US" sz="1600" dirty="0" smtClean="0"/>
              <a:t>Channel estimation</a:t>
            </a:r>
          </a:p>
          <a:p>
            <a:endParaRPr lang="en-US" sz="1800" dirty="0" smtClean="0"/>
          </a:p>
        </p:txBody>
      </p:sp>
      <p:sp>
        <p:nvSpPr>
          <p:cNvPr id="4" name="Date Placeholder 3"/>
          <p:cNvSpPr>
            <a:spLocks noGrp="1"/>
          </p:cNvSpPr>
          <p:nvPr>
            <p:ph type="dt" sz="half" idx="10"/>
          </p:nvPr>
        </p:nvSpPr>
        <p:spPr/>
        <p:txBody>
          <a:bodyPr/>
          <a:lstStyle/>
          <a:p>
            <a:r>
              <a:rPr lang="en-US" smtClean="0"/>
              <a:t>September 2011</a:t>
            </a:r>
            <a:endParaRPr lang="en-US" dirty="0"/>
          </a:p>
        </p:txBody>
      </p:sp>
      <p:sp>
        <p:nvSpPr>
          <p:cNvPr id="5" name="Footer Placeholder 4"/>
          <p:cNvSpPr>
            <a:spLocks noGrp="1"/>
          </p:cNvSpPr>
          <p:nvPr>
            <p:ph type="ftr" sz="quarter" idx="11"/>
          </p:nvPr>
        </p:nvSpPr>
        <p:spPr/>
        <p:txBody>
          <a:bodyPr/>
          <a:lstStyle/>
          <a:p>
            <a:r>
              <a:rPr lang="en-US" smtClean="0"/>
              <a:t>Sourav Dey, David A. Howard, Ted Myers</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12</a:t>
            </a:fld>
            <a:endParaRPr lang="en-US" dirty="0"/>
          </a:p>
        </p:txBody>
      </p:sp>
      <p:sp>
        <p:nvSpPr>
          <p:cNvPr id="9" name="Oval 8"/>
          <p:cNvSpPr/>
          <p:nvPr/>
        </p:nvSpPr>
        <p:spPr bwMode="auto">
          <a:xfrm>
            <a:off x="6096000" y="1905000"/>
            <a:ext cx="1066800" cy="1295400"/>
          </a:xfrm>
          <a:prstGeom prst="ellipse">
            <a:avLst/>
          </a:prstGeom>
          <a:noFill/>
          <a:ln>
            <a:solidFill>
              <a:srgbClr val="FF0000"/>
            </a:solidFill>
            <a:headEnd type="none" w="sm" len="sm"/>
            <a:tailEnd type="none" w="sm" len="sm"/>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Preamble Design</a:t>
            </a:r>
            <a:endParaRPr lang="en-US" dirty="0"/>
          </a:p>
        </p:txBody>
      </p:sp>
      <p:sp>
        <p:nvSpPr>
          <p:cNvPr id="11" name="Text Placeholder 10"/>
          <p:cNvSpPr>
            <a:spLocks noGrp="1"/>
          </p:cNvSpPr>
          <p:nvPr>
            <p:ph idx="1"/>
          </p:nvPr>
        </p:nvSpPr>
        <p:spPr/>
        <p:txBody>
          <a:bodyPr/>
          <a:lstStyle/>
          <a:p>
            <a:r>
              <a:rPr lang="en-US" sz="2000" dirty="0" smtClean="0"/>
              <a:t>Brute force search over all 16 symbol BPSK sequences for one with minimum RMS side-lobes (in its autocorrelation function)</a:t>
            </a:r>
          </a:p>
          <a:p>
            <a:r>
              <a:rPr lang="en-US" sz="2000" dirty="0" smtClean="0"/>
              <a:t>x = [-1    -1     1     1     1     1     1     1    -1     1    -1     1     1  -1    -1     1]</a:t>
            </a:r>
          </a:p>
        </p:txBody>
      </p:sp>
      <p:sp>
        <p:nvSpPr>
          <p:cNvPr id="4" name="Date Placeholder 3"/>
          <p:cNvSpPr>
            <a:spLocks noGrp="1"/>
          </p:cNvSpPr>
          <p:nvPr>
            <p:ph type="dt" sz="half" idx="10"/>
          </p:nvPr>
        </p:nvSpPr>
        <p:spPr/>
        <p:txBody>
          <a:bodyPr/>
          <a:lstStyle/>
          <a:p>
            <a:r>
              <a:rPr lang="en-US" smtClean="0"/>
              <a:t>September 2011</a:t>
            </a:r>
            <a:endParaRPr lang="en-US" dirty="0"/>
          </a:p>
        </p:txBody>
      </p:sp>
      <p:sp>
        <p:nvSpPr>
          <p:cNvPr id="5" name="Footer Placeholder 4"/>
          <p:cNvSpPr>
            <a:spLocks noGrp="1"/>
          </p:cNvSpPr>
          <p:nvPr>
            <p:ph type="ftr" sz="quarter" idx="11"/>
          </p:nvPr>
        </p:nvSpPr>
        <p:spPr/>
        <p:txBody>
          <a:bodyPr/>
          <a:lstStyle/>
          <a:p>
            <a:r>
              <a:rPr lang="en-US" smtClean="0"/>
              <a:t>Sourav Dey, David A. Howard, Ted Myers</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13</a:t>
            </a:fld>
            <a:endParaRPr lang="en-US" dirty="0"/>
          </a:p>
        </p:txBody>
      </p:sp>
      <p:pic>
        <p:nvPicPr>
          <p:cNvPr id="13" name="Content Placeholder 2"/>
          <p:cNvPicPr>
            <a:picLocks noChangeAspect="1" noChangeArrowheads="1"/>
          </p:cNvPicPr>
          <p:nvPr/>
        </p:nvPicPr>
        <p:blipFill>
          <a:blip r:embed="rId2" cstate="print"/>
          <a:stretch>
            <a:fillRect/>
          </a:stretch>
        </p:blipFill>
        <p:spPr bwMode="auto">
          <a:xfrm>
            <a:off x="2260600" y="2667000"/>
            <a:ext cx="4978400" cy="3733800"/>
          </a:xfrm>
          <a:prstGeom prst="rect">
            <a:avLst/>
          </a:prstGeom>
          <a:noFill/>
          <a:ln w="9525">
            <a:noFill/>
            <a:miter lim="800000"/>
            <a:headEnd/>
            <a:tailEnd/>
          </a:ln>
          <a:effectLst/>
        </p:spPr>
      </p:pic>
      <p:sp>
        <p:nvSpPr>
          <p:cNvPr id="14" name="TextBox 13"/>
          <p:cNvSpPr txBox="1"/>
          <p:nvPr/>
        </p:nvSpPr>
        <p:spPr>
          <a:xfrm>
            <a:off x="4103418" y="2664023"/>
            <a:ext cx="1459182" cy="307777"/>
          </a:xfrm>
          <a:prstGeom prst="rect">
            <a:avLst/>
          </a:prstGeom>
          <a:noFill/>
        </p:spPr>
        <p:txBody>
          <a:bodyPr wrap="none" rtlCol="0">
            <a:spAutoFit/>
          </a:bodyPr>
          <a:lstStyle/>
          <a:p>
            <a:r>
              <a:rPr lang="en-US" sz="1400" b="1" dirty="0" smtClean="0">
                <a:solidFill>
                  <a:srgbClr val="FF0000"/>
                </a:solidFill>
                <a:latin typeface="Calibri" pitchFamily="34" charset="0"/>
                <a:cs typeface="Calibri" pitchFamily="34" charset="0"/>
              </a:rPr>
              <a:t>Auto-correlation </a:t>
            </a:r>
            <a:endParaRPr lang="en-US" sz="1400" b="1" dirty="0">
              <a:solidFill>
                <a:srgbClr val="FF0000"/>
              </a:solidFill>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3"/>
          <p:cNvPicPr>
            <a:picLocks noChangeAspect="1" noChangeArrowheads="1"/>
          </p:cNvPicPr>
          <p:nvPr/>
        </p:nvPicPr>
        <p:blipFill>
          <a:blip r:embed="rId3" cstate="print"/>
          <a:srcRect/>
          <a:stretch>
            <a:fillRect/>
          </a:stretch>
        </p:blipFill>
        <p:spPr bwMode="auto">
          <a:xfrm>
            <a:off x="80962" y="1502269"/>
            <a:ext cx="8986838" cy="2307731"/>
          </a:xfrm>
          <a:prstGeom prst="rect">
            <a:avLst/>
          </a:prstGeom>
          <a:noFill/>
          <a:ln w="9525">
            <a:noFill/>
            <a:miter lim="800000"/>
            <a:headEnd/>
            <a:tailEnd/>
          </a:ln>
        </p:spPr>
      </p:pic>
      <p:sp>
        <p:nvSpPr>
          <p:cNvPr id="2" name="Title 1"/>
          <p:cNvSpPr>
            <a:spLocks noGrp="1"/>
          </p:cNvSpPr>
          <p:nvPr>
            <p:ph type="title"/>
          </p:nvPr>
        </p:nvSpPr>
        <p:spPr/>
        <p:txBody>
          <a:bodyPr/>
          <a:lstStyle/>
          <a:p>
            <a:r>
              <a:rPr lang="en-US" dirty="0" smtClean="0"/>
              <a:t>Direct Sequence Spreading</a:t>
            </a:r>
            <a:endParaRPr lang="en-US" dirty="0"/>
          </a:p>
        </p:txBody>
      </p:sp>
      <p:sp>
        <p:nvSpPr>
          <p:cNvPr id="3" name="Content Placeholder 2"/>
          <p:cNvSpPr>
            <a:spLocks noGrp="1"/>
          </p:cNvSpPr>
          <p:nvPr>
            <p:ph idx="1"/>
          </p:nvPr>
        </p:nvSpPr>
        <p:spPr>
          <a:xfrm>
            <a:off x="685800" y="3505200"/>
            <a:ext cx="7772400" cy="2590800"/>
          </a:xfrm>
        </p:spPr>
        <p:txBody>
          <a:bodyPr/>
          <a:lstStyle/>
          <a:p>
            <a:r>
              <a:rPr lang="en-US" sz="2000" b="1" dirty="0" smtClean="0"/>
              <a:t>Constant Chip Rate of 1 </a:t>
            </a:r>
            <a:r>
              <a:rPr lang="en-US" sz="2000" b="1" dirty="0" err="1" smtClean="0"/>
              <a:t>Mcps</a:t>
            </a:r>
            <a:endParaRPr lang="en-US" sz="2000" b="1" dirty="0" smtClean="0"/>
          </a:p>
          <a:p>
            <a:r>
              <a:rPr lang="en-US" sz="2000" b="1" dirty="0" smtClean="0"/>
              <a:t>Gold Codes for PN sequences</a:t>
            </a:r>
          </a:p>
          <a:p>
            <a:pPr lvl="1"/>
            <a:r>
              <a:rPr lang="en-US" sz="1600" dirty="0" smtClean="0"/>
              <a:t>Large family of </a:t>
            </a:r>
            <a:r>
              <a:rPr lang="en-US" sz="1600" dirty="0" err="1" smtClean="0"/>
              <a:t>parameterizable</a:t>
            </a:r>
            <a:r>
              <a:rPr lang="en-US" sz="1600" dirty="0" smtClean="0"/>
              <a:t> spreading codes</a:t>
            </a:r>
          </a:p>
          <a:p>
            <a:pPr lvl="1"/>
            <a:r>
              <a:rPr lang="en-US" sz="1600" dirty="0" smtClean="0"/>
              <a:t>Good periodic cross-correlation and off-peak auto-correlation properties</a:t>
            </a:r>
          </a:p>
          <a:p>
            <a:pPr lvl="1"/>
            <a:r>
              <a:rPr lang="en-US" sz="1600" dirty="0" smtClean="0"/>
              <a:t>Used for cell separation in WCDMA </a:t>
            </a:r>
          </a:p>
          <a:p>
            <a:r>
              <a:rPr lang="en-US" sz="2000" b="1" dirty="0" smtClean="0"/>
              <a:t>Can use different Gold Codes to separate</a:t>
            </a:r>
          </a:p>
          <a:p>
            <a:pPr lvl="1"/>
            <a:r>
              <a:rPr lang="en-US" sz="1600" dirty="0" smtClean="0"/>
              <a:t>Different Networks </a:t>
            </a:r>
            <a:r>
              <a:rPr lang="en-US" sz="1600" dirty="0" smtClean="0">
                <a:sym typeface="Wingdings" pitchFamily="2" charset="2"/>
              </a:rPr>
              <a:t></a:t>
            </a:r>
            <a:r>
              <a:rPr lang="en-US" sz="1600" dirty="0" smtClean="0"/>
              <a:t>  Network Coexistence</a:t>
            </a:r>
          </a:p>
          <a:p>
            <a:pPr lvl="1"/>
            <a:r>
              <a:rPr lang="en-US" sz="1600" dirty="0" smtClean="0"/>
              <a:t>Different Collectors </a:t>
            </a:r>
            <a:r>
              <a:rPr lang="en-US" sz="1600" dirty="0" smtClean="0">
                <a:sym typeface="Wingdings" pitchFamily="2" charset="2"/>
              </a:rPr>
              <a:t></a:t>
            </a:r>
            <a:r>
              <a:rPr lang="en-US" sz="1600" dirty="0" smtClean="0"/>
              <a:t> Multiple Collectors on Network</a:t>
            </a:r>
          </a:p>
          <a:p>
            <a:pPr lvl="1"/>
            <a:r>
              <a:rPr lang="en-US" sz="1600" dirty="0" smtClean="0"/>
              <a:t>Different Endpoints </a:t>
            </a:r>
            <a:r>
              <a:rPr lang="en-US" sz="1600" dirty="0" smtClean="0">
                <a:sym typeface="Wingdings" pitchFamily="2" charset="2"/>
              </a:rPr>
              <a:t></a:t>
            </a:r>
            <a:r>
              <a:rPr lang="en-US" sz="1600" dirty="0" smtClean="0"/>
              <a:t> Multiple Endpoints on Collector</a:t>
            </a:r>
          </a:p>
          <a:p>
            <a:pPr lvl="1"/>
            <a:endParaRPr lang="en-US" sz="900" b="1" dirty="0" smtClean="0"/>
          </a:p>
          <a:p>
            <a:pPr lvl="1"/>
            <a:endParaRPr lang="en-US" sz="900" dirty="0" smtClean="0"/>
          </a:p>
          <a:p>
            <a:endParaRPr lang="en-US" sz="1600" dirty="0" smtClean="0"/>
          </a:p>
        </p:txBody>
      </p:sp>
      <p:sp>
        <p:nvSpPr>
          <p:cNvPr id="4" name="Date Placeholder 3"/>
          <p:cNvSpPr>
            <a:spLocks noGrp="1"/>
          </p:cNvSpPr>
          <p:nvPr>
            <p:ph type="dt" sz="half" idx="10"/>
          </p:nvPr>
        </p:nvSpPr>
        <p:spPr/>
        <p:txBody>
          <a:bodyPr/>
          <a:lstStyle/>
          <a:p>
            <a:r>
              <a:rPr lang="en-US" smtClean="0"/>
              <a:t>September 2011</a:t>
            </a:r>
            <a:endParaRPr lang="en-US" dirty="0"/>
          </a:p>
        </p:txBody>
      </p:sp>
      <p:sp>
        <p:nvSpPr>
          <p:cNvPr id="5" name="Footer Placeholder 4"/>
          <p:cNvSpPr>
            <a:spLocks noGrp="1"/>
          </p:cNvSpPr>
          <p:nvPr>
            <p:ph type="ftr" sz="quarter" idx="11"/>
          </p:nvPr>
        </p:nvSpPr>
        <p:spPr/>
        <p:txBody>
          <a:bodyPr/>
          <a:lstStyle/>
          <a:p>
            <a:r>
              <a:rPr lang="en-US" smtClean="0"/>
              <a:t>Sourav Dey, David A. Howard, Ted Myers</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14</a:t>
            </a:fld>
            <a:endParaRPr lang="en-US" dirty="0"/>
          </a:p>
        </p:txBody>
      </p:sp>
      <p:sp>
        <p:nvSpPr>
          <p:cNvPr id="9" name="Oval 8"/>
          <p:cNvSpPr/>
          <p:nvPr/>
        </p:nvSpPr>
        <p:spPr bwMode="auto">
          <a:xfrm>
            <a:off x="7086600" y="1600200"/>
            <a:ext cx="990600" cy="2057400"/>
          </a:xfrm>
          <a:prstGeom prst="ellipse">
            <a:avLst/>
          </a:prstGeom>
          <a:noFill/>
          <a:ln>
            <a:solidFill>
              <a:srgbClr val="FF0000"/>
            </a:solidFill>
            <a:headEnd type="none" w="sm" len="sm"/>
            <a:tailEnd type="none" w="sm" len="sm"/>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Gold Codes</a:t>
            </a:r>
            <a:endParaRPr lang="en-US" dirty="0"/>
          </a:p>
        </p:txBody>
      </p:sp>
      <p:sp>
        <p:nvSpPr>
          <p:cNvPr id="3" name="Content Placeholder 2"/>
          <p:cNvSpPr>
            <a:spLocks noGrp="1"/>
          </p:cNvSpPr>
          <p:nvPr>
            <p:ph idx="1"/>
          </p:nvPr>
        </p:nvSpPr>
        <p:spPr/>
        <p:txBody>
          <a:bodyPr/>
          <a:lstStyle/>
          <a:p>
            <a:r>
              <a:rPr lang="en-US" sz="2000" dirty="0" smtClean="0"/>
              <a:t>Derived as the binary addition (XOR) of two “preferred” m-sequences</a:t>
            </a:r>
          </a:p>
          <a:p>
            <a:r>
              <a:rPr lang="en-US" sz="2000" dirty="0" smtClean="0"/>
              <a:t>m = Length of LSFR </a:t>
            </a:r>
          </a:p>
          <a:p>
            <a:r>
              <a:rPr lang="en-US" sz="2000" dirty="0" smtClean="0"/>
              <a:t>n = 2</a:t>
            </a:r>
            <a:r>
              <a:rPr lang="en-US" sz="2000" baseline="30000" dirty="0" smtClean="0"/>
              <a:t>m</a:t>
            </a:r>
            <a:r>
              <a:rPr lang="en-US" sz="2000" dirty="0" smtClean="0"/>
              <a:t>-1 = Length of Gold Sequence</a:t>
            </a:r>
          </a:p>
          <a:p>
            <a:r>
              <a:rPr lang="en-US" sz="2000" dirty="0" smtClean="0"/>
              <a:t>n+2 = Total Gold Sequences = {</a:t>
            </a:r>
            <a:r>
              <a:rPr lang="en-US" sz="2000" dirty="0" err="1" smtClean="0"/>
              <a:t>a,b,a</a:t>
            </a:r>
            <a:r>
              <a:rPr lang="en-US" sz="2000" dirty="0" smtClean="0"/>
              <a:t>*b, a*Tb, a*T</a:t>
            </a:r>
            <a:r>
              <a:rPr lang="en-US" sz="2000" baseline="30000" dirty="0" smtClean="0"/>
              <a:t>2</a:t>
            </a:r>
            <a:r>
              <a:rPr lang="en-US" sz="2000" dirty="0" smtClean="0"/>
              <a:t>b, …}</a:t>
            </a:r>
          </a:p>
          <a:p>
            <a:r>
              <a:rPr lang="en-US" sz="2000" dirty="0" smtClean="0"/>
              <a:t>Can parameterize by the initial state of the lower LFSR = </a:t>
            </a:r>
            <a:r>
              <a:rPr lang="en-US" sz="2000" dirty="0" err="1" smtClean="0"/>
              <a:t>T</a:t>
            </a:r>
            <a:r>
              <a:rPr lang="en-US" sz="2000" baseline="30000" dirty="0" err="1" smtClean="0"/>
              <a:t>k</a:t>
            </a:r>
            <a:r>
              <a:rPr lang="en-US" sz="2000" dirty="0" err="1" smtClean="0"/>
              <a:t>b</a:t>
            </a:r>
            <a:endParaRPr lang="en-US" sz="2000" dirty="0" smtClean="0"/>
          </a:p>
          <a:p>
            <a:endParaRPr lang="en-US" dirty="0" smtClean="0"/>
          </a:p>
          <a:p>
            <a:endParaRPr lang="en-US" dirty="0"/>
          </a:p>
        </p:txBody>
      </p:sp>
      <p:sp>
        <p:nvSpPr>
          <p:cNvPr id="4" name="Date Placeholder 3"/>
          <p:cNvSpPr>
            <a:spLocks noGrp="1"/>
          </p:cNvSpPr>
          <p:nvPr>
            <p:ph type="dt" sz="half" idx="10"/>
          </p:nvPr>
        </p:nvSpPr>
        <p:spPr/>
        <p:txBody>
          <a:bodyPr/>
          <a:lstStyle/>
          <a:p>
            <a:r>
              <a:rPr lang="en-US" smtClean="0"/>
              <a:t>September 2011</a:t>
            </a:r>
            <a:endParaRPr lang="en-US" dirty="0"/>
          </a:p>
        </p:txBody>
      </p:sp>
      <p:sp>
        <p:nvSpPr>
          <p:cNvPr id="5" name="Footer Placeholder 4"/>
          <p:cNvSpPr>
            <a:spLocks noGrp="1"/>
          </p:cNvSpPr>
          <p:nvPr>
            <p:ph type="ftr" sz="quarter" idx="11"/>
          </p:nvPr>
        </p:nvSpPr>
        <p:spPr/>
        <p:txBody>
          <a:bodyPr/>
          <a:lstStyle/>
          <a:p>
            <a:r>
              <a:rPr lang="en-US" smtClean="0"/>
              <a:t>Sourav Dey, David A. Howard, Ted Myers</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15</a:t>
            </a:fld>
            <a:endParaRPr lang="en-US" dirty="0"/>
          </a:p>
        </p:txBody>
      </p:sp>
      <p:pic>
        <p:nvPicPr>
          <p:cNvPr id="9" name="Picture 3"/>
          <p:cNvPicPr>
            <a:picLocks noChangeAspect="1" noChangeArrowheads="1"/>
          </p:cNvPicPr>
          <p:nvPr/>
        </p:nvPicPr>
        <p:blipFill>
          <a:blip r:embed="rId2" cstate="print"/>
          <a:srcRect/>
          <a:stretch>
            <a:fillRect/>
          </a:stretch>
        </p:blipFill>
        <p:spPr bwMode="auto">
          <a:xfrm>
            <a:off x="1066800" y="3581400"/>
            <a:ext cx="7162800" cy="26702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Gold Codes</a:t>
            </a:r>
            <a:endParaRPr lang="en-US" dirty="0"/>
          </a:p>
        </p:txBody>
      </p:sp>
      <p:sp>
        <p:nvSpPr>
          <p:cNvPr id="3" name="Content Placeholder 2"/>
          <p:cNvSpPr>
            <a:spLocks noGrp="1"/>
          </p:cNvSpPr>
          <p:nvPr>
            <p:ph idx="1"/>
          </p:nvPr>
        </p:nvSpPr>
        <p:spPr/>
        <p:txBody>
          <a:bodyPr/>
          <a:lstStyle/>
          <a:p>
            <a:r>
              <a:rPr lang="en-US" sz="2000" dirty="0" smtClean="0"/>
              <a:t>Generators:</a:t>
            </a:r>
          </a:p>
          <a:p>
            <a:pPr lvl="1"/>
            <a:r>
              <a:rPr lang="en-US" sz="1600" dirty="0" smtClean="0"/>
              <a:t>p1(x) = x</a:t>
            </a:r>
            <a:r>
              <a:rPr lang="en-US" sz="1600" baseline="30000" dirty="0" smtClean="0"/>
              <a:t>25</a:t>
            </a:r>
            <a:r>
              <a:rPr lang="en-US" sz="1600" dirty="0" smtClean="0"/>
              <a:t> + x</a:t>
            </a:r>
            <a:r>
              <a:rPr lang="en-US" sz="1600" baseline="30000" dirty="0" smtClean="0"/>
              <a:t>22</a:t>
            </a:r>
            <a:r>
              <a:rPr lang="en-US" sz="1600" dirty="0" smtClean="0"/>
              <a:t> + 1</a:t>
            </a:r>
          </a:p>
          <a:p>
            <a:pPr lvl="1"/>
            <a:r>
              <a:rPr lang="en-US" sz="1600" dirty="0" smtClean="0"/>
              <a:t>p2(x) = x</a:t>
            </a:r>
            <a:r>
              <a:rPr lang="en-US" sz="1600" baseline="30000" dirty="0" smtClean="0"/>
              <a:t>25</a:t>
            </a:r>
            <a:r>
              <a:rPr lang="en-US" sz="1600" dirty="0" smtClean="0"/>
              <a:t> + x</a:t>
            </a:r>
            <a:r>
              <a:rPr lang="en-US" sz="1600" baseline="30000" dirty="0" smtClean="0"/>
              <a:t>24 </a:t>
            </a:r>
            <a:r>
              <a:rPr lang="en-US" sz="1600" dirty="0" smtClean="0"/>
              <a:t>+ x</a:t>
            </a:r>
            <a:r>
              <a:rPr lang="en-US" sz="1600" baseline="30000" dirty="0" smtClean="0"/>
              <a:t>23</a:t>
            </a:r>
            <a:r>
              <a:rPr lang="en-US" sz="1600" dirty="0" smtClean="0"/>
              <a:t> + x</a:t>
            </a:r>
            <a:r>
              <a:rPr lang="en-US" sz="1600" baseline="30000" dirty="0" smtClean="0"/>
              <a:t>22</a:t>
            </a:r>
            <a:r>
              <a:rPr lang="en-US" sz="1600" dirty="0" smtClean="0"/>
              <a:t> + 1</a:t>
            </a:r>
          </a:p>
          <a:p>
            <a:r>
              <a:rPr lang="en-US" sz="2000" dirty="0" smtClean="0"/>
              <a:t>m = 25, n = 33,554,431, n+2 = 33,554,433</a:t>
            </a:r>
          </a:p>
        </p:txBody>
      </p:sp>
      <p:sp>
        <p:nvSpPr>
          <p:cNvPr id="4" name="Date Placeholder 3"/>
          <p:cNvSpPr>
            <a:spLocks noGrp="1"/>
          </p:cNvSpPr>
          <p:nvPr>
            <p:ph type="dt" sz="half" idx="10"/>
          </p:nvPr>
        </p:nvSpPr>
        <p:spPr/>
        <p:txBody>
          <a:bodyPr/>
          <a:lstStyle/>
          <a:p>
            <a:r>
              <a:rPr lang="en-US" smtClean="0"/>
              <a:t>September 2011</a:t>
            </a:r>
            <a:endParaRPr lang="en-US" dirty="0"/>
          </a:p>
        </p:txBody>
      </p:sp>
      <p:sp>
        <p:nvSpPr>
          <p:cNvPr id="5" name="Footer Placeholder 4"/>
          <p:cNvSpPr>
            <a:spLocks noGrp="1"/>
          </p:cNvSpPr>
          <p:nvPr>
            <p:ph type="ftr" sz="quarter" idx="11"/>
          </p:nvPr>
        </p:nvSpPr>
        <p:spPr/>
        <p:txBody>
          <a:bodyPr/>
          <a:lstStyle/>
          <a:p>
            <a:r>
              <a:rPr lang="en-US" smtClean="0"/>
              <a:t>Sourav Dey, David A. Howard, Ted Myers</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16</a:t>
            </a:fld>
            <a:endParaRPr lang="en-US" dirty="0"/>
          </a:p>
        </p:txBody>
      </p:sp>
      <p:pic>
        <p:nvPicPr>
          <p:cNvPr id="9" name="Picture 3"/>
          <p:cNvPicPr>
            <a:picLocks noChangeAspect="1" noChangeArrowheads="1"/>
          </p:cNvPicPr>
          <p:nvPr/>
        </p:nvPicPr>
        <p:blipFill>
          <a:blip r:embed="rId2" cstate="print"/>
          <a:srcRect/>
          <a:stretch>
            <a:fillRect/>
          </a:stretch>
        </p:blipFill>
        <p:spPr bwMode="auto">
          <a:xfrm>
            <a:off x="1066800" y="3581400"/>
            <a:ext cx="7162800" cy="26702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DSSS Benefits</a:t>
            </a:r>
            <a:endParaRPr lang="en-US" dirty="0"/>
          </a:p>
        </p:txBody>
      </p:sp>
      <p:sp>
        <p:nvSpPr>
          <p:cNvPr id="3" name="Content Placeholder 2"/>
          <p:cNvSpPr>
            <a:spLocks noGrp="1"/>
          </p:cNvSpPr>
          <p:nvPr>
            <p:ph idx="1"/>
          </p:nvPr>
        </p:nvSpPr>
        <p:spPr/>
        <p:txBody>
          <a:bodyPr/>
          <a:lstStyle/>
          <a:p>
            <a:r>
              <a:rPr lang="en-US" sz="2400" b="1" dirty="0" smtClean="0"/>
              <a:t>Multipath Mitigation</a:t>
            </a:r>
          </a:p>
          <a:p>
            <a:pPr lvl="1"/>
            <a:r>
              <a:rPr lang="en-US" sz="2000" dirty="0" smtClean="0"/>
              <a:t>RAKE receiver with MRC is known to do a good job for DSSS</a:t>
            </a:r>
          </a:p>
          <a:p>
            <a:pPr lvl="1"/>
            <a:r>
              <a:rPr lang="en-US" sz="2000" dirty="0" smtClean="0"/>
              <a:t>Advanced receivers can use more sophisticated techniques</a:t>
            </a:r>
          </a:p>
          <a:p>
            <a:r>
              <a:rPr lang="en-US" sz="2400" b="1" dirty="0" smtClean="0"/>
              <a:t>Coherence Time Mitigation</a:t>
            </a:r>
          </a:p>
          <a:p>
            <a:pPr lvl="1"/>
            <a:r>
              <a:rPr lang="en-US" sz="2000" dirty="0" smtClean="0"/>
              <a:t>As long as symbols on the order of coherence time can get time diversity across a PHY packet</a:t>
            </a:r>
          </a:p>
          <a:p>
            <a:r>
              <a:rPr lang="en-US" sz="2400" b="1" dirty="0" smtClean="0"/>
              <a:t>Interference Mitigation</a:t>
            </a:r>
          </a:p>
          <a:p>
            <a:pPr lvl="1"/>
            <a:r>
              <a:rPr lang="en-US" sz="2000" dirty="0" smtClean="0"/>
              <a:t>DSSS provides robust co-channel and adjacent channel rejection to all sorts of interference, wideband, narrowband, pulsed</a:t>
            </a:r>
            <a:endParaRPr lang="en-US" dirty="0" smtClean="0"/>
          </a:p>
          <a:p>
            <a:pPr lvl="1"/>
            <a:endParaRPr lang="en-US" dirty="0" smtClean="0"/>
          </a:p>
          <a:p>
            <a:endParaRPr lang="en-US" dirty="0" smtClean="0"/>
          </a:p>
          <a:p>
            <a:pPr lvl="1"/>
            <a:endParaRPr lang="en-US" dirty="0"/>
          </a:p>
        </p:txBody>
      </p:sp>
      <p:sp>
        <p:nvSpPr>
          <p:cNvPr id="4" name="Date Placeholder 3"/>
          <p:cNvSpPr>
            <a:spLocks noGrp="1"/>
          </p:cNvSpPr>
          <p:nvPr>
            <p:ph type="dt" sz="half" idx="10"/>
          </p:nvPr>
        </p:nvSpPr>
        <p:spPr/>
        <p:txBody>
          <a:bodyPr/>
          <a:lstStyle/>
          <a:p>
            <a:r>
              <a:rPr lang="en-US" smtClean="0"/>
              <a:t>September 2011</a:t>
            </a:r>
            <a:endParaRPr lang="en-US" dirty="0"/>
          </a:p>
        </p:txBody>
      </p:sp>
      <p:sp>
        <p:nvSpPr>
          <p:cNvPr id="5" name="Footer Placeholder 4"/>
          <p:cNvSpPr>
            <a:spLocks noGrp="1"/>
          </p:cNvSpPr>
          <p:nvPr>
            <p:ph type="ftr" sz="quarter" idx="11"/>
          </p:nvPr>
        </p:nvSpPr>
        <p:spPr/>
        <p:txBody>
          <a:bodyPr/>
          <a:lstStyle/>
          <a:p>
            <a:r>
              <a:rPr lang="en-US" smtClean="0"/>
              <a:t>Sourav Dey, David A. Howard, Ted Myers</a:t>
            </a:r>
            <a:endParaRPr lang="en-US" dirty="0"/>
          </a:p>
        </p:txBody>
      </p:sp>
      <p:sp>
        <p:nvSpPr>
          <p:cNvPr id="6" name="Slide Number Placeholder 5"/>
          <p:cNvSpPr>
            <a:spLocks noGrp="1"/>
          </p:cNvSpPr>
          <p:nvPr>
            <p:ph type="sldNum" sz="quarter" idx="12"/>
          </p:nvPr>
        </p:nvSpPr>
        <p:spPr/>
        <p:txBody>
          <a:bodyPr/>
          <a:lstStyle/>
          <a:p>
            <a:r>
              <a:rPr lang="en-US" dirty="0" smtClean="0"/>
              <a:t>Slide </a:t>
            </a:r>
            <a:fld id="{0E7B83E6-0328-4467-8F21-FAC3E3CEF2D4}" type="slidenum">
              <a:rPr lang="en-US" smtClean="0"/>
              <a:pPr/>
              <a:t>17</a:t>
            </a:fld>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8229600" cy="884238"/>
          </a:xfrm>
        </p:spPr>
        <p:txBody>
          <a:bodyPr>
            <a:normAutofit/>
          </a:bodyPr>
          <a:lstStyle/>
          <a:p>
            <a:r>
              <a:rPr lang="en-US" dirty="0" smtClean="0"/>
              <a:t>Variable Spreading Factors</a:t>
            </a:r>
            <a:endParaRPr lang="en-US" dirty="0"/>
          </a:p>
        </p:txBody>
      </p:sp>
      <p:sp>
        <p:nvSpPr>
          <p:cNvPr id="4" name="Date Placeholder 3"/>
          <p:cNvSpPr>
            <a:spLocks noGrp="1"/>
          </p:cNvSpPr>
          <p:nvPr>
            <p:ph type="dt" sz="half" idx="10"/>
          </p:nvPr>
        </p:nvSpPr>
        <p:spPr/>
        <p:txBody>
          <a:bodyPr/>
          <a:lstStyle/>
          <a:p>
            <a:r>
              <a:rPr lang="en-US" smtClean="0"/>
              <a:t>September 2011</a:t>
            </a:r>
            <a:endParaRPr lang="en-US" dirty="0"/>
          </a:p>
        </p:txBody>
      </p:sp>
      <p:sp>
        <p:nvSpPr>
          <p:cNvPr id="5" name="Footer Placeholder 4"/>
          <p:cNvSpPr>
            <a:spLocks noGrp="1"/>
          </p:cNvSpPr>
          <p:nvPr>
            <p:ph type="ftr" sz="quarter" idx="11"/>
          </p:nvPr>
        </p:nvSpPr>
        <p:spPr/>
        <p:txBody>
          <a:bodyPr/>
          <a:lstStyle/>
          <a:p>
            <a:r>
              <a:rPr lang="en-US" smtClean="0"/>
              <a:t>Sourav Dey, David A. Howard, Ted Myers</a:t>
            </a:r>
            <a:endParaRPr lang="en-US" dirty="0"/>
          </a:p>
        </p:txBody>
      </p:sp>
      <p:sp>
        <p:nvSpPr>
          <p:cNvPr id="6" name="Slide Number Placeholder 5"/>
          <p:cNvSpPr>
            <a:spLocks noGrp="1"/>
          </p:cNvSpPr>
          <p:nvPr>
            <p:ph type="sldNum" sz="quarter" idx="12"/>
          </p:nvPr>
        </p:nvSpPr>
        <p:spPr/>
        <p:txBody>
          <a:bodyPr/>
          <a:lstStyle/>
          <a:p>
            <a:r>
              <a:rPr lang="en-US" dirty="0" smtClean="0"/>
              <a:t>Slide </a:t>
            </a:r>
            <a:fld id="{620CC5EC-2E3F-4448-B089-1301A9909F72}" type="slidenum">
              <a:rPr lang="en-US" smtClean="0"/>
              <a:pPr/>
              <a:t>18</a:t>
            </a:fld>
            <a:endParaRPr lang="en-US" dirty="0"/>
          </a:p>
        </p:txBody>
      </p:sp>
      <p:graphicFrame>
        <p:nvGraphicFramePr>
          <p:cNvPr id="7" name="Table 6"/>
          <p:cNvGraphicFramePr>
            <a:graphicFrameLocks noGrp="1"/>
          </p:cNvGraphicFramePr>
          <p:nvPr/>
        </p:nvGraphicFramePr>
        <p:xfrm>
          <a:off x="304800" y="1219200"/>
          <a:ext cx="8541387" cy="4875422"/>
        </p:xfrm>
        <a:graphic>
          <a:graphicData uri="http://schemas.openxmlformats.org/drawingml/2006/table">
            <a:tbl>
              <a:tblPr firstRow="1" bandRow="1">
                <a:tableStyleId>{5C22544A-7EE6-4342-B048-85BDC9FD1C3A}</a:tableStyleId>
              </a:tblPr>
              <a:tblGrid>
                <a:gridCol w="1348398"/>
                <a:gridCol w="1471002"/>
                <a:gridCol w="1316049"/>
                <a:gridCol w="1442082"/>
                <a:gridCol w="1436275"/>
                <a:gridCol w="1527581"/>
              </a:tblGrid>
              <a:tr h="516782">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latin typeface="Calibri" pitchFamily="34" charset="0"/>
                          <a:cs typeface="Calibri" pitchFamily="34" charset="0"/>
                        </a:rPr>
                        <a:t>Chips per Coding Symbol</a:t>
                      </a:r>
                    </a:p>
                  </a:txBody>
                  <a:tcPr/>
                </a:tc>
                <a:tc rowSpan="2">
                  <a:txBody>
                    <a:bodyPr/>
                    <a:lstStyle/>
                    <a:p>
                      <a:pPr algn="ctr"/>
                      <a:r>
                        <a:rPr lang="en-US" sz="1600" dirty="0" smtClean="0">
                          <a:latin typeface="Calibri" pitchFamily="34" charset="0"/>
                          <a:cs typeface="Calibri" pitchFamily="34" charset="0"/>
                        </a:rPr>
                        <a:t>Processing Gain (dB)</a:t>
                      </a:r>
                      <a:endParaRPr lang="en-US" sz="1600" dirty="0">
                        <a:latin typeface="Calibri" pitchFamily="34" charset="0"/>
                        <a:cs typeface="Calibri" pitchFamily="34" charset="0"/>
                      </a:endParaRPr>
                    </a:p>
                  </a:txBody>
                  <a:tcPr/>
                </a:tc>
                <a:tc rowSpan="2">
                  <a:txBody>
                    <a:bodyPr/>
                    <a:lstStyle/>
                    <a:p>
                      <a:pPr algn="ctr"/>
                      <a:r>
                        <a:rPr lang="en-US" sz="1600" dirty="0" smtClean="0">
                          <a:latin typeface="Calibri" pitchFamily="34" charset="0"/>
                          <a:cs typeface="Calibri" pitchFamily="34" charset="0"/>
                        </a:rPr>
                        <a:t>Required Carrier-to-Noise</a:t>
                      </a:r>
                      <a:r>
                        <a:rPr lang="en-US" sz="1600" baseline="0" dirty="0" smtClean="0">
                          <a:latin typeface="Calibri" pitchFamily="34" charset="0"/>
                          <a:cs typeface="Calibri" pitchFamily="34" charset="0"/>
                        </a:rPr>
                        <a:t>  (dB)</a:t>
                      </a:r>
                      <a:endParaRPr lang="en-US" sz="1600" dirty="0">
                        <a:latin typeface="Calibri" pitchFamily="34" charset="0"/>
                        <a:cs typeface="Calibri" pitchFamily="34" charset="0"/>
                      </a:endParaRPr>
                    </a:p>
                  </a:txBody>
                  <a:tcPr/>
                </a:tc>
                <a:tc rowSpan="2">
                  <a:txBody>
                    <a:bodyPr/>
                    <a:lstStyle/>
                    <a:p>
                      <a:pPr algn="ctr"/>
                      <a:r>
                        <a:rPr lang="en-US" sz="1600" dirty="0" smtClean="0">
                          <a:latin typeface="Calibri" pitchFamily="34" charset="0"/>
                          <a:cs typeface="Calibri" pitchFamily="34" charset="0"/>
                        </a:rPr>
                        <a:t>Re</a:t>
                      </a:r>
                      <a:r>
                        <a:rPr lang="en-US" sz="1600" baseline="0" dirty="0" smtClean="0">
                          <a:latin typeface="Calibri" pitchFamily="34" charset="0"/>
                          <a:cs typeface="Calibri" pitchFamily="34" charset="0"/>
                        </a:rPr>
                        <a:t>ceiver Sensitivity</a:t>
                      </a:r>
                    </a:p>
                    <a:p>
                      <a:pPr algn="ctr"/>
                      <a:r>
                        <a:rPr lang="en-US" sz="1600" baseline="0" dirty="0" smtClean="0">
                          <a:latin typeface="Calibri" pitchFamily="34" charset="0"/>
                          <a:cs typeface="Calibri" pitchFamily="34" charset="0"/>
                        </a:rPr>
                        <a:t>@ </a:t>
                      </a:r>
                      <a:r>
                        <a:rPr lang="en-US" sz="1600" baseline="0" dirty="0" err="1" smtClean="0">
                          <a:latin typeface="Calibri" pitchFamily="34" charset="0"/>
                          <a:cs typeface="Calibri" pitchFamily="34" charset="0"/>
                        </a:rPr>
                        <a:t>kTb</a:t>
                      </a:r>
                      <a:r>
                        <a:rPr lang="en-US" sz="1600" baseline="0" dirty="0" smtClean="0">
                          <a:latin typeface="Calibri" pitchFamily="34" charset="0"/>
                          <a:cs typeface="Calibri" pitchFamily="34" charset="0"/>
                        </a:rPr>
                        <a:t> (</a:t>
                      </a:r>
                      <a:r>
                        <a:rPr lang="en-US" sz="1600" baseline="0" dirty="0" err="1" smtClean="0">
                          <a:latin typeface="Calibri" pitchFamily="34" charset="0"/>
                          <a:cs typeface="Calibri" pitchFamily="34" charset="0"/>
                        </a:rPr>
                        <a:t>dBm</a:t>
                      </a:r>
                      <a:r>
                        <a:rPr lang="en-US" sz="1600" baseline="0" dirty="0" smtClean="0">
                          <a:latin typeface="Calibri" pitchFamily="34" charset="0"/>
                          <a:cs typeface="Calibri" pitchFamily="34" charset="0"/>
                        </a:rPr>
                        <a:t>)</a:t>
                      </a:r>
                      <a:endParaRPr lang="en-US" sz="1600" dirty="0">
                        <a:latin typeface="Calibri" pitchFamily="34" charset="0"/>
                        <a:cs typeface="Calibri" pitchFamily="34" charset="0"/>
                      </a:endParaRPr>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latin typeface="Calibri" pitchFamily="34" charset="0"/>
                          <a:cs typeface="Calibri" pitchFamily="34" charset="0"/>
                        </a:rPr>
                        <a:t>Data</a:t>
                      </a:r>
                      <a:r>
                        <a:rPr lang="en-US" sz="1600" baseline="0" dirty="0" smtClean="0">
                          <a:latin typeface="Calibri" pitchFamily="34" charset="0"/>
                          <a:cs typeface="Calibri" pitchFamily="34" charset="0"/>
                        </a:rPr>
                        <a:t> Rate</a:t>
                      </a:r>
                    </a:p>
                  </a:txBody>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800" baseline="0" dirty="0" smtClean="0"/>
                    </a:p>
                  </a:txBody>
                  <a:tcPr/>
                </a:tc>
              </a:tr>
              <a:tr h="324835">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kern="1200" dirty="0" smtClean="0">
                          <a:solidFill>
                            <a:schemeClr val="lt1"/>
                          </a:solidFill>
                          <a:latin typeface="Calibri" pitchFamily="34" charset="0"/>
                          <a:ea typeface="+mn-ea"/>
                          <a:cs typeface="Calibri" pitchFamily="34" charset="0"/>
                        </a:rPr>
                        <a:t>bits/sec</a:t>
                      </a:r>
                    </a:p>
                  </a:txBody>
                  <a:tcPr>
                    <a:solidFill>
                      <a:srgbClr val="0070C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kern="1200" dirty="0" smtClean="0">
                          <a:solidFill>
                            <a:schemeClr val="lt1"/>
                          </a:solidFill>
                          <a:latin typeface="Calibri" pitchFamily="34" charset="0"/>
                          <a:ea typeface="+mn-ea"/>
                          <a:cs typeface="Calibri" pitchFamily="34" charset="0"/>
                        </a:rPr>
                        <a:t>(KB/day)</a:t>
                      </a:r>
                    </a:p>
                  </a:txBody>
                  <a:tcPr>
                    <a:solidFill>
                      <a:srgbClr val="0070C0"/>
                    </a:solidFill>
                  </a:tcPr>
                </a:tc>
              </a:tr>
              <a:tr h="32483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latin typeface="Calibri" pitchFamily="34" charset="0"/>
                          <a:cs typeface="Calibri" pitchFamily="34" charset="0"/>
                        </a:rPr>
                        <a:t>16</a:t>
                      </a:r>
                      <a:endParaRPr lang="en-US" sz="1600" dirty="0">
                        <a:latin typeface="Calibri" pitchFamily="34" charset="0"/>
                        <a:cs typeface="Calibri" pitchFamily="34" charset="0"/>
                      </a:endParaRPr>
                    </a:p>
                  </a:txBody>
                  <a:tcPr/>
                </a:tc>
                <a:tc>
                  <a:txBody>
                    <a:bodyPr/>
                    <a:lstStyle/>
                    <a:p>
                      <a:pPr algn="ctr"/>
                      <a:r>
                        <a:rPr lang="en-US" sz="1600" dirty="0" smtClean="0">
                          <a:latin typeface="Calibri" pitchFamily="34" charset="0"/>
                          <a:cs typeface="Calibri" pitchFamily="34" charset="0"/>
                        </a:rPr>
                        <a:t>12</a:t>
                      </a:r>
                      <a:endParaRPr lang="en-US" sz="1600" dirty="0">
                        <a:latin typeface="Calibri" pitchFamily="34" charset="0"/>
                        <a:cs typeface="Calibri" pitchFamily="34" charset="0"/>
                      </a:endParaRPr>
                    </a:p>
                  </a:txBody>
                  <a:tcPr/>
                </a:tc>
                <a:tc>
                  <a:txBody>
                    <a:bodyPr/>
                    <a:lstStyle/>
                    <a:p>
                      <a:pPr algn="ctr"/>
                      <a:r>
                        <a:rPr lang="en-US" sz="1600" dirty="0" smtClean="0">
                          <a:latin typeface="Calibri" pitchFamily="34" charset="0"/>
                          <a:cs typeface="Calibri" pitchFamily="34" charset="0"/>
                        </a:rPr>
                        <a:t>-9</a:t>
                      </a:r>
                      <a:endParaRPr lang="en-US" sz="1600" dirty="0">
                        <a:latin typeface="Calibri" pitchFamily="34" charset="0"/>
                        <a:cs typeface="Calibri" pitchFamily="34" charset="0"/>
                      </a:endParaRPr>
                    </a:p>
                  </a:txBody>
                  <a:tcPr/>
                </a:tc>
                <a:tc>
                  <a:txBody>
                    <a:bodyPr/>
                    <a:lstStyle/>
                    <a:p>
                      <a:pPr algn="ctr"/>
                      <a:r>
                        <a:rPr lang="en-US" sz="1600" dirty="0" smtClean="0">
                          <a:latin typeface="Calibri" pitchFamily="34" charset="0"/>
                          <a:cs typeface="Calibri" pitchFamily="34" charset="0"/>
                        </a:rPr>
                        <a:t>-118</a:t>
                      </a:r>
                      <a:endParaRPr lang="en-US" sz="1600" dirty="0">
                        <a:latin typeface="Calibri" pitchFamily="34" charset="0"/>
                        <a:cs typeface="Calibri" pitchFamily="34" charset="0"/>
                      </a:endParaRPr>
                    </a:p>
                  </a:txBody>
                  <a:tcPr/>
                </a:tc>
                <a:tc>
                  <a:txBody>
                    <a:bodyPr/>
                    <a:lstStyle/>
                    <a:p>
                      <a:pPr algn="ctr"/>
                      <a:r>
                        <a:rPr lang="en-US" sz="1600" dirty="0" smtClean="0">
                          <a:latin typeface="Calibri" pitchFamily="34" charset="0"/>
                          <a:cs typeface="Calibri" pitchFamily="34" charset="0"/>
                        </a:rPr>
                        <a:t>31000 bps</a:t>
                      </a:r>
                      <a:endParaRPr lang="en-US" sz="1600" dirty="0">
                        <a:latin typeface="Calibri" pitchFamily="34" charset="0"/>
                        <a:cs typeface="Calibri" pitchFamily="34" charset="0"/>
                      </a:endParaRPr>
                    </a:p>
                  </a:txBody>
                  <a:tcPr/>
                </a:tc>
                <a:tc>
                  <a:txBody>
                    <a:bodyPr/>
                    <a:lstStyle/>
                    <a:p>
                      <a:pPr algn="ctr"/>
                      <a:r>
                        <a:rPr lang="en-US" sz="1600" dirty="0" smtClean="0">
                          <a:latin typeface="Calibri" pitchFamily="34" charset="0"/>
                          <a:cs typeface="Calibri" pitchFamily="34" charset="0"/>
                        </a:rPr>
                        <a:t>340000</a:t>
                      </a:r>
                      <a:endParaRPr lang="en-US" sz="1600" dirty="0">
                        <a:latin typeface="Calibri" pitchFamily="34" charset="0"/>
                        <a:cs typeface="Calibri" pitchFamily="34" charset="0"/>
                      </a:endParaRPr>
                    </a:p>
                  </a:txBody>
                  <a:tcPr/>
                </a:tc>
              </a:tr>
              <a:tr h="32483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latin typeface="Calibri" pitchFamily="34" charset="0"/>
                          <a:cs typeface="Calibri" pitchFamily="34" charset="0"/>
                        </a:rPr>
                        <a:t>32</a:t>
                      </a:r>
                      <a:endParaRPr lang="en-US" sz="1600" dirty="0">
                        <a:latin typeface="Calibri" pitchFamily="34" charset="0"/>
                        <a:cs typeface="Calibri" pitchFamily="34" charset="0"/>
                      </a:endParaRPr>
                    </a:p>
                  </a:txBody>
                  <a:tcPr/>
                </a:tc>
                <a:tc>
                  <a:txBody>
                    <a:bodyPr/>
                    <a:lstStyle/>
                    <a:p>
                      <a:pPr algn="ctr"/>
                      <a:r>
                        <a:rPr lang="en-US" sz="1600" dirty="0" smtClean="0">
                          <a:latin typeface="Calibri" pitchFamily="34" charset="0"/>
                          <a:cs typeface="Calibri" pitchFamily="34" charset="0"/>
                        </a:rPr>
                        <a:t>15</a:t>
                      </a:r>
                      <a:endParaRPr lang="en-US" sz="1600" dirty="0">
                        <a:latin typeface="Calibri" pitchFamily="34" charset="0"/>
                        <a:cs typeface="Calibri" pitchFamily="34" charset="0"/>
                      </a:endParaRPr>
                    </a:p>
                  </a:txBody>
                  <a:tcPr/>
                </a:tc>
                <a:tc>
                  <a:txBody>
                    <a:bodyPr/>
                    <a:lstStyle/>
                    <a:p>
                      <a:pPr algn="ctr"/>
                      <a:r>
                        <a:rPr lang="en-US" sz="1600" dirty="0" smtClean="0">
                          <a:latin typeface="Calibri" pitchFamily="34" charset="0"/>
                          <a:cs typeface="Calibri" pitchFamily="34" charset="0"/>
                        </a:rPr>
                        <a:t>-12</a:t>
                      </a:r>
                      <a:endParaRPr lang="en-US" sz="1600" dirty="0">
                        <a:latin typeface="Calibri" pitchFamily="34" charset="0"/>
                        <a:cs typeface="Calibri" pitchFamily="34" charset="0"/>
                      </a:endParaRPr>
                    </a:p>
                  </a:txBody>
                  <a:tcPr/>
                </a:tc>
                <a:tc>
                  <a:txBody>
                    <a:bodyPr/>
                    <a:lstStyle/>
                    <a:p>
                      <a:pPr algn="ctr"/>
                      <a:r>
                        <a:rPr lang="en-US" sz="1600" dirty="0" smtClean="0">
                          <a:latin typeface="Calibri" pitchFamily="34" charset="0"/>
                          <a:cs typeface="Calibri" pitchFamily="34" charset="0"/>
                        </a:rPr>
                        <a:t>-121</a:t>
                      </a:r>
                      <a:endParaRPr lang="en-US" sz="1600" dirty="0">
                        <a:latin typeface="Calibri" pitchFamily="34" charset="0"/>
                        <a:cs typeface="Calibri" pitchFamily="34" charset="0"/>
                      </a:endParaRPr>
                    </a:p>
                  </a:txBody>
                  <a:tcPr/>
                </a:tc>
                <a:tc>
                  <a:txBody>
                    <a:bodyPr/>
                    <a:lstStyle/>
                    <a:p>
                      <a:pPr algn="ctr"/>
                      <a:r>
                        <a:rPr lang="en-US" sz="1600" dirty="0" smtClean="0">
                          <a:latin typeface="Calibri" pitchFamily="34" charset="0"/>
                          <a:cs typeface="Calibri" pitchFamily="34" charset="0"/>
                        </a:rPr>
                        <a:t>16000</a:t>
                      </a:r>
                      <a:r>
                        <a:rPr lang="en-US" sz="1600" baseline="0" dirty="0" smtClean="0">
                          <a:latin typeface="Calibri" pitchFamily="34" charset="0"/>
                          <a:cs typeface="Calibri" pitchFamily="34" charset="0"/>
                        </a:rPr>
                        <a:t> bps</a:t>
                      </a:r>
                      <a:endParaRPr lang="en-US" sz="1600" dirty="0">
                        <a:latin typeface="Calibri" pitchFamily="34" charset="0"/>
                        <a:cs typeface="Calibri" pitchFamily="34" charset="0"/>
                      </a:endParaRPr>
                    </a:p>
                  </a:txBody>
                  <a:tcPr/>
                </a:tc>
                <a:tc>
                  <a:txBody>
                    <a:bodyPr/>
                    <a:lstStyle/>
                    <a:p>
                      <a:pPr algn="ctr"/>
                      <a:r>
                        <a:rPr lang="en-US" sz="1600" dirty="0" smtClean="0">
                          <a:latin typeface="Calibri" pitchFamily="34" charset="0"/>
                          <a:cs typeface="Calibri" pitchFamily="34" charset="0"/>
                        </a:rPr>
                        <a:t>170000</a:t>
                      </a:r>
                      <a:endParaRPr lang="en-US" sz="1600" dirty="0">
                        <a:latin typeface="Calibri" pitchFamily="34" charset="0"/>
                        <a:cs typeface="Calibri" pitchFamily="34" charset="0"/>
                      </a:endParaRPr>
                    </a:p>
                  </a:txBody>
                  <a:tcPr/>
                </a:tc>
              </a:tr>
              <a:tr h="32483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latin typeface="Calibri" pitchFamily="34" charset="0"/>
                          <a:cs typeface="Calibri" pitchFamily="34" charset="0"/>
                        </a:rPr>
                        <a:t>64</a:t>
                      </a:r>
                      <a:endParaRPr lang="en-US" sz="1600" dirty="0">
                        <a:latin typeface="Calibri" pitchFamily="34" charset="0"/>
                        <a:cs typeface="Calibri" pitchFamily="34" charset="0"/>
                      </a:endParaRPr>
                    </a:p>
                  </a:txBody>
                  <a:tcPr/>
                </a:tc>
                <a:tc>
                  <a:txBody>
                    <a:bodyPr/>
                    <a:lstStyle/>
                    <a:p>
                      <a:pPr algn="ctr"/>
                      <a:r>
                        <a:rPr lang="en-US" sz="1600" dirty="0" smtClean="0">
                          <a:latin typeface="Calibri" pitchFamily="34" charset="0"/>
                          <a:cs typeface="Calibri" pitchFamily="34" charset="0"/>
                        </a:rPr>
                        <a:t>18</a:t>
                      </a:r>
                    </a:p>
                  </a:txBody>
                  <a:tcPr/>
                </a:tc>
                <a:tc>
                  <a:txBody>
                    <a:bodyPr/>
                    <a:lstStyle/>
                    <a:p>
                      <a:pPr algn="ctr"/>
                      <a:r>
                        <a:rPr lang="en-US" sz="1600" dirty="0" smtClean="0">
                          <a:latin typeface="Calibri" pitchFamily="34" charset="0"/>
                          <a:cs typeface="Calibri" pitchFamily="34" charset="0"/>
                        </a:rPr>
                        <a:t>-15</a:t>
                      </a:r>
                      <a:endParaRPr lang="en-US" sz="1600" dirty="0">
                        <a:latin typeface="Calibri" pitchFamily="34" charset="0"/>
                        <a:cs typeface="Calibri" pitchFamily="34" charset="0"/>
                      </a:endParaRPr>
                    </a:p>
                  </a:txBody>
                  <a:tcPr/>
                </a:tc>
                <a:tc>
                  <a:txBody>
                    <a:bodyPr/>
                    <a:lstStyle/>
                    <a:p>
                      <a:pPr algn="ctr"/>
                      <a:r>
                        <a:rPr lang="en-US" sz="1600" dirty="0" smtClean="0">
                          <a:latin typeface="Calibri" pitchFamily="34" charset="0"/>
                          <a:cs typeface="Calibri" pitchFamily="34" charset="0"/>
                        </a:rPr>
                        <a:t>-124</a:t>
                      </a:r>
                      <a:endParaRPr lang="en-US" sz="1600" dirty="0">
                        <a:latin typeface="Calibri" pitchFamily="34" charset="0"/>
                        <a:cs typeface="Calibri" pitchFamily="34" charset="0"/>
                      </a:endParaRPr>
                    </a:p>
                  </a:txBody>
                  <a:tcPr/>
                </a:tc>
                <a:tc>
                  <a:txBody>
                    <a:bodyPr/>
                    <a:lstStyle/>
                    <a:p>
                      <a:pPr algn="ctr"/>
                      <a:r>
                        <a:rPr lang="en-US" sz="1600" baseline="0" dirty="0" smtClean="0">
                          <a:latin typeface="Calibri" pitchFamily="34" charset="0"/>
                          <a:cs typeface="Calibri" pitchFamily="34" charset="0"/>
                        </a:rPr>
                        <a:t>8000 bps</a:t>
                      </a:r>
                      <a:endParaRPr lang="en-US" sz="1600" dirty="0">
                        <a:latin typeface="Calibri" pitchFamily="34" charset="0"/>
                        <a:cs typeface="Calibri" pitchFamily="34" charset="0"/>
                      </a:endParaRPr>
                    </a:p>
                  </a:txBody>
                  <a:tcPr/>
                </a:tc>
                <a:tc>
                  <a:txBody>
                    <a:bodyPr/>
                    <a:lstStyle/>
                    <a:p>
                      <a:pPr algn="ctr"/>
                      <a:r>
                        <a:rPr lang="en-US" sz="1600" dirty="0" smtClean="0">
                          <a:latin typeface="Calibri" pitchFamily="34" charset="0"/>
                          <a:cs typeface="Calibri" pitchFamily="34" charset="0"/>
                        </a:rPr>
                        <a:t>84000</a:t>
                      </a:r>
                      <a:endParaRPr lang="en-US" sz="1600" dirty="0">
                        <a:latin typeface="Calibri" pitchFamily="34" charset="0"/>
                        <a:cs typeface="Calibri" pitchFamily="34" charset="0"/>
                      </a:endParaRPr>
                    </a:p>
                  </a:txBody>
                  <a:tcPr/>
                </a:tc>
              </a:tr>
              <a:tr h="32483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latin typeface="Calibri" pitchFamily="34" charset="0"/>
                          <a:cs typeface="Calibri" pitchFamily="34" charset="0"/>
                        </a:rPr>
                        <a:t>128</a:t>
                      </a:r>
                    </a:p>
                  </a:txBody>
                  <a:tcPr/>
                </a:tc>
                <a:tc>
                  <a:txBody>
                    <a:bodyPr/>
                    <a:lstStyle/>
                    <a:p>
                      <a:pPr algn="ctr"/>
                      <a:r>
                        <a:rPr lang="en-US" sz="1600" dirty="0" smtClean="0">
                          <a:latin typeface="Calibri" pitchFamily="34" charset="0"/>
                          <a:cs typeface="Calibri" pitchFamily="34" charset="0"/>
                        </a:rPr>
                        <a:t>21</a:t>
                      </a:r>
                    </a:p>
                  </a:txBody>
                  <a:tcPr/>
                </a:tc>
                <a:tc>
                  <a:txBody>
                    <a:bodyPr/>
                    <a:lstStyle/>
                    <a:p>
                      <a:pPr algn="ctr"/>
                      <a:r>
                        <a:rPr lang="en-US" sz="1600" dirty="0" smtClean="0">
                          <a:latin typeface="Calibri" pitchFamily="34" charset="0"/>
                          <a:cs typeface="Calibri" pitchFamily="34" charset="0"/>
                        </a:rPr>
                        <a:t>-18</a:t>
                      </a:r>
                      <a:endParaRPr lang="en-US" sz="1600" dirty="0">
                        <a:latin typeface="Calibri" pitchFamily="34" charset="0"/>
                        <a:cs typeface="Calibri" pitchFamily="34" charset="0"/>
                      </a:endParaRPr>
                    </a:p>
                  </a:txBody>
                  <a:tcPr/>
                </a:tc>
                <a:tc>
                  <a:txBody>
                    <a:bodyPr/>
                    <a:lstStyle/>
                    <a:p>
                      <a:pPr algn="ctr"/>
                      <a:r>
                        <a:rPr lang="en-US" sz="1600" dirty="0" smtClean="0">
                          <a:latin typeface="Calibri" pitchFamily="34" charset="0"/>
                          <a:cs typeface="Calibri" pitchFamily="34" charset="0"/>
                        </a:rPr>
                        <a:t>-127</a:t>
                      </a:r>
                      <a:endParaRPr lang="en-US" sz="1600" dirty="0">
                        <a:latin typeface="Calibri" pitchFamily="34" charset="0"/>
                        <a:cs typeface="Calibri" pitchFamily="34" charset="0"/>
                      </a:endParaRPr>
                    </a:p>
                  </a:txBody>
                  <a:tcPr/>
                </a:tc>
                <a:tc>
                  <a:txBody>
                    <a:bodyPr/>
                    <a:lstStyle/>
                    <a:p>
                      <a:pPr algn="ctr"/>
                      <a:r>
                        <a:rPr lang="en-US" sz="1600" dirty="0" smtClean="0">
                          <a:latin typeface="Calibri" pitchFamily="34" charset="0"/>
                          <a:cs typeface="Calibri" pitchFamily="34" charset="0"/>
                        </a:rPr>
                        <a:t>4000</a:t>
                      </a:r>
                      <a:r>
                        <a:rPr lang="en-US" sz="1600" baseline="0" dirty="0" smtClean="0">
                          <a:latin typeface="Calibri" pitchFamily="34" charset="0"/>
                          <a:cs typeface="Calibri" pitchFamily="34" charset="0"/>
                        </a:rPr>
                        <a:t> bps</a:t>
                      </a:r>
                      <a:endParaRPr lang="en-US" sz="1600" dirty="0">
                        <a:latin typeface="Calibri" pitchFamily="34" charset="0"/>
                        <a:cs typeface="Calibri" pitchFamily="34" charset="0"/>
                      </a:endParaRPr>
                    </a:p>
                  </a:txBody>
                  <a:tcPr/>
                </a:tc>
                <a:tc>
                  <a:txBody>
                    <a:bodyPr/>
                    <a:lstStyle/>
                    <a:p>
                      <a:pPr algn="ctr"/>
                      <a:r>
                        <a:rPr lang="en-US" sz="1600" dirty="0" smtClean="0">
                          <a:latin typeface="Calibri" pitchFamily="34" charset="0"/>
                          <a:cs typeface="Calibri" pitchFamily="34" charset="0"/>
                        </a:rPr>
                        <a:t>42000</a:t>
                      </a:r>
                      <a:endParaRPr lang="en-US" sz="1600" dirty="0">
                        <a:latin typeface="Calibri" pitchFamily="34" charset="0"/>
                        <a:cs typeface="Calibri" pitchFamily="34" charset="0"/>
                      </a:endParaRPr>
                    </a:p>
                  </a:txBody>
                  <a:tcPr/>
                </a:tc>
              </a:tr>
              <a:tr h="32483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latin typeface="Calibri" pitchFamily="34" charset="0"/>
                          <a:cs typeface="Calibri" pitchFamily="34" charset="0"/>
                        </a:rPr>
                        <a:t>256</a:t>
                      </a:r>
                    </a:p>
                  </a:txBody>
                  <a:tcPr/>
                </a:tc>
                <a:tc>
                  <a:txBody>
                    <a:bodyPr/>
                    <a:lstStyle/>
                    <a:p>
                      <a:pPr algn="ctr"/>
                      <a:r>
                        <a:rPr lang="en-US" sz="1600" dirty="0" smtClean="0">
                          <a:latin typeface="Calibri" pitchFamily="34" charset="0"/>
                          <a:cs typeface="Calibri" pitchFamily="34" charset="0"/>
                        </a:rPr>
                        <a:t>24</a:t>
                      </a:r>
                      <a:endParaRPr lang="en-US" sz="1600" dirty="0">
                        <a:latin typeface="Calibri" pitchFamily="34" charset="0"/>
                        <a:cs typeface="Calibri" pitchFamily="34" charset="0"/>
                      </a:endParaRPr>
                    </a:p>
                  </a:txBody>
                  <a:tcPr/>
                </a:tc>
                <a:tc>
                  <a:txBody>
                    <a:bodyPr/>
                    <a:lstStyle/>
                    <a:p>
                      <a:pPr algn="ctr"/>
                      <a:r>
                        <a:rPr lang="en-US" sz="1600" dirty="0" smtClean="0">
                          <a:latin typeface="Calibri" pitchFamily="34" charset="0"/>
                          <a:cs typeface="Calibri" pitchFamily="34" charset="0"/>
                        </a:rPr>
                        <a:t>-21</a:t>
                      </a:r>
                      <a:endParaRPr lang="en-US" sz="1600" dirty="0">
                        <a:latin typeface="Calibri" pitchFamily="34" charset="0"/>
                        <a:cs typeface="Calibri" pitchFamily="34" charset="0"/>
                      </a:endParaRPr>
                    </a:p>
                  </a:txBody>
                  <a:tcPr/>
                </a:tc>
                <a:tc>
                  <a:txBody>
                    <a:bodyPr/>
                    <a:lstStyle/>
                    <a:p>
                      <a:pPr algn="ctr"/>
                      <a:r>
                        <a:rPr lang="en-US" sz="1600" dirty="0" smtClean="0">
                          <a:latin typeface="Calibri" pitchFamily="34" charset="0"/>
                          <a:cs typeface="Calibri" pitchFamily="34" charset="0"/>
                        </a:rPr>
                        <a:t>-130</a:t>
                      </a:r>
                      <a:endParaRPr lang="en-US" sz="1600" dirty="0">
                        <a:latin typeface="Calibri" pitchFamily="34" charset="0"/>
                        <a:cs typeface="Calibri"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latin typeface="Calibri" pitchFamily="34" charset="0"/>
                          <a:cs typeface="Calibri" pitchFamily="34" charset="0"/>
                        </a:rPr>
                        <a:t>2000 bps</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latin typeface="Calibri" pitchFamily="34" charset="0"/>
                          <a:cs typeface="Calibri" pitchFamily="34" charset="0"/>
                        </a:rPr>
                        <a:t>21000</a:t>
                      </a:r>
                    </a:p>
                  </a:txBody>
                  <a:tcPr/>
                </a:tc>
              </a:tr>
              <a:tr h="324835">
                <a:tc>
                  <a:txBody>
                    <a:bodyPr/>
                    <a:lstStyle/>
                    <a:p>
                      <a:pPr algn="ctr"/>
                      <a:r>
                        <a:rPr lang="en-US" sz="1600" dirty="0" smtClean="0">
                          <a:latin typeface="Calibri" pitchFamily="34" charset="0"/>
                          <a:cs typeface="Calibri" pitchFamily="34" charset="0"/>
                        </a:rPr>
                        <a:t>512</a:t>
                      </a:r>
                      <a:endParaRPr lang="en-US" sz="1600" dirty="0">
                        <a:latin typeface="Calibri" pitchFamily="34" charset="0"/>
                        <a:cs typeface="Calibri" pitchFamily="34" charset="0"/>
                      </a:endParaRPr>
                    </a:p>
                  </a:txBody>
                  <a:tcPr/>
                </a:tc>
                <a:tc>
                  <a:txBody>
                    <a:bodyPr/>
                    <a:lstStyle/>
                    <a:p>
                      <a:pPr algn="ctr"/>
                      <a:r>
                        <a:rPr lang="en-US" sz="1600" dirty="0" smtClean="0">
                          <a:latin typeface="Calibri" pitchFamily="34" charset="0"/>
                          <a:cs typeface="Calibri" pitchFamily="34" charset="0"/>
                        </a:rPr>
                        <a:t>27</a:t>
                      </a:r>
                      <a:endParaRPr lang="en-US" sz="1600" dirty="0">
                        <a:latin typeface="Calibri" pitchFamily="34" charset="0"/>
                        <a:cs typeface="Calibri"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latin typeface="Calibri" pitchFamily="34" charset="0"/>
                          <a:cs typeface="Calibri" pitchFamily="34" charset="0"/>
                        </a:rPr>
                        <a:t>-24</a:t>
                      </a:r>
                    </a:p>
                  </a:txBody>
                  <a:tcPr/>
                </a:tc>
                <a:tc>
                  <a:txBody>
                    <a:bodyPr/>
                    <a:lstStyle/>
                    <a:p>
                      <a:pPr algn="ctr"/>
                      <a:r>
                        <a:rPr lang="en-US" sz="1600" dirty="0" smtClean="0">
                          <a:latin typeface="Calibri" pitchFamily="34" charset="0"/>
                          <a:cs typeface="Calibri" pitchFamily="34" charset="0"/>
                        </a:rPr>
                        <a:t>-133</a:t>
                      </a:r>
                      <a:endParaRPr lang="en-US" sz="1600" dirty="0">
                        <a:latin typeface="Calibri" pitchFamily="34" charset="0"/>
                        <a:cs typeface="Calibri" pitchFamily="34" charset="0"/>
                      </a:endParaRPr>
                    </a:p>
                  </a:txBody>
                  <a:tcPr/>
                </a:tc>
                <a:tc>
                  <a:txBody>
                    <a:bodyPr/>
                    <a:lstStyle/>
                    <a:p>
                      <a:pPr algn="ctr"/>
                      <a:r>
                        <a:rPr lang="en-US" sz="1600" dirty="0" smtClean="0">
                          <a:latin typeface="Calibri" pitchFamily="34" charset="0"/>
                          <a:cs typeface="Calibri" pitchFamily="34" charset="0"/>
                        </a:rPr>
                        <a:t>1000 bps</a:t>
                      </a:r>
                      <a:endParaRPr lang="en-US" sz="1600" dirty="0">
                        <a:latin typeface="Calibri" pitchFamily="34" charset="0"/>
                        <a:cs typeface="Calibri"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latin typeface="Calibri" pitchFamily="34" charset="0"/>
                          <a:cs typeface="Calibri" pitchFamily="34" charset="0"/>
                        </a:rPr>
                        <a:t>11000</a:t>
                      </a:r>
                    </a:p>
                  </a:txBody>
                  <a:tcPr/>
                </a:tc>
              </a:tr>
              <a:tr h="324835">
                <a:tc>
                  <a:txBody>
                    <a:bodyPr/>
                    <a:lstStyle/>
                    <a:p>
                      <a:pPr algn="ctr"/>
                      <a:r>
                        <a:rPr lang="en-US" sz="1600" dirty="0" smtClean="0">
                          <a:latin typeface="Calibri" pitchFamily="34" charset="0"/>
                          <a:cs typeface="Calibri" pitchFamily="34" charset="0"/>
                        </a:rPr>
                        <a:t>1024</a:t>
                      </a:r>
                      <a:endParaRPr lang="en-US" sz="1600" dirty="0">
                        <a:latin typeface="Calibri" pitchFamily="34" charset="0"/>
                        <a:cs typeface="Calibri" pitchFamily="34" charset="0"/>
                      </a:endParaRPr>
                    </a:p>
                  </a:txBody>
                  <a:tcPr/>
                </a:tc>
                <a:tc>
                  <a:txBody>
                    <a:bodyPr/>
                    <a:lstStyle/>
                    <a:p>
                      <a:pPr algn="ctr"/>
                      <a:r>
                        <a:rPr lang="en-US" sz="1600" dirty="0" smtClean="0">
                          <a:latin typeface="Calibri" pitchFamily="34" charset="0"/>
                          <a:cs typeface="Calibri" pitchFamily="34" charset="0"/>
                        </a:rPr>
                        <a:t>30</a:t>
                      </a:r>
                      <a:endParaRPr lang="en-US" sz="1600" dirty="0">
                        <a:latin typeface="Calibri" pitchFamily="34" charset="0"/>
                        <a:cs typeface="Calibri"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latin typeface="Calibri" pitchFamily="34" charset="0"/>
                          <a:cs typeface="Calibri" pitchFamily="34" charset="0"/>
                        </a:rPr>
                        <a:t>-27</a:t>
                      </a:r>
                    </a:p>
                  </a:txBody>
                  <a:tcPr/>
                </a:tc>
                <a:tc>
                  <a:txBody>
                    <a:bodyPr/>
                    <a:lstStyle/>
                    <a:p>
                      <a:pPr algn="ctr"/>
                      <a:r>
                        <a:rPr lang="en-US" sz="1600" dirty="0" smtClean="0">
                          <a:latin typeface="Calibri" pitchFamily="34" charset="0"/>
                          <a:cs typeface="Calibri" pitchFamily="34" charset="0"/>
                        </a:rPr>
                        <a:t>-136</a:t>
                      </a:r>
                      <a:endParaRPr lang="en-US" sz="1600" dirty="0">
                        <a:latin typeface="Calibri" pitchFamily="34" charset="0"/>
                        <a:cs typeface="Calibri" pitchFamily="34" charset="0"/>
                      </a:endParaRPr>
                    </a:p>
                  </a:txBody>
                  <a:tcPr/>
                </a:tc>
                <a:tc>
                  <a:txBody>
                    <a:bodyPr/>
                    <a:lstStyle/>
                    <a:p>
                      <a:pPr algn="ctr"/>
                      <a:r>
                        <a:rPr lang="en-US" sz="1600" dirty="0" smtClean="0">
                          <a:latin typeface="Calibri" pitchFamily="34" charset="0"/>
                          <a:cs typeface="Calibri" pitchFamily="34" charset="0"/>
                        </a:rPr>
                        <a:t>500 bps</a:t>
                      </a:r>
                      <a:endParaRPr lang="en-US" sz="1600" dirty="0">
                        <a:latin typeface="Calibri" pitchFamily="34" charset="0"/>
                        <a:cs typeface="Calibri"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latin typeface="Calibri" pitchFamily="34" charset="0"/>
                          <a:cs typeface="Calibri" pitchFamily="34" charset="0"/>
                        </a:rPr>
                        <a:t>5300</a:t>
                      </a:r>
                    </a:p>
                  </a:txBody>
                  <a:tcPr/>
                </a:tc>
              </a:tr>
              <a:tr h="324835">
                <a:tc>
                  <a:txBody>
                    <a:bodyPr/>
                    <a:lstStyle/>
                    <a:p>
                      <a:pPr algn="ctr"/>
                      <a:r>
                        <a:rPr lang="en-US" sz="1600" dirty="0" smtClean="0">
                          <a:latin typeface="Calibri" pitchFamily="34" charset="0"/>
                          <a:cs typeface="Calibri" pitchFamily="34" charset="0"/>
                        </a:rPr>
                        <a:t>2048</a:t>
                      </a:r>
                      <a:endParaRPr lang="en-US" sz="1600" dirty="0">
                        <a:latin typeface="Calibri" pitchFamily="34" charset="0"/>
                        <a:cs typeface="Calibri" pitchFamily="34" charset="0"/>
                      </a:endParaRPr>
                    </a:p>
                  </a:txBody>
                  <a:tcPr/>
                </a:tc>
                <a:tc>
                  <a:txBody>
                    <a:bodyPr/>
                    <a:lstStyle/>
                    <a:p>
                      <a:pPr algn="ctr"/>
                      <a:r>
                        <a:rPr lang="en-US" sz="1600" dirty="0" smtClean="0">
                          <a:latin typeface="Calibri" pitchFamily="34" charset="0"/>
                          <a:cs typeface="Calibri" pitchFamily="34" charset="0"/>
                        </a:rPr>
                        <a:t>33</a:t>
                      </a:r>
                      <a:endParaRPr lang="en-US" sz="1600" dirty="0">
                        <a:latin typeface="Calibri" pitchFamily="34" charset="0"/>
                        <a:cs typeface="Calibri"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latin typeface="Calibri" pitchFamily="34" charset="0"/>
                          <a:cs typeface="Calibri" pitchFamily="34" charset="0"/>
                        </a:rPr>
                        <a:t>-30</a:t>
                      </a:r>
                    </a:p>
                  </a:txBody>
                  <a:tcPr/>
                </a:tc>
                <a:tc>
                  <a:txBody>
                    <a:bodyPr/>
                    <a:lstStyle/>
                    <a:p>
                      <a:pPr algn="ctr"/>
                      <a:r>
                        <a:rPr lang="en-US" sz="1600" dirty="0" smtClean="0">
                          <a:latin typeface="Calibri" pitchFamily="34" charset="0"/>
                          <a:cs typeface="Calibri" pitchFamily="34" charset="0"/>
                        </a:rPr>
                        <a:t>-139</a:t>
                      </a:r>
                      <a:endParaRPr lang="en-US" sz="1600" dirty="0">
                        <a:latin typeface="Calibri" pitchFamily="34" charset="0"/>
                        <a:cs typeface="Calibri" pitchFamily="34" charset="0"/>
                      </a:endParaRPr>
                    </a:p>
                  </a:txBody>
                  <a:tcPr/>
                </a:tc>
                <a:tc>
                  <a:txBody>
                    <a:bodyPr/>
                    <a:lstStyle/>
                    <a:p>
                      <a:pPr algn="ctr"/>
                      <a:r>
                        <a:rPr lang="en-US" sz="1600" dirty="0" smtClean="0">
                          <a:latin typeface="Calibri" pitchFamily="34" charset="0"/>
                          <a:cs typeface="Calibri" pitchFamily="34" charset="0"/>
                        </a:rPr>
                        <a:t>250 bps</a:t>
                      </a:r>
                      <a:endParaRPr lang="en-US" sz="1600" dirty="0">
                        <a:latin typeface="Calibri" pitchFamily="34" charset="0"/>
                        <a:cs typeface="Calibri"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latin typeface="Calibri" pitchFamily="34" charset="0"/>
                          <a:cs typeface="Calibri" pitchFamily="34" charset="0"/>
                        </a:rPr>
                        <a:t>2600</a:t>
                      </a:r>
                    </a:p>
                  </a:txBody>
                  <a:tcPr/>
                </a:tc>
              </a:tr>
              <a:tr h="324835">
                <a:tc>
                  <a:txBody>
                    <a:bodyPr/>
                    <a:lstStyle/>
                    <a:p>
                      <a:pPr algn="ctr"/>
                      <a:r>
                        <a:rPr lang="en-US" sz="1600" dirty="0" smtClean="0">
                          <a:latin typeface="Calibri" pitchFamily="34" charset="0"/>
                          <a:cs typeface="Calibri" pitchFamily="34" charset="0"/>
                        </a:rPr>
                        <a:t>4096</a:t>
                      </a:r>
                      <a:endParaRPr lang="en-US" sz="1600" dirty="0">
                        <a:latin typeface="Calibri" pitchFamily="34" charset="0"/>
                        <a:cs typeface="Calibri" pitchFamily="34" charset="0"/>
                      </a:endParaRPr>
                    </a:p>
                  </a:txBody>
                  <a:tcPr/>
                </a:tc>
                <a:tc>
                  <a:txBody>
                    <a:bodyPr/>
                    <a:lstStyle/>
                    <a:p>
                      <a:pPr algn="ctr"/>
                      <a:r>
                        <a:rPr lang="en-US" sz="1600" dirty="0" smtClean="0">
                          <a:latin typeface="Calibri" pitchFamily="34" charset="0"/>
                          <a:cs typeface="Calibri" pitchFamily="34" charset="0"/>
                        </a:rPr>
                        <a:t>36</a:t>
                      </a:r>
                      <a:endParaRPr lang="en-US" sz="1600" dirty="0">
                        <a:latin typeface="Calibri" pitchFamily="34" charset="0"/>
                        <a:cs typeface="Calibri"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latin typeface="Calibri" pitchFamily="34" charset="0"/>
                          <a:cs typeface="Calibri" pitchFamily="34" charset="0"/>
                        </a:rPr>
                        <a:t>-33</a:t>
                      </a:r>
                    </a:p>
                  </a:txBody>
                  <a:tcPr/>
                </a:tc>
                <a:tc>
                  <a:txBody>
                    <a:bodyPr/>
                    <a:lstStyle/>
                    <a:p>
                      <a:pPr algn="ctr"/>
                      <a:r>
                        <a:rPr lang="en-US" sz="1600" dirty="0" smtClean="0">
                          <a:latin typeface="Calibri" pitchFamily="34" charset="0"/>
                          <a:cs typeface="Calibri" pitchFamily="34" charset="0"/>
                        </a:rPr>
                        <a:t>-142</a:t>
                      </a:r>
                      <a:endParaRPr lang="en-US" sz="1600" dirty="0">
                        <a:latin typeface="Calibri" pitchFamily="34" charset="0"/>
                        <a:cs typeface="Calibri" pitchFamily="34" charset="0"/>
                      </a:endParaRPr>
                    </a:p>
                  </a:txBody>
                  <a:tcPr/>
                </a:tc>
                <a:tc>
                  <a:txBody>
                    <a:bodyPr/>
                    <a:lstStyle/>
                    <a:p>
                      <a:pPr algn="ctr"/>
                      <a:r>
                        <a:rPr lang="en-US" sz="1600" dirty="0" smtClean="0">
                          <a:latin typeface="Calibri" pitchFamily="34" charset="0"/>
                          <a:cs typeface="Calibri" pitchFamily="34" charset="0"/>
                        </a:rPr>
                        <a:t>120</a:t>
                      </a:r>
                      <a:r>
                        <a:rPr lang="en-US" sz="1600" baseline="0" dirty="0" smtClean="0">
                          <a:latin typeface="Calibri" pitchFamily="34" charset="0"/>
                          <a:cs typeface="Calibri" pitchFamily="34" charset="0"/>
                        </a:rPr>
                        <a:t> </a:t>
                      </a:r>
                      <a:r>
                        <a:rPr lang="en-US" sz="1600" dirty="0" smtClean="0">
                          <a:latin typeface="Calibri" pitchFamily="34" charset="0"/>
                          <a:cs typeface="Calibri" pitchFamily="34" charset="0"/>
                        </a:rPr>
                        <a:t>bps</a:t>
                      </a:r>
                      <a:endParaRPr lang="en-US" sz="1600" dirty="0">
                        <a:latin typeface="Calibri" pitchFamily="34" charset="0"/>
                        <a:cs typeface="Calibri"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latin typeface="Calibri" pitchFamily="34" charset="0"/>
                          <a:cs typeface="Calibri" pitchFamily="34" charset="0"/>
                        </a:rPr>
                        <a:t>1300</a:t>
                      </a:r>
                    </a:p>
                  </a:txBody>
                  <a:tcPr/>
                </a:tc>
              </a:tr>
              <a:tr h="324835">
                <a:tc>
                  <a:txBody>
                    <a:bodyPr/>
                    <a:lstStyle/>
                    <a:p>
                      <a:pPr algn="ctr"/>
                      <a:r>
                        <a:rPr lang="en-US" sz="1600" dirty="0" smtClean="0">
                          <a:latin typeface="Calibri" pitchFamily="34" charset="0"/>
                          <a:cs typeface="Calibri" pitchFamily="34" charset="0"/>
                        </a:rPr>
                        <a:t>8192</a:t>
                      </a:r>
                      <a:endParaRPr lang="en-US" sz="1600" dirty="0">
                        <a:latin typeface="Calibri" pitchFamily="34" charset="0"/>
                        <a:cs typeface="Calibri" pitchFamily="34" charset="0"/>
                      </a:endParaRPr>
                    </a:p>
                  </a:txBody>
                  <a:tcPr/>
                </a:tc>
                <a:tc>
                  <a:txBody>
                    <a:bodyPr/>
                    <a:lstStyle/>
                    <a:p>
                      <a:pPr algn="ctr"/>
                      <a:r>
                        <a:rPr lang="en-US" sz="1600" dirty="0" smtClean="0">
                          <a:latin typeface="Calibri" pitchFamily="34" charset="0"/>
                          <a:cs typeface="Calibri" pitchFamily="34" charset="0"/>
                        </a:rPr>
                        <a:t>39</a:t>
                      </a:r>
                      <a:endParaRPr lang="en-US" sz="1600" dirty="0">
                        <a:latin typeface="Calibri" pitchFamily="34" charset="0"/>
                        <a:cs typeface="Calibri"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latin typeface="Calibri" pitchFamily="34" charset="0"/>
                          <a:cs typeface="Calibri" pitchFamily="34" charset="0"/>
                        </a:rPr>
                        <a:t>-36</a:t>
                      </a:r>
                    </a:p>
                  </a:txBody>
                  <a:tcPr/>
                </a:tc>
                <a:tc>
                  <a:txBody>
                    <a:bodyPr/>
                    <a:lstStyle/>
                    <a:p>
                      <a:pPr algn="ctr"/>
                      <a:r>
                        <a:rPr lang="en-US" sz="1600" dirty="0" smtClean="0">
                          <a:latin typeface="Calibri" pitchFamily="34" charset="0"/>
                          <a:cs typeface="Calibri" pitchFamily="34" charset="0"/>
                        </a:rPr>
                        <a:t>-145</a:t>
                      </a:r>
                      <a:endParaRPr lang="en-US" sz="1600" dirty="0">
                        <a:latin typeface="Calibri" pitchFamily="34" charset="0"/>
                        <a:cs typeface="Calibri" pitchFamily="34" charset="0"/>
                      </a:endParaRPr>
                    </a:p>
                  </a:txBody>
                  <a:tcPr/>
                </a:tc>
                <a:tc>
                  <a:txBody>
                    <a:bodyPr/>
                    <a:lstStyle/>
                    <a:p>
                      <a:pPr algn="ctr"/>
                      <a:r>
                        <a:rPr lang="en-US" sz="1600" dirty="0" smtClean="0">
                          <a:latin typeface="Calibri" pitchFamily="34" charset="0"/>
                          <a:cs typeface="Calibri" pitchFamily="34" charset="0"/>
                        </a:rPr>
                        <a:t>60 bps</a:t>
                      </a:r>
                      <a:endParaRPr lang="en-US" sz="1600" dirty="0">
                        <a:latin typeface="Calibri" pitchFamily="34" charset="0"/>
                        <a:cs typeface="Calibri"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latin typeface="Calibri" pitchFamily="34" charset="0"/>
                          <a:cs typeface="Calibri" pitchFamily="34" charset="0"/>
                        </a:rPr>
                        <a:t>660</a:t>
                      </a:r>
                    </a:p>
                  </a:txBody>
                  <a:tcPr/>
                </a:tc>
              </a:tr>
              <a:tr h="324835">
                <a:tc>
                  <a:txBody>
                    <a:bodyPr/>
                    <a:lstStyle/>
                    <a:p>
                      <a:pPr algn="ctr"/>
                      <a:r>
                        <a:rPr lang="en-US" sz="1600" dirty="0" smtClean="0">
                          <a:latin typeface="Calibri" pitchFamily="34" charset="0"/>
                          <a:cs typeface="Calibri" pitchFamily="34" charset="0"/>
                        </a:rPr>
                        <a:t>16384</a:t>
                      </a:r>
                      <a:endParaRPr lang="en-US" sz="1600" dirty="0">
                        <a:latin typeface="Calibri" pitchFamily="34" charset="0"/>
                        <a:cs typeface="Calibri" pitchFamily="34" charset="0"/>
                      </a:endParaRPr>
                    </a:p>
                  </a:txBody>
                  <a:tcPr/>
                </a:tc>
                <a:tc>
                  <a:txBody>
                    <a:bodyPr/>
                    <a:lstStyle/>
                    <a:p>
                      <a:pPr algn="ctr"/>
                      <a:r>
                        <a:rPr lang="en-US" sz="1600" dirty="0" smtClean="0">
                          <a:latin typeface="Calibri" pitchFamily="34" charset="0"/>
                          <a:cs typeface="Calibri" pitchFamily="34" charset="0"/>
                        </a:rPr>
                        <a:t>42</a:t>
                      </a:r>
                      <a:endParaRPr lang="en-US" sz="1600" dirty="0">
                        <a:latin typeface="Calibri" pitchFamily="34" charset="0"/>
                        <a:cs typeface="Calibri"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latin typeface="Calibri" pitchFamily="34" charset="0"/>
                          <a:cs typeface="Calibri" pitchFamily="34" charset="0"/>
                        </a:rPr>
                        <a:t>-39</a:t>
                      </a:r>
                    </a:p>
                  </a:txBody>
                  <a:tcPr/>
                </a:tc>
                <a:tc>
                  <a:txBody>
                    <a:bodyPr/>
                    <a:lstStyle/>
                    <a:p>
                      <a:pPr algn="ctr"/>
                      <a:r>
                        <a:rPr lang="en-US" sz="1600" dirty="0" smtClean="0">
                          <a:latin typeface="Calibri" pitchFamily="34" charset="0"/>
                          <a:cs typeface="Calibri" pitchFamily="34" charset="0"/>
                        </a:rPr>
                        <a:t>-148</a:t>
                      </a:r>
                      <a:endParaRPr lang="en-US" sz="1600" dirty="0">
                        <a:latin typeface="Calibri" pitchFamily="34" charset="0"/>
                        <a:cs typeface="Calibri" pitchFamily="34" charset="0"/>
                      </a:endParaRPr>
                    </a:p>
                  </a:txBody>
                  <a:tcPr/>
                </a:tc>
                <a:tc>
                  <a:txBody>
                    <a:bodyPr/>
                    <a:lstStyle/>
                    <a:p>
                      <a:pPr algn="ctr"/>
                      <a:r>
                        <a:rPr lang="en-US" sz="1600" dirty="0" smtClean="0">
                          <a:latin typeface="Calibri" pitchFamily="34" charset="0"/>
                          <a:cs typeface="Calibri" pitchFamily="34" charset="0"/>
                        </a:rPr>
                        <a:t>30 bps</a:t>
                      </a:r>
                      <a:endParaRPr lang="en-US" sz="1600" dirty="0">
                        <a:latin typeface="Calibri" pitchFamily="34" charset="0"/>
                        <a:cs typeface="Calibri"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latin typeface="Calibri" pitchFamily="34" charset="0"/>
                          <a:cs typeface="Calibri" pitchFamily="34" charset="0"/>
                        </a:rPr>
                        <a:t>330</a:t>
                      </a:r>
                    </a:p>
                  </a:txBody>
                  <a:tcPr/>
                </a:tc>
              </a:tr>
              <a:tr h="324835">
                <a:tc>
                  <a:txBody>
                    <a:bodyPr/>
                    <a:lstStyle/>
                    <a:p>
                      <a:pPr algn="ctr"/>
                      <a:r>
                        <a:rPr lang="en-US" sz="1600" dirty="0" smtClean="0">
                          <a:latin typeface="Calibri" pitchFamily="34" charset="0"/>
                          <a:cs typeface="Calibri" pitchFamily="34" charset="0"/>
                        </a:rPr>
                        <a:t>32768</a:t>
                      </a:r>
                      <a:endParaRPr lang="en-US" sz="1600" dirty="0">
                        <a:latin typeface="Calibri" pitchFamily="34" charset="0"/>
                        <a:cs typeface="Calibri" pitchFamily="34" charset="0"/>
                      </a:endParaRPr>
                    </a:p>
                  </a:txBody>
                  <a:tcPr/>
                </a:tc>
                <a:tc>
                  <a:txBody>
                    <a:bodyPr/>
                    <a:lstStyle/>
                    <a:p>
                      <a:pPr algn="ctr"/>
                      <a:r>
                        <a:rPr lang="en-US" sz="1600" dirty="0" smtClean="0">
                          <a:latin typeface="Calibri" pitchFamily="34" charset="0"/>
                          <a:cs typeface="Calibri" pitchFamily="34" charset="0"/>
                        </a:rPr>
                        <a:t>45</a:t>
                      </a:r>
                      <a:endParaRPr lang="en-US" sz="1600" dirty="0">
                        <a:latin typeface="Calibri" pitchFamily="34" charset="0"/>
                        <a:cs typeface="Calibri"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latin typeface="Calibri" pitchFamily="34" charset="0"/>
                          <a:cs typeface="Calibri" pitchFamily="34" charset="0"/>
                        </a:rPr>
                        <a:t>-42</a:t>
                      </a:r>
                    </a:p>
                  </a:txBody>
                  <a:tcPr/>
                </a:tc>
                <a:tc>
                  <a:txBody>
                    <a:bodyPr/>
                    <a:lstStyle/>
                    <a:p>
                      <a:pPr algn="ctr"/>
                      <a:r>
                        <a:rPr lang="en-US" sz="1600" dirty="0" smtClean="0">
                          <a:latin typeface="Calibri" pitchFamily="34" charset="0"/>
                          <a:cs typeface="Calibri" pitchFamily="34" charset="0"/>
                        </a:rPr>
                        <a:t>-151</a:t>
                      </a:r>
                      <a:endParaRPr lang="en-US" sz="1600" dirty="0">
                        <a:latin typeface="Calibri" pitchFamily="34" charset="0"/>
                        <a:cs typeface="Calibri" pitchFamily="34" charset="0"/>
                      </a:endParaRPr>
                    </a:p>
                  </a:txBody>
                  <a:tcPr/>
                </a:tc>
                <a:tc>
                  <a:txBody>
                    <a:bodyPr/>
                    <a:lstStyle/>
                    <a:p>
                      <a:pPr algn="ctr"/>
                      <a:r>
                        <a:rPr lang="en-US" sz="1600" dirty="0" smtClean="0">
                          <a:latin typeface="Calibri" pitchFamily="34" charset="0"/>
                          <a:cs typeface="Calibri" pitchFamily="34" charset="0"/>
                        </a:rPr>
                        <a:t>15 bps</a:t>
                      </a:r>
                      <a:endParaRPr lang="en-US" sz="1600" dirty="0">
                        <a:latin typeface="Calibri" pitchFamily="34" charset="0"/>
                        <a:cs typeface="Calibri"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latin typeface="Calibri" pitchFamily="34" charset="0"/>
                          <a:cs typeface="Calibri" pitchFamily="34" charset="0"/>
                        </a:rPr>
                        <a:t>160</a:t>
                      </a:r>
                    </a:p>
                  </a:txBody>
                  <a:tcPr/>
                </a:tc>
              </a:tr>
            </a:tbl>
          </a:graphicData>
        </a:graphic>
      </p:graphicFrame>
      <p:sp>
        <p:nvSpPr>
          <p:cNvPr id="8" name="Rectangle 7"/>
          <p:cNvSpPr/>
          <p:nvPr/>
        </p:nvSpPr>
        <p:spPr>
          <a:xfrm>
            <a:off x="381000" y="6138446"/>
            <a:ext cx="8382000" cy="338554"/>
          </a:xfrm>
          <a:prstGeom prst="rect">
            <a:avLst/>
          </a:prstGeom>
        </p:spPr>
        <p:txBody>
          <a:bodyPr wrap="square">
            <a:spAutoFit/>
          </a:bodyPr>
          <a:lstStyle/>
          <a:p>
            <a:pPr algn="ctr"/>
            <a:r>
              <a:rPr lang="en-US" sz="1600" dirty="0" smtClean="0">
                <a:latin typeface="Calibri" pitchFamily="34" charset="0"/>
                <a:cs typeface="Calibri" pitchFamily="34" charset="0"/>
              </a:rPr>
              <a:t>Reference receiver characteristics: Post De-spread SNR = 3 dB, 5 dB  Noise Figure</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Variable Spreading Factor Benefits</a:t>
            </a:r>
            <a:endParaRPr lang="en-US" dirty="0"/>
          </a:p>
        </p:txBody>
      </p:sp>
      <p:sp>
        <p:nvSpPr>
          <p:cNvPr id="3" name="Content Placeholder 2"/>
          <p:cNvSpPr>
            <a:spLocks noGrp="1"/>
          </p:cNvSpPr>
          <p:nvPr>
            <p:ph idx="1"/>
          </p:nvPr>
        </p:nvSpPr>
        <p:spPr/>
        <p:txBody>
          <a:bodyPr/>
          <a:lstStyle/>
          <a:p>
            <a:r>
              <a:rPr lang="en-US" sz="2000" b="1" dirty="0" smtClean="0"/>
              <a:t>Link Asymmetry</a:t>
            </a:r>
          </a:p>
          <a:p>
            <a:pPr lvl="1"/>
            <a:r>
              <a:rPr lang="en-US" sz="1800" dirty="0" smtClean="0"/>
              <a:t>LECIM links can have asymmetric interference and transmit power between collector and endpoint</a:t>
            </a:r>
          </a:p>
          <a:p>
            <a:pPr lvl="1"/>
            <a:r>
              <a:rPr lang="en-US" sz="1800" dirty="0" smtClean="0"/>
              <a:t>Can use spreading factor selection to balance the link budget between uplink and downlink</a:t>
            </a:r>
            <a:endParaRPr lang="en-US" sz="2000" b="1" dirty="0" smtClean="0"/>
          </a:p>
          <a:p>
            <a:r>
              <a:rPr lang="en-US" sz="2000" b="1" dirty="0" smtClean="0"/>
              <a:t>Varied loss between endpoints</a:t>
            </a:r>
          </a:p>
          <a:p>
            <a:pPr lvl="1"/>
            <a:r>
              <a:rPr lang="en-US" sz="1800" dirty="0" smtClean="0"/>
              <a:t>Spreading factor selection can adapt so endpoints use minimum necessary spreading factor</a:t>
            </a:r>
            <a:endParaRPr lang="en-US" sz="2000" b="1" dirty="0" smtClean="0"/>
          </a:p>
          <a:p>
            <a:r>
              <a:rPr lang="en-US" sz="2000" b="1" dirty="0" smtClean="0"/>
              <a:t>Changing Link Conditions</a:t>
            </a:r>
          </a:p>
          <a:p>
            <a:pPr lvl="1"/>
            <a:r>
              <a:rPr lang="en-US" sz="1800" dirty="0" smtClean="0"/>
              <a:t>Spreading factors (and transmit power) can adapt dynamically as channel and interference conditions change</a:t>
            </a:r>
          </a:p>
          <a:p>
            <a:r>
              <a:rPr lang="en-US" sz="2000" b="1" dirty="0" smtClean="0"/>
              <a:t>Battery Life</a:t>
            </a:r>
          </a:p>
          <a:p>
            <a:pPr lvl="1"/>
            <a:r>
              <a:rPr lang="en-US" sz="1800" dirty="0" smtClean="0"/>
              <a:t>Adaptive spreading factor selection minimizes the </a:t>
            </a:r>
            <a:r>
              <a:rPr lang="en-US" sz="1800" dirty="0" err="1" smtClean="0"/>
              <a:t>Tx</a:t>
            </a:r>
            <a:r>
              <a:rPr lang="en-US" sz="1800" dirty="0" smtClean="0"/>
              <a:t> time</a:t>
            </a:r>
          </a:p>
          <a:p>
            <a:endParaRPr lang="en-US" dirty="0"/>
          </a:p>
        </p:txBody>
      </p:sp>
      <p:sp>
        <p:nvSpPr>
          <p:cNvPr id="4" name="Date Placeholder 3"/>
          <p:cNvSpPr>
            <a:spLocks noGrp="1"/>
          </p:cNvSpPr>
          <p:nvPr>
            <p:ph type="dt" sz="half" idx="10"/>
          </p:nvPr>
        </p:nvSpPr>
        <p:spPr/>
        <p:txBody>
          <a:bodyPr/>
          <a:lstStyle/>
          <a:p>
            <a:r>
              <a:rPr lang="en-US" smtClean="0"/>
              <a:t>September 2011</a:t>
            </a:r>
            <a:endParaRPr lang="en-US" dirty="0"/>
          </a:p>
        </p:txBody>
      </p:sp>
      <p:sp>
        <p:nvSpPr>
          <p:cNvPr id="5" name="Footer Placeholder 4"/>
          <p:cNvSpPr>
            <a:spLocks noGrp="1"/>
          </p:cNvSpPr>
          <p:nvPr>
            <p:ph type="ftr" sz="quarter" idx="11"/>
          </p:nvPr>
        </p:nvSpPr>
        <p:spPr/>
        <p:txBody>
          <a:bodyPr/>
          <a:lstStyle/>
          <a:p>
            <a:r>
              <a:rPr lang="en-US" smtClean="0"/>
              <a:t>Sourav Dey, David A. Howard, Ted Myers</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19</a:t>
            </a:fld>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smtClean="0"/>
              <a:t>September 2011</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r>
              <a:rPr lang="en-US" smtClean="0"/>
              <a:t>Sourav Dey, David A. Howard, Ted Myers</a:t>
            </a:r>
            <a:endParaRPr lang="en-US" dirty="0"/>
          </a:p>
        </p:txBody>
      </p:sp>
      <p:sp>
        <p:nvSpPr>
          <p:cNvPr id="6" name="Slide Number Placeholder 5"/>
          <p:cNvSpPr>
            <a:spLocks noGrp="1"/>
          </p:cNvSpPr>
          <p:nvPr>
            <p:ph type="sldNum" sz="quarter" idx="12"/>
          </p:nvPr>
        </p:nvSpPr>
        <p:spPr/>
        <p:txBody>
          <a:bodyPr/>
          <a:lstStyle/>
          <a:p>
            <a:r>
              <a:rPr lang="en-US" dirty="0"/>
              <a:t>Slide </a:t>
            </a:r>
            <a:fld id="{5D114643-AF34-415F-B548-2D430DEEC3DC}" type="slidenum">
              <a:rPr lang="en-US"/>
              <a:pPr/>
              <a:t>2</a:t>
            </a:fld>
            <a:endParaRPr lang="en-US" dirty="0"/>
          </a:p>
        </p:txBody>
      </p:sp>
      <p:sp>
        <p:nvSpPr>
          <p:cNvPr id="26626" name="Rectangle 2"/>
          <p:cNvSpPr>
            <a:spLocks noGrp="1" noChangeArrowheads="1"/>
          </p:cNvSpPr>
          <p:nvPr>
            <p:ph type="ctrTitle"/>
          </p:nvPr>
        </p:nvSpPr>
        <p:spPr>
          <a:xfrm>
            <a:off x="685800" y="2286000"/>
            <a:ext cx="7772400" cy="1143000"/>
          </a:xfrm>
        </p:spPr>
        <p:txBody>
          <a:bodyPr/>
          <a:lstStyle/>
          <a:p>
            <a:r>
              <a:rPr lang="en-US" dirty="0" smtClean="0">
                <a:solidFill>
                  <a:schemeClr val="tx2">
                    <a:lumMod val="75000"/>
                  </a:schemeClr>
                </a:solidFill>
                <a:latin typeface="Calibri" pitchFamily="34" charset="0"/>
                <a:cs typeface="Calibri" pitchFamily="34" charset="0"/>
              </a:rPr>
              <a:t>LECIM High Gain DSSS PHY Proposal </a:t>
            </a:r>
            <a:endParaRPr lang="en-US" dirty="0">
              <a:latin typeface="Calibri" pitchFamily="34" charset="0"/>
              <a:cs typeface="Calibri" pitchFamily="34" charset="0"/>
            </a:endParaRPr>
          </a:p>
        </p:txBody>
      </p:sp>
      <p:sp>
        <p:nvSpPr>
          <p:cNvPr id="26627" name="Rectangle 3"/>
          <p:cNvSpPr>
            <a:spLocks noGrp="1" noChangeArrowheads="1"/>
          </p:cNvSpPr>
          <p:nvPr>
            <p:ph type="subTitle" idx="1"/>
          </p:nvPr>
        </p:nvSpPr>
        <p:spPr/>
        <p:txBody>
          <a:bodyPr/>
          <a:lstStyle/>
          <a:p>
            <a:r>
              <a:rPr lang="en-US" dirty="0" smtClean="0">
                <a:solidFill>
                  <a:srgbClr val="3B3D3C"/>
                </a:solidFill>
                <a:latin typeface="Calibri" pitchFamily="34" charset="0"/>
                <a:ea typeface="ＭＳ Ｐゴシック" pitchFamily="34" charset="-128"/>
                <a:cs typeface="Calibri" pitchFamily="34" charset="0"/>
              </a:rPr>
              <a:t>9/19/2011</a:t>
            </a:r>
            <a:endParaRPr lang="en-US" dirty="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Fragmentation</a:t>
            </a:r>
            <a:endParaRPr lang="en-US" dirty="0"/>
          </a:p>
        </p:txBody>
      </p:sp>
      <p:sp>
        <p:nvSpPr>
          <p:cNvPr id="3" name="Content Placeholder 2"/>
          <p:cNvSpPr>
            <a:spLocks noGrp="1"/>
          </p:cNvSpPr>
          <p:nvPr>
            <p:ph idx="1"/>
          </p:nvPr>
        </p:nvSpPr>
        <p:spPr>
          <a:xfrm>
            <a:off x="685800" y="1524000"/>
            <a:ext cx="7772400" cy="4419600"/>
          </a:xfrm>
        </p:spPr>
        <p:txBody>
          <a:bodyPr/>
          <a:lstStyle/>
          <a:p>
            <a:endParaRPr lang="en-US" sz="2400" dirty="0" smtClean="0"/>
          </a:p>
          <a:p>
            <a:endParaRPr lang="en-US" sz="2400" dirty="0" smtClean="0"/>
          </a:p>
          <a:p>
            <a:endParaRPr lang="en-US" sz="2400" dirty="0" smtClean="0"/>
          </a:p>
          <a:p>
            <a:endParaRPr lang="en-US" sz="2400" dirty="0" smtClean="0"/>
          </a:p>
          <a:p>
            <a:pPr>
              <a:buNone/>
            </a:pPr>
            <a:endParaRPr lang="en-US" sz="2000" dirty="0" smtClean="0"/>
          </a:p>
          <a:p>
            <a:r>
              <a:rPr lang="en-US" sz="2000" dirty="0" smtClean="0"/>
              <a:t>PHY, as presented, is agnostic to the size of the PSDU</a:t>
            </a:r>
          </a:p>
          <a:p>
            <a:pPr lvl="1"/>
            <a:r>
              <a:rPr lang="en-US" sz="1600" dirty="0" smtClean="0"/>
              <a:t>But assumes a fixed size PSDU </a:t>
            </a:r>
            <a:r>
              <a:rPr lang="en-US" sz="1600" dirty="0" smtClean="0">
                <a:sym typeface="Wingdings" pitchFamily="2" charset="2"/>
              </a:rPr>
              <a:t> zero size PHR</a:t>
            </a:r>
            <a:endParaRPr lang="en-US" sz="1600" dirty="0" smtClean="0"/>
          </a:p>
          <a:p>
            <a:r>
              <a:rPr lang="en-US" sz="2000" dirty="0" smtClean="0"/>
              <a:t>Any low data rate PHY, like this one, would be helped by shorter PSDU than current 802.15.4 PSDU</a:t>
            </a:r>
          </a:p>
          <a:p>
            <a:pPr lvl="1"/>
            <a:r>
              <a:rPr lang="en-US" sz="1600" dirty="0" smtClean="0"/>
              <a:t>Better for coexistence</a:t>
            </a:r>
          </a:p>
          <a:p>
            <a:pPr lvl="1"/>
            <a:r>
              <a:rPr lang="en-US" sz="1600" dirty="0" smtClean="0"/>
              <a:t>Better for interference robustness</a:t>
            </a:r>
          </a:p>
          <a:p>
            <a:pPr lvl="1"/>
            <a:r>
              <a:rPr lang="en-US" sz="1600" dirty="0" smtClean="0"/>
              <a:t>Better for channel variation tracking </a:t>
            </a:r>
          </a:p>
          <a:p>
            <a:pPr lvl="1"/>
            <a:r>
              <a:rPr lang="en-US" sz="1600" dirty="0" smtClean="0"/>
              <a:t>Better for battery life/power consumption</a:t>
            </a:r>
            <a:endParaRPr lang="en-US" sz="1800" dirty="0" smtClean="0"/>
          </a:p>
          <a:p>
            <a:pPr lvl="1"/>
            <a:endParaRPr lang="en-US" sz="2000" dirty="0" smtClean="0"/>
          </a:p>
          <a:p>
            <a:endParaRPr lang="en-US" sz="2400" dirty="0" smtClean="0"/>
          </a:p>
          <a:p>
            <a:endParaRPr lang="en-US" sz="2400" dirty="0" smtClean="0"/>
          </a:p>
          <a:p>
            <a:pPr lvl="1"/>
            <a:endParaRPr lang="en-US" sz="2000" dirty="0" smtClean="0"/>
          </a:p>
          <a:p>
            <a:endParaRPr lang="en-US" sz="2400" dirty="0" smtClean="0"/>
          </a:p>
          <a:p>
            <a:endParaRPr lang="en-US" dirty="0"/>
          </a:p>
        </p:txBody>
      </p:sp>
      <p:sp>
        <p:nvSpPr>
          <p:cNvPr id="4" name="Date Placeholder 3"/>
          <p:cNvSpPr>
            <a:spLocks noGrp="1"/>
          </p:cNvSpPr>
          <p:nvPr>
            <p:ph type="dt" sz="half" idx="10"/>
          </p:nvPr>
        </p:nvSpPr>
        <p:spPr/>
        <p:txBody>
          <a:bodyPr/>
          <a:lstStyle/>
          <a:p>
            <a:r>
              <a:rPr lang="en-US" smtClean="0"/>
              <a:t>September 2011</a:t>
            </a:r>
            <a:endParaRPr lang="en-US" dirty="0"/>
          </a:p>
        </p:txBody>
      </p:sp>
      <p:sp>
        <p:nvSpPr>
          <p:cNvPr id="5" name="Footer Placeholder 4"/>
          <p:cNvSpPr>
            <a:spLocks noGrp="1"/>
          </p:cNvSpPr>
          <p:nvPr>
            <p:ph type="ftr" sz="quarter" idx="11"/>
          </p:nvPr>
        </p:nvSpPr>
        <p:spPr/>
        <p:txBody>
          <a:bodyPr/>
          <a:lstStyle/>
          <a:p>
            <a:r>
              <a:rPr lang="en-US" smtClean="0"/>
              <a:t>Sourav Dey, David A. Howard, Ted Myers</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20</a:t>
            </a:fld>
            <a:endParaRPr lang="en-US" dirty="0"/>
          </a:p>
        </p:txBody>
      </p:sp>
      <p:pic>
        <p:nvPicPr>
          <p:cNvPr id="7" name="Picture 3"/>
          <p:cNvPicPr>
            <a:picLocks noChangeAspect="1" noChangeArrowheads="1"/>
          </p:cNvPicPr>
          <p:nvPr/>
        </p:nvPicPr>
        <p:blipFill>
          <a:blip r:embed="rId2" cstate="print"/>
          <a:srcRect/>
          <a:stretch>
            <a:fillRect/>
          </a:stretch>
        </p:blipFill>
        <p:spPr bwMode="auto">
          <a:xfrm>
            <a:off x="80962" y="1371600"/>
            <a:ext cx="8986838" cy="2307731"/>
          </a:xfrm>
          <a:prstGeom prst="rect">
            <a:avLst/>
          </a:prstGeom>
          <a:noFill/>
          <a:ln w="9525">
            <a:noFill/>
            <a:miter lim="800000"/>
            <a:headEnd/>
            <a:tailEnd/>
          </a:ln>
        </p:spPr>
      </p:pic>
      <p:sp>
        <p:nvSpPr>
          <p:cNvPr id="8" name="Oval 7"/>
          <p:cNvSpPr/>
          <p:nvPr/>
        </p:nvSpPr>
        <p:spPr bwMode="auto">
          <a:xfrm>
            <a:off x="969334" y="2786197"/>
            <a:ext cx="1676400" cy="533400"/>
          </a:xfrm>
          <a:prstGeom prst="ellipse">
            <a:avLst/>
          </a:prstGeom>
          <a:noFill/>
          <a:ln>
            <a:solidFill>
              <a:srgbClr val="FF0000"/>
            </a:solidFill>
            <a:headEnd type="none" w="sm" len="sm"/>
            <a:tailEnd type="none" w="sm" len="sm"/>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Potential Fragment Size</a:t>
            </a:r>
            <a:endParaRPr lang="en-US" dirty="0"/>
          </a:p>
        </p:txBody>
      </p:sp>
      <p:sp>
        <p:nvSpPr>
          <p:cNvPr id="3" name="Content Placeholder 2"/>
          <p:cNvSpPr>
            <a:spLocks noGrp="1"/>
          </p:cNvSpPr>
          <p:nvPr>
            <p:ph idx="1"/>
          </p:nvPr>
        </p:nvSpPr>
        <p:spPr>
          <a:xfrm>
            <a:off x="685800" y="1524000"/>
            <a:ext cx="7772400" cy="4800600"/>
          </a:xfrm>
        </p:spPr>
        <p:txBody>
          <a:bodyPr/>
          <a:lstStyle/>
          <a:p>
            <a:endParaRPr lang="en-US" sz="2400" dirty="0" smtClean="0"/>
          </a:p>
          <a:p>
            <a:endParaRPr lang="en-US" sz="2400" dirty="0" smtClean="0"/>
          </a:p>
          <a:p>
            <a:endParaRPr lang="en-US" sz="2400" dirty="0" smtClean="0"/>
          </a:p>
          <a:p>
            <a:pPr>
              <a:buNone/>
            </a:pPr>
            <a:endParaRPr lang="en-US" sz="1800" dirty="0" smtClean="0"/>
          </a:p>
          <a:p>
            <a:r>
              <a:rPr lang="en-US" sz="2000" dirty="0" smtClean="0"/>
              <a:t>N = 24 byte PSDU size</a:t>
            </a:r>
          </a:p>
          <a:p>
            <a:pPr lvl="1"/>
            <a:r>
              <a:rPr lang="en-US" sz="1600" dirty="0" smtClean="0"/>
              <a:t>Can be configurable parameter in fragmentation layer</a:t>
            </a:r>
          </a:p>
          <a:p>
            <a:pPr lvl="1"/>
            <a:r>
              <a:rPr lang="en-US" sz="1600" dirty="0" smtClean="0"/>
              <a:t>Just an example</a:t>
            </a:r>
            <a:endParaRPr lang="en-US" sz="2000" dirty="0" smtClean="0"/>
          </a:p>
          <a:p>
            <a:r>
              <a:rPr lang="en-US" sz="2000" dirty="0" smtClean="0"/>
              <a:t>9 bytes of overhead</a:t>
            </a:r>
          </a:p>
          <a:p>
            <a:pPr lvl="1"/>
            <a:r>
              <a:rPr lang="en-US" sz="1600" dirty="0" smtClean="0"/>
              <a:t>1 byte Fragment Header (includes 1 bit MSDU num?)</a:t>
            </a:r>
          </a:p>
          <a:p>
            <a:pPr lvl="1"/>
            <a:r>
              <a:rPr lang="en-US" sz="1600" dirty="0" smtClean="0"/>
              <a:t>2 byte Context ID</a:t>
            </a:r>
          </a:p>
          <a:p>
            <a:pPr lvl="1"/>
            <a:r>
              <a:rPr lang="en-US" sz="1600" dirty="0" smtClean="0"/>
              <a:t>1 byte LQI information = spreading factor selection</a:t>
            </a:r>
          </a:p>
          <a:p>
            <a:pPr lvl="1"/>
            <a:r>
              <a:rPr lang="en-US" sz="1600" dirty="0" smtClean="0"/>
              <a:t>1 byte Fragment Number</a:t>
            </a:r>
          </a:p>
          <a:p>
            <a:pPr lvl="1"/>
            <a:r>
              <a:rPr lang="en-US" sz="1600" dirty="0" smtClean="0"/>
              <a:t>4 bytes of CRC-32</a:t>
            </a:r>
          </a:p>
          <a:p>
            <a:r>
              <a:rPr lang="en-US" sz="2000" dirty="0" smtClean="0"/>
              <a:t>15 bytes of payload</a:t>
            </a:r>
          </a:p>
          <a:p>
            <a:pPr lvl="1">
              <a:buNone/>
            </a:pPr>
            <a:endParaRPr lang="en-US" sz="2000" dirty="0" smtClean="0"/>
          </a:p>
        </p:txBody>
      </p:sp>
      <p:sp>
        <p:nvSpPr>
          <p:cNvPr id="4" name="Date Placeholder 3"/>
          <p:cNvSpPr>
            <a:spLocks noGrp="1"/>
          </p:cNvSpPr>
          <p:nvPr>
            <p:ph type="dt" sz="half" idx="10"/>
          </p:nvPr>
        </p:nvSpPr>
        <p:spPr/>
        <p:txBody>
          <a:bodyPr/>
          <a:lstStyle/>
          <a:p>
            <a:r>
              <a:rPr lang="en-US" smtClean="0"/>
              <a:t>September 2011</a:t>
            </a:r>
            <a:endParaRPr lang="en-US" dirty="0"/>
          </a:p>
        </p:txBody>
      </p:sp>
      <p:sp>
        <p:nvSpPr>
          <p:cNvPr id="5" name="Footer Placeholder 4"/>
          <p:cNvSpPr>
            <a:spLocks noGrp="1"/>
          </p:cNvSpPr>
          <p:nvPr>
            <p:ph type="ftr" sz="quarter" idx="11"/>
          </p:nvPr>
        </p:nvSpPr>
        <p:spPr/>
        <p:txBody>
          <a:bodyPr/>
          <a:lstStyle/>
          <a:p>
            <a:r>
              <a:rPr lang="en-US" smtClean="0"/>
              <a:t>Sourav Dey, David A. Howard, Ted Myers</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21</a:t>
            </a:fld>
            <a:endParaRPr lang="en-US" dirty="0"/>
          </a:p>
        </p:txBody>
      </p:sp>
      <p:pic>
        <p:nvPicPr>
          <p:cNvPr id="13" name="Picture 2"/>
          <p:cNvPicPr>
            <a:picLocks noChangeAspect="1" noChangeArrowheads="1"/>
          </p:cNvPicPr>
          <p:nvPr/>
        </p:nvPicPr>
        <p:blipFill>
          <a:blip r:embed="rId2" cstate="print"/>
          <a:srcRect/>
          <a:stretch>
            <a:fillRect/>
          </a:stretch>
        </p:blipFill>
        <p:spPr bwMode="auto">
          <a:xfrm>
            <a:off x="457200" y="1600200"/>
            <a:ext cx="8382000" cy="105411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dirty="0" smtClean="0"/>
              <a:t>PHY Built for LECIM Applications</a:t>
            </a:r>
          </a:p>
          <a:p>
            <a:r>
              <a:rPr lang="en-US" smtClean="0"/>
              <a:t>Trades off </a:t>
            </a:r>
            <a:r>
              <a:rPr lang="en-US" dirty="0" smtClean="0"/>
              <a:t>data rate for link budget</a:t>
            </a:r>
          </a:p>
          <a:p>
            <a:pPr lvl="1"/>
            <a:endParaRPr lang="en-US" dirty="0" smtClean="0"/>
          </a:p>
        </p:txBody>
      </p:sp>
      <p:sp>
        <p:nvSpPr>
          <p:cNvPr id="4" name="Date Placeholder 3"/>
          <p:cNvSpPr>
            <a:spLocks noGrp="1"/>
          </p:cNvSpPr>
          <p:nvPr>
            <p:ph type="dt" sz="half" idx="10"/>
          </p:nvPr>
        </p:nvSpPr>
        <p:spPr/>
        <p:txBody>
          <a:bodyPr/>
          <a:lstStyle/>
          <a:p>
            <a:r>
              <a:rPr lang="en-US" smtClean="0"/>
              <a:t>September 2011</a:t>
            </a:r>
            <a:endParaRPr lang="en-US" dirty="0"/>
          </a:p>
        </p:txBody>
      </p:sp>
      <p:sp>
        <p:nvSpPr>
          <p:cNvPr id="5" name="Footer Placeholder 4"/>
          <p:cNvSpPr>
            <a:spLocks noGrp="1"/>
          </p:cNvSpPr>
          <p:nvPr>
            <p:ph type="ftr" sz="quarter" idx="11"/>
          </p:nvPr>
        </p:nvSpPr>
        <p:spPr/>
        <p:txBody>
          <a:bodyPr/>
          <a:lstStyle/>
          <a:p>
            <a:r>
              <a:rPr lang="en-US" smtClean="0"/>
              <a:t>Sourav Dey, David A. Howard, Ted Myers</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22</a:t>
            </a:fld>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Channel Model </a:t>
            </a:r>
            <a:r>
              <a:rPr lang="en-US" dirty="0" err="1" smtClean="0"/>
              <a:t>PreDictions</a:t>
            </a:r>
            <a:endParaRPr lang="en-US" dirty="0"/>
          </a:p>
        </p:txBody>
      </p:sp>
      <p:sp>
        <p:nvSpPr>
          <p:cNvPr id="8" name="Text Placeholder 7"/>
          <p:cNvSpPr>
            <a:spLocks noGrp="1"/>
          </p:cNvSpPr>
          <p:nvPr>
            <p:ph type="body" idx="1"/>
          </p:nvPr>
        </p:nvSpPr>
        <p:spPr/>
        <p:txBody>
          <a:bodyPr/>
          <a:lstStyle/>
          <a:p>
            <a:endParaRPr lang="en-US"/>
          </a:p>
        </p:txBody>
      </p:sp>
      <p:sp>
        <p:nvSpPr>
          <p:cNvPr id="4" name="Date Placeholder 3"/>
          <p:cNvSpPr>
            <a:spLocks noGrp="1"/>
          </p:cNvSpPr>
          <p:nvPr>
            <p:ph type="dt" sz="half" idx="10"/>
          </p:nvPr>
        </p:nvSpPr>
        <p:spPr/>
        <p:txBody>
          <a:bodyPr/>
          <a:lstStyle/>
          <a:p>
            <a:r>
              <a:rPr lang="en-US" smtClean="0"/>
              <a:t>September 2011</a:t>
            </a:r>
            <a:endParaRPr lang="en-US" dirty="0"/>
          </a:p>
        </p:txBody>
      </p:sp>
      <p:sp>
        <p:nvSpPr>
          <p:cNvPr id="5" name="Footer Placeholder 4"/>
          <p:cNvSpPr>
            <a:spLocks noGrp="1"/>
          </p:cNvSpPr>
          <p:nvPr>
            <p:ph type="ftr" sz="quarter" idx="11"/>
          </p:nvPr>
        </p:nvSpPr>
        <p:spPr/>
        <p:txBody>
          <a:bodyPr/>
          <a:lstStyle/>
          <a:p>
            <a:r>
              <a:rPr lang="en-US" smtClean="0"/>
              <a:t>Sourav Dey, David A. Howard, Ted Myers</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23</a:t>
            </a:fld>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Channel Model Predictions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Scenario 1: Utility Pole Height Into Basement </a:t>
            </a:r>
          </a:p>
          <a:p>
            <a:pPr lvl="1"/>
            <a:r>
              <a:rPr lang="en-US" dirty="0" smtClean="0">
                <a:solidFill>
                  <a:srgbClr val="FF0000"/>
                </a:solidFill>
              </a:rPr>
              <a:t>1 km </a:t>
            </a:r>
            <a:r>
              <a:rPr lang="en-US" dirty="0" smtClean="0"/>
              <a:t>radius of coverage, Suburban</a:t>
            </a:r>
          </a:p>
          <a:p>
            <a:r>
              <a:rPr lang="en-US" dirty="0" smtClean="0"/>
              <a:t>Scenario 2: Rooftop Height into Underground Vault </a:t>
            </a:r>
          </a:p>
          <a:p>
            <a:pPr lvl="1"/>
            <a:r>
              <a:rPr lang="en-US" dirty="0" smtClean="0">
                <a:solidFill>
                  <a:srgbClr val="FF0000"/>
                </a:solidFill>
              </a:rPr>
              <a:t>200 meters </a:t>
            </a:r>
            <a:r>
              <a:rPr lang="en-US" dirty="0" smtClean="0"/>
              <a:t>radius of coverage, Suburban</a:t>
            </a:r>
          </a:p>
          <a:p>
            <a:r>
              <a:rPr lang="en-US" dirty="0" smtClean="0"/>
              <a:t>Scenario 3: Mountain Top into Remote Areas </a:t>
            </a:r>
          </a:p>
          <a:p>
            <a:pPr lvl="1"/>
            <a:r>
              <a:rPr lang="en-US" dirty="0" smtClean="0">
                <a:solidFill>
                  <a:srgbClr val="FF0000"/>
                </a:solidFill>
              </a:rPr>
              <a:t>20 km </a:t>
            </a:r>
            <a:r>
              <a:rPr lang="en-US" dirty="0" smtClean="0"/>
              <a:t>radius of coverage, Open space</a:t>
            </a:r>
          </a:p>
          <a:p>
            <a:endParaRPr lang="en-US" dirty="0" smtClean="0"/>
          </a:p>
          <a:p>
            <a:pPr>
              <a:buNone/>
            </a:pPr>
            <a:r>
              <a:rPr lang="en-US" dirty="0" smtClean="0"/>
              <a:t>Results generalized to the following power levels:</a:t>
            </a:r>
          </a:p>
          <a:p>
            <a:r>
              <a:rPr lang="en-US" b="1" u="sng" dirty="0" smtClean="0">
                <a:solidFill>
                  <a:srgbClr val="002060"/>
                </a:solidFill>
              </a:rPr>
              <a:t>36 </a:t>
            </a:r>
            <a:r>
              <a:rPr lang="en-US" b="1" u="sng" dirty="0" err="1" smtClean="0">
                <a:solidFill>
                  <a:srgbClr val="002060"/>
                </a:solidFill>
              </a:rPr>
              <a:t>dBm</a:t>
            </a:r>
            <a:r>
              <a:rPr lang="en-US" b="1" dirty="0" smtClean="0">
                <a:solidFill>
                  <a:srgbClr val="002060"/>
                </a:solidFill>
              </a:rPr>
              <a:t>  - maximum EIRP allowed in North America</a:t>
            </a:r>
            <a:endParaRPr lang="en-US" b="1" u="sng" dirty="0" smtClean="0">
              <a:solidFill>
                <a:srgbClr val="002060"/>
              </a:solidFill>
            </a:endParaRPr>
          </a:p>
          <a:p>
            <a:r>
              <a:rPr lang="en-US" b="1" u="sng" dirty="0" smtClean="0">
                <a:solidFill>
                  <a:srgbClr val="002060"/>
                </a:solidFill>
              </a:rPr>
              <a:t>10 </a:t>
            </a:r>
            <a:r>
              <a:rPr lang="en-US" b="1" u="sng" dirty="0" err="1" smtClean="0">
                <a:solidFill>
                  <a:srgbClr val="002060"/>
                </a:solidFill>
              </a:rPr>
              <a:t>dBm</a:t>
            </a:r>
            <a:r>
              <a:rPr lang="en-US" b="1" u="sng" dirty="0" smtClean="0">
                <a:solidFill>
                  <a:srgbClr val="002060"/>
                </a:solidFill>
              </a:rPr>
              <a:t> </a:t>
            </a:r>
            <a:r>
              <a:rPr lang="en-US" b="1" dirty="0" smtClean="0">
                <a:solidFill>
                  <a:srgbClr val="002060"/>
                </a:solidFill>
              </a:rPr>
              <a:t>– maximum EIRP allowed in many regions</a:t>
            </a:r>
          </a:p>
          <a:p>
            <a:r>
              <a:rPr lang="en-US" b="1" u="sng" dirty="0" smtClean="0">
                <a:solidFill>
                  <a:srgbClr val="002060"/>
                </a:solidFill>
              </a:rPr>
              <a:t>25 </a:t>
            </a:r>
            <a:r>
              <a:rPr lang="en-US" b="1" u="sng" dirty="0" err="1" smtClean="0">
                <a:solidFill>
                  <a:srgbClr val="002060"/>
                </a:solidFill>
              </a:rPr>
              <a:t>dBm</a:t>
            </a:r>
            <a:r>
              <a:rPr lang="en-US" b="1" u="sng" dirty="0" smtClean="0">
                <a:solidFill>
                  <a:srgbClr val="002060"/>
                </a:solidFill>
              </a:rPr>
              <a:t> </a:t>
            </a:r>
            <a:r>
              <a:rPr lang="en-US" b="1" dirty="0" smtClean="0">
                <a:solidFill>
                  <a:srgbClr val="002060"/>
                </a:solidFill>
              </a:rPr>
              <a:t>– typical  EIRP of a battery operated device</a:t>
            </a:r>
          </a:p>
          <a:p>
            <a:endParaRPr lang="en-US" b="1" dirty="0" smtClean="0">
              <a:solidFill>
                <a:srgbClr val="002060"/>
              </a:solidFill>
              <a:latin typeface="Rockwell" pitchFamily="18" charset="0"/>
            </a:endParaRPr>
          </a:p>
          <a:p>
            <a:pPr>
              <a:buNone/>
            </a:pPr>
            <a:r>
              <a:rPr lang="en-US" sz="2800" b="1" dirty="0" smtClean="0">
                <a:solidFill>
                  <a:srgbClr val="002060"/>
                </a:solidFill>
              </a:rPr>
              <a:t>Ref:  </a:t>
            </a:r>
            <a:r>
              <a:rPr lang="en-US" dirty="0" smtClean="0"/>
              <a:t>DCN 464</a:t>
            </a:r>
            <a:endParaRPr lang="en-US" b="1" dirty="0" smtClean="0">
              <a:latin typeface="Rockwell" pitchFamily="18" charset="0"/>
            </a:endParaRPr>
          </a:p>
          <a:p>
            <a:pPr>
              <a:buNone/>
            </a:pPr>
            <a:endParaRPr lang="en-US" dirty="0"/>
          </a:p>
        </p:txBody>
      </p:sp>
      <p:sp>
        <p:nvSpPr>
          <p:cNvPr id="4" name="Date Placeholder 3"/>
          <p:cNvSpPr>
            <a:spLocks noGrp="1"/>
          </p:cNvSpPr>
          <p:nvPr>
            <p:ph type="dt" sz="half" idx="10"/>
          </p:nvPr>
        </p:nvSpPr>
        <p:spPr/>
        <p:txBody>
          <a:bodyPr/>
          <a:lstStyle/>
          <a:p>
            <a:r>
              <a:rPr lang="en-US" smtClean="0"/>
              <a:t>July 2011</a:t>
            </a:r>
            <a:endParaRPr lang="en-US" dirty="0"/>
          </a:p>
        </p:txBody>
      </p:sp>
      <p:sp>
        <p:nvSpPr>
          <p:cNvPr id="5" name="Footer Placeholder 4"/>
          <p:cNvSpPr>
            <a:spLocks noGrp="1"/>
          </p:cNvSpPr>
          <p:nvPr>
            <p:ph type="ftr" sz="quarter" idx="11"/>
          </p:nvPr>
        </p:nvSpPr>
        <p:spPr/>
        <p:txBody>
          <a:bodyPr/>
          <a:lstStyle/>
          <a:p>
            <a:r>
              <a:rPr lang="en-US" smtClean="0"/>
              <a:t>Ted Myers, David A. Howard, Sourav Dey</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24</a:t>
            </a:fld>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533400"/>
            <a:ext cx="8915400" cy="533400"/>
          </a:xfrm>
        </p:spPr>
        <p:txBody>
          <a:bodyPr/>
          <a:lstStyle/>
          <a:p>
            <a:r>
              <a:rPr lang="en-US" sz="2400" u="sng" dirty="0" smtClean="0"/>
              <a:t>Scenario 1</a:t>
            </a:r>
            <a:r>
              <a:rPr lang="en-US" sz="2400" dirty="0" smtClean="0"/>
              <a:t>: Utility Pole Height Into Basement </a:t>
            </a:r>
            <a:r>
              <a:rPr lang="en-US" sz="2400" u="sng" dirty="0" smtClean="0">
                <a:solidFill>
                  <a:srgbClr val="FF0000"/>
                </a:solidFill>
              </a:rPr>
              <a:t>1 km </a:t>
            </a:r>
            <a:r>
              <a:rPr lang="en-US" sz="2400" dirty="0" smtClean="0"/>
              <a:t>radius</a:t>
            </a:r>
            <a:endParaRPr lang="en-US" sz="2400" dirty="0"/>
          </a:p>
        </p:txBody>
      </p:sp>
      <p:sp>
        <p:nvSpPr>
          <p:cNvPr id="4" name="Date Placeholder 3"/>
          <p:cNvSpPr>
            <a:spLocks noGrp="1"/>
          </p:cNvSpPr>
          <p:nvPr>
            <p:ph type="dt" sz="half" idx="10"/>
          </p:nvPr>
        </p:nvSpPr>
        <p:spPr/>
        <p:txBody>
          <a:bodyPr/>
          <a:lstStyle/>
          <a:p>
            <a:r>
              <a:rPr lang="en-US" smtClean="0"/>
              <a:t>July 2011</a:t>
            </a:r>
            <a:endParaRPr lang="en-US" dirty="0"/>
          </a:p>
        </p:txBody>
      </p:sp>
      <p:sp>
        <p:nvSpPr>
          <p:cNvPr id="5" name="Footer Placeholder 4"/>
          <p:cNvSpPr>
            <a:spLocks noGrp="1"/>
          </p:cNvSpPr>
          <p:nvPr>
            <p:ph type="ftr" sz="quarter" idx="11"/>
          </p:nvPr>
        </p:nvSpPr>
        <p:spPr/>
        <p:txBody>
          <a:bodyPr/>
          <a:lstStyle/>
          <a:p>
            <a:r>
              <a:rPr lang="en-US" smtClean="0"/>
              <a:t>Ted Myers, David A. Howard, Sourav Dey</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25</a:t>
            </a:fld>
            <a:endParaRPr lang="en-US" dirty="0"/>
          </a:p>
        </p:txBody>
      </p:sp>
      <p:sp>
        <p:nvSpPr>
          <p:cNvPr id="16" name="Content Placeholder 2"/>
          <p:cNvSpPr>
            <a:spLocks noGrp="1"/>
          </p:cNvSpPr>
          <p:nvPr>
            <p:ph idx="1"/>
          </p:nvPr>
        </p:nvSpPr>
        <p:spPr>
          <a:xfrm>
            <a:off x="4343400" y="3962400"/>
            <a:ext cx="4800600" cy="2286000"/>
          </a:xfrm>
        </p:spPr>
        <p:txBody>
          <a:bodyPr/>
          <a:lstStyle/>
          <a:p>
            <a:pPr>
              <a:buNone/>
            </a:pPr>
            <a:endParaRPr lang="en-US" sz="1400" dirty="0" smtClean="0">
              <a:solidFill>
                <a:srgbClr val="002060"/>
              </a:solidFill>
              <a:latin typeface="Arial Rounded MT Bold" pitchFamily="34" charset="0"/>
            </a:endParaRPr>
          </a:p>
          <a:p>
            <a:pPr>
              <a:buNone/>
            </a:pPr>
            <a:endParaRPr lang="en-US" sz="2400" b="1" dirty="0" smtClean="0"/>
          </a:p>
        </p:txBody>
      </p:sp>
      <p:pic>
        <p:nvPicPr>
          <p:cNvPr id="2052" name="Picture 4"/>
          <p:cNvPicPr>
            <a:picLocks noChangeAspect="1" noChangeArrowheads="1"/>
          </p:cNvPicPr>
          <p:nvPr/>
        </p:nvPicPr>
        <p:blipFill>
          <a:blip r:embed="rId3" cstate="print"/>
          <a:srcRect/>
          <a:stretch>
            <a:fillRect/>
          </a:stretch>
        </p:blipFill>
        <p:spPr bwMode="auto">
          <a:xfrm>
            <a:off x="1051560" y="1188720"/>
            <a:ext cx="6981904" cy="4480560"/>
          </a:xfrm>
          <a:prstGeom prst="rect">
            <a:avLst/>
          </a:prstGeom>
          <a:noFill/>
          <a:ln w="9525">
            <a:noFill/>
            <a:miter lim="800000"/>
            <a:headEnd/>
            <a:tailEnd/>
          </a:ln>
          <a:effectLst/>
        </p:spPr>
      </p:pic>
      <p:sp>
        <p:nvSpPr>
          <p:cNvPr id="17" name="Rectangle 16"/>
          <p:cNvSpPr/>
          <p:nvPr/>
        </p:nvSpPr>
        <p:spPr>
          <a:xfrm>
            <a:off x="457200" y="5669280"/>
            <a:ext cx="8458200" cy="731520"/>
          </a:xfrm>
          <a:prstGeom prst="rect">
            <a:avLst/>
          </a:prstGeom>
        </p:spPr>
        <p:txBody>
          <a:bodyPr wrap="square">
            <a:spAutoFit/>
          </a:bodyPr>
          <a:lstStyle/>
          <a:p>
            <a:r>
              <a:rPr lang="en-US" sz="1400" b="1" u="sng" dirty="0" smtClean="0">
                <a:latin typeface="Calibri" pitchFamily="34" charset="0"/>
                <a:cs typeface="Calibri" pitchFamily="34" charset="0"/>
              </a:rPr>
              <a:t>36 </a:t>
            </a:r>
            <a:r>
              <a:rPr lang="en-US" sz="1400" b="1" u="sng" dirty="0" err="1" smtClean="0">
                <a:latin typeface="Calibri" pitchFamily="34" charset="0"/>
                <a:cs typeface="Calibri" pitchFamily="34" charset="0"/>
              </a:rPr>
              <a:t>dBm</a:t>
            </a:r>
            <a:r>
              <a:rPr lang="en-US" sz="1400" b="1" u="sng" dirty="0" smtClean="0">
                <a:latin typeface="Calibri" pitchFamily="34" charset="0"/>
                <a:cs typeface="Calibri" pitchFamily="34" charset="0"/>
              </a:rPr>
              <a:t> EIRP</a:t>
            </a:r>
            <a:r>
              <a:rPr lang="en-US" sz="1400" b="1" dirty="0" smtClean="0">
                <a:latin typeface="Calibri" pitchFamily="34" charset="0"/>
                <a:cs typeface="Calibri" pitchFamily="34" charset="0"/>
              </a:rPr>
              <a:t> – requires </a:t>
            </a:r>
            <a:r>
              <a:rPr lang="en-US" sz="1400" b="1" dirty="0" smtClean="0">
                <a:solidFill>
                  <a:srgbClr val="FF0000"/>
                </a:solidFill>
                <a:latin typeface="Calibri" pitchFamily="34" charset="0"/>
                <a:cs typeface="Calibri" pitchFamily="34" charset="0"/>
              </a:rPr>
              <a:t>-136 </a:t>
            </a:r>
            <a:r>
              <a:rPr lang="en-US" sz="1400" b="1" dirty="0" err="1" smtClean="0">
                <a:solidFill>
                  <a:srgbClr val="FF0000"/>
                </a:solidFill>
                <a:latin typeface="Calibri" pitchFamily="34" charset="0"/>
                <a:cs typeface="Calibri" pitchFamily="34" charset="0"/>
              </a:rPr>
              <a:t>dBm</a:t>
            </a:r>
            <a:r>
              <a:rPr lang="en-US" sz="1400" b="1" dirty="0" smtClean="0">
                <a:solidFill>
                  <a:srgbClr val="FF0000"/>
                </a:solidFill>
                <a:latin typeface="Calibri" pitchFamily="34" charset="0"/>
                <a:cs typeface="Calibri" pitchFamily="34" charset="0"/>
              </a:rPr>
              <a:t> </a:t>
            </a:r>
            <a:r>
              <a:rPr lang="en-US" sz="1400" b="1" dirty="0" smtClean="0">
                <a:latin typeface="Calibri" pitchFamily="34" charset="0"/>
                <a:cs typeface="Calibri" pitchFamily="34" charset="0"/>
              </a:rPr>
              <a:t>RX sensitivity.,</a:t>
            </a:r>
            <a:r>
              <a:rPr lang="en-US" sz="1400" b="1" dirty="0" smtClean="0">
                <a:solidFill>
                  <a:srgbClr val="FF0000"/>
                </a:solidFill>
                <a:latin typeface="Calibri" pitchFamily="34" charset="0"/>
                <a:cs typeface="Calibri" pitchFamily="34" charset="0"/>
              </a:rPr>
              <a:t>30 dB </a:t>
            </a:r>
            <a:r>
              <a:rPr lang="en-US" sz="1400" b="1" dirty="0" smtClean="0">
                <a:latin typeface="Calibri" pitchFamily="34" charset="0"/>
                <a:cs typeface="Calibri" pitchFamily="34" charset="0"/>
              </a:rPr>
              <a:t>of processing gain (</a:t>
            </a:r>
            <a:r>
              <a:rPr lang="en-US" sz="1400" b="1" dirty="0" smtClean="0">
                <a:solidFill>
                  <a:srgbClr val="FF0000"/>
                </a:solidFill>
                <a:latin typeface="Calibri" pitchFamily="34" charset="0"/>
                <a:cs typeface="Calibri" pitchFamily="34" charset="0"/>
              </a:rPr>
              <a:t>1024</a:t>
            </a:r>
            <a:r>
              <a:rPr lang="en-US" sz="1400" b="1" dirty="0" smtClean="0">
                <a:latin typeface="Calibri" pitchFamily="34" charset="0"/>
                <a:cs typeface="Calibri" pitchFamily="34" charset="0"/>
              </a:rPr>
              <a:t> chips per coding symbol).</a:t>
            </a:r>
          </a:p>
          <a:p>
            <a:r>
              <a:rPr lang="en-US" sz="1400" b="1" u="sng" dirty="0" smtClean="0">
                <a:latin typeface="Calibri" pitchFamily="34" charset="0"/>
                <a:cs typeface="Calibri" pitchFamily="34" charset="0"/>
              </a:rPr>
              <a:t>25 </a:t>
            </a:r>
            <a:r>
              <a:rPr lang="en-US" sz="1400" b="1" u="sng" dirty="0" err="1" smtClean="0">
                <a:latin typeface="Calibri" pitchFamily="34" charset="0"/>
                <a:cs typeface="Calibri" pitchFamily="34" charset="0"/>
              </a:rPr>
              <a:t>dBm</a:t>
            </a:r>
            <a:r>
              <a:rPr lang="en-US" sz="1400" b="1" u="sng" dirty="0" smtClean="0">
                <a:latin typeface="Calibri" pitchFamily="34" charset="0"/>
                <a:cs typeface="Calibri" pitchFamily="34" charset="0"/>
              </a:rPr>
              <a:t> EIRP</a:t>
            </a:r>
            <a:r>
              <a:rPr lang="en-US" sz="1400" b="1" dirty="0" smtClean="0">
                <a:latin typeface="Calibri" pitchFamily="34" charset="0"/>
                <a:cs typeface="Calibri" pitchFamily="34" charset="0"/>
              </a:rPr>
              <a:t> – requires </a:t>
            </a:r>
            <a:r>
              <a:rPr lang="en-US" sz="1400" b="1" dirty="0" smtClean="0">
                <a:solidFill>
                  <a:srgbClr val="FF0000"/>
                </a:solidFill>
                <a:latin typeface="Calibri" pitchFamily="34" charset="0"/>
                <a:cs typeface="Calibri" pitchFamily="34" charset="0"/>
              </a:rPr>
              <a:t>-147 </a:t>
            </a:r>
            <a:r>
              <a:rPr lang="en-US" sz="1400" b="1" dirty="0" err="1" smtClean="0">
                <a:solidFill>
                  <a:srgbClr val="FF0000"/>
                </a:solidFill>
                <a:latin typeface="Calibri" pitchFamily="34" charset="0"/>
                <a:cs typeface="Calibri" pitchFamily="34" charset="0"/>
              </a:rPr>
              <a:t>dBm</a:t>
            </a:r>
            <a:r>
              <a:rPr lang="en-US" sz="1400" b="1" dirty="0" smtClean="0">
                <a:solidFill>
                  <a:srgbClr val="FF0000"/>
                </a:solidFill>
                <a:latin typeface="Calibri" pitchFamily="34" charset="0"/>
                <a:cs typeface="Calibri" pitchFamily="34" charset="0"/>
              </a:rPr>
              <a:t> </a:t>
            </a:r>
            <a:r>
              <a:rPr lang="en-US" sz="1400" b="1" dirty="0" smtClean="0">
                <a:latin typeface="Calibri" pitchFamily="34" charset="0"/>
                <a:cs typeface="Calibri" pitchFamily="34" charset="0"/>
              </a:rPr>
              <a:t>RX sensitivity, </a:t>
            </a:r>
            <a:r>
              <a:rPr lang="en-US" sz="1400" b="1" dirty="0" smtClean="0">
                <a:solidFill>
                  <a:srgbClr val="FF0000"/>
                </a:solidFill>
                <a:latin typeface="Calibri" pitchFamily="34" charset="0"/>
                <a:cs typeface="Calibri" pitchFamily="34" charset="0"/>
              </a:rPr>
              <a:t>42 dB </a:t>
            </a:r>
            <a:r>
              <a:rPr lang="en-US" sz="1400" b="1" dirty="0" smtClean="0">
                <a:latin typeface="Calibri" pitchFamily="34" charset="0"/>
                <a:cs typeface="Calibri" pitchFamily="34" charset="0"/>
              </a:rPr>
              <a:t>of processing gain (</a:t>
            </a:r>
            <a:r>
              <a:rPr lang="en-US" sz="1400" b="1" dirty="0" smtClean="0">
                <a:solidFill>
                  <a:srgbClr val="FF0000"/>
                </a:solidFill>
                <a:latin typeface="Calibri" pitchFamily="34" charset="0"/>
                <a:cs typeface="Calibri" pitchFamily="34" charset="0"/>
              </a:rPr>
              <a:t>16384</a:t>
            </a:r>
            <a:r>
              <a:rPr lang="en-US" sz="1400" b="1" dirty="0" smtClean="0">
                <a:latin typeface="Calibri" pitchFamily="34" charset="0"/>
                <a:cs typeface="Calibri" pitchFamily="34" charset="0"/>
              </a:rPr>
              <a:t> chips per coding symbol).</a:t>
            </a:r>
          </a:p>
          <a:p>
            <a:r>
              <a:rPr lang="en-US" sz="1400" b="1" u="sng" dirty="0" smtClean="0">
                <a:latin typeface="Calibri" pitchFamily="34" charset="0"/>
                <a:cs typeface="Calibri" pitchFamily="34" charset="0"/>
              </a:rPr>
              <a:t>10 </a:t>
            </a:r>
            <a:r>
              <a:rPr lang="en-US" sz="1400" b="1" u="sng" dirty="0" err="1" smtClean="0">
                <a:latin typeface="Calibri" pitchFamily="34" charset="0"/>
                <a:cs typeface="Calibri" pitchFamily="34" charset="0"/>
              </a:rPr>
              <a:t>dBm</a:t>
            </a:r>
            <a:r>
              <a:rPr lang="en-US" sz="1400" b="1" u="sng" dirty="0" smtClean="0">
                <a:latin typeface="Calibri" pitchFamily="34" charset="0"/>
                <a:cs typeface="Calibri" pitchFamily="34" charset="0"/>
              </a:rPr>
              <a:t> EIRP</a:t>
            </a:r>
            <a:r>
              <a:rPr lang="en-US" sz="1400" b="1" dirty="0" smtClean="0">
                <a:latin typeface="Calibri" pitchFamily="34" charset="0"/>
                <a:cs typeface="Calibri" pitchFamily="34" charset="0"/>
              </a:rPr>
              <a:t> – requires </a:t>
            </a:r>
            <a:r>
              <a:rPr lang="en-US" sz="1400" b="1" dirty="0" smtClean="0">
                <a:solidFill>
                  <a:srgbClr val="FF0000"/>
                </a:solidFill>
                <a:latin typeface="Calibri" pitchFamily="34" charset="0"/>
                <a:cs typeface="Calibri" pitchFamily="34" charset="0"/>
              </a:rPr>
              <a:t>-162 </a:t>
            </a:r>
            <a:r>
              <a:rPr lang="en-US" sz="1400" b="1" dirty="0" err="1" smtClean="0">
                <a:solidFill>
                  <a:srgbClr val="FF0000"/>
                </a:solidFill>
                <a:latin typeface="Calibri" pitchFamily="34" charset="0"/>
                <a:cs typeface="Calibri" pitchFamily="34" charset="0"/>
              </a:rPr>
              <a:t>dBm</a:t>
            </a:r>
            <a:r>
              <a:rPr lang="en-US" sz="1400" b="1" dirty="0" smtClean="0">
                <a:solidFill>
                  <a:srgbClr val="FF0000"/>
                </a:solidFill>
                <a:latin typeface="Calibri" pitchFamily="34" charset="0"/>
                <a:cs typeface="Calibri" pitchFamily="34" charset="0"/>
              </a:rPr>
              <a:t> </a:t>
            </a:r>
            <a:r>
              <a:rPr lang="en-US" sz="1400" b="1" dirty="0" smtClean="0">
                <a:latin typeface="Calibri" pitchFamily="34" charset="0"/>
                <a:cs typeface="Calibri" pitchFamily="34" charset="0"/>
              </a:rPr>
              <a:t>RX sensitivity, </a:t>
            </a:r>
            <a:r>
              <a:rPr lang="en-US" sz="1400" b="1" dirty="0" smtClean="0">
                <a:solidFill>
                  <a:srgbClr val="FF0000"/>
                </a:solidFill>
                <a:latin typeface="Calibri" pitchFamily="34" charset="0"/>
                <a:cs typeface="Calibri" pitchFamily="34" charset="0"/>
              </a:rPr>
              <a:t>57 dB </a:t>
            </a:r>
            <a:r>
              <a:rPr lang="en-US" sz="1400" b="1" dirty="0" smtClean="0">
                <a:latin typeface="Calibri" pitchFamily="34" charset="0"/>
                <a:cs typeface="Calibri" pitchFamily="34" charset="0"/>
              </a:rPr>
              <a:t>of processing gain (</a:t>
            </a:r>
            <a:r>
              <a:rPr lang="en-US" sz="1400" b="1" dirty="0" smtClean="0">
                <a:solidFill>
                  <a:srgbClr val="FF0000"/>
                </a:solidFill>
                <a:latin typeface="Calibri" pitchFamily="34" charset="0"/>
                <a:cs typeface="Calibri" pitchFamily="34" charset="0"/>
              </a:rPr>
              <a:t>oh well…can’t  have it all!</a:t>
            </a:r>
            <a:r>
              <a:rPr lang="en-US" sz="1400" b="1" dirty="0" smtClean="0">
                <a:latin typeface="Calibri" pitchFamily="34" charset="0"/>
                <a:cs typeface="Calibri" pitchFamily="34" charset="0"/>
              </a:rPr>
              <a:t>).</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33400"/>
            <a:ext cx="9144000" cy="533400"/>
          </a:xfrm>
        </p:spPr>
        <p:txBody>
          <a:bodyPr/>
          <a:lstStyle/>
          <a:p>
            <a:r>
              <a:rPr lang="en-US" sz="2400" u="sng" dirty="0" smtClean="0"/>
              <a:t>Scenario 2</a:t>
            </a:r>
            <a:r>
              <a:rPr lang="en-US" sz="2400" dirty="0" smtClean="0"/>
              <a:t>: Rooftop height into underground vault, </a:t>
            </a:r>
            <a:r>
              <a:rPr lang="en-US" sz="2400" u="sng" dirty="0" smtClean="0">
                <a:solidFill>
                  <a:srgbClr val="FF0000"/>
                </a:solidFill>
              </a:rPr>
              <a:t>200 meters </a:t>
            </a:r>
            <a:r>
              <a:rPr lang="en-US" sz="2400" dirty="0" smtClean="0"/>
              <a:t>radius</a:t>
            </a:r>
          </a:p>
        </p:txBody>
      </p:sp>
      <p:sp>
        <p:nvSpPr>
          <p:cNvPr id="4" name="Date Placeholder 3"/>
          <p:cNvSpPr>
            <a:spLocks noGrp="1"/>
          </p:cNvSpPr>
          <p:nvPr>
            <p:ph type="dt" sz="half" idx="10"/>
          </p:nvPr>
        </p:nvSpPr>
        <p:spPr/>
        <p:txBody>
          <a:bodyPr/>
          <a:lstStyle/>
          <a:p>
            <a:r>
              <a:rPr lang="en-US" smtClean="0"/>
              <a:t>July 2011</a:t>
            </a:r>
            <a:endParaRPr lang="en-US" dirty="0"/>
          </a:p>
        </p:txBody>
      </p:sp>
      <p:sp>
        <p:nvSpPr>
          <p:cNvPr id="5" name="Footer Placeholder 4"/>
          <p:cNvSpPr>
            <a:spLocks noGrp="1"/>
          </p:cNvSpPr>
          <p:nvPr>
            <p:ph type="ftr" sz="quarter" idx="11"/>
          </p:nvPr>
        </p:nvSpPr>
        <p:spPr/>
        <p:txBody>
          <a:bodyPr/>
          <a:lstStyle/>
          <a:p>
            <a:r>
              <a:rPr lang="en-US" smtClean="0"/>
              <a:t>Ted Myers, David A. Howard, Sourav Dey</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26</a:t>
            </a:fld>
            <a:endParaRPr lang="en-US" dirty="0"/>
          </a:p>
        </p:txBody>
      </p:sp>
      <p:pic>
        <p:nvPicPr>
          <p:cNvPr id="2053" name="Picture 5"/>
          <p:cNvPicPr>
            <a:picLocks noChangeAspect="1" noChangeArrowheads="1"/>
          </p:cNvPicPr>
          <p:nvPr/>
        </p:nvPicPr>
        <p:blipFill>
          <a:blip r:embed="rId3" cstate="print"/>
          <a:srcRect/>
          <a:stretch>
            <a:fillRect/>
          </a:stretch>
        </p:blipFill>
        <p:spPr bwMode="auto">
          <a:xfrm>
            <a:off x="1051560" y="1188720"/>
            <a:ext cx="6981903" cy="4480560"/>
          </a:xfrm>
          <a:prstGeom prst="rect">
            <a:avLst/>
          </a:prstGeom>
          <a:noFill/>
          <a:ln w="9525">
            <a:noFill/>
            <a:miter lim="800000"/>
            <a:headEnd/>
            <a:tailEnd/>
          </a:ln>
          <a:effectLst/>
        </p:spPr>
      </p:pic>
      <p:sp>
        <p:nvSpPr>
          <p:cNvPr id="10" name="Rectangle 9"/>
          <p:cNvSpPr/>
          <p:nvPr/>
        </p:nvSpPr>
        <p:spPr>
          <a:xfrm>
            <a:off x="457200" y="5669280"/>
            <a:ext cx="8458200" cy="731520"/>
          </a:xfrm>
          <a:prstGeom prst="rect">
            <a:avLst/>
          </a:prstGeom>
        </p:spPr>
        <p:txBody>
          <a:bodyPr wrap="square">
            <a:spAutoFit/>
          </a:bodyPr>
          <a:lstStyle/>
          <a:p>
            <a:pPr marL="0" lvl="1"/>
            <a:r>
              <a:rPr lang="en-US" sz="1400" b="1" u="sng" dirty="0" smtClean="0">
                <a:latin typeface="Calibri" pitchFamily="34" charset="0"/>
                <a:cs typeface="Calibri" pitchFamily="34" charset="0"/>
              </a:rPr>
              <a:t>36 </a:t>
            </a:r>
            <a:r>
              <a:rPr lang="en-US" sz="1400" b="1" u="sng" dirty="0" err="1" smtClean="0">
                <a:latin typeface="Calibri" pitchFamily="34" charset="0"/>
                <a:cs typeface="Calibri" pitchFamily="34" charset="0"/>
              </a:rPr>
              <a:t>dBm</a:t>
            </a:r>
            <a:r>
              <a:rPr lang="en-US" sz="1400" b="1" u="sng" dirty="0" smtClean="0">
                <a:latin typeface="Calibri" pitchFamily="34" charset="0"/>
                <a:cs typeface="Calibri" pitchFamily="34" charset="0"/>
              </a:rPr>
              <a:t> EIRP</a:t>
            </a:r>
            <a:r>
              <a:rPr lang="en-US" sz="1400" b="1" dirty="0" smtClean="0">
                <a:latin typeface="Calibri" pitchFamily="34" charset="0"/>
                <a:cs typeface="Calibri" pitchFamily="34" charset="0"/>
              </a:rPr>
              <a:t> – requires </a:t>
            </a:r>
            <a:r>
              <a:rPr lang="en-US" sz="1400" b="1" dirty="0" smtClean="0">
                <a:solidFill>
                  <a:srgbClr val="FF0000"/>
                </a:solidFill>
                <a:latin typeface="Calibri" pitchFamily="34" charset="0"/>
                <a:cs typeface="Calibri" pitchFamily="34" charset="0"/>
              </a:rPr>
              <a:t>-118 </a:t>
            </a:r>
            <a:r>
              <a:rPr lang="en-US" sz="1400" b="1" dirty="0" err="1" smtClean="0">
                <a:solidFill>
                  <a:srgbClr val="FF0000"/>
                </a:solidFill>
                <a:latin typeface="Calibri" pitchFamily="34" charset="0"/>
                <a:cs typeface="Calibri" pitchFamily="34" charset="0"/>
              </a:rPr>
              <a:t>dBm</a:t>
            </a:r>
            <a:r>
              <a:rPr lang="en-US" sz="1400" b="1" dirty="0" smtClean="0">
                <a:solidFill>
                  <a:srgbClr val="FF0000"/>
                </a:solidFill>
                <a:latin typeface="Calibri" pitchFamily="34" charset="0"/>
                <a:cs typeface="Calibri" pitchFamily="34" charset="0"/>
              </a:rPr>
              <a:t> </a:t>
            </a:r>
            <a:r>
              <a:rPr lang="en-US" sz="1400" b="1" dirty="0" smtClean="0">
                <a:latin typeface="Calibri" pitchFamily="34" charset="0"/>
                <a:cs typeface="Calibri" pitchFamily="34" charset="0"/>
              </a:rPr>
              <a:t>RX sensitivity, </a:t>
            </a:r>
            <a:r>
              <a:rPr lang="en-US" sz="1400" b="1" dirty="0" smtClean="0">
                <a:solidFill>
                  <a:srgbClr val="FF0000"/>
                </a:solidFill>
                <a:latin typeface="Calibri" pitchFamily="34" charset="0"/>
                <a:cs typeface="Calibri" pitchFamily="34" charset="0"/>
              </a:rPr>
              <a:t>12 dB </a:t>
            </a:r>
            <a:r>
              <a:rPr lang="en-US" sz="1400" b="1" dirty="0" smtClean="0">
                <a:latin typeface="Calibri" pitchFamily="34" charset="0"/>
                <a:cs typeface="Calibri" pitchFamily="34" charset="0"/>
              </a:rPr>
              <a:t>of processing gain (</a:t>
            </a:r>
            <a:r>
              <a:rPr lang="en-US" sz="1400" b="1" dirty="0" smtClean="0">
                <a:solidFill>
                  <a:srgbClr val="FF0000"/>
                </a:solidFill>
                <a:latin typeface="Calibri" pitchFamily="34" charset="0"/>
                <a:cs typeface="Calibri" pitchFamily="34" charset="0"/>
              </a:rPr>
              <a:t>16</a:t>
            </a:r>
            <a:r>
              <a:rPr lang="en-US" sz="1400" b="1" dirty="0" smtClean="0">
                <a:latin typeface="Calibri" pitchFamily="34" charset="0"/>
                <a:cs typeface="Calibri" pitchFamily="34" charset="0"/>
              </a:rPr>
              <a:t> chips per coding symbol).</a:t>
            </a:r>
          </a:p>
          <a:p>
            <a:pPr marL="0" lvl="1"/>
            <a:r>
              <a:rPr lang="en-US" sz="1400" b="1" u="sng" dirty="0" smtClean="0">
                <a:latin typeface="Calibri" pitchFamily="34" charset="0"/>
                <a:cs typeface="Calibri" pitchFamily="34" charset="0"/>
              </a:rPr>
              <a:t>25 </a:t>
            </a:r>
            <a:r>
              <a:rPr lang="en-US" sz="1400" b="1" u="sng" dirty="0" err="1" smtClean="0">
                <a:latin typeface="Calibri" pitchFamily="34" charset="0"/>
                <a:cs typeface="Calibri" pitchFamily="34" charset="0"/>
              </a:rPr>
              <a:t>dBm</a:t>
            </a:r>
            <a:r>
              <a:rPr lang="en-US" sz="1400" b="1" u="sng" dirty="0" smtClean="0">
                <a:latin typeface="Calibri" pitchFamily="34" charset="0"/>
                <a:cs typeface="Calibri" pitchFamily="34" charset="0"/>
              </a:rPr>
              <a:t> EIRP</a:t>
            </a:r>
            <a:r>
              <a:rPr lang="en-US" sz="1400" b="1" dirty="0" smtClean="0">
                <a:latin typeface="Calibri" pitchFamily="34" charset="0"/>
                <a:cs typeface="Calibri" pitchFamily="34" charset="0"/>
              </a:rPr>
              <a:t> – requires </a:t>
            </a:r>
            <a:r>
              <a:rPr lang="en-US" sz="1400" b="1" dirty="0" smtClean="0">
                <a:solidFill>
                  <a:srgbClr val="FF0000"/>
                </a:solidFill>
                <a:latin typeface="Calibri" pitchFamily="34" charset="0"/>
                <a:cs typeface="Calibri" pitchFamily="34" charset="0"/>
              </a:rPr>
              <a:t>-129 </a:t>
            </a:r>
            <a:r>
              <a:rPr lang="en-US" sz="1400" b="1" dirty="0" err="1" smtClean="0">
                <a:solidFill>
                  <a:srgbClr val="FF0000"/>
                </a:solidFill>
                <a:latin typeface="Calibri" pitchFamily="34" charset="0"/>
                <a:cs typeface="Calibri" pitchFamily="34" charset="0"/>
              </a:rPr>
              <a:t>dBm</a:t>
            </a:r>
            <a:r>
              <a:rPr lang="en-US" sz="1400" b="1" dirty="0" smtClean="0">
                <a:solidFill>
                  <a:srgbClr val="FF0000"/>
                </a:solidFill>
                <a:latin typeface="Calibri" pitchFamily="34" charset="0"/>
                <a:cs typeface="Calibri" pitchFamily="34" charset="0"/>
              </a:rPr>
              <a:t> </a:t>
            </a:r>
            <a:r>
              <a:rPr lang="en-US" sz="1400" b="1" dirty="0" smtClean="0">
                <a:latin typeface="Calibri" pitchFamily="34" charset="0"/>
                <a:cs typeface="Calibri" pitchFamily="34" charset="0"/>
              </a:rPr>
              <a:t>RX sensitivity, </a:t>
            </a:r>
            <a:r>
              <a:rPr lang="en-US" sz="1400" b="1" dirty="0" smtClean="0">
                <a:solidFill>
                  <a:srgbClr val="FF0000"/>
                </a:solidFill>
                <a:latin typeface="Calibri" pitchFamily="34" charset="0"/>
                <a:cs typeface="Calibri" pitchFamily="34" charset="0"/>
              </a:rPr>
              <a:t>24 dB </a:t>
            </a:r>
            <a:r>
              <a:rPr lang="en-US" sz="1400" b="1" dirty="0" smtClean="0">
                <a:latin typeface="Calibri" pitchFamily="34" charset="0"/>
                <a:cs typeface="Calibri" pitchFamily="34" charset="0"/>
              </a:rPr>
              <a:t>of processing gain (</a:t>
            </a:r>
            <a:r>
              <a:rPr lang="en-US" sz="1400" b="1" dirty="0" smtClean="0">
                <a:solidFill>
                  <a:srgbClr val="FF0000"/>
                </a:solidFill>
                <a:latin typeface="Calibri" pitchFamily="34" charset="0"/>
                <a:cs typeface="Calibri" pitchFamily="34" charset="0"/>
              </a:rPr>
              <a:t>256</a:t>
            </a:r>
            <a:r>
              <a:rPr lang="en-US" sz="1400" b="1" dirty="0" smtClean="0">
                <a:latin typeface="Calibri" pitchFamily="34" charset="0"/>
                <a:cs typeface="Calibri" pitchFamily="34" charset="0"/>
              </a:rPr>
              <a:t> chips per coding symbol).</a:t>
            </a:r>
          </a:p>
          <a:p>
            <a:pPr marL="0" lvl="1"/>
            <a:r>
              <a:rPr lang="en-US" sz="1400" b="1" u="sng" dirty="0" smtClean="0">
                <a:latin typeface="Calibri" pitchFamily="34" charset="0"/>
                <a:cs typeface="Calibri" pitchFamily="34" charset="0"/>
              </a:rPr>
              <a:t>10 </a:t>
            </a:r>
            <a:r>
              <a:rPr lang="en-US" sz="1400" b="1" u="sng" dirty="0" err="1" smtClean="0">
                <a:latin typeface="Calibri" pitchFamily="34" charset="0"/>
                <a:cs typeface="Calibri" pitchFamily="34" charset="0"/>
              </a:rPr>
              <a:t>dBm</a:t>
            </a:r>
            <a:r>
              <a:rPr lang="en-US" sz="1400" b="1" u="sng" dirty="0" smtClean="0">
                <a:latin typeface="Calibri" pitchFamily="34" charset="0"/>
                <a:cs typeface="Calibri" pitchFamily="34" charset="0"/>
              </a:rPr>
              <a:t> EIRP</a:t>
            </a:r>
            <a:r>
              <a:rPr lang="en-US" sz="1400" b="1" dirty="0" smtClean="0">
                <a:latin typeface="Calibri" pitchFamily="34" charset="0"/>
                <a:cs typeface="Calibri" pitchFamily="34" charset="0"/>
              </a:rPr>
              <a:t> – requires </a:t>
            </a:r>
            <a:r>
              <a:rPr lang="en-US" sz="1400" b="1" dirty="0" smtClean="0">
                <a:solidFill>
                  <a:srgbClr val="FF0000"/>
                </a:solidFill>
                <a:latin typeface="Calibri" pitchFamily="34" charset="0"/>
                <a:cs typeface="Calibri" pitchFamily="34" charset="0"/>
              </a:rPr>
              <a:t>-144 </a:t>
            </a:r>
            <a:r>
              <a:rPr lang="en-US" sz="1400" b="1" dirty="0" err="1" smtClean="0">
                <a:solidFill>
                  <a:srgbClr val="FF0000"/>
                </a:solidFill>
                <a:latin typeface="Calibri" pitchFamily="34" charset="0"/>
                <a:cs typeface="Calibri" pitchFamily="34" charset="0"/>
              </a:rPr>
              <a:t>dBm</a:t>
            </a:r>
            <a:r>
              <a:rPr lang="en-US" sz="1400" b="1" dirty="0" smtClean="0">
                <a:solidFill>
                  <a:srgbClr val="FF0000"/>
                </a:solidFill>
                <a:latin typeface="Calibri" pitchFamily="34" charset="0"/>
                <a:cs typeface="Calibri" pitchFamily="34" charset="0"/>
              </a:rPr>
              <a:t> </a:t>
            </a:r>
            <a:r>
              <a:rPr lang="en-US" sz="1400" b="1" dirty="0" smtClean="0">
                <a:latin typeface="Calibri" pitchFamily="34" charset="0"/>
                <a:cs typeface="Calibri" pitchFamily="34" charset="0"/>
              </a:rPr>
              <a:t>RX sensitivity, </a:t>
            </a:r>
            <a:r>
              <a:rPr lang="en-US" sz="1400" b="1" dirty="0" smtClean="0">
                <a:solidFill>
                  <a:srgbClr val="FF0000"/>
                </a:solidFill>
                <a:latin typeface="Calibri" pitchFamily="34" charset="0"/>
                <a:cs typeface="Calibri" pitchFamily="34" charset="0"/>
              </a:rPr>
              <a:t>39 dB </a:t>
            </a:r>
            <a:r>
              <a:rPr lang="en-US" sz="1400" b="1" dirty="0" smtClean="0">
                <a:latin typeface="Calibri" pitchFamily="34" charset="0"/>
                <a:cs typeface="Calibri" pitchFamily="34" charset="0"/>
              </a:rPr>
              <a:t>of processing gain (</a:t>
            </a:r>
            <a:r>
              <a:rPr lang="en-US" sz="1400" b="1" dirty="0" smtClean="0">
                <a:solidFill>
                  <a:srgbClr val="FF0000"/>
                </a:solidFill>
                <a:latin typeface="Calibri" pitchFamily="34" charset="0"/>
                <a:cs typeface="Calibri" pitchFamily="34" charset="0"/>
              </a:rPr>
              <a:t>8192</a:t>
            </a:r>
            <a:r>
              <a:rPr lang="en-US" sz="1400" b="1" dirty="0" smtClean="0">
                <a:latin typeface="Calibri" pitchFamily="34" charset="0"/>
                <a:cs typeface="Calibri" pitchFamily="34" charset="0"/>
              </a:rPr>
              <a:t> chips per coding symbol).</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685800"/>
          </a:xfrm>
        </p:spPr>
        <p:txBody>
          <a:bodyPr/>
          <a:lstStyle/>
          <a:p>
            <a:r>
              <a:rPr lang="en-US" sz="2400" dirty="0" smtClean="0"/>
              <a:t/>
            </a:r>
            <a:br>
              <a:rPr lang="en-US" sz="2400" dirty="0" smtClean="0"/>
            </a:br>
            <a:r>
              <a:rPr lang="en-US" sz="2400" u="sng" dirty="0" smtClean="0"/>
              <a:t>Scenario 3</a:t>
            </a:r>
            <a:r>
              <a:rPr lang="en-US" sz="2400" dirty="0" smtClean="0"/>
              <a:t>: Mountain top into remote areas, </a:t>
            </a:r>
            <a:r>
              <a:rPr lang="en-US" sz="2400" u="sng" dirty="0" smtClean="0">
                <a:solidFill>
                  <a:srgbClr val="FF0000"/>
                </a:solidFill>
              </a:rPr>
              <a:t>20 km </a:t>
            </a:r>
            <a:r>
              <a:rPr lang="en-US" sz="2400" dirty="0" smtClean="0"/>
              <a:t>radius</a:t>
            </a:r>
            <a:br>
              <a:rPr lang="en-US" sz="2400" dirty="0" smtClean="0"/>
            </a:br>
            <a:endParaRPr lang="en-US" sz="2400" dirty="0"/>
          </a:p>
        </p:txBody>
      </p:sp>
      <p:sp>
        <p:nvSpPr>
          <p:cNvPr id="4" name="Date Placeholder 3"/>
          <p:cNvSpPr>
            <a:spLocks noGrp="1"/>
          </p:cNvSpPr>
          <p:nvPr>
            <p:ph type="dt" sz="half" idx="10"/>
          </p:nvPr>
        </p:nvSpPr>
        <p:spPr/>
        <p:txBody>
          <a:bodyPr/>
          <a:lstStyle/>
          <a:p>
            <a:r>
              <a:rPr lang="en-US" smtClean="0"/>
              <a:t>July 2011</a:t>
            </a:r>
            <a:endParaRPr lang="en-US" dirty="0"/>
          </a:p>
        </p:txBody>
      </p:sp>
      <p:sp>
        <p:nvSpPr>
          <p:cNvPr id="5" name="Footer Placeholder 4"/>
          <p:cNvSpPr>
            <a:spLocks noGrp="1"/>
          </p:cNvSpPr>
          <p:nvPr>
            <p:ph type="ftr" sz="quarter" idx="11"/>
          </p:nvPr>
        </p:nvSpPr>
        <p:spPr/>
        <p:txBody>
          <a:bodyPr/>
          <a:lstStyle/>
          <a:p>
            <a:r>
              <a:rPr lang="en-US" smtClean="0"/>
              <a:t>Ted Myers, David A. Howard, Sourav Dey</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27</a:t>
            </a:fld>
            <a:endParaRPr lang="en-US" dirty="0"/>
          </a:p>
        </p:txBody>
      </p:sp>
      <p:sp>
        <p:nvSpPr>
          <p:cNvPr id="16" name="Content Placeholder 2"/>
          <p:cNvSpPr>
            <a:spLocks noGrp="1"/>
          </p:cNvSpPr>
          <p:nvPr>
            <p:ph idx="1"/>
          </p:nvPr>
        </p:nvSpPr>
        <p:spPr>
          <a:xfrm>
            <a:off x="4343400" y="3962400"/>
            <a:ext cx="4800600" cy="2286000"/>
          </a:xfrm>
        </p:spPr>
        <p:txBody>
          <a:bodyPr/>
          <a:lstStyle/>
          <a:p>
            <a:pPr>
              <a:buNone/>
            </a:pPr>
            <a:endParaRPr lang="en-US" sz="1400" dirty="0" smtClean="0">
              <a:solidFill>
                <a:srgbClr val="002060"/>
              </a:solidFill>
              <a:latin typeface="Arial Rounded MT Bold" pitchFamily="34" charset="0"/>
            </a:endParaRPr>
          </a:p>
          <a:p>
            <a:pPr>
              <a:buNone/>
            </a:pPr>
            <a:endParaRPr lang="en-US" sz="2400" b="1" dirty="0" smtClean="0"/>
          </a:p>
        </p:txBody>
      </p:sp>
      <p:pic>
        <p:nvPicPr>
          <p:cNvPr id="2054" name="Picture 6"/>
          <p:cNvPicPr>
            <a:picLocks noChangeAspect="1" noChangeArrowheads="1"/>
          </p:cNvPicPr>
          <p:nvPr/>
        </p:nvPicPr>
        <p:blipFill>
          <a:blip r:embed="rId3" cstate="print"/>
          <a:srcRect/>
          <a:stretch>
            <a:fillRect/>
          </a:stretch>
        </p:blipFill>
        <p:spPr bwMode="auto">
          <a:xfrm>
            <a:off x="1051560" y="1188720"/>
            <a:ext cx="6981905" cy="4480560"/>
          </a:xfrm>
          <a:prstGeom prst="rect">
            <a:avLst/>
          </a:prstGeom>
          <a:noFill/>
          <a:ln w="9525">
            <a:noFill/>
            <a:miter lim="800000"/>
            <a:headEnd/>
            <a:tailEnd/>
          </a:ln>
          <a:effectLst/>
        </p:spPr>
      </p:pic>
      <p:sp>
        <p:nvSpPr>
          <p:cNvPr id="10" name="Rectangle 9"/>
          <p:cNvSpPr/>
          <p:nvPr/>
        </p:nvSpPr>
        <p:spPr>
          <a:xfrm>
            <a:off x="457200" y="5669280"/>
            <a:ext cx="8458200" cy="731520"/>
          </a:xfrm>
          <a:prstGeom prst="rect">
            <a:avLst/>
          </a:prstGeom>
        </p:spPr>
        <p:txBody>
          <a:bodyPr wrap="square">
            <a:spAutoFit/>
          </a:bodyPr>
          <a:lstStyle/>
          <a:p>
            <a:pPr marL="0" lvl="1"/>
            <a:r>
              <a:rPr lang="en-US" sz="1400" b="1" u="sng" dirty="0" smtClean="0">
                <a:latin typeface="Calibri" pitchFamily="34" charset="0"/>
                <a:cs typeface="Calibri" pitchFamily="34" charset="0"/>
              </a:rPr>
              <a:t>36 </a:t>
            </a:r>
            <a:r>
              <a:rPr lang="en-US" sz="1400" b="1" u="sng" dirty="0" err="1" smtClean="0">
                <a:latin typeface="Calibri" pitchFamily="34" charset="0"/>
                <a:cs typeface="Calibri" pitchFamily="34" charset="0"/>
              </a:rPr>
              <a:t>dBm</a:t>
            </a:r>
            <a:r>
              <a:rPr lang="en-US" sz="1400" b="1" u="sng" dirty="0" smtClean="0">
                <a:latin typeface="Calibri" pitchFamily="34" charset="0"/>
                <a:cs typeface="Calibri" pitchFamily="34" charset="0"/>
              </a:rPr>
              <a:t> EIRP</a:t>
            </a:r>
            <a:r>
              <a:rPr lang="en-US" sz="1400" b="1" dirty="0" smtClean="0">
                <a:latin typeface="Calibri" pitchFamily="34" charset="0"/>
                <a:cs typeface="Calibri" pitchFamily="34" charset="0"/>
              </a:rPr>
              <a:t> – requires </a:t>
            </a:r>
            <a:r>
              <a:rPr lang="en-US" sz="1400" b="1" dirty="0" smtClean="0">
                <a:solidFill>
                  <a:srgbClr val="FF0000"/>
                </a:solidFill>
                <a:latin typeface="Calibri" pitchFamily="34" charset="0"/>
                <a:cs typeface="Calibri" pitchFamily="34" charset="0"/>
              </a:rPr>
              <a:t>-116 </a:t>
            </a:r>
            <a:r>
              <a:rPr lang="en-US" sz="1400" b="1" dirty="0" err="1" smtClean="0">
                <a:solidFill>
                  <a:srgbClr val="FF0000"/>
                </a:solidFill>
                <a:latin typeface="Calibri" pitchFamily="34" charset="0"/>
                <a:cs typeface="Calibri" pitchFamily="34" charset="0"/>
              </a:rPr>
              <a:t>dBm</a:t>
            </a:r>
            <a:r>
              <a:rPr lang="en-US" sz="1400" b="1" dirty="0" smtClean="0">
                <a:solidFill>
                  <a:srgbClr val="FF0000"/>
                </a:solidFill>
                <a:latin typeface="Calibri" pitchFamily="34" charset="0"/>
                <a:cs typeface="Calibri" pitchFamily="34" charset="0"/>
              </a:rPr>
              <a:t> </a:t>
            </a:r>
            <a:r>
              <a:rPr lang="en-US" sz="1400" b="1" dirty="0" smtClean="0">
                <a:latin typeface="Calibri" pitchFamily="34" charset="0"/>
                <a:cs typeface="Calibri" pitchFamily="34" charset="0"/>
              </a:rPr>
              <a:t>RX sensitivity. </a:t>
            </a:r>
            <a:r>
              <a:rPr lang="en-US" sz="1400" b="1" dirty="0" smtClean="0">
                <a:solidFill>
                  <a:srgbClr val="FF0000"/>
                </a:solidFill>
                <a:latin typeface="Calibri" pitchFamily="34" charset="0"/>
                <a:cs typeface="Calibri" pitchFamily="34" charset="0"/>
              </a:rPr>
              <a:t>12 dB </a:t>
            </a:r>
            <a:r>
              <a:rPr lang="en-US" sz="1400" b="1" dirty="0" smtClean="0">
                <a:latin typeface="Calibri" pitchFamily="34" charset="0"/>
                <a:cs typeface="Calibri" pitchFamily="34" charset="0"/>
              </a:rPr>
              <a:t>of processing gain (</a:t>
            </a:r>
            <a:r>
              <a:rPr lang="en-US" sz="1400" b="1" dirty="0" smtClean="0">
                <a:solidFill>
                  <a:srgbClr val="FF0000"/>
                </a:solidFill>
                <a:latin typeface="Calibri" pitchFamily="34" charset="0"/>
                <a:cs typeface="Calibri" pitchFamily="34" charset="0"/>
              </a:rPr>
              <a:t>16</a:t>
            </a:r>
            <a:r>
              <a:rPr lang="en-US" sz="1400" b="1" dirty="0" smtClean="0">
                <a:latin typeface="Calibri" pitchFamily="34" charset="0"/>
                <a:cs typeface="Calibri" pitchFamily="34" charset="0"/>
              </a:rPr>
              <a:t> chips per coding symbol).</a:t>
            </a:r>
          </a:p>
          <a:p>
            <a:pPr marL="0" lvl="1"/>
            <a:r>
              <a:rPr lang="en-US" sz="1400" b="1" u="sng" dirty="0" smtClean="0">
                <a:latin typeface="Calibri" pitchFamily="34" charset="0"/>
                <a:cs typeface="Calibri" pitchFamily="34" charset="0"/>
              </a:rPr>
              <a:t>25 </a:t>
            </a:r>
            <a:r>
              <a:rPr lang="en-US" sz="1400" b="1" u="sng" dirty="0" err="1" smtClean="0">
                <a:latin typeface="Calibri" pitchFamily="34" charset="0"/>
                <a:cs typeface="Calibri" pitchFamily="34" charset="0"/>
              </a:rPr>
              <a:t>dBm</a:t>
            </a:r>
            <a:r>
              <a:rPr lang="en-US" sz="1400" b="1" u="sng" dirty="0" smtClean="0">
                <a:latin typeface="Calibri" pitchFamily="34" charset="0"/>
                <a:cs typeface="Calibri" pitchFamily="34" charset="0"/>
              </a:rPr>
              <a:t> EIRP</a:t>
            </a:r>
            <a:r>
              <a:rPr lang="en-US" sz="1400" b="1" dirty="0" smtClean="0">
                <a:latin typeface="Calibri" pitchFamily="34" charset="0"/>
                <a:cs typeface="Calibri" pitchFamily="34" charset="0"/>
              </a:rPr>
              <a:t> – requires </a:t>
            </a:r>
            <a:r>
              <a:rPr lang="en-US" sz="1400" b="1" dirty="0" smtClean="0">
                <a:solidFill>
                  <a:srgbClr val="FF0000"/>
                </a:solidFill>
                <a:latin typeface="Calibri" pitchFamily="34" charset="0"/>
                <a:cs typeface="Calibri" pitchFamily="34" charset="0"/>
              </a:rPr>
              <a:t>-127 </a:t>
            </a:r>
            <a:r>
              <a:rPr lang="en-US" sz="1400" b="1" dirty="0" err="1" smtClean="0">
                <a:solidFill>
                  <a:srgbClr val="FF0000"/>
                </a:solidFill>
                <a:latin typeface="Calibri" pitchFamily="34" charset="0"/>
                <a:cs typeface="Calibri" pitchFamily="34" charset="0"/>
              </a:rPr>
              <a:t>dBm</a:t>
            </a:r>
            <a:r>
              <a:rPr lang="en-US" sz="1400" b="1" dirty="0" smtClean="0">
                <a:solidFill>
                  <a:srgbClr val="FF0000"/>
                </a:solidFill>
                <a:latin typeface="Calibri" pitchFamily="34" charset="0"/>
                <a:cs typeface="Calibri" pitchFamily="34" charset="0"/>
              </a:rPr>
              <a:t> </a:t>
            </a:r>
            <a:r>
              <a:rPr lang="en-US" sz="1400" b="1" dirty="0" smtClean="0">
                <a:latin typeface="Calibri" pitchFamily="34" charset="0"/>
                <a:cs typeface="Calibri" pitchFamily="34" charset="0"/>
              </a:rPr>
              <a:t>RX sensitivity. </a:t>
            </a:r>
            <a:r>
              <a:rPr lang="en-US" sz="1400" b="1" dirty="0" smtClean="0">
                <a:solidFill>
                  <a:srgbClr val="FF0000"/>
                </a:solidFill>
                <a:latin typeface="Calibri" pitchFamily="34" charset="0"/>
                <a:cs typeface="Calibri" pitchFamily="34" charset="0"/>
              </a:rPr>
              <a:t>21 dB </a:t>
            </a:r>
            <a:r>
              <a:rPr lang="en-US" sz="1400" b="1" dirty="0" smtClean="0">
                <a:latin typeface="Calibri" pitchFamily="34" charset="0"/>
                <a:cs typeface="Calibri" pitchFamily="34" charset="0"/>
              </a:rPr>
              <a:t>of processing gain (</a:t>
            </a:r>
            <a:r>
              <a:rPr lang="en-US" sz="1400" b="1" dirty="0" smtClean="0">
                <a:solidFill>
                  <a:srgbClr val="FF0000"/>
                </a:solidFill>
                <a:latin typeface="Calibri" pitchFamily="34" charset="0"/>
                <a:cs typeface="Calibri" pitchFamily="34" charset="0"/>
              </a:rPr>
              <a:t>128</a:t>
            </a:r>
            <a:r>
              <a:rPr lang="en-US" sz="1400" b="1" dirty="0" smtClean="0">
                <a:latin typeface="Calibri" pitchFamily="34" charset="0"/>
                <a:cs typeface="Calibri" pitchFamily="34" charset="0"/>
              </a:rPr>
              <a:t> chips per coding symbol).</a:t>
            </a:r>
          </a:p>
          <a:p>
            <a:pPr marL="0" lvl="1"/>
            <a:r>
              <a:rPr lang="en-US" sz="1400" b="1" u="sng" dirty="0" smtClean="0">
                <a:latin typeface="Calibri" pitchFamily="34" charset="0"/>
                <a:cs typeface="Calibri" pitchFamily="34" charset="0"/>
              </a:rPr>
              <a:t>10 </a:t>
            </a:r>
            <a:r>
              <a:rPr lang="en-US" sz="1400" b="1" u="sng" dirty="0" err="1" smtClean="0">
                <a:latin typeface="Calibri" pitchFamily="34" charset="0"/>
                <a:cs typeface="Calibri" pitchFamily="34" charset="0"/>
              </a:rPr>
              <a:t>dBm</a:t>
            </a:r>
            <a:r>
              <a:rPr lang="en-US" sz="1400" b="1" u="sng" dirty="0" smtClean="0">
                <a:latin typeface="Calibri" pitchFamily="34" charset="0"/>
                <a:cs typeface="Calibri" pitchFamily="34" charset="0"/>
              </a:rPr>
              <a:t> EIRP</a:t>
            </a:r>
            <a:r>
              <a:rPr lang="en-US" sz="1400" b="1" dirty="0" smtClean="0">
                <a:latin typeface="Calibri" pitchFamily="34" charset="0"/>
                <a:cs typeface="Calibri" pitchFamily="34" charset="0"/>
              </a:rPr>
              <a:t> – requires </a:t>
            </a:r>
            <a:r>
              <a:rPr lang="en-US" sz="1400" b="1" dirty="0" smtClean="0">
                <a:solidFill>
                  <a:srgbClr val="FF0000"/>
                </a:solidFill>
                <a:latin typeface="Calibri" pitchFamily="34" charset="0"/>
                <a:cs typeface="Calibri" pitchFamily="34" charset="0"/>
              </a:rPr>
              <a:t>-142 </a:t>
            </a:r>
            <a:r>
              <a:rPr lang="en-US" sz="1400" b="1" dirty="0" err="1" smtClean="0">
                <a:solidFill>
                  <a:srgbClr val="FF0000"/>
                </a:solidFill>
                <a:latin typeface="Calibri" pitchFamily="34" charset="0"/>
                <a:cs typeface="Calibri" pitchFamily="34" charset="0"/>
              </a:rPr>
              <a:t>dBm</a:t>
            </a:r>
            <a:r>
              <a:rPr lang="en-US" sz="1400" b="1" dirty="0" smtClean="0">
                <a:solidFill>
                  <a:srgbClr val="FF0000"/>
                </a:solidFill>
                <a:latin typeface="Calibri" pitchFamily="34" charset="0"/>
                <a:cs typeface="Calibri" pitchFamily="34" charset="0"/>
              </a:rPr>
              <a:t> </a:t>
            </a:r>
            <a:r>
              <a:rPr lang="en-US" sz="1400" b="1" dirty="0" smtClean="0">
                <a:latin typeface="Calibri" pitchFamily="34" charset="0"/>
                <a:cs typeface="Calibri" pitchFamily="34" charset="0"/>
              </a:rPr>
              <a:t>RX sensitivity. </a:t>
            </a:r>
            <a:r>
              <a:rPr lang="en-US" sz="1400" b="1" dirty="0" smtClean="0">
                <a:solidFill>
                  <a:srgbClr val="FF0000"/>
                </a:solidFill>
                <a:latin typeface="Calibri" pitchFamily="34" charset="0"/>
                <a:cs typeface="Calibri" pitchFamily="34" charset="0"/>
              </a:rPr>
              <a:t>36 dB </a:t>
            </a:r>
            <a:r>
              <a:rPr lang="en-US" sz="1400" b="1" dirty="0" smtClean="0">
                <a:latin typeface="Calibri" pitchFamily="34" charset="0"/>
                <a:cs typeface="Calibri" pitchFamily="34" charset="0"/>
              </a:rPr>
              <a:t>of processing gain (</a:t>
            </a:r>
            <a:r>
              <a:rPr lang="en-US" sz="1400" b="1" dirty="0" smtClean="0">
                <a:solidFill>
                  <a:srgbClr val="FF0000"/>
                </a:solidFill>
                <a:latin typeface="Calibri" pitchFamily="34" charset="0"/>
                <a:cs typeface="Calibri" pitchFamily="34" charset="0"/>
              </a:rPr>
              <a:t>4096</a:t>
            </a:r>
            <a:r>
              <a:rPr lang="en-US" sz="1400" b="1" dirty="0" smtClean="0">
                <a:latin typeface="Calibri" pitchFamily="34" charset="0"/>
                <a:cs typeface="Calibri" pitchFamily="34" charset="0"/>
              </a:rPr>
              <a:t> chips per coding symbol).</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Overview</a:t>
            </a:r>
            <a:endParaRPr lang="en-US" dirty="0"/>
          </a:p>
        </p:txBody>
      </p:sp>
      <p:sp>
        <p:nvSpPr>
          <p:cNvPr id="3" name="Content Placeholder 2"/>
          <p:cNvSpPr>
            <a:spLocks noGrp="1"/>
          </p:cNvSpPr>
          <p:nvPr>
            <p:ph idx="1"/>
          </p:nvPr>
        </p:nvSpPr>
        <p:spPr/>
        <p:txBody>
          <a:bodyPr/>
          <a:lstStyle/>
          <a:p>
            <a:r>
              <a:rPr lang="en-US" b="1" dirty="0" smtClean="0"/>
              <a:t>Channels</a:t>
            </a:r>
          </a:p>
          <a:p>
            <a:pPr lvl="1"/>
            <a:r>
              <a:rPr lang="en-US" dirty="0" smtClean="0"/>
              <a:t>1 MHz Occupied Bandwidth (1 </a:t>
            </a:r>
            <a:r>
              <a:rPr lang="en-US" dirty="0" err="1" smtClean="0"/>
              <a:t>Mcps</a:t>
            </a:r>
            <a:r>
              <a:rPr lang="en-US" dirty="0" smtClean="0"/>
              <a:t>)</a:t>
            </a:r>
          </a:p>
          <a:p>
            <a:pPr lvl="1"/>
            <a:r>
              <a:rPr lang="en-US" dirty="0" smtClean="0"/>
              <a:t>2 MHz Channel Spacing</a:t>
            </a:r>
          </a:p>
          <a:p>
            <a:r>
              <a:rPr lang="en-US" b="1" dirty="0" smtClean="0"/>
              <a:t>Bands</a:t>
            </a:r>
          </a:p>
          <a:p>
            <a:pPr lvl="1"/>
            <a:r>
              <a:rPr lang="en-US" dirty="0" smtClean="0"/>
              <a:t>2.4 GHz ISM Band</a:t>
            </a:r>
          </a:p>
          <a:p>
            <a:pPr lvl="1"/>
            <a:r>
              <a:rPr lang="en-US" dirty="0" smtClean="0"/>
              <a:t>900 MHZ ISM Band</a:t>
            </a:r>
          </a:p>
          <a:p>
            <a:pPr lvl="1"/>
            <a:r>
              <a:rPr lang="en-US" dirty="0" smtClean="0"/>
              <a:t>Other Regional Bands</a:t>
            </a:r>
          </a:p>
          <a:p>
            <a:r>
              <a:rPr lang="en-US" b="1" dirty="0" smtClean="0"/>
              <a:t>Transmit Power</a:t>
            </a:r>
          </a:p>
          <a:p>
            <a:pPr lvl="1"/>
            <a:r>
              <a:rPr lang="en-US" dirty="0" smtClean="0"/>
              <a:t>Scale to Regional Regulations</a:t>
            </a:r>
          </a:p>
          <a:p>
            <a:pPr lvl="1"/>
            <a:endParaRPr lang="en-US" dirty="0" smtClean="0"/>
          </a:p>
          <a:p>
            <a:pPr lvl="1"/>
            <a:endParaRPr lang="en-US" dirty="0"/>
          </a:p>
        </p:txBody>
      </p:sp>
      <p:sp>
        <p:nvSpPr>
          <p:cNvPr id="4" name="Date Placeholder 3"/>
          <p:cNvSpPr>
            <a:spLocks noGrp="1"/>
          </p:cNvSpPr>
          <p:nvPr>
            <p:ph type="dt" sz="half" idx="10"/>
          </p:nvPr>
        </p:nvSpPr>
        <p:spPr/>
        <p:txBody>
          <a:bodyPr/>
          <a:lstStyle/>
          <a:p>
            <a:r>
              <a:rPr lang="en-US" smtClean="0"/>
              <a:t>September 2011</a:t>
            </a:r>
            <a:endParaRPr lang="en-US" dirty="0"/>
          </a:p>
        </p:txBody>
      </p:sp>
      <p:sp>
        <p:nvSpPr>
          <p:cNvPr id="5" name="Footer Placeholder 4"/>
          <p:cNvSpPr>
            <a:spLocks noGrp="1"/>
          </p:cNvSpPr>
          <p:nvPr>
            <p:ph type="ftr" sz="quarter" idx="11"/>
          </p:nvPr>
        </p:nvSpPr>
        <p:spPr/>
        <p:txBody>
          <a:bodyPr/>
          <a:lstStyle/>
          <a:p>
            <a:r>
              <a:rPr lang="en-US" smtClean="0"/>
              <a:t>Sourav Dey, David A. Howard, Ted Myers</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3</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 Modulator</a:t>
            </a:r>
            <a:endParaRPr lang="en-US" dirty="0"/>
          </a:p>
        </p:txBody>
      </p:sp>
      <p:sp>
        <p:nvSpPr>
          <p:cNvPr id="3" name="Content Placeholder 2"/>
          <p:cNvSpPr>
            <a:spLocks noGrp="1"/>
          </p:cNvSpPr>
          <p:nvPr>
            <p:ph idx="1"/>
          </p:nvPr>
        </p:nvSpPr>
        <p:spPr>
          <a:xfrm>
            <a:off x="685800" y="3962400"/>
            <a:ext cx="7772400" cy="2133600"/>
          </a:xfrm>
        </p:spPr>
        <p:txBody>
          <a:bodyPr/>
          <a:lstStyle/>
          <a:p>
            <a:r>
              <a:rPr lang="en-US" sz="2000" dirty="0" smtClean="0"/>
              <a:t>Cyclic Redundancy Check</a:t>
            </a:r>
          </a:p>
          <a:p>
            <a:r>
              <a:rPr lang="en-US" sz="2000" dirty="0" err="1" smtClean="0"/>
              <a:t>Convolutional</a:t>
            </a:r>
            <a:r>
              <a:rPr lang="en-US" sz="2000" dirty="0" smtClean="0"/>
              <a:t> Code</a:t>
            </a:r>
          </a:p>
          <a:p>
            <a:r>
              <a:rPr lang="en-US" sz="2000" dirty="0" err="1" smtClean="0"/>
              <a:t>Interleaver</a:t>
            </a:r>
            <a:endParaRPr lang="en-US" sz="2000" dirty="0" smtClean="0"/>
          </a:p>
          <a:p>
            <a:r>
              <a:rPr lang="en-US" sz="2000" dirty="0" smtClean="0"/>
              <a:t>Differential BPSK</a:t>
            </a:r>
          </a:p>
          <a:p>
            <a:r>
              <a:rPr lang="en-US" sz="2000" dirty="0" smtClean="0"/>
              <a:t>Preamble</a:t>
            </a:r>
          </a:p>
          <a:p>
            <a:r>
              <a:rPr lang="en-US" sz="2000" dirty="0" smtClean="0"/>
              <a:t>Variable Spreading Factor DSSS</a:t>
            </a:r>
            <a:endParaRPr lang="en-US" sz="2000" dirty="0"/>
          </a:p>
        </p:txBody>
      </p:sp>
      <p:sp>
        <p:nvSpPr>
          <p:cNvPr id="4" name="Date Placeholder 3"/>
          <p:cNvSpPr>
            <a:spLocks noGrp="1"/>
          </p:cNvSpPr>
          <p:nvPr>
            <p:ph type="dt" sz="half" idx="10"/>
          </p:nvPr>
        </p:nvSpPr>
        <p:spPr/>
        <p:txBody>
          <a:bodyPr/>
          <a:lstStyle/>
          <a:p>
            <a:r>
              <a:rPr lang="en-US" smtClean="0"/>
              <a:t>September 2011</a:t>
            </a:r>
            <a:endParaRPr lang="en-US" dirty="0"/>
          </a:p>
        </p:txBody>
      </p:sp>
      <p:sp>
        <p:nvSpPr>
          <p:cNvPr id="5" name="Footer Placeholder 4"/>
          <p:cNvSpPr>
            <a:spLocks noGrp="1"/>
          </p:cNvSpPr>
          <p:nvPr>
            <p:ph type="ftr" sz="quarter" idx="11"/>
          </p:nvPr>
        </p:nvSpPr>
        <p:spPr/>
        <p:txBody>
          <a:bodyPr/>
          <a:lstStyle/>
          <a:p>
            <a:r>
              <a:rPr lang="en-US" smtClean="0"/>
              <a:t>Sourav Dey, David A. Howard, Ted Myers</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4</a:t>
            </a:fld>
            <a:endParaRPr lang="en-US" dirty="0"/>
          </a:p>
        </p:txBody>
      </p:sp>
      <p:pic>
        <p:nvPicPr>
          <p:cNvPr id="1027" name="Picture 3"/>
          <p:cNvPicPr>
            <a:picLocks noChangeAspect="1" noChangeArrowheads="1"/>
          </p:cNvPicPr>
          <p:nvPr/>
        </p:nvPicPr>
        <p:blipFill>
          <a:blip r:embed="rId2" cstate="print"/>
          <a:srcRect/>
          <a:stretch>
            <a:fillRect/>
          </a:stretch>
        </p:blipFill>
        <p:spPr bwMode="auto">
          <a:xfrm>
            <a:off x="80962" y="1502269"/>
            <a:ext cx="8986838" cy="230773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3"/>
          <p:cNvPicPr>
            <a:picLocks noChangeAspect="1" noChangeArrowheads="1"/>
          </p:cNvPicPr>
          <p:nvPr/>
        </p:nvPicPr>
        <p:blipFill>
          <a:blip r:embed="rId2" cstate="print"/>
          <a:srcRect/>
          <a:stretch>
            <a:fillRect/>
          </a:stretch>
        </p:blipFill>
        <p:spPr bwMode="auto">
          <a:xfrm>
            <a:off x="80962" y="1502269"/>
            <a:ext cx="8986838" cy="2307731"/>
          </a:xfrm>
          <a:prstGeom prst="rect">
            <a:avLst/>
          </a:prstGeom>
          <a:noFill/>
          <a:ln w="9525">
            <a:noFill/>
            <a:miter lim="800000"/>
            <a:headEnd/>
            <a:tailEnd/>
          </a:ln>
        </p:spPr>
      </p:pic>
      <p:sp>
        <p:nvSpPr>
          <p:cNvPr id="2" name="Title 1"/>
          <p:cNvSpPr>
            <a:spLocks noGrp="1"/>
          </p:cNvSpPr>
          <p:nvPr>
            <p:ph type="title"/>
          </p:nvPr>
        </p:nvSpPr>
        <p:spPr/>
        <p:txBody>
          <a:bodyPr/>
          <a:lstStyle/>
          <a:p>
            <a:r>
              <a:rPr lang="en-US" dirty="0" smtClean="0"/>
              <a:t>Cyclic Redundancy Check</a:t>
            </a:r>
            <a:endParaRPr lang="en-US" dirty="0"/>
          </a:p>
        </p:txBody>
      </p:sp>
      <p:sp>
        <p:nvSpPr>
          <p:cNvPr id="3" name="Content Placeholder 2"/>
          <p:cNvSpPr>
            <a:spLocks noGrp="1"/>
          </p:cNvSpPr>
          <p:nvPr>
            <p:ph idx="1"/>
          </p:nvPr>
        </p:nvSpPr>
        <p:spPr>
          <a:xfrm>
            <a:off x="685800" y="3962400"/>
            <a:ext cx="7772400" cy="2133600"/>
          </a:xfrm>
        </p:spPr>
        <p:txBody>
          <a:bodyPr/>
          <a:lstStyle/>
          <a:p>
            <a:r>
              <a:rPr lang="en-US" sz="2400" b="1" dirty="0" smtClean="0"/>
              <a:t>CRC-32</a:t>
            </a:r>
          </a:p>
          <a:p>
            <a:pPr lvl="1"/>
            <a:r>
              <a:rPr lang="en-US" sz="1800" dirty="0" smtClean="0"/>
              <a:t>Generator Polynomial: x^32 + x^26 + x^23 + x^22 + x^16 + x^12 + x^11 + x^10 + x^8 + x^7 + x^5 + x^4 + x^2 + x^1 +1</a:t>
            </a:r>
          </a:p>
          <a:p>
            <a:pPr lvl="1"/>
            <a:r>
              <a:rPr lang="en-US" sz="1800" dirty="0" smtClean="0"/>
              <a:t>Industry standard CRC, same as in 802.11, 802.15.4, Ethernet, etc.</a:t>
            </a:r>
          </a:p>
          <a:p>
            <a:pPr lvl="1"/>
            <a:r>
              <a:rPr lang="en-US" sz="1800" dirty="0" smtClean="0"/>
              <a:t>Strong error detection so very few false packets sent to MAC layer</a:t>
            </a:r>
          </a:p>
          <a:p>
            <a:pPr lvl="1"/>
            <a:endParaRPr lang="en-US" sz="1800" dirty="0" smtClean="0"/>
          </a:p>
          <a:p>
            <a:endParaRPr lang="en-US" sz="2000" dirty="0" smtClean="0"/>
          </a:p>
        </p:txBody>
      </p:sp>
      <p:sp>
        <p:nvSpPr>
          <p:cNvPr id="4" name="Date Placeholder 3"/>
          <p:cNvSpPr>
            <a:spLocks noGrp="1"/>
          </p:cNvSpPr>
          <p:nvPr>
            <p:ph type="dt" sz="half" idx="10"/>
          </p:nvPr>
        </p:nvSpPr>
        <p:spPr/>
        <p:txBody>
          <a:bodyPr/>
          <a:lstStyle/>
          <a:p>
            <a:r>
              <a:rPr lang="en-US" smtClean="0"/>
              <a:t>September 2011</a:t>
            </a:r>
            <a:endParaRPr lang="en-US" dirty="0"/>
          </a:p>
        </p:txBody>
      </p:sp>
      <p:sp>
        <p:nvSpPr>
          <p:cNvPr id="5" name="Footer Placeholder 4"/>
          <p:cNvSpPr>
            <a:spLocks noGrp="1"/>
          </p:cNvSpPr>
          <p:nvPr>
            <p:ph type="ftr" sz="quarter" idx="11"/>
          </p:nvPr>
        </p:nvSpPr>
        <p:spPr/>
        <p:txBody>
          <a:bodyPr/>
          <a:lstStyle/>
          <a:p>
            <a:r>
              <a:rPr lang="en-US" smtClean="0"/>
              <a:t>Sourav Dey, David A. Howard, Ted Myers</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5</a:t>
            </a:fld>
            <a:endParaRPr lang="en-US" dirty="0"/>
          </a:p>
        </p:txBody>
      </p:sp>
      <p:sp>
        <p:nvSpPr>
          <p:cNvPr id="9" name="Oval 8"/>
          <p:cNvSpPr/>
          <p:nvPr/>
        </p:nvSpPr>
        <p:spPr bwMode="auto">
          <a:xfrm>
            <a:off x="609600" y="1905000"/>
            <a:ext cx="1295400" cy="1371600"/>
          </a:xfrm>
          <a:prstGeom prst="ellipse">
            <a:avLst/>
          </a:prstGeom>
          <a:noFill/>
          <a:ln>
            <a:solidFill>
              <a:srgbClr val="FF0000"/>
            </a:solidFill>
            <a:headEnd type="none" w="sm" len="sm"/>
            <a:tailEnd type="none" w="sm" len="sm"/>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3"/>
          <p:cNvPicPr>
            <a:picLocks noChangeAspect="1" noChangeArrowheads="1"/>
          </p:cNvPicPr>
          <p:nvPr/>
        </p:nvPicPr>
        <p:blipFill>
          <a:blip r:embed="rId3" cstate="print"/>
          <a:srcRect/>
          <a:stretch>
            <a:fillRect/>
          </a:stretch>
        </p:blipFill>
        <p:spPr bwMode="auto">
          <a:xfrm>
            <a:off x="80962" y="1502269"/>
            <a:ext cx="8986838" cy="2307731"/>
          </a:xfrm>
          <a:prstGeom prst="rect">
            <a:avLst/>
          </a:prstGeom>
          <a:noFill/>
          <a:ln w="9525">
            <a:noFill/>
            <a:miter lim="800000"/>
            <a:headEnd/>
            <a:tailEnd/>
          </a:ln>
        </p:spPr>
      </p:pic>
      <p:sp>
        <p:nvSpPr>
          <p:cNvPr id="2" name="Title 1"/>
          <p:cNvSpPr>
            <a:spLocks noGrp="1"/>
          </p:cNvSpPr>
          <p:nvPr>
            <p:ph type="title"/>
          </p:nvPr>
        </p:nvSpPr>
        <p:spPr/>
        <p:txBody>
          <a:bodyPr/>
          <a:lstStyle/>
          <a:p>
            <a:r>
              <a:rPr lang="en-US" dirty="0" err="1" smtClean="0"/>
              <a:t>Convolutional</a:t>
            </a:r>
            <a:r>
              <a:rPr lang="en-US" dirty="0" smtClean="0"/>
              <a:t> Code</a:t>
            </a:r>
            <a:endParaRPr lang="en-US" dirty="0"/>
          </a:p>
        </p:txBody>
      </p:sp>
      <p:sp>
        <p:nvSpPr>
          <p:cNvPr id="4" name="Date Placeholder 3"/>
          <p:cNvSpPr>
            <a:spLocks noGrp="1"/>
          </p:cNvSpPr>
          <p:nvPr>
            <p:ph type="dt" sz="half" idx="10"/>
          </p:nvPr>
        </p:nvSpPr>
        <p:spPr/>
        <p:txBody>
          <a:bodyPr/>
          <a:lstStyle/>
          <a:p>
            <a:r>
              <a:rPr lang="en-US" smtClean="0"/>
              <a:t>September 2011</a:t>
            </a:r>
            <a:endParaRPr lang="en-US" dirty="0"/>
          </a:p>
        </p:txBody>
      </p:sp>
      <p:sp>
        <p:nvSpPr>
          <p:cNvPr id="5" name="Footer Placeholder 4"/>
          <p:cNvSpPr>
            <a:spLocks noGrp="1"/>
          </p:cNvSpPr>
          <p:nvPr>
            <p:ph type="ftr" sz="quarter" idx="11"/>
          </p:nvPr>
        </p:nvSpPr>
        <p:spPr/>
        <p:txBody>
          <a:bodyPr/>
          <a:lstStyle/>
          <a:p>
            <a:r>
              <a:rPr lang="en-US" smtClean="0"/>
              <a:t>Sourav Dey, David A. Howard, Ted Myers</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6</a:t>
            </a:fld>
            <a:endParaRPr lang="en-US" dirty="0"/>
          </a:p>
        </p:txBody>
      </p:sp>
      <p:sp>
        <p:nvSpPr>
          <p:cNvPr id="9" name="Oval 8"/>
          <p:cNvSpPr/>
          <p:nvPr/>
        </p:nvSpPr>
        <p:spPr bwMode="auto">
          <a:xfrm>
            <a:off x="1710068" y="1968798"/>
            <a:ext cx="1295400" cy="1219200"/>
          </a:xfrm>
          <a:prstGeom prst="ellipse">
            <a:avLst/>
          </a:prstGeom>
          <a:noFill/>
          <a:ln>
            <a:solidFill>
              <a:srgbClr val="FF0000"/>
            </a:solidFill>
            <a:headEnd type="none" w="sm" len="sm"/>
            <a:tailEnd type="none" w="sm" len="sm"/>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 name="Content Placeholder 2"/>
          <p:cNvSpPr>
            <a:spLocks noGrp="1"/>
          </p:cNvSpPr>
          <p:nvPr>
            <p:ph idx="1"/>
          </p:nvPr>
        </p:nvSpPr>
        <p:spPr>
          <a:xfrm>
            <a:off x="685800" y="3657600"/>
            <a:ext cx="7772400" cy="2438400"/>
          </a:xfrm>
        </p:spPr>
        <p:txBody>
          <a:bodyPr/>
          <a:lstStyle/>
          <a:p>
            <a:r>
              <a:rPr lang="en-US" sz="2400" b="1" dirty="0" smtClean="0"/>
              <a:t>Rate ½ </a:t>
            </a:r>
            <a:r>
              <a:rPr lang="en-US" sz="2400" b="1" dirty="0" err="1" smtClean="0"/>
              <a:t>Convolutional</a:t>
            </a:r>
            <a:r>
              <a:rPr lang="en-US" sz="2400" b="1" dirty="0" smtClean="0"/>
              <a:t> Code</a:t>
            </a:r>
          </a:p>
          <a:p>
            <a:pPr lvl="1"/>
            <a:r>
              <a:rPr lang="en-US" sz="1800" dirty="0" smtClean="0"/>
              <a:t>Octal Generators: (133,171), Constraint Length = 7, Free Distance = 10</a:t>
            </a:r>
          </a:p>
          <a:p>
            <a:pPr lvl="1"/>
            <a:r>
              <a:rPr lang="en-US" sz="1800" dirty="0" smtClean="0"/>
              <a:t>Industry standard code same as in 802.11 and 802.15.4</a:t>
            </a:r>
          </a:p>
          <a:p>
            <a:pPr lvl="1"/>
            <a:r>
              <a:rPr lang="en-US" sz="1800" dirty="0" smtClean="0"/>
              <a:t>Optional tail-biting implementation possible</a:t>
            </a:r>
          </a:p>
          <a:p>
            <a:pPr lvl="2"/>
            <a:r>
              <a:rPr lang="en-US" sz="1400" dirty="0" smtClean="0"/>
              <a:t>Tail-biting initialization preserves code rate </a:t>
            </a:r>
          </a:p>
          <a:p>
            <a:pPr lvl="2"/>
            <a:r>
              <a:rPr lang="en-US" sz="1400" dirty="0" smtClean="0"/>
              <a:t>Could be important for small LECIM packets sizes</a:t>
            </a:r>
          </a:p>
          <a:p>
            <a:pPr lvl="1"/>
            <a:r>
              <a:rPr lang="en-US" sz="1800" dirty="0" smtClean="0"/>
              <a:t>Boosts receiver sensitivity relative to un-coded D-BPSK</a:t>
            </a:r>
          </a:p>
          <a:p>
            <a:pPr lvl="1"/>
            <a:r>
              <a:rPr lang="en-US" sz="1800" dirty="0" smtClean="0"/>
              <a:t>Simple </a:t>
            </a:r>
            <a:r>
              <a:rPr lang="en-US" sz="1800" dirty="0" err="1" smtClean="0"/>
              <a:t>Viterbi</a:t>
            </a:r>
            <a:r>
              <a:rPr lang="en-US" sz="1800" dirty="0" smtClean="0"/>
              <a:t>/MAP algorithm based decoder</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2"/>
          <p:cNvPicPr>
            <a:picLocks noChangeAspect="1" noChangeArrowheads="1"/>
          </p:cNvPicPr>
          <p:nvPr/>
        </p:nvPicPr>
        <p:blipFill>
          <a:blip r:embed="rId2" cstate="print"/>
          <a:srcRect/>
          <a:stretch>
            <a:fillRect/>
          </a:stretch>
        </p:blipFill>
        <p:spPr bwMode="auto">
          <a:xfrm>
            <a:off x="1752600" y="3200400"/>
            <a:ext cx="5715000" cy="3183865"/>
          </a:xfrm>
          <a:prstGeom prst="rect">
            <a:avLst/>
          </a:prstGeom>
          <a:noFill/>
          <a:ln w="9525">
            <a:noFill/>
            <a:miter lim="800000"/>
            <a:headEnd/>
            <a:tailEnd/>
          </a:ln>
          <a:effectLst/>
        </p:spPr>
      </p:pic>
      <p:sp>
        <p:nvSpPr>
          <p:cNvPr id="2" name="Title 1"/>
          <p:cNvSpPr>
            <a:spLocks noGrp="1"/>
          </p:cNvSpPr>
          <p:nvPr>
            <p:ph type="title"/>
          </p:nvPr>
        </p:nvSpPr>
        <p:spPr/>
        <p:txBody>
          <a:bodyPr/>
          <a:lstStyle/>
          <a:p>
            <a:r>
              <a:rPr lang="en-US" dirty="0" smtClean="0"/>
              <a:t>Rate ½ (133,171) </a:t>
            </a:r>
            <a:r>
              <a:rPr lang="en-US" dirty="0" err="1" smtClean="0"/>
              <a:t>Convolutional</a:t>
            </a:r>
            <a:r>
              <a:rPr lang="en-US" dirty="0" smtClean="0"/>
              <a:t> Code</a:t>
            </a:r>
            <a:endParaRPr lang="en-US" dirty="0"/>
          </a:p>
        </p:txBody>
      </p:sp>
      <p:sp>
        <p:nvSpPr>
          <p:cNvPr id="4" name="Date Placeholder 3"/>
          <p:cNvSpPr>
            <a:spLocks noGrp="1"/>
          </p:cNvSpPr>
          <p:nvPr>
            <p:ph type="dt" sz="half" idx="10"/>
          </p:nvPr>
        </p:nvSpPr>
        <p:spPr/>
        <p:txBody>
          <a:bodyPr/>
          <a:lstStyle/>
          <a:p>
            <a:r>
              <a:rPr lang="en-US" smtClean="0"/>
              <a:t>September 2011</a:t>
            </a:r>
            <a:endParaRPr lang="en-US" dirty="0"/>
          </a:p>
        </p:txBody>
      </p:sp>
      <p:sp>
        <p:nvSpPr>
          <p:cNvPr id="5" name="Footer Placeholder 4"/>
          <p:cNvSpPr>
            <a:spLocks noGrp="1"/>
          </p:cNvSpPr>
          <p:nvPr>
            <p:ph type="ftr" sz="quarter" idx="11"/>
          </p:nvPr>
        </p:nvSpPr>
        <p:spPr/>
        <p:txBody>
          <a:bodyPr/>
          <a:lstStyle/>
          <a:p>
            <a:r>
              <a:rPr lang="en-US" smtClean="0"/>
              <a:t>Sourav Dey, David A. Howard, Ted Myers</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7</a:t>
            </a:fld>
            <a:endParaRPr lang="en-US" dirty="0"/>
          </a:p>
        </p:txBody>
      </p:sp>
      <p:sp>
        <p:nvSpPr>
          <p:cNvPr id="9" name="Content Placeholder 8"/>
          <p:cNvSpPr>
            <a:spLocks noGrp="1"/>
          </p:cNvSpPr>
          <p:nvPr>
            <p:ph idx="1"/>
          </p:nvPr>
        </p:nvSpPr>
        <p:spPr/>
        <p:txBody>
          <a:bodyPr/>
          <a:lstStyle/>
          <a:p>
            <a:r>
              <a:rPr lang="en-US" sz="2000" b="1" dirty="0" smtClean="0"/>
              <a:t>Zero-Termination</a:t>
            </a:r>
          </a:p>
          <a:p>
            <a:pPr lvl="1"/>
            <a:r>
              <a:rPr lang="en-US" sz="1600" dirty="0" smtClean="0"/>
              <a:t> Terminate input with all zeros</a:t>
            </a:r>
          </a:p>
          <a:p>
            <a:pPr lvl="1"/>
            <a:r>
              <a:rPr lang="en-US" sz="1600" dirty="0" smtClean="0"/>
              <a:t>Send 1 extra byte to terminate the codeword </a:t>
            </a:r>
            <a:r>
              <a:rPr lang="en-US" sz="1600" dirty="0" smtClean="0">
                <a:sym typeface="Wingdings" pitchFamily="2" charset="2"/>
              </a:rPr>
              <a:t> reduces rate</a:t>
            </a:r>
            <a:endParaRPr lang="en-US" sz="1600" dirty="0" smtClean="0"/>
          </a:p>
          <a:p>
            <a:r>
              <a:rPr lang="en-US" sz="2000" b="1" dirty="0" smtClean="0"/>
              <a:t>Tail-Biting</a:t>
            </a:r>
          </a:p>
          <a:p>
            <a:pPr lvl="1"/>
            <a:r>
              <a:rPr lang="en-US" sz="1600" dirty="0" smtClean="0"/>
              <a:t>Initialize shift registers with 7 bits from end of input packet</a:t>
            </a:r>
          </a:p>
          <a:p>
            <a:pPr lvl="1"/>
            <a:r>
              <a:rPr lang="en-US" sz="1600" dirty="0" smtClean="0"/>
              <a:t>Don’t need to send extra byte to terminate the codeword</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3"/>
          <p:cNvPicPr>
            <a:picLocks noChangeAspect="1" noChangeArrowheads="1"/>
          </p:cNvPicPr>
          <p:nvPr/>
        </p:nvPicPr>
        <p:blipFill>
          <a:blip r:embed="rId2" cstate="print"/>
          <a:srcRect/>
          <a:stretch>
            <a:fillRect/>
          </a:stretch>
        </p:blipFill>
        <p:spPr bwMode="auto">
          <a:xfrm>
            <a:off x="80962" y="1502269"/>
            <a:ext cx="8986838" cy="2307731"/>
          </a:xfrm>
          <a:prstGeom prst="rect">
            <a:avLst/>
          </a:prstGeom>
          <a:noFill/>
          <a:ln w="9525">
            <a:noFill/>
            <a:miter lim="800000"/>
            <a:headEnd/>
            <a:tailEnd/>
          </a:ln>
        </p:spPr>
      </p:pic>
      <p:sp>
        <p:nvSpPr>
          <p:cNvPr id="2" name="Title 1"/>
          <p:cNvSpPr>
            <a:spLocks noGrp="1"/>
          </p:cNvSpPr>
          <p:nvPr>
            <p:ph type="title"/>
          </p:nvPr>
        </p:nvSpPr>
        <p:spPr/>
        <p:txBody>
          <a:bodyPr/>
          <a:lstStyle/>
          <a:p>
            <a:r>
              <a:rPr lang="en-US" dirty="0" err="1" smtClean="0"/>
              <a:t>Interleaver</a:t>
            </a:r>
            <a:endParaRPr lang="en-US" dirty="0"/>
          </a:p>
        </p:txBody>
      </p:sp>
      <p:sp>
        <p:nvSpPr>
          <p:cNvPr id="3" name="Content Placeholder 2"/>
          <p:cNvSpPr>
            <a:spLocks noGrp="1"/>
          </p:cNvSpPr>
          <p:nvPr>
            <p:ph idx="1"/>
          </p:nvPr>
        </p:nvSpPr>
        <p:spPr/>
        <p:txBody>
          <a:bodyPr/>
          <a:lstStyle/>
          <a:p>
            <a:endParaRPr lang="en-US" sz="2000" b="1" dirty="0" smtClean="0"/>
          </a:p>
          <a:p>
            <a:endParaRPr lang="en-US" sz="2000" b="1" dirty="0" smtClean="0"/>
          </a:p>
          <a:p>
            <a:endParaRPr lang="en-US" sz="2000" b="1" dirty="0" smtClean="0"/>
          </a:p>
          <a:p>
            <a:endParaRPr lang="en-US" sz="2000" b="1" dirty="0" smtClean="0"/>
          </a:p>
          <a:p>
            <a:endParaRPr lang="en-US" sz="2000" b="1" dirty="0" smtClean="0"/>
          </a:p>
          <a:p>
            <a:endParaRPr lang="en-US" sz="2000" b="1" dirty="0" smtClean="0"/>
          </a:p>
          <a:p>
            <a:endParaRPr lang="en-US" sz="2000" b="1" dirty="0" smtClean="0"/>
          </a:p>
          <a:p>
            <a:r>
              <a:rPr lang="en-US" sz="2400" b="1" dirty="0" smtClean="0"/>
              <a:t>Interleaving </a:t>
            </a:r>
          </a:p>
          <a:p>
            <a:pPr lvl="1"/>
            <a:r>
              <a:rPr lang="en-US" sz="1800" dirty="0" smtClean="0"/>
              <a:t>Design of </a:t>
            </a:r>
            <a:r>
              <a:rPr lang="en-US" sz="1800" dirty="0" err="1" smtClean="0"/>
              <a:t>interleaver</a:t>
            </a:r>
            <a:r>
              <a:rPr lang="en-US" sz="1800" dirty="0" smtClean="0"/>
              <a:t> will depend upon supported PPDU size N</a:t>
            </a:r>
          </a:p>
          <a:p>
            <a:pPr lvl="1"/>
            <a:r>
              <a:rPr lang="en-US" sz="1800" dirty="0" smtClean="0"/>
              <a:t>Propose a simple Pruned Bit-Reversal Block </a:t>
            </a:r>
            <a:r>
              <a:rPr lang="en-US" sz="1800" dirty="0" err="1" smtClean="0"/>
              <a:t>Interleaver</a:t>
            </a:r>
            <a:endParaRPr lang="en-US" sz="1800" dirty="0" smtClean="0"/>
          </a:p>
          <a:p>
            <a:pPr lvl="2"/>
            <a:r>
              <a:rPr lang="en-US" sz="1400" dirty="0" smtClean="0"/>
              <a:t>No pruning necessary for codeword sizes that are powers of two</a:t>
            </a:r>
          </a:p>
          <a:p>
            <a:pPr lvl="2"/>
            <a:r>
              <a:rPr lang="en-US" sz="1400" dirty="0" smtClean="0"/>
              <a:t>Can prune for codeword sizes that are not powers of two</a:t>
            </a:r>
          </a:p>
          <a:p>
            <a:pPr lvl="1"/>
            <a:r>
              <a:rPr lang="en-US" sz="1800" dirty="0" smtClean="0"/>
              <a:t>Makes reception robust to </a:t>
            </a:r>
            <a:r>
              <a:rPr lang="en-US" sz="1800" dirty="0" err="1" smtClean="0"/>
              <a:t>bursty</a:t>
            </a:r>
            <a:r>
              <a:rPr lang="en-US" sz="1800" dirty="0" smtClean="0"/>
              <a:t> interference and channel events</a:t>
            </a:r>
          </a:p>
          <a:p>
            <a:endParaRPr lang="en-US" dirty="0"/>
          </a:p>
        </p:txBody>
      </p:sp>
      <p:sp>
        <p:nvSpPr>
          <p:cNvPr id="4" name="Date Placeholder 3"/>
          <p:cNvSpPr>
            <a:spLocks noGrp="1"/>
          </p:cNvSpPr>
          <p:nvPr>
            <p:ph type="dt" sz="half" idx="10"/>
          </p:nvPr>
        </p:nvSpPr>
        <p:spPr/>
        <p:txBody>
          <a:bodyPr/>
          <a:lstStyle/>
          <a:p>
            <a:r>
              <a:rPr lang="en-US" smtClean="0"/>
              <a:t>September 2011</a:t>
            </a:r>
            <a:endParaRPr lang="en-US" dirty="0"/>
          </a:p>
        </p:txBody>
      </p:sp>
      <p:sp>
        <p:nvSpPr>
          <p:cNvPr id="5" name="Footer Placeholder 4"/>
          <p:cNvSpPr>
            <a:spLocks noGrp="1"/>
          </p:cNvSpPr>
          <p:nvPr>
            <p:ph type="ftr" sz="quarter" idx="11"/>
          </p:nvPr>
        </p:nvSpPr>
        <p:spPr/>
        <p:txBody>
          <a:bodyPr/>
          <a:lstStyle/>
          <a:p>
            <a:r>
              <a:rPr lang="en-US" smtClean="0"/>
              <a:t>Sourav Dey, David A. Howard, Ted Myers</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8</a:t>
            </a:fld>
            <a:endParaRPr lang="en-US" dirty="0"/>
          </a:p>
        </p:txBody>
      </p:sp>
      <p:sp>
        <p:nvSpPr>
          <p:cNvPr id="8" name="Oval 7"/>
          <p:cNvSpPr/>
          <p:nvPr/>
        </p:nvSpPr>
        <p:spPr bwMode="auto">
          <a:xfrm>
            <a:off x="2819400" y="1968798"/>
            <a:ext cx="1066800" cy="1219200"/>
          </a:xfrm>
          <a:prstGeom prst="ellipse">
            <a:avLst/>
          </a:prstGeom>
          <a:noFill/>
          <a:ln>
            <a:solidFill>
              <a:srgbClr val="FF0000"/>
            </a:solidFill>
            <a:headEnd type="none" w="sm" len="sm"/>
            <a:tailEnd type="none" w="sm" len="sm"/>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p>
            <a:r>
              <a:rPr lang="en-US" sz="3200" dirty="0" smtClean="0"/>
              <a:t>Pruned Bit-Reversal </a:t>
            </a:r>
            <a:r>
              <a:rPr lang="en-US" sz="3200" dirty="0" err="1" smtClean="0"/>
              <a:t>Interleaver</a:t>
            </a:r>
            <a:endParaRPr lang="en-US" sz="3200" dirty="0"/>
          </a:p>
        </p:txBody>
      </p:sp>
      <p:sp>
        <p:nvSpPr>
          <p:cNvPr id="9" name="Text Placeholder 8"/>
          <p:cNvSpPr>
            <a:spLocks noGrp="1"/>
          </p:cNvSpPr>
          <p:nvPr>
            <p:ph type="body" idx="1"/>
          </p:nvPr>
        </p:nvSpPr>
        <p:spPr>
          <a:xfrm>
            <a:off x="533400" y="1447800"/>
            <a:ext cx="4040188" cy="457200"/>
          </a:xfrm>
        </p:spPr>
        <p:txBody>
          <a:bodyPr/>
          <a:lstStyle/>
          <a:p>
            <a:pPr algn="ctr"/>
            <a:r>
              <a:rPr lang="en-US" dirty="0" smtClean="0"/>
              <a:t>Power of 2 Codeword</a:t>
            </a:r>
            <a:endParaRPr lang="en-US" dirty="0"/>
          </a:p>
        </p:txBody>
      </p:sp>
      <p:sp>
        <p:nvSpPr>
          <p:cNvPr id="11" name="Text Placeholder 10"/>
          <p:cNvSpPr>
            <a:spLocks noGrp="1"/>
          </p:cNvSpPr>
          <p:nvPr>
            <p:ph type="body" sz="quarter" idx="3"/>
          </p:nvPr>
        </p:nvSpPr>
        <p:spPr>
          <a:xfrm>
            <a:off x="4648200" y="1447800"/>
            <a:ext cx="4041775" cy="457200"/>
          </a:xfrm>
        </p:spPr>
        <p:txBody>
          <a:bodyPr/>
          <a:lstStyle/>
          <a:p>
            <a:pPr algn="ctr"/>
            <a:r>
              <a:rPr lang="en-US" dirty="0" smtClean="0"/>
              <a:t>Non Power of 2 Codeword</a:t>
            </a:r>
            <a:endParaRPr lang="en-US" dirty="0"/>
          </a:p>
        </p:txBody>
      </p:sp>
      <p:sp>
        <p:nvSpPr>
          <p:cNvPr id="4" name="Date Placeholder 3"/>
          <p:cNvSpPr>
            <a:spLocks noGrp="1"/>
          </p:cNvSpPr>
          <p:nvPr>
            <p:ph type="dt" sz="half" idx="10"/>
          </p:nvPr>
        </p:nvSpPr>
        <p:spPr/>
        <p:txBody>
          <a:bodyPr/>
          <a:lstStyle/>
          <a:p>
            <a:r>
              <a:rPr lang="en-US" smtClean="0"/>
              <a:t>September 2011</a:t>
            </a:r>
            <a:endParaRPr lang="en-US" dirty="0"/>
          </a:p>
        </p:txBody>
      </p:sp>
      <p:sp>
        <p:nvSpPr>
          <p:cNvPr id="5" name="Footer Placeholder 4"/>
          <p:cNvSpPr>
            <a:spLocks noGrp="1"/>
          </p:cNvSpPr>
          <p:nvPr>
            <p:ph type="ftr" sz="quarter" idx="11"/>
          </p:nvPr>
        </p:nvSpPr>
        <p:spPr/>
        <p:txBody>
          <a:bodyPr/>
          <a:lstStyle/>
          <a:p>
            <a:r>
              <a:rPr lang="en-US" smtClean="0"/>
              <a:t>Sourav Dey, David A. Howard, Ted Myers</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9</a:t>
            </a:fld>
            <a:endParaRPr lang="en-US" dirty="0"/>
          </a:p>
        </p:txBody>
      </p:sp>
      <p:pic>
        <p:nvPicPr>
          <p:cNvPr id="13" name="Picture 1"/>
          <p:cNvPicPr>
            <a:picLocks noGrp="1" noChangeAspect="1" noChangeArrowheads="1"/>
          </p:cNvPicPr>
          <p:nvPr>
            <p:ph sz="half" idx="2"/>
          </p:nvPr>
        </p:nvPicPr>
        <p:blipFill>
          <a:blip r:embed="rId2" cstate="print"/>
          <a:srcRect/>
          <a:stretch>
            <a:fillRect/>
          </a:stretch>
        </p:blipFill>
        <p:spPr bwMode="auto">
          <a:xfrm>
            <a:off x="609600" y="2057400"/>
            <a:ext cx="3960651" cy="3951288"/>
          </a:xfrm>
          <a:prstGeom prst="rect">
            <a:avLst/>
          </a:prstGeom>
          <a:noFill/>
          <a:ln w="9525">
            <a:noFill/>
            <a:miter lim="800000"/>
            <a:headEnd/>
            <a:tailEnd/>
          </a:ln>
        </p:spPr>
      </p:pic>
      <p:pic>
        <p:nvPicPr>
          <p:cNvPr id="9218" name="Picture 2"/>
          <p:cNvPicPr>
            <a:picLocks noGrp="1" noChangeAspect="1" noChangeArrowheads="1"/>
          </p:cNvPicPr>
          <p:nvPr>
            <p:ph sz="quarter" idx="4"/>
          </p:nvPr>
        </p:nvPicPr>
        <p:blipFill>
          <a:blip r:embed="rId3" cstate="print"/>
          <a:srcRect/>
          <a:stretch>
            <a:fillRect/>
          </a:stretch>
        </p:blipFill>
        <p:spPr bwMode="auto">
          <a:xfrm>
            <a:off x="4724400" y="2057400"/>
            <a:ext cx="3923198" cy="39512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1900</Words>
  <Application>Microsoft Office PowerPoint</Application>
  <PresentationFormat>On-screen Show (4:3)</PresentationFormat>
  <Paragraphs>384</Paragraphs>
  <Slides>27</Slides>
  <Notes>8</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IEEE-P802_15</vt:lpstr>
      <vt:lpstr>Slide 1</vt:lpstr>
      <vt:lpstr>LECIM High Gain DSSS PHY Proposal </vt:lpstr>
      <vt:lpstr>PHY Overview</vt:lpstr>
      <vt:lpstr>Reference Modulator</vt:lpstr>
      <vt:lpstr>Cyclic Redundancy Check</vt:lpstr>
      <vt:lpstr>Convolutional Code</vt:lpstr>
      <vt:lpstr>Rate ½ (133,171) Convolutional Code</vt:lpstr>
      <vt:lpstr>Interleaver</vt:lpstr>
      <vt:lpstr>Pruned Bit-Reversal Interleaver</vt:lpstr>
      <vt:lpstr>Differential BPSK</vt:lpstr>
      <vt:lpstr>BER Curves for Coded BPSK and DBPSK</vt:lpstr>
      <vt:lpstr>Preamble</vt:lpstr>
      <vt:lpstr>Preamble Design</vt:lpstr>
      <vt:lpstr>Direct Sequence Spreading</vt:lpstr>
      <vt:lpstr>Gold Codes</vt:lpstr>
      <vt:lpstr>Gold Codes</vt:lpstr>
      <vt:lpstr>More DSSS Benefits</vt:lpstr>
      <vt:lpstr>Variable Spreading Factors</vt:lpstr>
      <vt:lpstr>Variable Spreading Factor Benefits</vt:lpstr>
      <vt:lpstr>Fragmentation</vt:lpstr>
      <vt:lpstr>Potential Fragment Size</vt:lpstr>
      <vt:lpstr>Conclusion</vt:lpstr>
      <vt:lpstr>Channel Model PreDictions</vt:lpstr>
      <vt:lpstr>Channel Model Predictions</vt:lpstr>
      <vt:lpstr>Scenario 1: Utility Pole Height Into Basement 1 km radius</vt:lpstr>
      <vt:lpstr>Scenario 2: Rooftop height into underground vault, 200 meters radius</vt:lpstr>
      <vt:lpstr> Scenario 3: Mountain top into remote areas, 20 km radius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2011-07-19T07:48:06Z</dcterms:created>
  <dcterms:modified xsi:type="dcterms:W3CDTF">2011-09-20T05:46:10Z</dcterms:modified>
</cp:coreProperties>
</file>