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424" r:id="rId2"/>
    <p:sldId id="258" r:id="rId3"/>
    <p:sldId id="445" r:id="rId4"/>
    <p:sldId id="446" r:id="rId5"/>
    <p:sldId id="447" r:id="rId6"/>
    <p:sldId id="448" r:id="rId7"/>
    <p:sldId id="467" r:id="rId8"/>
    <p:sldId id="464" r:id="rId9"/>
    <p:sldId id="468" r:id="rId10"/>
    <p:sldId id="449" r:id="rId11"/>
    <p:sldId id="470" r:id="rId12"/>
    <p:sldId id="450" r:id="rId13"/>
    <p:sldId id="469" r:id="rId14"/>
    <p:sldId id="451" r:id="rId15"/>
    <p:sldId id="472" r:id="rId16"/>
    <p:sldId id="473" r:id="rId17"/>
    <p:sldId id="453" r:id="rId18"/>
    <p:sldId id="418" r:id="rId19"/>
    <p:sldId id="455" r:id="rId20"/>
    <p:sldId id="456" r:id="rId21"/>
    <p:sldId id="452" r:id="rId22"/>
    <p:sldId id="45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2174" autoAdjust="0"/>
  </p:normalViewPr>
  <p:slideViewPr>
    <p:cSldViewPr>
      <p:cViewPr>
        <p:scale>
          <a:sx n="90" d="100"/>
          <a:sy n="90" d="100"/>
        </p:scale>
        <p:origin x="-13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sz="1600" dirty="0" smtClean="0"/>
              <a:t>Row/column, bit-reversed? 16 byte fragment – 20 bytes after (320 bits, bit –reverse punctured) 16 bytes could be ms apart.</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Get the Es/No</a:t>
            </a:r>
            <a:r>
              <a:rPr lang="en-US" baseline="0" dirty="0" smtClean="0"/>
              <a:t> vs. </a:t>
            </a:r>
            <a:r>
              <a:rPr lang="en-US" baseline="0" dirty="0" err="1" smtClean="0"/>
              <a:t>Eb</a:t>
            </a:r>
            <a:r>
              <a:rPr lang="en-US" baseline="0" dirty="0" smtClean="0"/>
              <a:t>/No story down. </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Each code is another logical channel</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Huge link budgets </a:t>
            </a:r>
            <a:r>
              <a:rPr lang="en-US" dirty="0" err="1" smtClean="0"/>
              <a:t>possibel</a:t>
            </a:r>
            <a:r>
              <a:rPr lang="en-US" dirty="0" smtClean="0"/>
              <a:t> – by giving up data rate. </a:t>
            </a:r>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D512165-F37E-48CD-800D-E9B93D29D8AE}"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err="1" smtClean="0"/>
              <a:t>Refernce</a:t>
            </a:r>
            <a:r>
              <a:rPr lang="en-US" dirty="0" smtClean="0"/>
              <a:t> bens document number (use the title</a:t>
            </a:r>
            <a:r>
              <a:rPr lang="en-US" baseline="0" dirty="0" smtClean="0"/>
              <a:t> of the document in there)</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Date Placeholder 9"/>
          <p:cNvSpPr>
            <a:spLocks noGrp="1"/>
          </p:cNvSpPr>
          <p:nvPr>
            <p:ph type="dt" sz="half" idx="10"/>
          </p:nvPr>
        </p:nvSpPr>
        <p:spPr/>
        <p:txBody>
          <a:bodyPr/>
          <a:lstStyle/>
          <a:p>
            <a:r>
              <a:rPr lang="en-US" smtClean="0"/>
              <a:t>September 2011</a:t>
            </a:r>
            <a:endParaRPr lang="en-US" dirty="0"/>
          </a:p>
        </p:txBody>
      </p:sp>
      <p:sp>
        <p:nvSpPr>
          <p:cNvPr id="11" name="Slide Number Placeholder 10"/>
          <p:cNvSpPr>
            <a:spLocks noGrp="1"/>
          </p:cNvSpPr>
          <p:nvPr>
            <p:ph type="sldNum" sz="quarter" idx="11"/>
          </p:nvPr>
        </p:nvSpPr>
        <p:spPr/>
        <p:txBody>
          <a:bodyPr/>
          <a:lstStyle/>
          <a:p>
            <a:r>
              <a:rPr lang="en-US" smtClean="0"/>
              <a:t>Slide </a:t>
            </a:r>
            <a:fld id="{318CD5EA-9AE2-4B72-AADA-2F625AF2A8D2}" type="slidenum">
              <a:rPr lang="en-US" smtClean="0"/>
              <a:pPr/>
              <a:t>‹#›</a:t>
            </a:fld>
            <a:endParaRPr lang="en-US" dirty="0"/>
          </a:p>
        </p:txBody>
      </p:sp>
      <p:sp>
        <p:nvSpPr>
          <p:cNvPr id="12" name="Footer Placeholder 11"/>
          <p:cNvSpPr>
            <a:spLocks noGrp="1"/>
          </p:cNvSpPr>
          <p:nvPr>
            <p:ph type="ftr" sz="quarter" idx="12"/>
          </p:nvPr>
        </p:nvSpPr>
        <p:spPr/>
        <p:txBody>
          <a:bodyPr/>
          <a:lstStyle/>
          <a:p>
            <a:r>
              <a:rPr lang="en-US" smtClean="0"/>
              <a:t>Sourav Dey, David A. Howard, Ted Myers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15-11-0627-00-004k</a:t>
            </a:r>
            <a:endParaRPr lang="en-US" sz="1400" b="1" dirty="0" smtClean="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avid.a.howard@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a:prstGeom prst="rect">
            <a:avLst/>
          </a:prstGeom>
        </p:spPr>
        <p:txBody>
          <a:bodyPr/>
          <a:lstStyle/>
          <a:p>
            <a:r>
              <a:rPr lang="en-US" smtClean="0"/>
              <a:t>September 2011</a:t>
            </a:r>
            <a:endParaRPr lang="en-US" dirty="0"/>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High Gain DSSS PHY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a:t>
            </a:r>
            <a:r>
              <a:rPr lang="en-US" sz="1600" dirty="0" smtClean="0">
                <a:solidFill>
                  <a:schemeClr val="tx2"/>
                </a:solidFill>
                <a:latin typeface="Calibri" pitchFamily="34" charset="0"/>
                <a:cs typeface="Calibri" pitchFamily="34" charset="0"/>
              </a:rPr>
              <a:t>19, </a:t>
            </a:r>
            <a:r>
              <a:rPr lang="en-US" sz="1600" dirty="0" smtClean="0">
                <a:solidFill>
                  <a:schemeClr val="tx2"/>
                </a:solidFill>
                <a:latin typeface="Calibri" pitchFamily="34" charset="0"/>
                <a:cs typeface="Calibri" pitchFamily="34" charset="0"/>
              </a:rPr>
              <a:t>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a:t>
            </a:r>
            <a:r>
              <a:rPr lang="en-US" sz="1600" dirty="0" smtClean="0">
                <a:solidFill>
                  <a:schemeClr val="tx2"/>
                </a:solidFill>
                <a:latin typeface="Calibri" pitchFamily="34" charset="0"/>
                <a:cs typeface="Calibri" pitchFamily="34" charset="0"/>
              </a:rPr>
              <a:t>Dey, David Howard, 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a:t>
            </a:r>
            <a:r>
              <a:rPr lang="en-US" sz="1600" dirty="0" smtClean="0">
                <a:solidFill>
                  <a:schemeClr val="tx2"/>
                </a:solidFill>
                <a:latin typeface="Calibri" pitchFamily="34" charset="0"/>
                <a:cs typeface="Calibri" pitchFamily="34" charset="0"/>
              </a:rPr>
              <a:t>sourav.dey@onrampwireless.com, </a:t>
            </a:r>
            <a:r>
              <a:rPr lang="en-US" sz="1600" dirty="0" smtClean="0">
                <a:solidFill>
                  <a:schemeClr val="tx2"/>
                </a:solidFill>
                <a:latin typeface="Calibri" pitchFamily="34" charset="0"/>
                <a:cs typeface="Calibri" pitchFamily="34" charset="0"/>
                <a:hlinkClick r:id="rId2"/>
              </a:rPr>
              <a:t>david.a.howard@ieee.org</a:t>
            </a:r>
            <a:r>
              <a:rPr lang="en-US" sz="1600" dirty="0" smtClean="0">
                <a:solidFill>
                  <a:schemeClr val="tx2"/>
                </a:solidFill>
                <a:latin typeface="Calibri" pitchFamily="34" charset="0"/>
                <a:cs typeface="Calibri" pitchFamily="34" charset="0"/>
              </a:rPr>
              <a:t>, ted.myers@onrampwireless.com</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r>
              <a:rPr lang="en-US" sz="1600" dirty="0" smtClean="0">
                <a:solidFill>
                  <a:schemeClr val="tx2"/>
                </a:solidFill>
                <a:latin typeface="Calibri" pitchFamily="34" charset="0"/>
                <a:cs typeface="Calibri" pitchFamily="34" charset="0"/>
              </a:rPr>
              <a:t>]</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[High Gain DSSS PHY Proposal]</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76200" y="1524000"/>
            <a:ext cx="8946168" cy="2285999"/>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Differential BPSK</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000" b="1" dirty="0" smtClean="0"/>
              <a:t>Binary Phase Shift Keying (BPSK)</a:t>
            </a:r>
          </a:p>
          <a:p>
            <a:pPr lvl="1"/>
            <a:r>
              <a:rPr lang="en-US" sz="1800" dirty="0" smtClean="0"/>
              <a:t>Higher order modulation, like QAM and QPSK, undoes processing gain by requiring much higher SNR</a:t>
            </a:r>
            <a:endParaRPr lang="en-US" sz="1800" b="1" dirty="0" smtClean="0"/>
          </a:p>
          <a:p>
            <a:pPr algn="just"/>
            <a:r>
              <a:rPr lang="en-US" sz="2000" b="1" dirty="0" smtClean="0"/>
              <a:t>Differential modulation</a:t>
            </a:r>
          </a:p>
          <a:p>
            <a:pPr lvl="1"/>
            <a:r>
              <a:rPr lang="en-US" sz="1800" dirty="0" smtClean="0"/>
              <a:t>Allows the option of building a simple non-coherent receiver with a 3dB loss of receiver sensitivity relative to coherent BPSK</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sp>
        <p:nvSpPr>
          <p:cNvPr id="9" name="Oval 8"/>
          <p:cNvSpPr/>
          <p:nvPr/>
        </p:nvSpPr>
        <p:spPr bwMode="auto">
          <a:xfrm>
            <a:off x="3581400" y="1600200"/>
            <a:ext cx="2743200" cy="2133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 Curves for Coded BPSK and DBPSK</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pic>
        <p:nvPicPr>
          <p:cNvPr id="51201" name="Picture 1"/>
          <p:cNvPicPr>
            <a:picLocks noGrp="1" noChangeAspect="1" noChangeArrowheads="1"/>
          </p:cNvPicPr>
          <p:nvPr>
            <p:ph idx="1"/>
          </p:nvPr>
        </p:nvPicPr>
        <p:blipFill>
          <a:blip r:embed="rId2" cstate="print"/>
          <a:srcRect/>
          <a:stretch>
            <a:fillRect/>
          </a:stretch>
        </p:blipFill>
        <p:spPr bwMode="auto">
          <a:xfrm>
            <a:off x="1270367" y="1524000"/>
            <a:ext cx="6603265" cy="4572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76200" y="1524000"/>
            <a:ext cx="8946168" cy="2285999"/>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Preamble</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1800" b="1" dirty="0" smtClean="0"/>
              <a:t>Preamble is fixed proportion of PHY packet</a:t>
            </a:r>
          </a:p>
          <a:p>
            <a:pPr lvl="1"/>
            <a:r>
              <a:rPr lang="en-US" sz="1600" dirty="0" smtClean="0"/>
              <a:t>Composed of 16 symbols per PPDU </a:t>
            </a:r>
          </a:p>
          <a:p>
            <a:pPr lvl="1"/>
            <a:r>
              <a:rPr lang="en-US" sz="1600" dirty="0" smtClean="0"/>
              <a:t>Need to design a symbol sequence with good auto-correlation properties</a:t>
            </a:r>
          </a:p>
          <a:p>
            <a:r>
              <a:rPr lang="en-US" sz="1800" b="1" dirty="0" smtClean="0"/>
              <a:t>Uses of the Preamble</a:t>
            </a:r>
          </a:p>
          <a:p>
            <a:pPr lvl="1"/>
            <a:r>
              <a:rPr lang="en-US" sz="1600" dirty="0" smtClean="0"/>
              <a:t>Timing recovery </a:t>
            </a:r>
          </a:p>
          <a:p>
            <a:pPr lvl="1"/>
            <a:r>
              <a:rPr lang="en-US" sz="1600" dirty="0" smtClean="0"/>
              <a:t>Frequency recovery </a:t>
            </a:r>
          </a:p>
          <a:p>
            <a:pPr lvl="1"/>
            <a:r>
              <a:rPr lang="en-US" sz="1600" dirty="0" smtClean="0"/>
              <a:t>Channel estimation</a:t>
            </a:r>
          </a:p>
          <a:p>
            <a:endParaRPr lang="en-US" sz="18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
        <p:nvSpPr>
          <p:cNvPr id="9" name="Oval 8"/>
          <p:cNvSpPr/>
          <p:nvPr/>
        </p:nvSpPr>
        <p:spPr bwMode="auto">
          <a:xfrm>
            <a:off x="6096000" y="1905000"/>
            <a:ext cx="1066800" cy="12954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Design</a:t>
            </a:r>
            <a:endParaRPr lang="en-US" dirty="0"/>
          </a:p>
        </p:txBody>
      </p:sp>
      <p:sp>
        <p:nvSpPr>
          <p:cNvPr id="11" name="Text Placeholder 10"/>
          <p:cNvSpPr>
            <a:spLocks noGrp="1"/>
          </p:cNvSpPr>
          <p:nvPr>
            <p:ph idx="1"/>
          </p:nvPr>
        </p:nvSpPr>
        <p:spPr/>
        <p:txBody>
          <a:bodyPr/>
          <a:lstStyle/>
          <a:p>
            <a:r>
              <a:rPr lang="en-US" sz="2000" dirty="0" smtClean="0"/>
              <a:t>Brute force search over all 16 symbol BPSK sequences for one with minimum RMS side-lobes (in its autocorrelation function)</a:t>
            </a:r>
          </a:p>
          <a:p>
            <a:r>
              <a:rPr lang="en-US" sz="2000" dirty="0" smtClean="0"/>
              <a:t>x = [-1    -1     1     1     1     1     1     1    -1     1    -1     1     1  -1    -1     1]</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13" name="Content Placeholder 2"/>
          <p:cNvPicPr>
            <a:picLocks noChangeAspect="1" noChangeArrowheads="1"/>
          </p:cNvPicPr>
          <p:nvPr/>
        </p:nvPicPr>
        <p:blipFill>
          <a:blip r:embed="rId2" cstate="print"/>
          <a:stretch>
            <a:fillRect/>
          </a:stretch>
        </p:blipFill>
        <p:spPr bwMode="auto">
          <a:xfrm>
            <a:off x="2590800" y="3371850"/>
            <a:ext cx="4038600" cy="3028950"/>
          </a:xfrm>
          <a:prstGeom prst="rect">
            <a:avLst/>
          </a:prstGeom>
          <a:noFill/>
          <a:ln w="9525">
            <a:noFill/>
            <a:miter lim="800000"/>
            <a:headEnd/>
            <a:tailEnd/>
          </a:ln>
          <a:effectLst/>
        </p:spPr>
      </p:pic>
      <p:sp>
        <p:nvSpPr>
          <p:cNvPr id="14" name="TextBox 13"/>
          <p:cNvSpPr txBox="1"/>
          <p:nvPr/>
        </p:nvSpPr>
        <p:spPr>
          <a:xfrm>
            <a:off x="3951018" y="3048000"/>
            <a:ext cx="1459182" cy="307777"/>
          </a:xfrm>
          <a:prstGeom prst="rect">
            <a:avLst/>
          </a:prstGeom>
          <a:noFill/>
        </p:spPr>
        <p:txBody>
          <a:bodyPr wrap="none" rtlCol="0">
            <a:spAutoFit/>
          </a:bodyPr>
          <a:lstStyle/>
          <a:p>
            <a:r>
              <a:rPr lang="en-US" sz="1400" b="1" dirty="0" smtClean="0">
                <a:solidFill>
                  <a:srgbClr val="FF0000"/>
                </a:solidFill>
                <a:latin typeface="Calibri" pitchFamily="34" charset="0"/>
                <a:cs typeface="Calibri" pitchFamily="34" charset="0"/>
              </a:rPr>
              <a:t>Auto-correlation </a:t>
            </a:r>
            <a:endParaRPr lang="en-US" sz="1400" b="1" dirty="0">
              <a:solidFill>
                <a:srgbClr val="FF0000"/>
              </a:solidFill>
              <a:latin typeface="Calibri" pitchFamily="34" charset="0"/>
              <a:cs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76200" y="1524000"/>
            <a:ext cx="8946168" cy="2285999"/>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Direct Sequence Spreading</a:t>
            </a:r>
            <a:endParaRPr lang="en-US" dirty="0"/>
          </a:p>
        </p:txBody>
      </p:sp>
      <p:sp>
        <p:nvSpPr>
          <p:cNvPr id="3" name="Content Placeholder 2"/>
          <p:cNvSpPr>
            <a:spLocks noGrp="1"/>
          </p:cNvSpPr>
          <p:nvPr>
            <p:ph idx="1"/>
          </p:nvPr>
        </p:nvSpPr>
        <p:spPr>
          <a:xfrm>
            <a:off x="685800" y="3810000"/>
            <a:ext cx="7772400" cy="2286000"/>
          </a:xfrm>
        </p:spPr>
        <p:txBody>
          <a:bodyPr/>
          <a:lstStyle/>
          <a:p>
            <a:r>
              <a:rPr lang="en-US" sz="2000" b="1" dirty="0" smtClean="0"/>
              <a:t>Gold Codes for PN sequences</a:t>
            </a:r>
          </a:p>
          <a:p>
            <a:pPr lvl="1"/>
            <a:r>
              <a:rPr lang="en-US" sz="1600" dirty="0" smtClean="0"/>
              <a:t>Large family of </a:t>
            </a:r>
            <a:r>
              <a:rPr lang="en-US" sz="1600" dirty="0" err="1" smtClean="0"/>
              <a:t>parameterizable</a:t>
            </a:r>
            <a:r>
              <a:rPr lang="en-US" sz="1600" dirty="0" smtClean="0"/>
              <a:t> spreading codes</a:t>
            </a:r>
          </a:p>
          <a:p>
            <a:pPr lvl="1"/>
            <a:r>
              <a:rPr lang="en-US" sz="1600" dirty="0" smtClean="0"/>
              <a:t>Good periodic cross-correlation and off-peak auto-correlation properties</a:t>
            </a:r>
          </a:p>
          <a:p>
            <a:pPr lvl="1"/>
            <a:r>
              <a:rPr lang="en-US" sz="1600" dirty="0" smtClean="0"/>
              <a:t>Used for cell separation in WCDMA </a:t>
            </a:r>
          </a:p>
          <a:p>
            <a:r>
              <a:rPr lang="en-US" sz="2000" b="1" dirty="0" smtClean="0"/>
              <a:t>Can use different Gold Codes to separate</a:t>
            </a:r>
          </a:p>
          <a:p>
            <a:pPr lvl="1"/>
            <a:r>
              <a:rPr lang="en-US" sz="1600" dirty="0" smtClean="0"/>
              <a:t>Different Networks </a:t>
            </a:r>
            <a:r>
              <a:rPr lang="en-US" sz="1600" dirty="0" smtClean="0">
                <a:sym typeface="Wingdings" pitchFamily="2" charset="2"/>
              </a:rPr>
              <a:t></a:t>
            </a:r>
            <a:r>
              <a:rPr lang="en-US" sz="1600" dirty="0" smtClean="0"/>
              <a:t>  Network Coexistence</a:t>
            </a:r>
          </a:p>
          <a:p>
            <a:pPr lvl="1"/>
            <a:r>
              <a:rPr lang="en-US" sz="1600" dirty="0" smtClean="0"/>
              <a:t>Different Collectors </a:t>
            </a:r>
            <a:r>
              <a:rPr lang="en-US" sz="1600" dirty="0" smtClean="0">
                <a:sym typeface="Wingdings" pitchFamily="2" charset="2"/>
              </a:rPr>
              <a:t></a:t>
            </a:r>
            <a:r>
              <a:rPr lang="en-US" sz="1600" dirty="0" smtClean="0"/>
              <a:t> Multiple Collectors on Network</a:t>
            </a:r>
          </a:p>
          <a:p>
            <a:pPr lvl="1"/>
            <a:r>
              <a:rPr lang="en-US" sz="1600" dirty="0" smtClean="0"/>
              <a:t>Different Endpoints </a:t>
            </a:r>
            <a:r>
              <a:rPr lang="en-US" sz="1600" dirty="0" smtClean="0">
                <a:sym typeface="Wingdings" pitchFamily="2" charset="2"/>
              </a:rPr>
              <a:t></a:t>
            </a:r>
            <a:r>
              <a:rPr lang="en-US" sz="1600" dirty="0" smtClean="0"/>
              <a:t> Multiple Endpoints on Collector</a:t>
            </a:r>
          </a:p>
          <a:p>
            <a:pPr lvl="1"/>
            <a:endParaRPr lang="en-US" sz="900" b="1" dirty="0" smtClean="0"/>
          </a:p>
          <a:p>
            <a:pPr lvl="1"/>
            <a:endParaRPr lang="en-US" sz="900" dirty="0" smtClean="0"/>
          </a:p>
          <a:p>
            <a:endParaRPr lang="en-US" sz="16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
        <p:nvSpPr>
          <p:cNvPr id="9" name="Oval 8"/>
          <p:cNvSpPr/>
          <p:nvPr/>
        </p:nvSpPr>
        <p:spPr bwMode="auto">
          <a:xfrm>
            <a:off x="7086600" y="1600200"/>
            <a:ext cx="990600" cy="20574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 Codes</a:t>
            </a:r>
            <a:endParaRPr lang="en-US" dirty="0"/>
          </a:p>
        </p:txBody>
      </p:sp>
      <p:sp>
        <p:nvSpPr>
          <p:cNvPr id="3" name="Content Placeholder 2"/>
          <p:cNvSpPr>
            <a:spLocks noGrp="1"/>
          </p:cNvSpPr>
          <p:nvPr>
            <p:ph idx="1"/>
          </p:nvPr>
        </p:nvSpPr>
        <p:spPr/>
        <p:txBody>
          <a:bodyPr/>
          <a:lstStyle/>
          <a:p>
            <a:r>
              <a:rPr lang="en-US" sz="2000" dirty="0" smtClean="0"/>
              <a:t>Derived as the binary addition (XOR) of two “preferred” m-sequences</a:t>
            </a:r>
          </a:p>
          <a:p>
            <a:r>
              <a:rPr lang="en-US" sz="2000" dirty="0" smtClean="0"/>
              <a:t>m = Length of LSFR </a:t>
            </a:r>
          </a:p>
          <a:p>
            <a:r>
              <a:rPr lang="en-US" sz="2000" dirty="0" smtClean="0"/>
              <a:t>n = 2</a:t>
            </a:r>
            <a:r>
              <a:rPr lang="en-US" sz="2000" baseline="30000" dirty="0" smtClean="0"/>
              <a:t>m</a:t>
            </a:r>
            <a:r>
              <a:rPr lang="en-US" sz="2000" dirty="0" smtClean="0"/>
              <a:t>-1 = Length of Gold Sequence</a:t>
            </a:r>
          </a:p>
          <a:p>
            <a:r>
              <a:rPr lang="en-US" sz="2000" dirty="0" smtClean="0"/>
              <a:t>n+2 = Total Gold Sequences = {</a:t>
            </a:r>
            <a:r>
              <a:rPr lang="en-US" sz="2000" dirty="0" err="1" smtClean="0"/>
              <a:t>a,b,a</a:t>
            </a:r>
            <a:r>
              <a:rPr lang="en-US" sz="2000" dirty="0" smtClean="0"/>
              <a:t>*b, a*Tb, a*T</a:t>
            </a:r>
            <a:r>
              <a:rPr lang="en-US" sz="2000" baseline="30000" dirty="0" smtClean="0"/>
              <a:t>2</a:t>
            </a:r>
            <a:r>
              <a:rPr lang="en-US" sz="2000" dirty="0" smtClean="0"/>
              <a:t>b, …}</a:t>
            </a:r>
          </a:p>
          <a:p>
            <a:r>
              <a:rPr lang="en-US" sz="2000" dirty="0" smtClean="0"/>
              <a:t>Can parameterize by the initial state of the lower LFSR = </a:t>
            </a:r>
            <a:r>
              <a:rPr lang="en-US" sz="2000" dirty="0" err="1" smtClean="0"/>
              <a:t>T</a:t>
            </a:r>
            <a:r>
              <a:rPr lang="en-US" sz="2000" baseline="30000" dirty="0" err="1" smtClean="0"/>
              <a:t>k</a:t>
            </a:r>
            <a:r>
              <a:rPr lang="en-US" sz="2000" dirty="0" err="1" smtClean="0"/>
              <a:t>b</a:t>
            </a:r>
            <a:endParaRPr lang="en-US" sz="2000"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9" name="Picture 3"/>
          <p:cNvPicPr>
            <a:picLocks noChangeAspect="1" noChangeArrowheads="1"/>
          </p:cNvPicPr>
          <p:nvPr/>
        </p:nvPicPr>
        <p:blipFill>
          <a:blip r:embed="rId2" cstate="print"/>
          <a:srcRect/>
          <a:stretch>
            <a:fillRect/>
          </a:stretch>
        </p:blipFill>
        <p:spPr bwMode="auto">
          <a:xfrm>
            <a:off x="1066800" y="3581400"/>
            <a:ext cx="7162800" cy="267026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 Codes</a:t>
            </a:r>
            <a:endParaRPr lang="en-US" dirty="0"/>
          </a:p>
        </p:txBody>
      </p:sp>
      <p:sp>
        <p:nvSpPr>
          <p:cNvPr id="3" name="Content Placeholder 2"/>
          <p:cNvSpPr>
            <a:spLocks noGrp="1"/>
          </p:cNvSpPr>
          <p:nvPr>
            <p:ph idx="1"/>
          </p:nvPr>
        </p:nvSpPr>
        <p:spPr/>
        <p:txBody>
          <a:bodyPr/>
          <a:lstStyle/>
          <a:p>
            <a:r>
              <a:rPr lang="en-US" sz="2000" dirty="0" smtClean="0"/>
              <a:t>Generators:</a:t>
            </a:r>
          </a:p>
          <a:p>
            <a:pPr lvl="1"/>
            <a:r>
              <a:rPr lang="en-US" sz="1600" dirty="0" smtClean="0"/>
              <a:t>p1(x) = x</a:t>
            </a:r>
            <a:r>
              <a:rPr lang="en-US" sz="1600" baseline="30000" dirty="0" smtClean="0"/>
              <a:t>25</a:t>
            </a:r>
            <a:r>
              <a:rPr lang="en-US" sz="1600" dirty="0" smtClean="0"/>
              <a:t> + x</a:t>
            </a:r>
            <a:r>
              <a:rPr lang="en-US" sz="1600" baseline="30000" dirty="0" smtClean="0"/>
              <a:t>22</a:t>
            </a:r>
            <a:r>
              <a:rPr lang="en-US" sz="1600" dirty="0" smtClean="0"/>
              <a:t> + 1</a:t>
            </a:r>
          </a:p>
          <a:p>
            <a:pPr lvl="1"/>
            <a:r>
              <a:rPr lang="en-US" sz="1600" dirty="0" smtClean="0"/>
              <a:t>p2(x) = x</a:t>
            </a:r>
            <a:r>
              <a:rPr lang="en-US" sz="1600" baseline="30000" dirty="0" smtClean="0"/>
              <a:t>25</a:t>
            </a:r>
            <a:r>
              <a:rPr lang="en-US" sz="1600" dirty="0" smtClean="0"/>
              <a:t> + x</a:t>
            </a:r>
            <a:r>
              <a:rPr lang="en-US" sz="1600" baseline="30000" dirty="0" smtClean="0"/>
              <a:t>24 </a:t>
            </a:r>
            <a:r>
              <a:rPr lang="en-US" sz="1600" dirty="0" smtClean="0"/>
              <a:t>+ x</a:t>
            </a:r>
            <a:r>
              <a:rPr lang="en-US" sz="1600" baseline="30000" dirty="0" smtClean="0"/>
              <a:t>23</a:t>
            </a:r>
            <a:r>
              <a:rPr lang="en-US" sz="1600" dirty="0" smtClean="0"/>
              <a:t> + x</a:t>
            </a:r>
            <a:r>
              <a:rPr lang="en-US" sz="1600" baseline="30000" dirty="0" smtClean="0"/>
              <a:t>22</a:t>
            </a:r>
            <a:r>
              <a:rPr lang="en-US" sz="1600" dirty="0" smtClean="0"/>
              <a:t> + 1</a:t>
            </a:r>
          </a:p>
          <a:p>
            <a:r>
              <a:rPr lang="en-US" sz="2000" dirty="0" smtClean="0"/>
              <a:t>m = 25, n = 33,554,431, </a:t>
            </a:r>
            <a:r>
              <a:rPr lang="en-US" sz="2000" dirty="0" smtClean="0"/>
              <a:t>n+2 </a:t>
            </a:r>
            <a:r>
              <a:rPr lang="en-US" sz="2000" dirty="0" smtClean="0"/>
              <a:t>= 33,554,433</a:t>
            </a:r>
          </a:p>
          <a:p>
            <a:r>
              <a:rPr lang="en-US" sz="2000" dirty="0" smtClean="0"/>
              <a:t>t(m) = 8193, t(m)/R(0) = 0.000244</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pic>
        <p:nvPicPr>
          <p:cNvPr id="9" name="Picture 3"/>
          <p:cNvPicPr>
            <a:picLocks noChangeAspect="1" noChangeArrowheads="1"/>
          </p:cNvPicPr>
          <p:nvPr/>
        </p:nvPicPr>
        <p:blipFill>
          <a:blip r:embed="rId2" cstate="print"/>
          <a:srcRect/>
          <a:stretch>
            <a:fillRect/>
          </a:stretch>
        </p:blipFill>
        <p:spPr bwMode="auto">
          <a:xfrm>
            <a:off x="1066800" y="3581400"/>
            <a:ext cx="7162800" cy="267026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DSSS Benefits</a:t>
            </a:r>
            <a:endParaRPr lang="en-US" dirty="0"/>
          </a:p>
        </p:txBody>
      </p:sp>
      <p:sp>
        <p:nvSpPr>
          <p:cNvPr id="3" name="Content Placeholder 2"/>
          <p:cNvSpPr>
            <a:spLocks noGrp="1"/>
          </p:cNvSpPr>
          <p:nvPr>
            <p:ph idx="1"/>
          </p:nvPr>
        </p:nvSpPr>
        <p:spPr/>
        <p:txBody>
          <a:bodyPr/>
          <a:lstStyle/>
          <a:p>
            <a:r>
              <a:rPr lang="en-US" sz="2400" b="1" dirty="0" smtClean="0"/>
              <a:t>Multipath Mitigation</a:t>
            </a:r>
          </a:p>
          <a:p>
            <a:pPr lvl="1"/>
            <a:r>
              <a:rPr lang="en-US" sz="2000" dirty="0" smtClean="0"/>
              <a:t>RAKE receiver with MRC is known to do a good job for DSSS</a:t>
            </a:r>
          </a:p>
          <a:p>
            <a:pPr lvl="1"/>
            <a:r>
              <a:rPr lang="en-US" sz="2000" dirty="0" smtClean="0"/>
              <a:t>Advanced receivers can use more sophisticated techniques</a:t>
            </a:r>
          </a:p>
          <a:p>
            <a:r>
              <a:rPr lang="en-US" sz="2400" b="1" dirty="0" smtClean="0"/>
              <a:t>Coherence Time Mitigation</a:t>
            </a:r>
          </a:p>
          <a:p>
            <a:pPr lvl="1"/>
            <a:r>
              <a:rPr lang="en-US" sz="2000" dirty="0" smtClean="0"/>
              <a:t>As long as symbols on the order of coherence time can get time diversity across a PHY packet</a:t>
            </a:r>
          </a:p>
          <a:p>
            <a:r>
              <a:rPr lang="en-US" sz="2400" b="1" dirty="0" smtClean="0"/>
              <a:t>Interference Mitigation</a:t>
            </a:r>
          </a:p>
          <a:p>
            <a:pPr lvl="1"/>
            <a:r>
              <a:rPr lang="en-US" sz="2000" dirty="0" smtClean="0"/>
              <a:t>DSSS provides robust co-channel and adjacent channel rejection to all sorts of interference, wideband, narrowband, pulsed</a:t>
            </a:r>
            <a:endParaRPr lang="en-US" dirty="0" smtClean="0"/>
          </a:p>
          <a:p>
            <a:pPr lvl="1"/>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884238"/>
          </a:xfrm>
        </p:spPr>
        <p:txBody>
          <a:bodyPr>
            <a:normAutofit/>
          </a:bodyPr>
          <a:lstStyle/>
          <a:p>
            <a:r>
              <a:rPr lang="en-US" dirty="0" smtClean="0"/>
              <a:t>Variable Spreading Factors</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18</a:t>
            </a:fld>
            <a:endParaRPr lang="en-US" dirty="0"/>
          </a:p>
        </p:txBody>
      </p:sp>
      <p:graphicFrame>
        <p:nvGraphicFramePr>
          <p:cNvPr id="7" name="Table 6"/>
          <p:cNvGraphicFramePr>
            <a:graphicFrameLocks noGrp="1"/>
          </p:cNvGraphicFramePr>
          <p:nvPr/>
        </p:nvGraphicFramePr>
        <p:xfrm>
          <a:off x="304800" y="1219200"/>
          <a:ext cx="8541387" cy="4875422"/>
        </p:xfrm>
        <a:graphic>
          <a:graphicData uri="http://schemas.openxmlformats.org/drawingml/2006/table">
            <a:tbl>
              <a:tblPr firstRow="1" bandRow="1">
                <a:tableStyleId>{5C22544A-7EE6-4342-B048-85BDC9FD1C3A}</a:tableStyleId>
              </a:tblPr>
              <a:tblGrid>
                <a:gridCol w="1348398"/>
                <a:gridCol w="1471002"/>
                <a:gridCol w="1316049"/>
                <a:gridCol w="1442082"/>
                <a:gridCol w="1436275"/>
                <a:gridCol w="1527581"/>
              </a:tblGrid>
              <a:tr h="51678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Chips per Coding Symbol</a:t>
                      </a:r>
                    </a:p>
                  </a:txBody>
                  <a:tcPr/>
                </a:tc>
                <a:tc rowSpan="2">
                  <a:txBody>
                    <a:bodyPr/>
                    <a:lstStyle/>
                    <a:p>
                      <a:pPr algn="ctr"/>
                      <a:r>
                        <a:rPr lang="en-US" sz="1600" dirty="0" smtClean="0">
                          <a:latin typeface="Calibri" pitchFamily="34" charset="0"/>
                          <a:cs typeface="Calibri" pitchFamily="34" charset="0"/>
                        </a:rPr>
                        <a:t>Processing Gain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Required Carrier-to-Noise</a:t>
                      </a:r>
                      <a:r>
                        <a:rPr lang="en-US" sz="1600" baseline="0" dirty="0" smtClean="0">
                          <a:latin typeface="Calibri" pitchFamily="34" charset="0"/>
                          <a:cs typeface="Calibri" pitchFamily="34" charset="0"/>
                        </a:rPr>
                        <a:t>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a:t>
                      </a:r>
                      <a:r>
                        <a:rPr lang="en-US" sz="1600" baseline="0" dirty="0" smtClean="0">
                          <a:latin typeface="Calibri" pitchFamily="34" charset="0"/>
                          <a:cs typeface="Calibri" pitchFamily="34" charset="0"/>
                        </a:rPr>
                        <a:t>ceiver Sensitivity</a:t>
                      </a:r>
                    </a:p>
                    <a:p>
                      <a:pPr algn="ct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kTb</a:t>
                      </a: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dBm</a:t>
                      </a:r>
                      <a:r>
                        <a:rPr lang="en-US" sz="1600" baseline="0" dirty="0" smtClean="0">
                          <a:latin typeface="Calibri" pitchFamily="34" charset="0"/>
                          <a:cs typeface="Calibri" pitchFamily="34" charset="0"/>
                        </a:rPr>
                        <a:t>)</a:t>
                      </a:r>
                      <a:endParaRPr lang="en-US" sz="1600" dirty="0">
                        <a:latin typeface="Calibri" pitchFamily="34" charset="0"/>
                        <a:cs typeface="Calibri" pitchFamily="34"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Data</a:t>
                      </a:r>
                      <a:r>
                        <a:rPr lang="en-US" sz="1600" baseline="0" dirty="0" smtClean="0">
                          <a:latin typeface="Calibri" pitchFamily="34" charset="0"/>
                          <a:cs typeface="Calibri" pitchFamily="34" charset="0"/>
                        </a:rPr>
                        <a:t> Rate</a:t>
                      </a: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smtClean="0"/>
                    </a:p>
                  </a:txBody>
                  <a:tcPr/>
                </a:tc>
              </a:tr>
              <a:tr h="32483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bits/sec</a:t>
                      </a:r>
                    </a:p>
                  </a:txBody>
                  <a:tcPr>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(KB/day)</a:t>
                      </a:r>
                    </a:p>
                  </a:txBody>
                  <a:tcPr>
                    <a:solidFill>
                      <a:srgbClr val="0070C0"/>
                    </a:solidFill>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31000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340000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16000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170000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18</a:t>
                      </a: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-124</a:t>
                      </a:r>
                      <a:endParaRPr lang="en-US" sz="1600" dirty="0">
                        <a:latin typeface="Calibri" pitchFamily="34" charset="0"/>
                        <a:cs typeface="Calibri" pitchFamily="34" charset="0"/>
                      </a:endParaRPr>
                    </a:p>
                  </a:txBody>
                  <a:tcPr/>
                </a:tc>
                <a:tc>
                  <a:txBody>
                    <a:bodyPr/>
                    <a:lstStyle/>
                    <a:p>
                      <a:pPr algn="ctr"/>
                      <a:r>
                        <a:rPr lang="en-US" sz="1600" baseline="0" dirty="0" smtClean="0">
                          <a:latin typeface="Calibri" pitchFamily="34" charset="0"/>
                          <a:cs typeface="Calibri" pitchFamily="34" charset="0"/>
                        </a:rPr>
                        <a:t>8000 ms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84000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128</a:t>
                      </a:r>
                    </a:p>
                  </a:txBody>
                  <a:tcPr/>
                </a:tc>
                <a:tc>
                  <a:txBody>
                    <a:bodyPr/>
                    <a:lstStyle/>
                    <a:p>
                      <a:pPr algn="ctr"/>
                      <a:r>
                        <a:rPr lang="en-US" sz="1600" dirty="0" smtClean="0">
                          <a:latin typeface="Calibri" pitchFamily="34" charset="0"/>
                          <a:cs typeface="Calibri" pitchFamily="34" charset="0"/>
                        </a:rPr>
                        <a:t>21</a:t>
                      </a:r>
                    </a:p>
                  </a:txBody>
                  <a:tcPr/>
                </a:tc>
                <a:tc>
                  <a:txBody>
                    <a:bodyPr/>
                    <a:lstStyle/>
                    <a:p>
                      <a:pPr algn="ctr"/>
                      <a:r>
                        <a:rPr lang="en-US" sz="1600" dirty="0" smtClean="0">
                          <a:latin typeface="Calibri" pitchFamily="34" charset="0"/>
                          <a:cs typeface="Calibri" pitchFamily="34" charset="0"/>
                        </a:rPr>
                        <a:t>-18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-127</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256</a:t>
                      </a:r>
                    </a:p>
                  </a:txBody>
                  <a:tcPr/>
                </a:tc>
                <a:tc>
                  <a:txBody>
                    <a:bodyPr/>
                    <a:lstStyle/>
                    <a:p>
                      <a:pPr algn="ctr"/>
                      <a:r>
                        <a:rPr lang="en-US" sz="1600" dirty="0" smtClean="0">
                          <a:latin typeface="Calibri" pitchFamily="34" charset="0"/>
                          <a:cs typeface="Calibri" pitchFamily="34" charset="0"/>
                        </a:rPr>
                        <a:t>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2000 bps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21000</a:t>
                      </a:r>
                    </a:p>
                  </a:txBody>
                  <a:tcPr/>
                </a:tc>
              </a:tr>
              <a:tr h="324835">
                <a:tc>
                  <a:txBody>
                    <a:bodyPr/>
                    <a:lstStyle/>
                    <a:p>
                      <a:pPr algn="ctr"/>
                      <a:r>
                        <a:rPr lang="en-US" sz="1600" dirty="0" smtClean="0">
                          <a:latin typeface="Calibri" pitchFamily="34" charset="0"/>
                          <a:cs typeface="Calibri" pitchFamily="34" charset="0"/>
                        </a:rPr>
                        <a:t>512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27</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-24</a:t>
                      </a:r>
                    </a:p>
                  </a:txBody>
                  <a:tcPr/>
                </a:tc>
                <a:tc>
                  <a:txBody>
                    <a:bodyPr/>
                    <a:lstStyle/>
                    <a:p>
                      <a:pPr algn="ctr"/>
                      <a:r>
                        <a:rPr lang="en-US" sz="1600" dirty="0" smtClean="0">
                          <a:latin typeface="Calibri" pitchFamily="34" charset="0"/>
                          <a:cs typeface="Calibri" pitchFamily="34" charset="0"/>
                        </a:rPr>
                        <a:t>-133</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1000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11000</a:t>
                      </a:r>
                    </a:p>
                  </a:txBody>
                  <a:tcPr/>
                </a:tc>
              </a:tr>
              <a:tr h="324835">
                <a:tc>
                  <a:txBody>
                    <a:bodyPr/>
                    <a:lstStyle/>
                    <a:p>
                      <a:pPr algn="ctr"/>
                      <a:r>
                        <a:rPr lang="en-US" sz="1600" dirty="0" smtClean="0">
                          <a:latin typeface="Calibri" pitchFamily="34" charset="0"/>
                          <a:cs typeface="Calibri" pitchFamily="34" charset="0"/>
                        </a:rPr>
                        <a:t>1024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-27</a:t>
                      </a:r>
                    </a:p>
                  </a:txBody>
                  <a:tcPr/>
                </a:tc>
                <a:tc>
                  <a:txBody>
                    <a:bodyPr/>
                    <a:lstStyle/>
                    <a:p>
                      <a:pPr algn="ctr"/>
                      <a:r>
                        <a:rPr lang="en-US" sz="1600" dirty="0" smtClean="0">
                          <a:latin typeface="Calibri" pitchFamily="34" charset="0"/>
                          <a:cs typeface="Calibri" pitchFamily="34" charset="0"/>
                        </a:rPr>
                        <a:t>-136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500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5300</a:t>
                      </a:r>
                    </a:p>
                  </a:txBody>
                  <a:tcPr/>
                </a:tc>
              </a:tr>
              <a:tr h="324835">
                <a:tc>
                  <a:txBody>
                    <a:bodyPr/>
                    <a:lstStyle/>
                    <a:p>
                      <a:pPr algn="ctr"/>
                      <a:r>
                        <a:rPr lang="en-US" sz="1600" dirty="0" smtClean="0">
                          <a:latin typeface="Calibri" pitchFamily="34" charset="0"/>
                          <a:cs typeface="Calibri" pitchFamily="34" charset="0"/>
                        </a:rPr>
                        <a:t>2048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33</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-30</a:t>
                      </a:r>
                    </a:p>
                  </a:txBody>
                  <a:tcPr/>
                </a:tc>
                <a:tc>
                  <a:txBody>
                    <a:bodyPr/>
                    <a:lstStyle/>
                    <a:p>
                      <a:pPr algn="ctr"/>
                      <a:r>
                        <a:rPr lang="en-US" sz="1600" dirty="0" smtClean="0">
                          <a:latin typeface="Calibri" pitchFamily="34" charset="0"/>
                          <a:cs typeface="Calibri" pitchFamily="34" charset="0"/>
                        </a:rPr>
                        <a:t>-139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250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2600</a:t>
                      </a:r>
                    </a:p>
                  </a:txBody>
                  <a:tcPr/>
                </a:tc>
              </a:tr>
              <a:tr h="324835">
                <a:tc>
                  <a:txBody>
                    <a:bodyPr/>
                    <a:lstStyle/>
                    <a:p>
                      <a:pPr algn="ctr"/>
                      <a:r>
                        <a:rPr lang="en-US" sz="1600" dirty="0" smtClean="0">
                          <a:latin typeface="Calibri" pitchFamily="34" charset="0"/>
                          <a:cs typeface="Calibri" pitchFamily="34" charset="0"/>
                        </a:rPr>
                        <a:t>4096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36</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a:t>
                      </a:r>
                    </a:p>
                  </a:txBody>
                  <a:tcPr/>
                </a:tc>
                <a:tc>
                  <a:txBody>
                    <a:bodyPr/>
                    <a:lstStyle/>
                    <a:p>
                      <a:pPr algn="ctr"/>
                      <a:r>
                        <a:rPr lang="en-US" sz="1600" dirty="0" smtClean="0">
                          <a:latin typeface="Calibri" pitchFamily="34" charset="0"/>
                          <a:cs typeface="Calibri" pitchFamily="34" charset="0"/>
                        </a:rPr>
                        <a:t>-142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120</a:t>
                      </a:r>
                      <a:r>
                        <a:rPr lang="en-US" sz="1600" baseline="0" dirty="0" smtClean="0">
                          <a:latin typeface="Calibri" pitchFamily="34" charset="0"/>
                          <a:cs typeface="Calibri" pitchFamily="34" charset="0"/>
                        </a:rPr>
                        <a:t> </a:t>
                      </a:r>
                      <a:r>
                        <a:rPr lang="en-US" sz="1600" dirty="0" smtClean="0">
                          <a:latin typeface="Calibri" pitchFamily="34" charset="0"/>
                          <a:cs typeface="Calibri" pitchFamily="34" charset="0"/>
                        </a:rPr>
                        <a:t>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1300</a:t>
                      </a:r>
                    </a:p>
                  </a:txBody>
                  <a:tcPr/>
                </a:tc>
              </a:tr>
              <a:tr h="324835">
                <a:tc>
                  <a:txBody>
                    <a:bodyPr/>
                    <a:lstStyle/>
                    <a:p>
                      <a:pPr algn="ctr"/>
                      <a:r>
                        <a:rPr lang="en-US" sz="1600" dirty="0" smtClean="0">
                          <a:latin typeface="Calibri" pitchFamily="34" charset="0"/>
                          <a:cs typeface="Calibri" pitchFamily="34" charset="0"/>
                        </a:rPr>
                        <a:t>8192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39</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-36</a:t>
                      </a:r>
                    </a:p>
                  </a:txBody>
                  <a:tcPr/>
                </a:tc>
                <a:tc>
                  <a:txBody>
                    <a:bodyPr/>
                    <a:lstStyle/>
                    <a:p>
                      <a:pPr algn="ctr"/>
                      <a:r>
                        <a:rPr lang="en-US" sz="1600" dirty="0" smtClean="0">
                          <a:latin typeface="Calibri" pitchFamily="34" charset="0"/>
                          <a:cs typeface="Calibri" pitchFamily="34" charset="0"/>
                        </a:rPr>
                        <a:t>-145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60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660</a:t>
                      </a:r>
                    </a:p>
                  </a:txBody>
                  <a:tcPr/>
                </a:tc>
              </a:tr>
              <a:tr h="324835">
                <a:tc>
                  <a:txBody>
                    <a:bodyPr/>
                    <a:lstStyle/>
                    <a:p>
                      <a:pPr algn="ctr"/>
                      <a:r>
                        <a:rPr lang="en-US" sz="1600" dirty="0" smtClean="0">
                          <a:latin typeface="Calibri" pitchFamily="34" charset="0"/>
                          <a:cs typeface="Calibri" pitchFamily="34" charset="0"/>
                        </a:rPr>
                        <a:t>16384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-39</a:t>
                      </a:r>
                    </a:p>
                  </a:txBody>
                  <a:tcPr/>
                </a:tc>
                <a:tc>
                  <a:txBody>
                    <a:bodyPr/>
                    <a:lstStyle/>
                    <a:p>
                      <a:pPr algn="ctr"/>
                      <a:r>
                        <a:rPr lang="en-US" sz="1600" dirty="0" smtClean="0">
                          <a:latin typeface="Calibri" pitchFamily="34" charset="0"/>
                          <a:cs typeface="Calibri" pitchFamily="34" charset="0"/>
                        </a:rPr>
                        <a:t>-148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330</a:t>
                      </a:r>
                    </a:p>
                  </a:txBody>
                  <a:tcPr/>
                </a:tc>
              </a:tr>
              <a:tr h="324835">
                <a:tc>
                  <a:txBody>
                    <a:bodyPr/>
                    <a:lstStyle/>
                    <a:p>
                      <a:pPr algn="ctr"/>
                      <a:r>
                        <a:rPr lang="en-US" sz="1600" dirty="0" smtClean="0">
                          <a:latin typeface="Calibri" pitchFamily="34" charset="0"/>
                          <a:cs typeface="Calibri" pitchFamily="34" charset="0"/>
                        </a:rPr>
                        <a:t>32768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45</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-42</a:t>
                      </a:r>
                    </a:p>
                  </a:txBody>
                  <a:tcPr/>
                </a:tc>
                <a:tc>
                  <a:txBody>
                    <a:bodyPr/>
                    <a:lstStyle/>
                    <a:p>
                      <a:pPr algn="ctr"/>
                      <a:r>
                        <a:rPr lang="en-US" sz="1600" dirty="0" smtClean="0">
                          <a:latin typeface="Calibri" pitchFamily="34" charset="0"/>
                          <a:cs typeface="Calibri" pitchFamily="34" charset="0"/>
                        </a:rPr>
                        <a:t>-151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160</a:t>
                      </a:r>
                    </a:p>
                  </a:txBody>
                  <a:tcPr/>
                </a:tc>
              </a:tr>
            </a:tbl>
          </a:graphicData>
        </a:graphic>
      </p:graphicFrame>
      <p:sp>
        <p:nvSpPr>
          <p:cNvPr id="8" name="Rectangle 7"/>
          <p:cNvSpPr/>
          <p:nvPr/>
        </p:nvSpPr>
        <p:spPr>
          <a:xfrm>
            <a:off x="381000" y="6138446"/>
            <a:ext cx="8382000" cy="338554"/>
          </a:xfrm>
          <a:prstGeom prst="rect">
            <a:avLst/>
          </a:prstGeom>
        </p:spPr>
        <p:txBody>
          <a:bodyPr wrap="square">
            <a:spAutoFit/>
          </a:bodyPr>
          <a:lstStyle/>
          <a:p>
            <a:pPr algn="ctr"/>
            <a:r>
              <a:rPr lang="en-US" sz="1600" dirty="0" smtClean="0">
                <a:latin typeface="Calibri" pitchFamily="34" charset="0"/>
                <a:cs typeface="Calibri" pitchFamily="34" charset="0"/>
              </a:rPr>
              <a:t>Reference receiver characteristics: Post De-spread SNR = 3 dB, 5 dB  Noise Figure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Spreading Factor Benefits</a:t>
            </a:r>
            <a:endParaRPr lang="en-US" dirty="0"/>
          </a:p>
        </p:txBody>
      </p:sp>
      <p:sp>
        <p:nvSpPr>
          <p:cNvPr id="3" name="Content Placeholder 2"/>
          <p:cNvSpPr>
            <a:spLocks noGrp="1"/>
          </p:cNvSpPr>
          <p:nvPr>
            <p:ph idx="1"/>
          </p:nvPr>
        </p:nvSpPr>
        <p:spPr/>
        <p:txBody>
          <a:bodyPr/>
          <a:lstStyle/>
          <a:p>
            <a:r>
              <a:rPr lang="en-US" sz="2000" b="1" dirty="0" smtClean="0"/>
              <a:t>Link Asymmetry</a:t>
            </a:r>
          </a:p>
          <a:p>
            <a:pPr lvl="1"/>
            <a:r>
              <a:rPr lang="en-US" sz="1800" dirty="0" smtClean="0"/>
              <a:t>LECIM links can have asymmetric interference and transmit power between collector and endpoint</a:t>
            </a:r>
          </a:p>
          <a:p>
            <a:pPr lvl="1"/>
            <a:r>
              <a:rPr lang="en-US" sz="1800" dirty="0" smtClean="0"/>
              <a:t>Can use spreading factor selection to balance the link budget between uplink and downlink</a:t>
            </a:r>
            <a:endParaRPr lang="en-US" sz="2000" b="1" dirty="0" smtClean="0"/>
          </a:p>
          <a:p>
            <a:r>
              <a:rPr lang="en-US" sz="2000" b="1" dirty="0" smtClean="0"/>
              <a:t>Varied loss between endpoints</a:t>
            </a:r>
          </a:p>
          <a:p>
            <a:pPr lvl="1"/>
            <a:r>
              <a:rPr lang="en-US" sz="1800" dirty="0" smtClean="0"/>
              <a:t>Spreading factor selection can adapt so endpoints use minimum necessary spreading factor</a:t>
            </a:r>
            <a:endParaRPr lang="en-US" sz="2000" b="1" dirty="0" smtClean="0"/>
          </a:p>
          <a:p>
            <a:r>
              <a:rPr lang="en-US" sz="2000" b="1" dirty="0" smtClean="0"/>
              <a:t>Changing Link Conditions</a:t>
            </a:r>
          </a:p>
          <a:p>
            <a:pPr lvl="1"/>
            <a:r>
              <a:rPr lang="en-US" sz="1800" dirty="0" smtClean="0"/>
              <a:t>Spreading factors (and transmit power) can adapt dynamically as channel and interference conditions change</a:t>
            </a:r>
          </a:p>
          <a:p>
            <a:r>
              <a:rPr lang="en-US" sz="2000" b="1" dirty="0" smtClean="0"/>
              <a:t>Battery Life</a:t>
            </a:r>
          </a:p>
          <a:p>
            <a:pPr lvl="1"/>
            <a:r>
              <a:rPr lang="en-US" sz="1800" dirty="0" smtClean="0"/>
              <a:t>Adaptive spreading factor selection minimizes the </a:t>
            </a:r>
            <a:r>
              <a:rPr lang="en-US" sz="1800" dirty="0" err="1" smtClean="0"/>
              <a:t>Tx</a:t>
            </a:r>
            <a:r>
              <a:rPr lang="en-US" sz="1800" dirty="0" smtClean="0"/>
              <a:t> time</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latin typeface="Calibri" pitchFamily="34" charset="0"/>
                <a:cs typeface="Calibri" pitchFamily="34" charset="0"/>
              </a:rPr>
              <a:t>LECIM High Gain DSSS PHY Proposal </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9/19/2011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smtClean="0"/>
              <a:t>Fragmentation</a:t>
            </a:r>
            <a:endParaRPr lang="en-US" dirty="0"/>
          </a:p>
        </p:txBody>
      </p:sp>
      <p:sp>
        <p:nvSpPr>
          <p:cNvPr id="5" name="Slide Number Placeholder 4"/>
          <p:cNvSpPr>
            <a:spLocks noGrp="1"/>
          </p:cNvSpPr>
          <p:nvPr>
            <p:ph type="sldNum" sz="quarter" idx="12"/>
          </p:nvPr>
        </p:nvSpPr>
        <p:spPr>
          <a:prstGeom prst="rect">
            <a:avLst/>
          </a:prstGeom>
        </p:spPr>
        <p:txBody>
          <a:bodyPr/>
          <a:lstStyle/>
          <a:p>
            <a:fld id="{AB6028C2-E14D-5143-BCC4-555080D062CD}" type="slidenum">
              <a:rPr lang="en-US" smtClean="0"/>
              <a:pPr/>
              <a:t>20</a:t>
            </a:fld>
            <a:endParaRPr lang="en-US" dirty="0"/>
          </a:p>
        </p:txBody>
      </p:sp>
      <p:sp>
        <p:nvSpPr>
          <p:cNvPr id="4" name="Footer Placeholder 3"/>
          <p:cNvSpPr>
            <a:spLocks noGrp="1"/>
          </p:cNvSpPr>
          <p:nvPr>
            <p:ph type="ftr" sz="quarter" idx="3"/>
          </p:nvPr>
        </p:nvSpPr>
        <p:spPr>
          <a:prstGeom prst="rect">
            <a:avLst/>
          </a:prstGeom>
        </p:spPr>
        <p:txBody>
          <a:bodyPr/>
          <a:lstStyle/>
          <a:p>
            <a:r>
              <a:rPr lang="en-US" smtClean="0"/>
              <a:t>Sourav Dey, David A. Howard, Ted Myers</a:t>
            </a:r>
            <a:endParaRPr lang="en-US" dirty="0"/>
          </a:p>
        </p:txBody>
      </p:sp>
      <p:sp>
        <p:nvSpPr>
          <p:cNvPr id="6" name="Rectangle 5"/>
          <p:cNvSpPr/>
          <p:nvPr/>
        </p:nvSpPr>
        <p:spPr>
          <a:xfrm>
            <a:off x="510746" y="4623485"/>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High Gain DSSS PHY</a:t>
            </a:r>
          </a:p>
        </p:txBody>
      </p:sp>
      <p:sp>
        <p:nvSpPr>
          <p:cNvPr id="7" name="Rectangle 6"/>
          <p:cNvSpPr/>
          <p:nvPr/>
        </p:nvSpPr>
        <p:spPr>
          <a:xfrm>
            <a:off x="501298" y="3194220"/>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Fragmentation “Lower” MAC</a:t>
            </a:r>
          </a:p>
        </p:txBody>
      </p:sp>
      <p:sp>
        <p:nvSpPr>
          <p:cNvPr id="8" name="Rectangle 7"/>
          <p:cNvSpPr/>
          <p:nvPr/>
        </p:nvSpPr>
        <p:spPr>
          <a:xfrm>
            <a:off x="510746" y="1905000"/>
            <a:ext cx="8460072" cy="1043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802.15.4e “Upper” MAC</a:t>
            </a:r>
          </a:p>
        </p:txBody>
      </p:sp>
      <p:cxnSp>
        <p:nvCxnSpPr>
          <p:cNvPr id="16" name="Straight Arrow Connector 15"/>
          <p:cNvCxnSpPr>
            <a:stCxn id="8" idx="2"/>
            <a:endCxn id="7" idx="0"/>
          </p:cNvCxnSpPr>
          <p:nvPr/>
        </p:nvCxnSpPr>
        <p:spPr>
          <a:xfrm rot="5400000">
            <a:off x="4613053" y="3066491"/>
            <a:ext cx="246010"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6" idx="0"/>
          </p:cNvCxnSpPr>
          <p:nvPr/>
        </p:nvCxnSpPr>
        <p:spPr>
          <a:xfrm rot="16200000" flipH="1">
            <a:off x="4543031" y="4425733"/>
            <a:ext cx="386055"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362" y="4434015"/>
            <a:ext cx="9072638" cy="0"/>
          </a:xfrm>
          <a:prstGeom prst="line">
            <a:avLst/>
          </a:prstGeom>
          <a:ln w="28575"/>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6949181" y="3203142"/>
            <a:ext cx="2042419" cy="338554"/>
          </a:xfrm>
          <a:prstGeom prst="rect">
            <a:avLst/>
          </a:prstGeom>
          <a:noFill/>
        </p:spPr>
        <p:txBody>
          <a:bodyPr wrap="none" rtlCol="0">
            <a:spAutoFit/>
          </a:bodyPr>
          <a:lstStyle/>
          <a:p>
            <a:r>
              <a:rPr lang="en-US" sz="1600" dirty="0" smtClean="0">
                <a:latin typeface="Calibri" pitchFamily="34" charset="0"/>
                <a:cs typeface="Calibri" pitchFamily="34" charset="0"/>
              </a:rPr>
              <a:t>Proposed in 802.15.4k</a:t>
            </a:r>
            <a:endParaRPr lang="en-US" sz="1600" dirty="0">
              <a:latin typeface="Calibri" pitchFamily="34" charset="0"/>
              <a:cs typeface="Calibri" pitchFamily="34" charset="0"/>
            </a:endParaRPr>
          </a:p>
        </p:txBody>
      </p:sp>
      <p:sp>
        <p:nvSpPr>
          <p:cNvPr id="26" name="TextBox 25"/>
          <p:cNvSpPr txBox="1"/>
          <p:nvPr/>
        </p:nvSpPr>
        <p:spPr>
          <a:xfrm>
            <a:off x="6949181" y="4623485"/>
            <a:ext cx="2042419" cy="338554"/>
          </a:xfrm>
          <a:prstGeom prst="rect">
            <a:avLst/>
          </a:prstGeom>
          <a:noFill/>
        </p:spPr>
        <p:txBody>
          <a:bodyPr wrap="none" rtlCol="0">
            <a:spAutoFit/>
          </a:bodyPr>
          <a:lstStyle/>
          <a:p>
            <a:r>
              <a:rPr lang="en-US" sz="1600" dirty="0" smtClean="0">
                <a:latin typeface="Calibri" pitchFamily="34" charset="0"/>
                <a:cs typeface="Calibri" pitchFamily="34" charset="0"/>
              </a:rPr>
              <a:t>Proposed in 802.15.4k</a:t>
            </a:r>
            <a:endParaRPr lang="en-US" sz="1600" dirty="0">
              <a:latin typeface="Calibri" pitchFamily="34" charset="0"/>
              <a:cs typeface="Calibri" pitchFamily="34" charset="0"/>
            </a:endParaRPr>
          </a:p>
        </p:txBody>
      </p:sp>
      <p:sp>
        <p:nvSpPr>
          <p:cNvPr id="27" name="TextBox 26"/>
          <p:cNvSpPr txBox="1"/>
          <p:nvPr/>
        </p:nvSpPr>
        <p:spPr>
          <a:xfrm>
            <a:off x="7037152" y="1905794"/>
            <a:ext cx="1931426" cy="338554"/>
          </a:xfrm>
          <a:prstGeom prst="rect">
            <a:avLst/>
          </a:prstGeom>
          <a:noFill/>
        </p:spPr>
        <p:txBody>
          <a:bodyPr wrap="none" rtlCol="0">
            <a:spAutoFit/>
          </a:bodyPr>
          <a:lstStyle/>
          <a:p>
            <a:r>
              <a:rPr lang="en-US" sz="1600" dirty="0" smtClean="0">
                <a:latin typeface="Calibri" pitchFamily="34" charset="0"/>
                <a:cs typeface="Calibri" pitchFamily="34" charset="0"/>
              </a:rPr>
              <a:t>Already standardized</a:t>
            </a:r>
            <a:endParaRPr lang="en-US" sz="1600" dirty="0">
              <a:latin typeface="Calibri" pitchFamily="34" charset="0"/>
              <a:cs typeface="Calibri" pitchFamily="34" charset="0"/>
            </a:endParaRPr>
          </a:p>
        </p:txBody>
      </p:sp>
      <p:sp>
        <p:nvSpPr>
          <p:cNvPr id="36" name="TextBox 35"/>
          <p:cNvSpPr txBox="1"/>
          <p:nvPr/>
        </p:nvSpPr>
        <p:spPr>
          <a:xfrm rot="16200000">
            <a:off x="-112633" y="2873900"/>
            <a:ext cx="786754" cy="461665"/>
          </a:xfrm>
          <a:prstGeom prst="rect">
            <a:avLst/>
          </a:prstGeom>
          <a:noFill/>
        </p:spPr>
        <p:txBody>
          <a:bodyPr wrap="none" rtlCol="0">
            <a:spAutoFit/>
          </a:bodyPr>
          <a:lstStyle/>
          <a:p>
            <a:r>
              <a:rPr lang="en-US" sz="2400" dirty="0" smtClean="0">
                <a:latin typeface="Calibri" pitchFamily="34" charset="0"/>
                <a:cs typeface="Calibri" pitchFamily="34" charset="0"/>
              </a:rPr>
              <a:t>MAC</a:t>
            </a:r>
            <a:endParaRPr lang="en-US" sz="2400" dirty="0">
              <a:latin typeface="Calibri" pitchFamily="34" charset="0"/>
              <a:cs typeface="Calibri" pitchFamily="34" charset="0"/>
            </a:endParaRPr>
          </a:p>
        </p:txBody>
      </p:sp>
      <p:sp>
        <p:nvSpPr>
          <p:cNvPr id="37" name="TextBox 36"/>
          <p:cNvSpPr txBox="1"/>
          <p:nvPr/>
        </p:nvSpPr>
        <p:spPr>
          <a:xfrm rot="16200000">
            <a:off x="-26570" y="4915873"/>
            <a:ext cx="686406" cy="461665"/>
          </a:xfrm>
          <a:prstGeom prst="rect">
            <a:avLst/>
          </a:prstGeom>
          <a:noFill/>
        </p:spPr>
        <p:txBody>
          <a:bodyPr wrap="none" rtlCol="0">
            <a:spAutoFit/>
          </a:bodyPr>
          <a:lstStyle/>
          <a:p>
            <a:r>
              <a:rPr lang="en-US" sz="2400" dirty="0" smtClean="0">
                <a:latin typeface="Calibri" pitchFamily="34" charset="0"/>
                <a:cs typeface="Calibri" pitchFamily="34" charset="0"/>
              </a:rPr>
              <a:t>PHY</a:t>
            </a:r>
            <a:endParaRPr lang="en-US" sz="2400" dirty="0">
              <a:latin typeface="Calibri" pitchFamily="34" charset="0"/>
              <a:cs typeface="Calibri" pitchFamily="34" charset="0"/>
            </a:endParaRPr>
          </a:p>
        </p:txBody>
      </p:sp>
      <p:sp>
        <p:nvSpPr>
          <p:cNvPr id="19" name="Date Placeholder 18"/>
          <p:cNvSpPr>
            <a:spLocks noGrp="1"/>
          </p:cNvSpPr>
          <p:nvPr>
            <p:ph type="dt" sz="half" idx="2"/>
          </p:nvPr>
        </p:nvSpPr>
        <p:spPr/>
        <p:txBody>
          <a:bodyPr/>
          <a:lstStyle/>
          <a:p>
            <a:r>
              <a:rPr lang="en-US" smtClean="0"/>
              <a:t>September 2011</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Benefits</a:t>
            </a:r>
            <a:endParaRPr lang="en-US" dirty="0"/>
          </a:p>
        </p:txBody>
      </p:sp>
      <p:sp>
        <p:nvSpPr>
          <p:cNvPr id="3" name="Content Placeholder 2"/>
          <p:cNvSpPr>
            <a:spLocks noGrp="1"/>
          </p:cNvSpPr>
          <p:nvPr>
            <p:ph idx="1"/>
          </p:nvPr>
        </p:nvSpPr>
        <p:spPr/>
        <p:txBody>
          <a:bodyPr/>
          <a:lstStyle/>
          <a:p>
            <a:r>
              <a:rPr lang="en-US" sz="2400" dirty="0" smtClean="0"/>
              <a:t>Any low data rate </a:t>
            </a:r>
            <a:r>
              <a:rPr lang="en-US" sz="2400" dirty="0" smtClean="0"/>
              <a:t>PHY, like this one, </a:t>
            </a:r>
            <a:r>
              <a:rPr lang="en-US" sz="2400" dirty="0" smtClean="0"/>
              <a:t>would be helped by shorter PPDU than current 802.15.4e MAC</a:t>
            </a:r>
          </a:p>
          <a:p>
            <a:pPr lvl="1"/>
            <a:r>
              <a:rPr lang="en-US" sz="2000" dirty="0" smtClean="0"/>
              <a:t>Better for coexistence</a:t>
            </a:r>
          </a:p>
          <a:p>
            <a:pPr lvl="1"/>
            <a:r>
              <a:rPr lang="en-US" sz="2000" dirty="0" smtClean="0"/>
              <a:t>Better for interference robustness</a:t>
            </a:r>
          </a:p>
          <a:p>
            <a:pPr lvl="1"/>
            <a:r>
              <a:rPr lang="en-US" sz="2000" dirty="0" smtClean="0"/>
              <a:t>Better for channel variation tracking </a:t>
            </a:r>
          </a:p>
          <a:p>
            <a:pPr lvl="1"/>
            <a:r>
              <a:rPr lang="en-US" sz="2000" dirty="0" smtClean="0"/>
              <a:t>Better for battery life/power </a:t>
            </a:r>
            <a:r>
              <a:rPr lang="en-US" sz="2000" dirty="0" smtClean="0"/>
              <a:t>consumption</a:t>
            </a:r>
          </a:p>
          <a:p>
            <a:pPr lvl="1"/>
            <a:endParaRPr lang="en-US" sz="2000" dirty="0" smtClean="0"/>
          </a:p>
          <a:p>
            <a:r>
              <a:rPr lang="en-US" sz="2400" dirty="0" smtClean="0"/>
              <a:t>Propose PPDU size of </a:t>
            </a:r>
            <a:r>
              <a:rPr lang="en-US" sz="2400" b="1" dirty="0" smtClean="0">
                <a:solidFill>
                  <a:srgbClr val="FF0000"/>
                </a:solidFill>
              </a:rPr>
              <a:t>16 bytes-20 bytes</a:t>
            </a:r>
          </a:p>
          <a:p>
            <a:pPr lvl="1"/>
            <a:r>
              <a:rPr lang="en-US" sz="2000" dirty="0" smtClean="0"/>
              <a:t>PHY </a:t>
            </a:r>
            <a:r>
              <a:rPr lang="en-US" sz="2000" dirty="0" smtClean="0"/>
              <a:t>as presented is currently </a:t>
            </a:r>
            <a:r>
              <a:rPr lang="en-US" sz="2000" dirty="0" smtClean="0"/>
              <a:t>is agnostic to size of PPDU</a:t>
            </a:r>
            <a:endParaRPr lang="en-US" sz="2400" dirty="0" smtClean="0"/>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Low </a:t>
            </a:r>
            <a:r>
              <a:rPr lang="en-US" dirty="0" smtClean="0"/>
              <a:t>Throughput </a:t>
            </a:r>
            <a:endParaRPr lang="en-US" dirty="0" smtClean="0"/>
          </a:p>
          <a:p>
            <a:r>
              <a:rPr lang="en-US" dirty="0" smtClean="0"/>
              <a:t>Extremely Low </a:t>
            </a:r>
            <a:r>
              <a:rPr lang="en-US" dirty="0" smtClean="0"/>
              <a:t>Receiver Sensitivity</a:t>
            </a:r>
          </a:p>
          <a:p>
            <a:r>
              <a:rPr lang="en-US" dirty="0" smtClean="0"/>
              <a:t>High Link Budget</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Overview</a:t>
            </a:r>
            <a:endParaRPr lang="en-US" dirty="0"/>
          </a:p>
        </p:txBody>
      </p:sp>
      <p:sp>
        <p:nvSpPr>
          <p:cNvPr id="3" name="Content Placeholder 2"/>
          <p:cNvSpPr>
            <a:spLocks noGrp="1"/>
          </p:cNvSpPr>
          <p:nvPr>
            <p:ph idx="1"/>
          </p:nvPr>
        </p:nvSpPr>
        <p:spPr/>
        <p:txBody>
          <a:bodyPr/>
          <a:lstStyle/>
          <a:p>
            <a:r>
              <a:rPr lang="en-US" b="1" dirty="0" smtClean="0"/>
              <a:t>Bands</a:t>
            </a:r>
          </a:p>
          <a:p>
            <a:pPr lvl="1"/>
            <a:r>
              <a:rPr lang="en-US" dirty="0" smtClean="0"/>
              <a:t>2.4 GHz ISM Band</a:t>
            </a:r>
          </a:p>
          <a:p>
            <a:pPr lvl="1"/>
            <a:r>
              <a:rPr lang="en-US" dirty="0" smtClean="0"/>
              <a:t>900 MHZ ISM Band</a:t>
            </a:r>
          </a:p>
          <a:p>
            <a:r>
              <a:rPr lang="en-US" b="1" dirty="0" smtClean="0"/>
              <a:t>Channels</a:t>
            </a:r>
          </a:p>
          <a:p>
            <a:pPr lvl="1"/>
            <a:r>
              <a:rPr lang="en-US" dirty="0" smtClean="0"/>
              <a:t>1 MHz Occupied Bandwidth</a:t>
            </a:r>
          </a:p>
          <a:p>
            <a:pPr lvl="1"/>
            <a:r>
              <a:rPr lang="en-US" dirty="0" smtClean="0"/>
              <a:t>2 MHz Channel Spacing</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Modulator</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000" dirty="0" smtClean="0"/>
              <a:t>Cyclic Redundancy Check</a:t>
            </a:r>
          </a:p>
          <a:p>
            <a:r>
              <a:rPr lang="en-US" sz="2000" dirty="0" err="1" smtClean="0"/>
              <a:t>Convolutional</a:t>
            </a:r>
            <a:r>
              <a:rPr lang="en-US" sz="2000" dirty="0" smtClean="0"/>
              <a:t> Code</a:t>
            </a:r>
          </a:p>
          <a:p>
            <a:r>
              <a:rPr lang="en-US" sz="2000" dirty="0" err="1" smtClean="0"/>
              <a:t>Interleaver</a:t>
            </a:r>
            <a:endParaRPr lang="en-US" sz="2000" dirty="0" smtClean="0"/>
          </a:p>
          <a:p>
            <a:r>
              <a:rPr lang="en-US" sz="2000" dirty="0" smtClean="0"/>
              <a:t>Differential BPSK</a:t>
            </a:r>
          </a:p>
          <a:p>
            <a:r>
              <a:rPr lang="en-US" sz="2000" dirty="0" smtClean="0"/>
              <a:t>Preamble</a:t>
            </a:r>
          </a:p>
          <a:p>
            <a:r>
              <a:rPr lang="en-US" sz="2000" dirty="0" smtClean="0"/>
              <a:t>Variable Spreading Factor DSSS</a:t>
            </a:r>
            <a:endParaRPr lang="en-US" sz="20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76200" y="1524000"/>
            <a:ext cx="8946168" cy="2285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76200" y="1524000"/>
            <a:ext cx="8946168" cy="2285999"/>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Cyclic Redundancy Check</a:t>
            </a:r>
            <a:endParaRPr lang="en-US" dirty="0"/>
          </a:p>
        </p:txBody>
      </p:sp>
      <p:sp>
        <p:nvSpPr>
          <p:cNvPr id="3" name="Content Placeholder 2"/>
          <p:cNvSpPr>
            <a:spLocks noGrp="1"/>
          </p:cNvSpPr>
          <p:nvPr>
            <p:ph idx="1"/>
          </p:nvPr>
        </p:nvSpPr>
        <p:spPr>
          <a:xfrm>
            <a:off x="685800" y="3962400"/>
            <a:ext cx="7772400" cy="2133600"/>
          </a:xfrm>
        </p:spPr>
        <p:txBody>
          <a:bodyPr/>
          <a:lstStyle/>
          <a:p>
            <a:r>
              <a:rPr lang="en-US" sz="2400" b="1" dirty="0" smtClean="0"/>
              <a:t>CRC-32</a:t>
            </a:r>
          </a:p>
          <a:p>
            <a:pPr lvl="1"/>
            <a:r>
              <a:rPr lang="en-US" sz="1800" dirty="0" smtClean="0"/>
              <a:t>Generator Polynomial: x^32 + x^26 + x^23 + x^22 + x^16 + x^12 + x^11 + x^10 + x^8 + x^7 + x^5 + x^4 + x^2 + x^1 +1</a:t>
            </a:r>
          </a:p>
          <a:p>
            <a:pPr lvl="1"/>
            <a:r>
              <a:rPr lang="en-US" sz="1800" dirty="0" smtClean="0"/>
              <a:t>Industry standard CRC, same as in 802.11, 802.15.4, Ethernet, etc.</a:t>
            </a:r>
          </a:p>
          <a:p>
            <a:pPr lvl="1"/>
            <a:r>
              <a:rPr lang="en-US" sz="1800" dirty="0" smtClean="0"/>
              <a:t>Strong error detection so very few false packets sent to MAC layer</a:t>
            </a:r>
          </a:p>
          <a:p>
            <a:pPr lvl="1"/>
            <a:endParaRPr lang="en-US" sz="1800" dirty="0" smtClean="0"/>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5</a:t>
            </a:fld>
            <a:endParaRPr lang="en-US" dirty="0"/>
          </a:p>
        </p:txBody>
      </p:sp>
      <p:sp>
        <p:nvSpPr>
          <p:cNvPr id="9" name="Oval 8"/>
          <p:cNvSpPr/>
          <p:nvPr/>
        </p:nvSpPr>
        <p:spPr bwMode="auto">
          <a:xfrm>
            <a:off x="609600" y="1905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srcRect/>
          <a:stretch>
            <a:fillRect/>
          </a:stretch>
        </p:blipFill>
        <p:spPr bwMode="auto">
          <a:xfrm>
            <a:off x="76200" y="1524000"/>
            <a:ext cx="8946168" cy="2285999"/>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Convolutional</a:t>
            </a:r>
            <a:r>
              <a:rPr lang="en-US" dirty="0" smtClean="0"/>
              <a:t> Code</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
        <p:nvSpPr>
          <p:cNvPr id="9" name="Oval 8"/>
          <p:cNvSpPr/>
          <p:nvPr/>
        </p:nvSpPr>
        <p:spPr bwMode="auto">
          <a:xfrm>
            <a:off x="1710068" y="1968798"/>
            <a:ext cx="1295400" cy="12192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Content Placeholder 2"/>
          <p:cNvSpPr>
            <a:spLocks noGrp="1"/>
          </p:cNvSpPr>
          <p:nvPr>
            <p:ph idx="1"/>
          </p:nvPr>
        </p:nvSpPr>
        <p:spPr>
          <a:xfrm>
            <a:off x="685800" y="3657600"/>
            <a:ext cx="7772400" cy="2438400"/>
          </a:xfrm>
        </p:spPr>
        <p:txBody>
          <a:bodyPr/>
          <a:lstStyle/>
          <a:p>
            <a:r>
              <a:rPr lang="en-US" sz="2400" b="1" dirty="0" smtClean="0"/>
              <a:t>Rate ½ </a:t>
            </a:r>
            <a:r>
              <a:rPr lang="en-US" sz="2400" b="1" dirty="0" err="1" smtClean="0"/>
              <a:t>Convolutional</a:t>
            </a:r>
            <a:r>
              <a:rPr lang="en-US" sz="2400" b="1" dirty="0" smtClean="0"/>
              <a:t> Code</a:t>
            </a:r>
          </a:p>
          <a:p>
            <a:pPr lvl="1"/>
            <a:r>
              <a:rPr lang="en-US" sz="1800" dirty="0" smtClean="0"/>
              <a:t>Octal Generators: (133,171), Constraint Length = 7, Free Distance = 10</a:t>
            </a:r>
          </a:p>
          <a:p>
            <a:pPr lvl="1"/>
            <a:r>
              <a:rPr lang="en-US" sz="1800" dirty="0" smtClean="0"/>
              <a:t>Industry standard code same as in 802.11 and 802.15.4</a:t>
            </a:r>
          </a:p>
          <a:p>
            <a:pPr lvl="1"/>
            <a:r>
              <a:rPr lang="en-US" sz="1800" dirty="0" smtClean="0"/>
              <a:t>Optional </a:t>
            </a:r>
            <a:r>
              <a:rPr lang="en-US" sz="1800" dirty="0" smtClean="0"/>
              <a:t>tail-biting </a:t>
            </a:r>
            <a:r>
              <a:rPr lang="en-US" sz="1800" dirty="0" smtClean="0"/>
              <a:t>implementation possible</a:t>
            </a:r>
          </a:p>
          <a:p>
            <a:pPr lvl="2"/>
            <a:r>
              <a:rPr lang="en-US" sz="1400" dirty="0" smtClean="0"/>
              <a:t>Tail-biting </a:t>
            </a:r>
            <a:r>
              <a:rPr lang="en-US" sz="1400" dirty="0" smtClean="0"/>
              <a:t>initialization preserves code rate </a:t>
            </a:r>
          </a:p>
          <a:p>
            <a:pPr lvl="2"/>
            <a:r>
              <a:rPr lang="en-US" sz="1400" dirty="0" smtClean="0"/>
              <a:t>Could be important for small LECIM packets sizes</a:t>
            </a:r>
          </a:p>
          <a:p>
            <a:pPr lvl="1"/>
            <a:r>
              <a:rPr lang="en-US" sz="1800" dirty="0" smtClean="0"/>
              <a:t>Boosts receiver sensitivity relative to un-coded D-BPSK</a:t>
            </a:r>
          </a:p>
          <a:p>
            <a:pPr lvl="1"/>
            <a:r>
              <a:rPr lang="en-US" sz="1800" dirty="0" smtClean="0"/>
              <a:t>Simple </a:t>
            </a:r>
            <a:r>
              <a:rPr lang="en-US" sz="1800" dirty="0" err="1" smtClean="0"/>
              <a:t>Viterbi</a:t>
            </a:r>
            <a:r>
              <a:rPr lang="en-US" sz="1800" dirty="0" smtClean="0"/>
              <a:t>/MAP algorithm based decoder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1752600" y="3200400"/>
            <a:ext cx="5715000" cy="318386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Rate ½ (133,171) </a:t>
            </a:r>
            <a:r>
              <a:rPr lang="en-US" dirty="0" err="1" smtClean="0"/>
              <a:t>Convolutional</a:t>
            </a:r>
            <a:r>
              <a:rPr lang="en-US" dirty="0" smtClean="0"/>
              <a:t> Code</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sp>
        <p:nvSpPr>
          <p:cNvPr id="9" name="Content Placeholder 8"/>
          <p:cNvSpPr>
            <a:spLocks noGrp="1"/>
          </p:cNvSpPr>
          <p:nvPr>
            <p:ph idx="1"/>
          </p:nvPr>
        </p:nvSpPr>
        <p:spPr/>
        <p:txBody>
          <a:bodyPr/>
          <a:lstStyle/>
          <a:p>
            <a:r>
              <a:rPr lang="en-US" sz="2000" b="1" dirty="0" smtClean="0"/>
              <a:t>Zero-Termination</a:t>
            </a:r>
            <a:endParaRPr lang="en-US" sz="2000" b="1" dirty="0" smtClean="0"/>
          </a:p>
          <a:p>
            <a:pPr lvl="1"/>
            <a:r>
              <a:rPr lang="en-US" sz="1600" dirty="0" smtClean="0"/>
              <a:t> Terminate input with all zeros</a:t>
            </a:r>
          </a:p>
          <a:p>
            <a:pPr lvl="1"/>
            <a:r>
              <a:rPr lang="en-US" sz="1600" dirty="0" smtClean="0"/>
              <a:t>Send 1 extra byte to terminate the codeword </a:t>
            </a:r>
            <a:r>
              <a:rPr lang="en-US" sz="1600" dirty="0" smtClean="0">
                <a:sym typeface="Wingdings" pitchFamily="2" charset="2"/>
              </a:rPr>
              <a:t> reduces rate</a:t>
            </a:r>
            <a:endParaRPr lang="en-US" sz="1600" dirty="0" smtClean="0"/>
          </a:p>
          <a:p>
            <a:r>
              <a:rPr lang="en-US" sz="2000" b="1" dirty="0" smtClean="0"/>
              <a:t>Tail-Biting</a:t>
            </a:r>
            <a:endParaRPr lang="en-US" sz="2000" b="1" dirty="0" smtClean="0"/>
          </a:p>
          <a:p>
            <a:pPr lvl="1"/>
            <a:r>
              <a:rPr lang="en-US" sz="1600" dirty="0" smtClean="0"/>
              <a:t>Initialize shift registers with 7 bits from end of input packet</a:t>
            </a:r>
          </a:p>
          <a:p>
            <a:pPr lvl="1"/>
            <a:r>
              <a:rPr lang="en-US" sz="1600" dirty="0" smtClean="0"/>
              <a:t>Don’t need to send </a:t>
            </a:r>
            <a:r>
              <a:rPr lang="en-US" sz="1600" dirty="0" smtClean="0"/>
              <a:t>extra </a:t>
            </a:r>
            <a:r>
              <a:rPr lang="en-US" sz="1600" dirty="0" smtClean="0"/>
              <a:t>byte to terminate the codeword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Interleaver</a:t>
            </a:r>
            <a:endParaRPr lang="en-US" dirty="0"/>
          </a:p>
        </p:txBody>
      </p:sp>
      <p:sp>
        <p:nvSpPr>
          <p:cNvPr id="3" name="Content Placeholder 2"/>
          <p:cNvSpPr>
            <a:spLocks noGrp="1"/>
          </p:cNvSpPr>
          <p:nvPr>
            <p:ph idx="1"/>
          </p:nvPr>
        </p:nvSpPr>
        <p:spPr/>
        <p:txBody>
          <a:bodyPr/>
          <a:lstStyle/>
          <a:p>
            <a:endParaRPr lang="en-US" sz="2000" b="1" dirty="0" smtClean="0"/>
          </a:p>
          <a:p>
            <a:endParaRPr lang="en-US" sz="2000" b="1" dirty="0" smtClean="0"/>
          </a:p>
          <a:p>
            <a:endParaRPr lang="en-US" sz="2000" b="1" dirty="0" smtClean="0"/>
          </a:p>
          <a:p>
            <a:endParaRPr lang="en-US" sz="2000" b="1" dirty="0" smtClean="0"/>
          </a:p>
          <a:p>
            <a:endParaRPr lang="en-US" sz="2000" b="1" dirty="0" smtClean="0"/>
          </a:p>
          <a:p>
            <a:endParaRPr lang="en-US" sz="2000" b="1" dirty="0" smtClean="0"/>
          </a:p>
          <a:p>
            <a:endParaRPr lang="en-US" sz="2000" b="1" dirty="0" smtClean="0"/>
          </a:p>
          <a:p>
            <a:r>
              <a:rPr lang="en-US" sz="2400" b="1" dirty="0" smtClean="0"/>
              <a:t>Interleaving </a:t>
            </a:r>
          </a:p>
          <a:p>
            <a:pPr lvl="1"/>
            <a:r>
              <a:rPr lang="en-US" sz="1800" dirty="0" smtClean="0"/>
              <a:t>Design of </a:t>
            </a:r>
            <a:r>
              <a:rPr lang="en-US" sz="1800" dirty="0" err="1" smtClean="0"/>
              <a:t>interleaver</a:t>
            </a:r>
            <a:r>
              <a:rPr lang="en-US" sz="1800" dirty="0" smtClean="0"/>
              <a:t> will depend upon supported PPDU size N</a:t>
            </a:r>
          </a:p>
          <a:p>
            <a:pPr lvl="1"/>
            <a:r>
              <a:rPr lang="en-US" sz="1800" dirty="0" smtClean="0"/>
              <a:t>Propose a simple Pruned Bit-Reversal Block </a:t>
            </a:r>
            <a:r>
              <a:rPr lang="en-US" sz="1800" dirty="0" err="1" smtClean="0"/>
              <a:t>Interleaver</a:t>
            </a:r>
            <a:endParaRPr lang="en-US" sz="1800" dirty="0" smtClean="0"/>
          </a:p>
          <a:p>
            <a:pPr lvl="2"/>
            <a:r>
              <a:rPr lang="en-US" sz="1400" dirty="0" smtClean="0"/>
              <a:t>No pruning necessary for codeword sizes that are powers of two</a:t>
            </a:r>
          </a:p>
          <a:p>
            <a:pPr lvl="2"/>
            <a:r>
              <a:rPr lang="en-US" sz="1400" dirty="0" smtClean="0"/>
              <a:t>Can prune for codeword sizes that are not powers of two</a:t>
            </a:r>
          </a:p>
          <a:p>
            <a:pPr lvl="1"/>
            <a:r>
              <a:rPr lang="en-US" sz="1800" dirty="0" smtClean="0"/>
              <a:t>Makes reception robust to </a:t>
            </a:r>
            <a:r>
              <a:rPr lang="en-US" sz="1800" dirty="0" err="1" smtClean="0"/>
              <a:t>bursty</a:t>
            </a:r>
            <a:r>
              <a:rPr lang="en-US" sz="1800" dirty="0" smtClean="0"/>
              <a:t> interference and channel events</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p:pic>
        <p:nvPicPr>
          <p:cNvPr id="7" name="Picture 2"/>
          <p:cNvPicPr>
            <a:picLocks noChangeAspect="1" noChangeArrowheads="1"/>
          </p:cNvPicPr>
          <p:nvPr/>
        </p:nvPicPr>
        <p:blipFill>
          <a:blip r:embed="rId2" cstate="print"/>
          <a:srcRect/>
          <a:stretch>
            <a:fillRect/>
          </a:stretch>
        </p:blipFill>
        <p:spPr bwMode="auto">
          <a:xfrm>
            <a:off x="76200" y="1524000"/>
            <a:ext cx="8946168" cy="2285999"/>
          </a:xfrm>
          <a:prstGeom prst="rect">
            <a:avLst/>
          </a:prstGeom>
          <a:noFill/>
          <a:ln w="9525">
            <a:noFill/>
            <a:miter lim="800000"/>
            <a:headEnd/>
            <a:tailEnd/>
          </a:ln>
        </p:spPr>
      </p:pic>
      <p:sp>
        <p:nvSpPr>
          <p:cNvPr id="8" name="Oval 7"/>
          <p:cNvSpPr/>
          <p:nvPr/>
        </p:nvSpPr>
        <p:spPr bwMode="auto">
          <a:xfrm>
            <a:off x="2819400" y="1968798"/>
            <a:ext cx="1066800" cy="12192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z="3200" dirty="0" smtClean="0"/>
              <a:t>Pruned Bit-Reversal </a:t>
            </a:r>
            <a:r>
              <a:rPr lang="en-US" sz="3200" dirty="0" err="1" smtClean="0"/>
              <a:t>Interleaver</a:t>
            </a:r>
            <a:endParaRPr lang="en-US" sz="3200" dirty="0"/>
          </a:p>
        </p:txBody>
      </p:sp>
      <p:sp>
        <p:nvSpPr>
          <p:cNvPr id="9" name="Text Placeholder 8"/>
          <p:cNvSpPr>
            <a:spLocks noGrp="1"/>
          </p:cNvSpPr>
          <p:nvPr>
            <p:ph type="body" idx="1"/>
          </p:nvPr>
        </p:nvSpPr>
        <p:spPr>
          <a:xfrm>
            <a:off x="533400" y="1447800"/>
            <a:ext cx="4040188" cy="457200"/>
          </a:xfrm>
        </p:spPr>
        <p:txBody>
          <a:bodyPr/>
          <a:lstStyle/>
          <a:p>
            <a:pPr algn="ctr"/>
            <a:r>
              <a:rPr lang="en-US" dirty="0" smtClean="0"/>
              <a:t>Power of 2 Codeword</a:t>
            </a:r>
            <a:endParaRPr lang="en-US" dirty="0"/>
          </a:p>
        </p:txBody>
      </p:sp>
      <p:sp>
        <p:nvSpPr>
          <p:cNvPr id="11" name="Text Placeholder 10"/>
          <p:cNvSpPr>
            <a:spLocks noGrp="1"/>
          </p:cNvSpPr>
          <p:nvPr>
            <p:ph type="body" sz="quarter" idx="3"/>
          </p:nvPr>
        </p:nvSpPr>
        <p:spPr>
          <a:xfrm>
            <a:off x="4648200" y="1447800"/>
            <a:ext cx="4041775" cy="457200"/>
          </a:xfrm>
        </p:spPr>
        <p:txBody>
          <a:bodyPr/>
          <a:lstStyle/>
          <a:p>
            <a:pPr algn="ctr"/>
            <a:r>
              <a:rPr lang="en-US" dirty="0" smtClean="0"/>
              <a:t>Non Power of 2 Codeword</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pic>
        <p:nvPicPr>
          <p:cNvPr id="13" name="Picture 1"/>
          <p:cNvPicPr>
            <a:picLocks noGrp="1" noChangeAspect="1" noChangeArrowheads="1"/>
          </p:cNvPicPr>
          <p:nvPr>
            <p:ph sz="half" idx="2"/>
          </p:nvPr>
        </p:nvPicPr>
        <p:blipFill>
          <a:blip r:embed="rId2" cstate="print"/>
          <a:srcRect/>
          <a:stretch>
            <a:fillRect/>
          </a:stretch>
        </p:blipFill>
        <p:spPr bwMode="auto">
          <a:xfrm>
            <a:off x="609600" y="2057400"/>
            <a:ext cx="3960651" cy="3951288"/>
          </a:xfrm>
          <a:prstGeom prst="rect">
            <a:avLst/>
          </a:prstGeom>
          <a:noFill/>
          <a:ln w="9525">
            <a:noFill/>
            <a:miter lim="800000"/>
            <a:headEnd/>
            <a:tailEnd/>
          </a:ln>
        </p:spPr>
      </p:pic>
      <p:pic>
        <p:nvPicPr>
          <p:cNvPr id="9218" name="Picture 2"/>
          <p:cNvPicPr>
            <a:picLocks noGrp="1" noChangeAspect="1" noChangeArrowheads="1"/>
          </p:cNvPicPr>
          <p:nvPr>
            <p:ph sz="quarter" idx="4"/>
          </p:nvPr>
        </p:nvPicPr>
        <p:blipFill>
          <a:blip r:embed="rId3" cstate="print"/>
          <a:srcRect/>
          <a:stretch>
            <a:fillRect/>
          </a:stretch>
        </p:blipFill>
        <p:spPr bwMode="auto">
          <a:xfrm>
            <a:off x="4724400" y="2057400"/>
            <a:ext cx="3923198" cy="39512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1435</Words>
  <Application>Microsoft Office PowerPoint</Application>
  <PresentationFormat>On-screen Show (4:3)</PresentationFormat>
  <Paragraphs>319</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IEEE-P802_15</vt:lpstr>
      <vt:lpstr>Slide 1</vt:lpstr>
      <vt:lpstr>LECIM High Gain DSSS PHY Proposal </vt:lpstr>
      <vt:lpstr>PHY Overview</vt:lpstr>
      <vt:lpstr>Reference Modulator</vt:lpstr>
      <vt:lpstr>Cyclic Redundancy Check</vt:lpstr>
      <vt:lpstr>Convolutional Code</vt:lpstr>
      <vt:lpstr>Rate ½ (133,171) Convolutional Code</vt:lpstr>
      <vt:lpstr>Interleaver</vt:lpstr>
      <vt:lpstr>Pruned Bit-Reversal Interleaver</vt:lpstr>
      <vt:lpstr>Differential BPSK</vt:lpstr>
      <vt:lpstr>BER Curves for Coded BPSK and DBPSK</vt:lpstr>
      <vt:lpstr>Preamble</vt:lpstr>
      <vt:lpstr>Preamble Design</vt:lpstr>
      <vt:lpstr>Direct Sequence Spreading</vt:lpstr>
      <vt:lpstr>Gold Codes</vt:lpstr>
      <vt:lpstr>Gold Codes</vt:lpstr>
      <vt:lpstr>More DSSS Benefits</vt:lpstr>
      <vt:lpstr>Variable Spreading Factors</vt:lpstr>
      <vt:lpstr>Variable Spreading Factor Benefits</vt:lpstr>
      <vt:lpstr>Fragmentation</vt:lpstr>
      <vt:lpstr>Fragmentation Benefits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2011-09-19T02:02:19Z</dcterms:modified>
</cp:coreProperties>
</file>